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0" r:id="rId3"/>
    <p:sldId id="292" r:id="rId4"/>
    <p:sldId id="291" r:id="rId5"/>
    <p:sldId id="271" r:id="rId6"/>
    <p:sldId id="293" r:id="rId7"/>
    <p:sldId id="294" r:id="rId8"/>
    <p:sldId id="296" r:id="rId9"/>
    <p:sldId id="298" r:id="rId10"/>
    <p:sldId id="297" r:id="rId11"/>
    <p:sldId id="300" r:id="rId12"/>
    <p:sldId id="301" r:id="rId13"/>
    <p:sldId id="29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Mørk stil 2 – utheving 1 / uthevin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7" autoAdjust="0"/>
    <p:restoredTop sz="94660"/>
  </p:normalViewPr>
  <p:slideViewPr>
    <p:cSldViewPr>
      <p:cViewPr varScale="1">
        <p:scale>
          <a:sx n="121" d="100"/>
          <a:sy n="121" d="100"/>
        </p:scale>
        <p:origin x="3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77C7-BCC3-47C6-ACEC-985D6A233543}" type="datetimeFigureOut">
              <a:rPr lang="nb-NO" smtClean="0"/>
              <a:t>30.08.2021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4461A-C74B-4BA9-B24D-0F3B47AE3D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852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de-DE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6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de-DE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6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de-DE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75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de-DE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16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299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de-DE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de-DE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23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de-DE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de-DE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93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94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49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de-DE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63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70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de-DE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8750-CE1C-4E1B-991F-8DD071852430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74277-D772-4514-9F53-A76D6DDAEA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52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7.tmp"/><Relationship Id="rId5" Type="http://schemas.openxmlformats.org/officeDocument/2006/relationships/image" Target="../media/image16.tmp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audio" Target="../media/media12.m4a"/><Relationship Id="rId7" Type="http://schemas.openxmlformats.org/officeDocument/2006/relationships/image" Target="../media/image20.tmp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tmp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tmp"/><Relationship Id="rId5" Type="http://schemas.openxmlformats.org/officeDocument/2006/relationships/image" Target="../media/image3.tmp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7.tmp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microsoft.com/office/2007/relationships/media" Target="../media/media7.m4a"/><Relationship Id="rId7" Type="http://schemas.openxmlformats.org/officeDocument/2006/relationships/image" Target="../media/image10.tmp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9.tmp"/><Relationship Id="rId5" Type="http://schemas.openxmlformats.org/officeDocument/2006/relationships/image" Target="../media/image8.tm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mp"/><Relationship Id="rId3" Type="http://schemas.openxmlformats.org/officeDocument/2006/relationships/audio" Target="../media/media8.m4a"/><Relationship Id="rId7" Type="http://schemas.openxmlformats.org/officeDocument/2006/relationships/image" Target="../media/image14.tmp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5.tmp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335360" y="908720"/>
            <a:ext cx="1137726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247900" algn="l"/>
              </a:tabLst>
            </a:pPr>
            <a:r>
              <a:rPr lang="de-DE" sz="2400" b="1" dirty="0" smtClean="0"/>
              <a:t>Einführung in das Studium der Nah- und Mitteloststudien</a:t>
            </a:r>
          </a:p>
          <a:p>
            <a:pPr algn="ctr">
              <a:spcBef>
                <a:spcPts val="600"/>
              </a:spcBef>
              <a:tabLst>
                <a:tab pos="2247900" algn="l"/>
              </a:tabLst>
            </a:pPr>
            <a:endParaRPr lang="de-DE" sz="2400" dirty="0" smtClean="0"/>
          </a:p>
          <a:p>
            <a:pPr algn="ctr">
              <a:spcBef>
                <a:spcPts val="600"/>
              </a:spcBef>
              <a:tabLst>
                <a:tab pos="2247900" algn="l"/>
              </a:tabLst>
            </a:pPr>
            <a:endParaRPr lang="de-DE" sz="2400" dirty="0"/>
          </a:p>
          <a:p>
            <a:pPr algn="ctr">
              <a:spcBef>
                <a:spcPts val="600"/>
              </a:spcBef>
              <a:tabLst>
                <a:tab pos="2247900" algn="l"/>
              </a:tabLst>
            </a:pPr>
            <a:r>
              <a:rPr lang="de-DE" sz="2400" dirty="0" smtClean="0"/>
              <a:t>Formatieren der Hausarbeit</a:t>
            </a:r>
            <a:endParaRPr lang="de-DE" sz="2400" dirty="0"/>
          </a:p>
          <a:p>
            <a:pPr algn="ctr">
              <a:tabLst>
                <a:tab pos="2247900" algn="l"/>
              </a:tabLst>
            </a:pPr>
            <a:endParaRPr lang="de-DE" sz="2400" b="1" dirty="0" smtClean="0"/>
          </a:p>
          <a:p>
            <a:pPr algn="ctr">
              <a:tabLst>
                <a:tab pos="2247900" algn="l"/>
              </a:tabLst>
            </a:pPr>
            <a:endParaRPr lang="de-DE" sz="2400" b="1" dirty="0"/>
          </a:p>
          <a:p>
            <a:pPr algn="ctr">
              <a:tabLst>
                <a:tab pos="2247900" algn="l"/>
              </a:tabLst>
            </a:pPr>
            <a:endParaRPr lang="de-DE" sz="2400" b="1" dirty="0" smtClean="0"/>
          </a:p>
          <a:p>
            <a:pPr>
              <a:tabLst>
                <a:tab pos="2247900" algn="l"/>
              </a:tabLst>
            </a:pPr>
            <a:endParaRPr lang="de-DE" sz="2200" dirty="0" smtClean="0"/>
          </a:p>
          <a:p>
            <a:pPr>
              <a:tabLst>
                <a:tab pos="2247900" algn="l"/>
              </a:tabLst>
            </a:pPr>
            <a:endParaRPr lang="nb-NO" sz="2200" dirty="0"/>
          </a:p>
        </p:txBody>
      </p:sp>
      <p:cxnSp>
        <p:nvCxnSpPr>
          <p:cNvPr id="4" name="Rett linje 3"/>
          <p:cNvCxnSpPr/>
          <p:nvPr/>
        </p:nvCxnSpPr>
        <p:spPr>
          <a:xfrm>
            <a:off x="0" y="548680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y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7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5202">
        <p:fade/>
      </p:transition>
    </mc:Choice>
    <mc:Fallback>
      <p:transition spd="med" advTm="115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/>
        </p:nvSpPr>
        <p:spPr>
          <a:xfrm>
            <a:off x="5398402" y="195027"/>
            <a:ext cx="1491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Überschriften</a:t>
            </a:r>
          </a:p>
          <a:p>
            <a:endParaRPr lang="de-DE" dirty="0"/>
          </a:p>
          <a:p>
            <a:endParaRPr lang="nb-NO" dirty="0"/>
          </a:p>
        </p:txBody>
      </p:sp>
      <p:pic>
        <p:nvPicPr>
          <p:cNvPr id="3" name="Bilde 2" descr="Text Beispiel roh.docx -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t="25850" r="17898" b="1701"/>
          <a:stretch/>
        </p:blipFill>
        <p:spPr>
          <a:xfrm>
            <a:off x="119336" y="764704"/>
            <a:ext cx="4464496" cy="4968552"/>
          </a:xfrm>
          <a:prstGeom prst="rect">
            <a:avLst/>
          </a:prstGeom>
        </p:spPr>
      </p:pic>
      <p:sp>
        <p:nvSpPr>
          <p:cNvPr id="5" name="Pil høyre 4"/>
          <p:cNvSpPr/>
          <p:nvPr/>
        </p:nvSpPr>
        <p:spPr>
          <a:xfrm>
            <a:off x="191344" y="3645024"/>
            <a:ext cx="1440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Text Beispiel roh.docx - Wor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6" t="22700" r="20908" b="5040"/>
          <a:stretch/>
        </p:blipFill>
        <p:spPr>
          <a:xfrm>
            <a:off x="7536160" y="777721"/>
            <a:ext cx="4464496" cy="4955535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4727848" y="2276872"/>
            <a:ext cx="2664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de-DE" dirty="0" smtClean="0"/>
              <a:t>&gt; Bei Überschriften kein Blocksatz</a:t>
            </a:r>
          </a:p>
          <a:p>
            <a:pPr marL="177800" indent="-177800"/>
            <a:r>
              <a:rPr lang="de-DE" dirty="0" smtClean="0"/>
              <a:t>&gt; Überschriften bei Bedarf sinngerecht aufteilen</a:t>
            </a:r>
          </a:p>
          <a:p>
            <a:pPr marL="177800" indent="-177800"/>
            <a:endParaRPr lang="de-DE" dirty="0"/>
          </a:p>
          <a:p>
            <a:pPr marL="177800" indent="-177800"/>
            <a:endParaRPr lang="de-DE" dirty="0" smtClean="0"/>
          </a:p>
          <a:p>
            <a:pPr marL="177800" indent="-177800"/>
            <a:endParaRPr lang="de-DE" dirty="0"/>
          </a:p>
          <a:p>
            <a:r>
              <a:rPr lang="de-DE" dirty="0" smtClean="0"/>
              <a:t>Die hier genannten Abstände sind Vorschläge, </a:t>
            </a:r>
            <a:r>
              <a:rPr lang="nb-NO" dirty="0" err="1" smtClean="0"/>
              <a:t>Sie</a:t>
            </a:r>
            <a:r>
              <a:rPr lang="nb-NO" dirty="0" smtClean="0"/>
              <a:t> </a:t>
            </a:r>
            <a:r>
              <a:rPr lang="nb-NO" dirty="0" err="1" smtClean="0"/>
              <a:t>können</a:t>
            </a:r>
            <a:r>
              <a:rPr lang="nb-NO" dirty="0" smtClean="0"/>
              <a:t> </a:t>
            </a:r>
            <a:r>
              <a:rPr lang="nb-NO" dirty="0" err="1" smtClean="0"/>
              <a:t>das</a:t>
            </a:r>
            <a:r>
              <a:rPr lang="nb-NO" dirty="0" smtClean="0"/>
              <a:t> </a:t>
            </a:r>
            <a:r>
              <a:rPr lang="nb-NO" dirty="0" err="1" smtClean="0"/>
              <a:t>ändern</a:t>
            </a:r>
            <a:r>
              <a:rPr lang="nb-NO" dirty="0" smtClean="0"/>
              <a:t>.</a:t>
            </a:r>
            <a:endParaRPr lang="de-DE" dirty="0" smtClean="0"/>
          </a:p>
        </p:txBody>
      </p:sp>
      <p:cxnSp>
        <p:nvCxnSpPr>
          <p:cNvPr id="9" name="Rett pilkobling 8"/>
          <p:cNvCxnSpPr/>
          <p:nvPr/>
        </p:nvCxnSpPr>
        <p:spPr>
          <a:xfrm>
            <a:off x="4727848" y="3789040"/>
            <a:ext cx="338437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8038019" y="3835638"/>
            <a:ext cx="506253" cy="5040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Rett linje 10"/>
          <p:cNvCxnSpPr/>
          <p:nvPr/>
        </p:nvCxnSpPr>
        <p:spPr>
          <a:xfrm flipH="1">
            <a:off x="7968208" y="4473116"/>
            <a:ext cx="288032" cy="16921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kstSylinder 15"/>
          <p:cNvSpPr txBox="1"/>
          <p:nvPr/>
        </p:nvSpPr>
        <p:spPr>
          <a:xfrm>
            <a:off x="7567934" y="616530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Am Anfang eines Abschnittes wird die erste Zeile </a:t>
            </a:r>
            <a:r>
              <a:rPr lang="de-DE" i="1" dirty="0" smtClean="0"/>
              <a:t>nicht </a:t>
            </a:r>
            <a:r>
              <a:rPr lang="de-DE" dirty="0" smtClean="0"/>
              <a:t>eingerückt.  </a:t>
            </a:r>
            <a:endParaRPr lang="nb-NO" dirty="0"/>
          </a:p>
        </p:txBody>
      </p:sp>
      <p:pic>
        <p:nvPicPr>
          <p:cNvPr id="10" name="Lyd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69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618">
        <p:fade/>
      </p:transition>
    </mc:Choice>
    <mc:Fallback>
      <p:transition spd="med" advTm="78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/>
        </p:nvSpPr>
        <p:spPr>
          <a:xfrm>
            <a:off x="4799856" y="159023"/>
            <a:ext cx="1346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Einzelheiten</a:t>
            </a:r>
          </a:p>
          <a:p>
            <a:endParaRPr lang="de-DE" dirty="0"/>
          </a:p>
          <a:p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911424" y="692696"/>
            <a:ext cx="99371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b="1" dirty="0" smtClean="0"/>
              <a:t>Bindestrich (-)</a:t>
            </a:r>
          </a:p>
          <a:p>
            <a:pPr>
              <a:spcBef>
                <a:spcPts val="600"/>
              </a:spcBef>
              <a:tabLst>
                <a:tab pos="449263" algn="l"/>
                <a:tab pos="2419350" algn="l"/>
                <a:tab pos="4840288" algn="l"/>
              </a:tabLst>
            </a:pPr>
            <a:r>
              <a:rPr lang="de-DE" dirty="0" smtClean="0"/>
              <a:t>	Bindestrich: 	Rheda-Wiedenbrück</a:t>
            </a:r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dirty="0"/>
              <a:t>	</a:t>
            </a:r>
            <a:r>
              <a:rPr lang="de-DE" dirty="0" smtClean="0"/>
              <a:t>Auslassungsstrich: 	Postautos und -fahrräder 		</a:t>
            </a:r>
            <a:r>
              <a:rPr lang="de-DE" b="1" dirty="0" smtClean="0"/>
              <a:t>nicht</a:t>
            </a:r>
            <a:r>
              <a:rPr lang="de-DE" dirty="0" smtClean="0"/>
              <a:t>: </a:t>
            </a:r>
            <a:r>
              <a:rPr lang="de-DE" dirty="0"/>
              <a:t>Postautos und </a:t>
            </a:r>
            <a:r>
              <a:rPr lang="de-DE" dirty="0" smtClean="0"/>
              <a:t>–</a:t>
            </a:r>
            <a:r>
              <a:rPr lang="de-DE" dirty="0" err="1" smtClean="0"/>
              <a:t>fahrräder</a:t>
            </a:r>
            <a:endParaRPr lang="de-DE" dirty="0" smtClean="0"/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dirty="0" smtClean="0"/>
              <a:t>	Trennungsstrich:	Aufgrund der Unter-</a:t>
            </a:r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dirty="0"/>
              <a:t>	</a:t>
            </a:r>
            <a:r>
              <a:rPr lang="de-DE" dirty="0" smtClean="0"/>
              <a:t>	</a:t>
            </a:r>
            <a:r>
              <a:rPr lang="de-DE" dirty="0" err="1" smtClean="0"/>
              <a:t>versorgung</a:t>
            </a:r>
            <a:r>
              <a:rPr lang="de-DE" dirty="0" smtClean="0"/>
              <a:t> mit CO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endParaRPr lang="de-DE" dirty="0"/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b="1" dirty="0" smtClean="0"/>
              <a:t>Halbgeviert-Strich (–)</a:t>
            </a:r>
          </a:p>
          <a:p>
            <a:pPr>
              <a:spcBef>
                <a:spcPts val="600"/>
              </a:spcBef>
              <a:tabLst>
                <a:tab pos="449263" algn="l"/>
                <a:tab pos="2419350" algn="l"/>
                <a:tab pos="4840288" algn="l"/>
              </a:tabLst>
            </a:pPr>
            <a:r>
              <a:rPr lang="de-DE" dirty="0"/>
              <a:t>	</a:t>
            </a:r>
            <a:r>
              <a:rPr lang="de-DE" dirty="0" smtClean="0"/>
              <a:t>Streckenstrich:	die Entfernung Frankfurt–Mannheim </a:t>
            </a:r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dirty="0"/>
              <a:t>	</a:t>
            </a:r>
            <a:r>
              <a:rPr lang="de-DE" dirty="0" smtClean="0"/>
              <a:t>bis-Strich:	Seite 189–244		</a:t>
            </a:r>
            <a:r>
              <a:rPr lang="de-DE" b="1" dirty="0" smtClean="0"/>
              <a:t>nicht:</a:t>
            </a:r>
            <a:r>
              <a:rPr lang="de-DE" dirty="0" smtClean="0"/>
              <a:t> 189-244 oder 189 – 244 </a:t>
            </a:r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dirty="0" smtClean="0"/>
              <a:t>	Gedankenstrich:	Unser Dorf – ein verschlafenes Nest – hatte sich zum Jubiläum herausgeputzt. </a:t>
            </a:r>
            <a:endParaRPr lang="de-DE" dirty="0"/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endParaRPr lang="de-DE" dirty="0" smtClean="0"/>
          </a:p>
          <a:p>
            <a:pPr>
              <a:spcAft>
                <a:spcPts val="600"/>
              </a:spcAft>
              <a:tabLst>
                <a:tab pos="449263" algn="l"/>
                <a:tab pos="2419350" algn="l"/>
                <a:tab pos="4840288" algn="l"/>
              </a:tabLst>
            </a:pPr>
            <a:r>
              <a:rPr lang="de-DE" b="1" dirty="0" smtClean="0"/>
              <a:t>Anführungszeichen</a:t>
            </a:r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dirty="0"/>
              <a:t>	</a:t>
            </a:r>
            <a:r>
              <a:rPr lang="de-DE" dirty="0" smtClean="0"/>
              <a:t>Normalerweise „doppelte Anführungszeichen“		</a:t>
            </a:r>
            <a:r>
              <a:rPr lang="de-DE" b="1" dirty="0" smtClean="0"/>
              <a:t>nicht</a:t>
            </a:r>
            <a:r>
              <a:rPr lang="de-DE" dirty="0" smtClean="0"/>
              <a:t>: </a:t>
            </a:r>
            <a:r>
              <a:rPr lang="de-DE" dirty="0"/>
              <a:t>'</a:t>
            </a:r>
            <a:r>
              <a:rPr lang="de-DE" dirty="0" smtClean="0"/>
              <a:t>'Zoll-Zeichen'</a:t>
            </a:r>
            <a:r>
              <a:rPr lang="de-DE" dirty="0"/>
              <a:t>'</a:t>
            </a:r>
            <a:endParaRPr lang="de-DE" dirty="0" smtClean="0"/>
          </a:p>
          <a:p>
            <a:pPr>
              <a:spcBef>
                <a:spcPts val="600"/>
              </a:spcBef>
              <a:tabLst>
                <a:tab pos="449263" algn="l"/>
                <a:tab pos="2419350" algn="l"/>
                <a:tab pos="4840288" algn="l"/>
              </a:tabLst>
            </a:pPr>
            <a:r>
              <a:rPr lang="de-DE" dirty="0"/>
              <a:t>	</a:t>
            </a:r>
            <a:r>
              <a:rPr lang="de-DE" dirty="0" smtClean="0"/>
              <a:t>Einfache Anführungszeichen für Übersetzungen, z. B. </a:t>
            </a:r>
            <a:r>
              <a:rPr lang="de-DE" i="1" dirty="0" err="1" smtClean="0"/>
              <a:t>hiǧra</a:t>
            </a:r>
            <a:r>
              <a:rPr lang="de-DE" i="1" dirty="0" smtClean="0"/>
              <a:t> </a:t>
            </a:r>
            <a:r>
              <a:rPr lang="de-DE" dirty="0" smtClean="0"/>
              <a:t>‚Auswanderung‘</a:t>
            </a:r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dirty="0"/>
              <a:t>	</a:t>
            </a:r>
            <a:r>
              <a:rPr lang="de-DE" dirty="0" smtClean="0"/>
              <a:t>und für ein Zitat im Zitat (Müller sagt: „Wer Glück hat, kann sich ‚einen lauen Lenz‘ machen“.)</a:t>
            </a:r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endParaRPr lang="de-DE" dirty="0"/>
          </a:p>
          <a:p>
            <a:pPr>
              <a:tabLst>
                <a:tab pos="449263" algn="l"/>
                <a:tab pos="2419350" algn="l"/>
                <a:tab pos="4840288" algn="l"/>
              </a:tabLst>
            </a:pPr>
            <a:r>
              <a:rPr lang="de-DE" b="1" dirty="0" smtClean="0"/>
              <a:t>Umschriftzeichen</a:t>
            </a:r>
          </a:p>
          <a:p>
            <a:pPr>
              <a:tabLst>
                <a:tab pos="449263" algn="l"/>
                <a:tab pos="803275" algn="l"/>
                <a:tab pos="2419350" algn="l"/>
                <a:tab pos="4840288" algn="l"/>
              </a:tabLst>
            </a:pPr>
            <a:r>
              <a:rPr lang="de-DE" b="1" dirty="0" smtClean="0"/>
              <a:t>	</a:t>
            </a:r>
            <a:r>
              <a:rPr lang="ar-SA" dirty="0" smtClean="0"/>
              <a:t>ع</a:t>
            </a:r>
            <a:r>
              <a:rPr lang="de-DE" dirty="0" smtClean="0"/>
              <a:t> 	</a:t>
            </a:r>
            <a:r>
              <a:rPr lang="de-DE" i="1" dirty="0" err="1" smtClean="0"/>
              <a:t>ʿayn</a:t>
            </a:r>
            <a:r>
              <a:rPr lang="de-DE" i="1" dirty="0" smtClean="0"/>
              <a:t>     	</a:t>
            </a:r>
            <a:r>
              <a:rPr lang="de-DE" b="1" dirty="0" smtClean="0"/>
              <a:t>nicht: ´</a:t>
            </a:r>
            <a:r>
              <a:rPr lang="de-DE" i="1" dirty="0" err="1" smtClean="0"/>
              <a:t>ayn</a:t>
            </a:r>
            <a:endParaRPr lang="nb-NO" b="1" dirty="0"/>
          </a:p>
          <a:p>
            <a:pPr>
              <a:tabLst>
                <a:tab pos="449263" algn="l"/>
                <a:tab pos="803275" algn="l"/>
                <a:tab pos="2419350" algn="l"/>
                <a:tab pos="4840288" algn="l"/>
              </a:tabLst>
            </a:pPr>
            <a:r>
              <a:rPr lang="de-DE" b="1" dirty="0" smtClean="0"/>
              <a:t>	</a:t>
            </a:r>
            <a:r>
              <a:rPr lang="ar-SA" b="1" dirty="0" smtClean="0"/>
              <a:t>أ	</a:t>
            </a:r>
            <a:r>
              <a:rPr lang="nb-NO" i="1" dirty="0" err="1" smtClean="0"/>
              <a:t>ʾalif</a:t>
            </a:r>
            <a:r>
              <a:rPr lang="nb-NO" i="1" dirty="0" smtClean="0"/>
              <a:t>	</a:t>
            </a:r>
            <a:r>
              <a:rPr lang="nb-NO" b="1" dirty="0" err="1" smtClean="0"/>
              <a:t>nicht</a:t>
            </a:r>
            <a:r>
              <a:rPr lang="nb-NO" b="1" dirty="0" smtClean="0"/>
              <a:t>:  </a:t>
            </a:r>
            <a:r>
              <a:rPr lang="nb-NO" i="1" dirty="0" smtClean="0"/>
              <a:t>`</a:t>
            </a:r>
            <a:r>
              <a:rPr lang="de-DE" i="1" dirty="0" err="1" smtClean="0"/>
              <a:t>alif</a:t>
            </a:r>
            <a:endParaRPr lang="de-DE" i="1" dirty="0" smtClean="0"/>
          </a:p>
          <a:p>
            <a:pPr>
              <a:tabLst>
                <a:tab pos="449263" algn="l"/>
                <a:tab pos="803275" algn="l"/>
                <a:tab pos="2419350" algn="l"/>
                <a:tab pos="4840288" algn="l"/>
              </a:tabLst>
            </a:pPr>
            <a:r>
              <a:rPr lang="de-DE" i="1" dirty="0"/>
              <a:t>	</a:t>
            </a:r>
            <a:r>
              <a:rPr lang="ar-SA" dirty="0" smtClean="0"/>
              <a:t>ج	</a:t>
            </a:r>
            <a:r>
              <a:rPr lang="de-DE" dirty="0"/>
              <a:t> </a:t>
            </a:r>
            <a:r>
              <a:rPr lang="de-DE" i="1" dirty="0" err="1" smtClean="0"/>
              <a:t>ǧīm</a:t>
            </a:r>
            <a:r>
              <a:rPr lang="de-DE" i="1" dirty="0" smtClean="0"/>
              <a:t>	</a:t>
            </a:r>
            <a:r>
              <a:rPr lang="de-DE" b="1" dirty="0" smtClean="0"/>
              <a:t>nicht: </a:t>
            </a:r>
            <a:r>
              <a:rPr lang="de-DE" b="1" dirty="0"/>
              <a:t> </a:t>
            </a:r>
            <a:r>
              <a:rPr lang="de-DE" i="1" dirty="0" err="1" smtClean="0"/>
              <a:t>ğīm</a:t>
            </a:r>
            <a:endParaRPr lang="nb-NO" b="1" i="1" dirty="0"/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83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32">
        <p:fade/>
      </p:transition>
    </mc:Choice>
    <mc:Fallback>
      <p:transition spd="med" advTm="2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/>
        </p:nvSpPr>
        <p:spPr>
          <a:xfrm>
            <a:off x="4799856" y="159023"/>
            <a:ext cx="2060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Literaturverzeichnis</a:t>
            </a:r>
          </a:p>
          <a:p>
            <a:endParaRPr lang="de-DE" dirty="0"/>
          </a:p>
          <a:p>
            <a:endParaRPr lang="nb-NO" dirty="0"/>
          </a:p>
        </p:txBody>
      </p:sp>
      <p:pic>
        <p:nvPicPr>
          <p:cNvPr id="3" name="Bilde 2" descr="Literaturliste mit Abstand.pdf - Adobe Acrobat Reader 20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5" t="11151" r="38520" b="-400"/>
          <a:stretch/>
        </p:blipFill>
        <p:spPr>
          <a:xfrm>
            <a:off x="392180" y="692696"/>
            <a:ext cx="4392488" cy="6120680"/>
          </a:xfrm>
          <a:prstGeom prst="rect">
            <a:avLst/>
          </a:prstGeom>
        </p:spPr>
      </p:pic>
      <p:pic>
        <p:nvPicPr>
          <p:cNvPr id="5" name="Bilde 4" descr="Literaturliste mit Einzug.pdf - Adobe Acrobat Reader 20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11150" r="39158" b="651"/>
          <a:stretch/>
        </p:blipFill>
        <p:spPr>
          <a:xfrm>
            <a:off x="7608168" y="728700"/>
            <a:ext cx="4392488" cy="6048672"/>
          </a:xfrm>
          <a:prstGeom prst="rect">
            <a:avLst/>
          </a:prstGeom>
        </p:spPr>
      </p:pic>
      <p:cxnSp>
        <p:nvCxnSpPr>
          <p:cNvPr id="7" name="Rett pilkobling 6"/>
          <p:cNvCxnSpPr/>
          <p:nvPr/>
        </p:nvCxnSpPr>
        <p:spPr>
          <a:xfrm>
            <a:off x="4871864" y="2060848"/>
            <a:ext cx="25202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kstSylinder 7"/>
          <p:cNvSpPr txBox="1"/>
          <p:nvPr/>
        </p:nvSpPr>
        <p:spPr>
          <a:xfrm>
            <a:off x="4871864" y="1315845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So ist es übersichtlicher: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&gt; alphabetisch ordnen</a:t>
            </a:r>
          </a:p>
          <a:p>
            <a:pPr marL="180975" indent="-180975"/>
            <a:r>
              <a:rPr lang="de-DE" dirty="0" smtClean="0"/>
              <a:t>&gt; kein Abstand zwischen den Einträgen</a:t>
            </a:r>
            <a:endParaRPr lang="nb-NO" dirty="0"/>
          </a:p>
        </p:txBody>
      </p:sp>
      <p:pic>
        <p:nvPicPr>
          <p:cNvPr id="9" name="Bilde 8" descr="Skjermutklip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70" y="3699661"/>
            <a:ext cx="2527723" cy="3077711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377070" y="5229200"/>
            <a:ext cx="115022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 descr="Skjermutklip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2" y="59476"/>
            <a:ext cx="3937464" cy="621381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3791744" y="476672"/>
            <a:ext cx="26004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87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694">
        <p:fade/>
      </p:transition>
    </mc:Choice>
    <mc:Fallback>
      <p:transition spd="med" advTm="68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Sylinder 4"/>
          <p:cNvSpPr txBox="1"/>
          <p:nvPr/>
        </p:nvSpPr>
        <p:spPr>
          <a:xfrm>
            <a:off x="623392" y="1268760"/>
            <a:ext cx="103691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180975" indent="-180975"/>
            <a:r>
              <a:rPr lang="de-DE" dirty="0" smtClean="0"/>
              <a:t>	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4799856" y="159023"/>
            <a:ext cx="2060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Literaturverzeichnis</a:t>
            </a:r>
          </a:p>
          <a:p>
            <a:endParaRPr lang="de-DE" dirty="0"/>
          </a:p>
          <a:p>
            <a:endParaRPr lang="nb-NO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3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90">
        <p:fade/>
      </p:transition>
    </mc:Choice>
    <mc:Fallback>
      <p:transition spd="med" advTm="6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335360" y="908720"/>
            <a:ext cx="113772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247900" algn="l"/>
              </a:tabLst>
            </a:pPr>
            <a:endParaRPr lang="de-DE" sz="2400" b="1" dirty="0" smtClean="0"/>
          </a:p>
          <a:p>
            <a:pPr algn="ctr">
              <a:tabLst>
                <a:tab pos="2247900" algn="l"/>
              </a:tabLst>
            </a:pPr>
            <a:endParaRPr lang="de-DE" sz="2400" b="1" dirty="0" smtClean="0"/>
          </a:p>
          <a:p>
            <a:pPr algn="ctr">
              <a:tabLst>
                <a:tab pos="2247900" algn="l"/>
              </a:tabLst>
            </a:pPr>
            <a:endParaRPr lang="de-DE" sz="2400" b="1" dirty="0" smtClean="0"/>
          </a:p>
          <a:p>
            <a:pPr algn="ctr">
              <a:tabLst>
                <a:tab pos="2247900" algn="l"/>
              </a:tabLst>
            </a:pPr>
            <a:r>
              <a:rPr lang="de-DE" sz="2400" b="1" dirty="0"/>
              <a:t>k</a:t>
            </a:r>
          </a:p>
          <a:p>
            <a:pPr algn="ctr">
              <a:tabLst>
                <a:tab pos="2247900" algn="l"/>
              </a:tabLst>
            </a:pPr>
            <a:endParaRPr lang="de-DE" sz="2400" b="1" dirty="0" smtClean="0"/>
          </a:p>
          <a:p>
            <a:pPr>
              <a:tabLst>
                <a:tab pos="2247900" algn="l"/>
              </a:tabLst>
            </a:pPr>
            <a:endParaRPr lang="de-DE" sz="2200" dirty="0" smtClean="0"/>
          </a:p>
          <a:p>
            <a:pPr>
              <a:tabLst>
                <a:tab pos="2247900" algn="l"/>
              </a:tabLst>
            </a:pPr>
            <a:endParaRPr lang="nb-NO" sz="2200" dirty="0"/>
          </a:p>
        </p:txBody>
      </p:sp>
      <p:cxnSp>
        <p:nvCxnSpPr>
          <p:cNvPr id="4" name="Rett linje 3"/>
          <p:cNvCxnSpPr/>
          <p:nvPr/>
        </p:nvCxnSpPr>
        <p:spPr>
          <a:xfrm>
            <a:off x="0" y="548680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 descr="Text Beispiel roh.docx - Wor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0533"/>
            <a:ext cx="10585176" cy="642983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528048" y="3284984"/>
            <a:ext cx="3816424" cy="175432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&gt; Blocksatz</a:t>
            </a:r>
          </a:p>
          <a:p>
            <a:r>
              <a:rPr lang="de-DE" dirty="0" smtClean="0"/>
              <a:t>&gt; Silbentrennung</a:t>
            </a:r>
          </a:p>
          <a:p>
            <a:r>
              <a:rPr lang="de-DE" dirty="0" smtClean="0"/>
              <a:t>&gt; Zeilenabstand</a:t>
            </a:r>
          </a:p>
          <a:p>
            <a:r>
              <a:rPr lang="de-DE" dirty="0" smtClean="0"/>
              <a:t>&gt; Zeilenlänge</a:t>
            </a:r>
          </a:p>
          <a:p>
            <a:endParaRPr lang="de-DE" dirty="0"/>
          </a:p>
          <a:p>
            <a:r>
              <a:rPr lang="de-DE" dirty="0" smtClean="0"/>
              <a:t>&gt; Formatierung der Fußnoten</a:t>
            </a:r>
            <a:endParaRPr lang="nb-NO" dirty="0"/>
          </a:p>
        </p:txBody>
      </p:sp>
      <p:pic>
        <p:nvPicPr>
          <p:cNvPr id="9" name="Ly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40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7787">
        <p:fade/>
      </p:transition>
    </mc:Choice>
    <mc:Fallback>
      <p:transition spd="med" advTm="97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639616" y="-8197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 smtClean="0"/>
              <a:t>Einführung</a:t>
            </a:r>
            <a:r>
              <a:rPr lang="de-DE" sz="2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| Hausarbeit|  Umschrift |  Übungen</a:t>
            </a:r>
          </a:p>
        </p:txBody>
      </p:sp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 descr="Text Beispiel roh.docx - Wor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6632"/>
            <a:ext cx="10867316" cy="660122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6528048" y="3284984"/>
            <a:ext cx="3816424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&gt; Zeilenabstand ist ungleichmäßig</a:t>
            </a:r>
            <a:endParaRPr lang="nb-NO" dirty="0"/>
          </a:p>
        </p:txBody>
      </p:sp>
      <p:pic>
        <p:nvPicPr>
          <p:cNvPr id="3" name="Bilde 2" descr="Avsnit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087654"/>
            <a:ext cx="2639484" cy="313332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439816" y="3573016"/>
            <a:ext cx="9419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Lyd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69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250">
        <p:fade/>
      </p:transition>
    </mc:Choice>
    <mc:Fallback>
      <p:transition spd="med" advTm="68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548680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 descr="Text Beispiel roh.docx - Wor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60990"/>
            <a:ext cx="11189636" cy="679701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6528048" y="3284984"/>
            <a:ext cx="3816424" cy="258532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/>
            <a:r>
              <a:rPr lang="de-DE" dirty="0" smtClean="0"/>
              <a:t>&gt; Zeilenabstand 1,5 ist zu groß, </a:t>
            </a:r>
          </a:p>
          <a:p>
            <a:pPr marL="180975" indent="-180975"/>
            <a:r>
              <a:rPr lang="de-DE" dirty="0"/>
              <a:t>	</a:t>
            </a:r>
            <a:r>
              <a:rPr lang="de-DE" dirty="0" smtClean="0"/>
              <a:t>Text fällt auseinander</a:t>
            </a:r>
          </a:p>
          <a:p>
            <a:pPr marL="180975" indent="-180975"/>
            <a:endParaRPr lang="de-DE" dirty="0"/>
          </a:p>
          <a:p>
            <a:pPr marL="180975" indent="-180975"/>
            <a:r>
              <a:rPr lang="de-DE" dirty="0" smtClean="0"/>
              <a:t>&gt; Richtiger Abstand ist abhängig von Schriftart, Schriftgröße und Zeilenlänge</a:t>
            </a:r>
          </a:p>
          <a:p>
            <a:pPr marL="180975" indent="-180975"/>
            <a:endParaRPr lang="de-DE" dirty="0" smtClean="0"/>
          </a:p>
          <a:p>
            <a:pPr marL="180975" indent="-180975"/>
            <a:endParaRPr lang="de-DE" dirty="0"/>
          </a:p>
          <a:p>
            <a:pPr marL="180975" indent="-180975"/>
            <a:endParaRPr lang="nb-NO" dirty="0"/>
          </a:p>
        </p:txBody>
      </p:sp>
      <p:pic>
        <p:nvPicPr>
          <p:cNvPr id="9" name="Ly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61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031">
        <p:fade/>
      </p:transition>
    </mc:Choice>
    <mc:Fallback>
      <p:transition spd="med" advTm="79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 descr="Text Beispiel roh.docx - Wo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9" y="0"/>
            <a:ext cx="11290041" cy="6858000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3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319">
        <p:fade/>
      </p:transition>
    </mc:Choice>
    <mc:Fallback>
      <p:transition spd="med" advTm="15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 descr="Text Beispiel roh.docx - Wor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9" y="0"/>
            <a:ext cx="11290041" cy="685800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7824192" y="3501008"/>
            <a:ext cx="3816424" cy="20313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&gt; Schriftgröße 12 </a:t>
            </a:r>
            <a:r>
              <a:rPr lang="de-DE" dirty="0" err="1" smtClean="0"/>
              <a:t>pkt.</a:t>
            </a:r>
            <a:endParaRPr lang="de-DE" dirty="0" smtClean="0"/>
          </a:p>
          <a:p>
            <a:pPr marL="180975" indent="-180975"/>
            <a:r>
              <a:rPr lang="de-DE" dirty="0" smtClean="0"/>
              <a:t>&gt; Zeilenabstand 17 </a:t>
            </a:r>
            <a:r>
              <a:rPr lang="de-DE" dirty="0" err="1" smtClean="0"/>
              <a:t>pkt.</a:t>
            </a:r>
            <a:r>
              <a:rPr lang="de-DE" dirty="0" smtClean="0"/>
              <a:t> </a:t>
            </a:r>
          </a:p>
          <a:p>
            <a:endParaRPr lang="de-DE" dirty="0"/>
          </a:p>
          <a:p>
            <a:pPr marL="180975" indent="-180975"/>
            <a:r>
              <a:rPr lang="de-DE" dirty="0" smtClean="0"/>
              <a:t>&gt; Zeilenlänge möglichst nicht über </a:t>
            </a:r>
          </a:p>
          <a:p>
            <a:pPr marL="180975" indent="-180975"/>
            <a:r>
              <a:rPr lang="de-DE" dirty="0"/>
              <a:t>	</a:t>
            </a:r>
            <a:r>
              <a:rPr lang="de-DE" dirty="0" smtClean="0"/>
              <a:t>70 Zeichen</a:t>
            </a:r>
          </a:p>
          <a:p>
            <a:pPr marL="180975" indent="-180975"/>
            <a:r>
              <a:rPr lang="de-DE" dirty="0" smtClean="0"/>
              <a:t>&gt; Ränder verbreitern </a:t>
            </a:r>
          </a:p>
          <a:p>
            <a:pPr marL="180975" indent="-180975"/>
            <a:r>
              <a:rPr lang="de-DE" dirty="0"/>
              <a:t>	</a:t>
            </a:r>
            <a:r>
              <a:rPr lang="de-DE" dirty="0" smtClean="0"/>
              <a:t>(hier z.B. links und rechts 35 mm)</a:t>
            </a:r>
            <a:endParaRPr lang="nb-NO" dirty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17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887">
        <p:fade/>
      </p:transition>
    </mc:Choice>
    <mc:Fallback>
      <p:transition spd="med" advTm="54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e 2" descr="Text Beispiel roh.docx - Wor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9" y="0"/>
            <a:ext cx="11290041" cy="68580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528048" y="3284984"/>
            <a:ext cx="3816424" cy="20313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/>
            <a:r>
              <a:rPr lang="de-DE" dirty="0" smtClean="0"/>
              <a:t>Fußnoten:</a:t>
            </a:r>
          </a:p>
          <a:p>
            <a:pPr marL="180975" indent="-180975"/>
            <a:r>
              <a:rPr lang="de-DE" dirty="0" smtClean="0"/>
              <a:t>&gt; ins Fußnotenfeld klicken und alles markieren (STRG + A)</a:t>
            </a:r>
          </a:p>
          <a:p>
            <a:pPr marL="180975" indent="-180975"/>
            <a:r>
              <a:rPr lang="de-DE" dirty="0" smtClean="0"/>
              <a:t>&gt; Fußnotenziffern nicht hochgestellt</a:t>
            </a:r>
          </a:p>
          <a:p>
            <a:pPr marL="180975" indent="-180975"/>
            <a:r>
              <a:rPr lang="de-DE" dirty="0" smtClean="0"/>
              <a:t>&gt; Linker Rand bündig, nicht ausgerückt</a:t>
            </a:r>
          </a:p>
          <a:p>
            <a:pPr marL="180975" indent="-180975"/>
            <a:endParaRPr lang="de-DE" dirty="0"/>
          </a:p>
          <a:p>
            <a:pPr marL="180975" indent="-180975"/>
            <a:endParaRPr lang="nb-NO" dirty="0"/>
          </a:p>
        </p:txBody>
      </p:sp>
      <p:pic>
        <p:nvPicPr>
          <p:cNvPr id="6" name="Bilde 5" descr="Skjermutklip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04664"/>
            <a:ext cx="4982270" cy="538237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Ellipse 6"/>
          <p:cNvSpPr/>
          <p:nvPr/>
        </p:nvSpPr>
        <p:spPr>
          <a:xfrm>
            <a:off x="1055440" y="3789040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 descr="Skjermutklip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4793673" cy="6858000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1703512" y="5589240"/>
            <a:ext cx="324036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/>
          <p:cNvSpPr/>
          <p:nvPr/>
        </p:nvSpPr>
        <p:spPr>
          <a:xfrm>
            <a:off x="1559496" y="-63388"/>
            <a:ext cx="360040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 descr="Stufe 1,5.pdf - Adobe Acrobat Reader 20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8" t="10101" r="37244"/>
          <a:stretch/>
        </p:blipFill>
        <p:spPr>
          <a:xfrm>
            <a:off x="1137163" y="0"/>
            <a:ext cx="5018913" cy="6611044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8700.94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64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0718">
        <p:fade/>
      </p:transition>
    </mc:Choice>
    <mc:Fallback>
      <p:transition spd="med" advTm="270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 descr="Stufe 2.pdf - Adobe Acrobat Reader 20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10100" r="37883" b="-400"/>
          <a:stretch/>
        </p:blipFill>
        <p:spPr>
          <a:xfrm>
            <a:off x="3467708" y="620688"/>
            <a:ext cx="4536504" cy="6192688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19336" y="2564904"/>
            <a:ext cx="3888432" cy="23083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&gt; Schriftgröße 11 </a:t>
            </a:r>
            <a:r>
              <a:rPr lang="de-DE" dirty="0" err="1"/>
              <a:t>pkt.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 smtClean="0"/>
              <a:t>&gt; Zeilenabstand 17 </a:t>
            </a:r>
            <a:r>
              <a:rPr lang="de-DE" dirty="0" err="1" smtClean="0"/>
              <a:t>pkt.</a:t>
            </a:r>
            <a:r>
              <a:rPr lang="de-DE" dirty="0" smtClean="0"/>
              <a:t> </a:t>
            </a:r>
          </a:p>
          <a:p>
            <a:endParaRPr lang="de-DE" dirty="0" smtClean="0"/>
          </a:p>
          <a:p>
            <a:r>
              <a:rPr lang="de-DE" dirty="0" smtClean="0"/>
              <a:t>Fußnoten: 9 </a:t>
            </a:r>
            <a:r>
              <a:rPr lang="de-DE" dirty="0" err="1" smtClean="0"/>
              <a:t>pkt.</a:t>
            </a:r>
            <a:r>
              <a:rPr lang="de-DE" dirty="0" smtClean="0"/>
              <a:t>, Zeilenabstand einfach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&gt; Rand links und rechts je 35 mm</a:t>
            </a:r>
          </a:p>
          <a:p>
            <a:pPr marL="180975" indent="-180975"/>
            <a:r>
              <a:rPr lang="de-DE" dirty="0" smtClean="0"/>
              <a:t>&gt; Rand oben 22 mm, unten 25 mm</a:t>
            </a:r>
            <a:endParaRPr lang="de-DE" dirty="0"/>
          </a:p>
          <a:p>
            <a:pPr marL="180975" indent="-180975"/>
            <a:endParaRPr lang="nb-NO" dirty="0"/>
          </a:p>
        </p:txBody>
      </p:sp>
      <p:sp>
        <p:nvSpPr>
          <p:cNvPr id="8" name="Rektangel 7"/>
          <p:cNvSpPr/>
          <p:nvPr/>
        </p:nvSpPr>
        <p:spPr>
          <a:xfrm>
            <a:off x="4367808" y="2132856"/>
            <a:ext cx="288032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7581058" y="1408708"/>
            <a:ext cx="3888432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>
              <a:tabLst>
                <a:tab pos="180975" algn="l"/>
              </a:tabLst>
            </a:pPr>
            <a:r>
              <a:rPr lang="de-DE" dirty="0" smtClean="0"/>
              <a:t>&gt; Zitate, die länger als zwei Zeilen sind, so einrücken.</a:t>
            </a:r>
          </a:p>
          <a:p>
            <a:pPr marL="180975" indent="-180975">
              <a:tabLst>
                <a:tab pos="180975" algn="l"/>
              </a:tabLst>
            </a:pPr>
            <a:r>
              <a:rPr lang="de-DE" dirty="0" smtClean="0"/>
              <a:t>&gt; Abstand vor und nach dem Absatz </a:t>
            </a:r>
            <a:endParaRPr lang="de-DE" dirty="0"/>
          </a:p>
          <a:p>
            <a:pPr marL="180975" indent="-180975"/>
            <a:endParaRPr lang="nb-NO" dirty="0"/>
          </a:p>
        </p:txBody>
      </p:sp>
      <p:pic>
        <p:nvPicPr>
          <p:cNvPr id="10" name="Bilde 9" descr="Skjermutklip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" y="1124744"/>
            <a:ext cx="3708370" cy="4442069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1143" y="3284984"/>
            <a:ext cx="1944216" cy="864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/>
          <p:cNvSpPr/>
          <p:nvPr/>
        </p:nvSpPr>
        <p:spPr>
          <a:xfrm>
            <a:off x="4102443" y="4365104"/>
            <a:ext cx="625405" cy="50812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 descr="Skjermutklip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97" y="250407"/>
            <a:ext cx="4860541" cy="423844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3969848" y="128089"/>
            <a:ext cx="625405" cy="50812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/>
          <p:cNvSpPr/>
          <p:nvPr/>
        </p:nvSpPr>
        <p:spPr>
          <a:xfrm>
            <a:off x="5447928" y="6165304"/>
            <a:ext cx="504056" cy="504056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 descr="Text Beispiel roh.docx - Wor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15267" r="50420" b="3768"/>
          <a:stretch/>
        </p:blipFill>
        <p:spPr>
          <a:xfrm>
            <a:off x="7752255" y="589425"/>
            <a:ext cx="4248331" cy="610127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3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9994">
        <p:fade/>
      </p:transition>
    </mc:Choice>
    <mc:Fallback>
      <p:transition spd="med" advTm="159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0" y="620688"/>
            <a:ext cx="1228868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/>
        </p:nvSpPr>
        <p:spPr>
          <a:xfrm>
            <a:off x="3065603" y="188640"/>
            <a:ext cx="615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Überschriften</a:t>
            </a:r>
            <a:endParaRPr lang="nb-NO" b="1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519936" y="871746"/>
            <a:ext cx="6672064" cy="5709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&gt; Für Überschriften </a:t>
            </a:r>
            <a:r>
              <a:rPr lang="de-DE" b="1" dirty="0" smtClean="0"/>
              <a:t>Formatvorlagen </a:t>
            </a:r>
            <a:r>
              <a:rPr lang="de-DE" dirty="0" smtClean="0"/>
              <a:t>verwenden</a:t>
            </a:r>
          </a:p>
          <a:p>
            <a:pPr marL="180975" indent="-180975"/>
            <a:r>
              <a:rPr lang="de-DE" dirty="0" smtClean="0"/>
              <a:t>	(damit wird auch automatisch das Inhaltsverzeichnis erstellt)</a:t>
            </a:r>
          </a:p>
          <a:p>
            <a:pPr marL="180975" indent="-180975"/>
            <a:endParaRPr lang="de-DE" dirty="0"/>
          </a:p>
          <a:p>
            <a:pPr marL="180975" indent="-180975"/>
            <a:r>
              <a:rPr lang="de-DE" dirty="0" smtClean="0"/>
              <a:t>&gt; Achten Sie auf harmonische Abstände vor und nach der Überschrift</a:t>
            </a:r>
          </a:p>
          <a:p>
            <a:pPr marL="180975" indent="-180975"/>
            <a:endParaRPr lang="de-DE" dirty="0"/>
          </a:p>
          <a:p>
            <a:pPr marL="180975" indent="-180975">
              <a:spcAft>
                <a:spcPts val="600"/>
              </a:spcAft>
            </a:pPr>
            <a:r>
              <a:rPr lang="de-DE" dirty="0" smtClean="0"/>
              <a:t>Beispiel:</a:t>
            </a:r>
          </a:p>
          <a:p>
            <a:pPr marL="180975" indent="-180975"/>
            <a:r>
              <a:rPr lang="de-DE" i="1" dirty="0"/>
              <a:t>– </a:t>
            </a:r>
            <a:r>
              <a:rPr lang="de-DE" dirty="0"/>
              <a:t>fett, </a:t>
            </a:r>
            <a:r>
              <a:rPr lang="de-DE" dirty="0" smtClean="0"/>
              <a:t>Schriftgröße 13 </a:t>
            </a:r>
            <a:r>
              <a:rPr lang="de-DE" dirty="0" err="1" smtClean="0"/>
              <a:t>pkt.</a:t>
            </a:r>
            <a:endParaRPr lang="de-DE" dirty="0"/>
          </a:p>
          <a:p>
            <a:pPr marL="180975" indent="-180975"/>
            <a:r>
              <a:rPr lang="de-DE" i="1" dirty="0"/>
              <a:t>– </a:t>
            </a:r>
            <a:r>
              <a:rPr lang="de-DE" dirty="0"/>
              <a:t>Abstand vor: </a:t>
            </a:r>
            <a:r>
              <a:rPr lang="de-DE" dirty="0" smtClean="0"/>
              <a:t>36 </a:t>
            </a:r>
            <a:r>
              <a:rPr lang="de-DE" dirty="0" err="1"/>
              <a:t>pkt.</a:t>
            </a:r>
            <a:r>
              <a:rPr lang="de-DE" dirty="0"/>
              <a:t>, Abstand nach: </a:t>
            </a:r>
            <a:r>
              <a:rPr lang="de-DE" dirty="0" smtClean="0"/>
              <a:t>18 </a:t>
            </a:r>
            <a:r>
              <a:rPr lang="de-DE" dirty="0" err="1"/>
              <a:t>pkt.</a:t>
            </a:r>
            <a:endParaRPr lang="de-DE" dirty="0"/>
          </a:p>
          <a:p>
            <a:pPr marL="180975" indent="-180975"/>
            <a:endParaRPr lang="de-DE" dirty="0"/>
          </a:p>
          <a:p>
            <a:pPr marL="180975" indent="-180975"/>
            <a:endParaRPr lang="nb-NO" dirty="0"/>
          </a:p>
          <a:p>
            <a:pPr marL="180975" indent="-180975"/>
            <a:r>
              <a:rPr lang="de-DE" i="1" dirty="0" smtClean="0"/>
              <a:t>– </a:t>
            </a:r>
            <a:r>
              <a:rPr lang="de-DE" dirty="0" smtClean="0"/>
              <a:t>fett, gleiche Schriftgröße wie Haupttext</a:t>
            </a:r>
          </a:p>
          <a:p>
            <a:pPr marL="180975" indent="-180975"/>
            <a:r>
              <a:rPr lang="de-DE" i="1" dirty="0" smtClean="0"/>
              <a:t>– </a:t>
            </a:r>
            <a:r>
              <a:rPr lang="de-DE" dirty="0" smtClean="0"/>
              <a:t>Abstand vor: 18 </a:t>
            </a:r>
            <a:r>
              <a:rPr lang="de-DE" dirty="0" err="1" smtClean="0"/>
              <a:t>pkt.</a:t>
            </a:r>
            <a:r>
              <a:rPr lang="de-DE" dirty="0" smtClean="0"/>
              <a:t>, Abstand nach: 6 </a:t>
            </a:r>
            <a:r>
              <a:rPr lang="de-DE" dirty="0" err="1" smtClean="0"/>
              <a:t>pkt.</a:t>
            </a:r>
            <a:endParaRPr lang="de-DE" dirty="0" smtClean="0"/>
          </a:p>
          <a:p>
            <a:pPr marL="180975" indent="-180975"/>
            <a:endParaRPr lang="de-DE" dirty="0"/>
          </a:p>
          <a:p>
            <a:pPr marL="180975" indent="-180975"/>
            <a:endParaRPr lang="de-DE" dirty="0" smtClean="0"/>
          </a:p>
          <a:p>
            <a:pPr marL="180975" indent="-180975"/>
            <a:r>
              <a:rPr lang="de-DE" i="1" dirty="0" smtClean="0"/>
              <a:t>– </a:t>
            </a:r>
            <a:r>
              <a:rPr lang="de-DE" dirty="0" smtClean="0"/>
              <a:t>kursiv, </a:t>
            </a:r>
            <a:r>
              <a:rPr lang="de-DE" dirty="0"/>
              <a:t>gleiche Schriftgröße wie </a:t>
            </a:r>
            <a:r>
              <a:rPr lang="de-DE" dirty="0" smtClean="0"/>
              <a:t>Haupttext</a:t>
            </a:r>
          </a:p>
          <a:p>
            <a:pPr marL="180975" indent="-180975"/>
            <a:r>
              <a:rPr lang="de-DE" i="1" dirty="0" smtClean="0"/>
              <a:t>– </a:t>
            </a:r>
            <a:r>
              <a:rPr lang="de-DE" dirty="0" smtClean="0"/>
              <a:t>Abstand vor: 18 </a:t>
            </a:r>
            <a:r>
              <a:rPr lang="de-DE" dirty="0" err="1" smtClean="0"/>
              <a:t>pkt.</a:t>
            </a:r>
            <a:r>
              <a:rPr lang="de-DE" dirty="0" smtClean="0"/>
              <a:t>, Abstand nach: 0 </a:t>
            </a:r>
            <a:r>
              <a:rPr lang="de-DE" dirty="0" err="1" smtClean="0"/>
              <a:t>pkt.</a:t>
            </a:r>
            <a:endParaRPr lang="de-DE" dirty="0" smtClean="0"/>
          </a:p>
          <a:p>
            <a:pPr marL="180975" indent="-180975"/>
            <a:endParaRPr lang="de-DE" dirty="0" smtClean="0"/>
          </a:p>
          <a:p>
            <a:pPr marL="536575" indent="-536575"/>
            <a:r>
              <a:rPr lang="de-DE" dirty="0" smtClean="0"/>
              <a:t>N.B.  	Immer nur </a:t>
            </a:r>
            <a:r>
              <a:rPr lang="de-DE" i="1" dirty="0" smtClean="0"/>
              <a:t>eine </a:t>
            </a:r>
            <a:r>
              <a:rPr lang="de-DE" dirty="0" smtClean="0"/>
              <a:t>Hervorhebung verwenden, </a:t>
            </a:r>
          </a:p>
          <a:p>
            <a:pPr marL="536575" indent="-536575"/>
            <a:r>
              <a:rPr lang="de-DE" dirty="0"/>
              <a:t>	</a:t>
            </a:r>
            <a:r>
              <a:rPr lang="de-DE" dirty="0" smtClean="0"/>
              <a:t>nicht </a:t>
            </a:r>
            <a:r>
              <a:rPr lang="de-DE" b="1" dirty="0" smtClean="0"/>
              <a:t>fett</a:t>
            </a:r>
            <a:r>
              <a:rPr lang="de-DE" dirty="0" smtClean="0"/>
              <a:t> und </a:t>
            </a:r>
            <a:r>
              <a:rPr lang="de-DE" i="1" dirty="0" smtClean="0"/>
              <a:t>kursiv</a:t>
            </a:r>
            <a:r>
              <a:rPr lang="de-DE" dirty="0" smtClean="0"/>
              <a:t> </a:t>
            </a:r>
            <a:r>
              <a:rPr lang="de-DE" b="1" i="1" dirty="0" smtClean="0"/>
              <a:t>gleichzeitig</a:t>
            </a:r>
            <a:r>
              <a:rPr lang="de-DE" dirty="0" smtClean="0"/>
              <a:t>. </a:t>
            </a:r>
          </a:p>
          <a:p>
            <a:pPr marL="536575" indent="-536575"/>
            <a:r>
              <a:rPr lang="de-DE" dirty="0"/>
              <a:t>	</a:t>
            </a:r>
            <a:r>
              <a:rPr lang="de-DE" dirty="0" smtClean="0"/>
              <a:t>Unterstreichung wird </a:t>
            </a:r>
            <a:r>
              <a:rPr lang="de-DE" u="sng" dirty="0" smtClean="0"/>
              <a:t>nie</a:t>
            </a:r>
            <a:r>
              <a:rPr lang="de-DE" dirty="0" smtClean="0"/>
              <a:t> verwendet.  </a:t>
            </a:r>
            <a:endParaRPr lang="de-DE" dirty="0"/>
          </a:p>
        </p:txBody>
      </p:sp>
      <p:pic>
        <p:nvPicPr>
          <p:cNvPr id="6" name="Bilde 5" descr="Text Beispiel roh.docx -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2" t="15349" r="32142" b="2751"/>
          <a:stretch/>
        </p:blipFill>
        <p:spPr>
          <a:xfrm>
            <a:off x="263352" y="202719"/>
            <a:ext cx="4608512" cy="6418999"/>
          </a:xfrm>
          <a:prstGeom prst="rect">
            <a:avLst/>
          </a:prstGeom>
        </p:spPr>
      </p:pic>
      <p:cxnSp>
        <p:nvCxnSpPr>
          <p:cNvPr id="8" name="Rett linje 7"/>
          <p:cNvCxnSpPr/>
          <p:nvPr/>
        </p:nvCxnSpPr>
        <p:spPr>
          <a:xfrm>
            <a:off x="3431704" y="1628800"/>
            <a:ext cx="2005696" cy="1224136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/>
        </p:nvCxnSpPr>
        <p:spPr>
          <a:xfrm>
            <a:off x="2567608" y="3356992"/>
            <a:ext cx="2869792" cy="72008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/>
        </p:nvCxnSpPr>
        <p:spPr>
          <a:xfrm>
            <a:off x="2567608" y="4509120"/>
            <a:ext cx="2869792" cy="57606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03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7439">
        <p:fade/>
      </p:transition>
    </mc:Choice>
    <mc:Fallback>
      <p:transition spd="med" advTm="167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9|62.4|53.2|7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3.8|34.4|24.2|10|9.5|2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4|1.5|2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25.9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6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2179</TotalTime>
  <Words>489</Words>
  <Application>Microsoft Office PowerPoint</Application>
  <PresentationFormat>Widescreen</PresentationFormat>
  <Paragraphs>107</Paragraphs>
  <Slides>13</Slides>
  <Notes>0</Notes>
  <HiddenSlides>0</HiddenSlides>
  <MMClips>13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Frank Weigelt</dc:creator>
  <cp:lastModifiedBy>Frank Weigelt</cp:lastModifiedBy>
  <cp:revision>142</cp:revision>
  <dcterms:created xsi:type="dcterms:W3CDTF">2014-11-05T17:42:46Z</dcterms:created>
  <dcterms:modified xsi:type="dcterms:W3CDTF">2021-08-30T13:30:15Z</dcterms:modified>
</cp:coreProperties>
</file>