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71" r:id="rId2"/>
  </p:sldMasterIdLst>
  <p:notesMasterIdLst>
    <p:notesMasterId r:id="rId18"/>
  </p:notesMasterIdLst>
  <p:handoutMasterIdLst>
    <p:handoutMasterId r:id="rId19"/>
  </p:handoutMasterIdLst>
  <p:sldIdLst>
    <p:sldId id="260" r:id="rId3"/>
    <p:sldId id="300" r:id="rId4"/>
    <p:sldId id="306" r:id="rId5"/>
    <p:sldId id="305" r:id="rId6"/>
    <p:sldId id="307" r:id="rId7"/>
    <p:sldId id="310" r:id="rId8"/>
    <p:sldId id="309" r:id="rId9"/>
    <p:sldId id="308" r:id="rId10"/>
    <p:sldId id="311" r:id="rId11"/>
    <p:sldId id="312" r:id="rId12"/>
    <p:sldId id="313" r:id="rId13"/>
    <p:sldId id="314" r:id="rId14"/>
    <p:sldId id="315" r:id="rId15"/>
    <p:sldId id="316" r:id="rId16"/>
    <p:sldId id="317" r:id="rId17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61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A55343-40AD-4731-A0C4-52ACB9DF69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21A208-BAB8-46ED-9002-F6A9758B19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067068-A999-4250-B6E2-B6CC033B95E3}" type="datetimeFigureOut">
              <a:rPr lang="fr-FR"/>
              <a:pPr>
                <a:defRPr/>
              </a:pPr>
              <a:t>23/01/2021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6210DE-888C-4D0C-B7B6-6617C0ACF0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44DB14-1525-4526-B3DE-740D41BA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D4A012-0F6B-4D22-BEDE-E9D21291B2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A14AF5D-ECF1-46BA-AB43-EA974E605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DF06D3-049F-4862-988A-275AD6FAEA7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1F9CA4-F772-4019-8619-43049847691F}" type="datetimeFigureOut">
              <a:rPr lang="fr-FR"/>
              <a:pPr>
                <a:defRPr/>
              </a:pPr>
              <a:t>23/01/2021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C28ECE6-2350-4106-B459-91FD0FAFA8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0C6FBB3D-69E8-4011-81FF-248804624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DB727F-6337-4C28-A47F-738872A58B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C332DE-4A4A-48C5-B1C6-19AC6AEBE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BF5F6A-16A0-44A8-89C5-53F2211524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C5D340AA-43E5-49D4-9860-C425CB784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96551"/>
            <a:ext cx="6858000" cy="437154"/>
          </a:xfrm>
        </p:spPr>
        <p:txBody>
          <a:bodyPr anchor="b"/>
          <a:lstStyle>
            <a:lvl1pPr algn="ctr">
              <a:defRPr sz="2800">
                <a:solidFill>
                  <a:srgbClr val="E8461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C2DF820-63E6-4D08-9818-13EA272C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2578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287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C5D340AA-43E5-49D4-9860-C425CB784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96551"/>
            <a:ext cx="6858000" cy="437154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C2DF820-63E6-4D08-9818-13EA272C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2578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1780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6E910-3BC3-473D-A3F6-3B8877F5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03F296-81E8-4528-BA1B-46315E06B38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62DF4A-321B-4B27-8D57-CB8C5882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 sz="10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59B0A4-C319-42EF-A7F8-D5BB71CD2CFB}" type="datetime4">
              <a:rPr lang="fr-FR"/>
              <a:pPr>
                <a:defRPr/>
              </a:pPr>
              <a:t>23 janvier 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E6733E-979F-4FC4-8807-DE9A300E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716F32-EF01-4D6E-B39F-FBA866BE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0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2D0523-8EEA-496E-B0CE-F047613E39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99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AAF5E-3E1A-468B-8908-C712F08A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12E6F1-BB93-4B0E-A82F-346A7F5E0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24801E-9B73-44A8-8073-8A8249224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92FE26-7F2C-485E-A814-C439FFEF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 sz="10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CA87AD-609A-4938-842F-9D4497353BA7}" type="datetime4">
              <a:rPr lang="fr-FR"/>
              <a:pPr>
                <a:defRPr/>
              </a:pPr>
              <a:t>23 janvier 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AD8A-9863-4AAB-BA88-F05EB460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BB12FA-BB5C-4D38-92D6-A66334AB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0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EE85D6-3961-48F5-91BD-0E36D68F63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8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0774E2F-5A89-43CC-8684-4377C258C4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2675" y="9525"/>
            <a:ext cx="1898650" cy="1851025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25A83A8-B369-4F67-92DB-11E0EB3C28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799" y="2914651"/>
            <a:ext cx="8035895" cy="3168649"/>
          </a:xfrm>
        </p:spPr>
        <p:txBody>
          <a:bodyPr lIns="180000" tIns="180000" rIns="180000" bIns="180000" numCol="2" spcCol="18000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100" b="0" i="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algn="l">
              <a:defRPr sz="1800" b="0">
                <a:solidFill>
                  <a:schemeClr val="tx1"/>
                </a:solidFill>
              </a:defRPr>
            </a:lvl2pPr>
            <a:lvl3pPr algn="l">
              <a:defRPr sz="1800" b="0">
                <a:solidFill>
                  <a:schemeClr val="tx1"/>
                </a:solidFill>
              </a:defRPr>
            </a:lvl3pPr>
            <a:lvl4pPr algn="l">
              <a:defRPr sz="1800" b="0">
                <a:solidFill>
                  <a:schemeClr val="tx1"/>
                </a:solidFill>
              </a:defRPr>
            </a:lvl4pPr>
            <a:lvl5pPr algn="l">
              <a:defRPr sz="18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modifier les styles du texte du masque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modifier les styles du texte du masque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minim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Duis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eu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mollit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est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Lorem ipsum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modifier les styles du texte du masque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minim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commodo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eu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qui officia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mollit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est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pour modifier les styles du texte du masque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minim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exercitation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commodo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esse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dolore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eu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C24AF59-E0F4-452B-BF9D-FA1C5C1EB8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2067779"/>
            <a:ext cx="8035894" cy="275371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Prénom Nom  -  Fonction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3DA38B0-240E-4056-BE6D-B603DB7DAE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28949" y="2548058"/>
            <a:ext cx="3086100" cy="275371"/>
          </a:xfrm>
          <a:solidFill>
            <a:schemeClr val="bg1">
              <a:alpha val="0"/>
            </a:schemeClr>
          </a:solidFill>
        </p:spPr>
        <p:txBody>
          <a:bodyPr/>
          <a:lstStyle>
            <a:lvl1pPr algn="ctr">
              <a:defRPr spc="300"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/>
              <a:t>Biographie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41595666-DE09-4279-86B2-7DC2539D1F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114B-4707-46E0-BEC7-016F90A53FD3}" type="datetime4">
              <a:rPr lang="fr-FR"/>
              <a:pPr>
                <a:defRPr/>
              </a:pPr>
              <a:t>23 janvier 2021</a:t>
            </a:fld>
            <a:endParaRPr 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826A98FF-3D30-4FFB-92C6-D384B2833D0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E3F0B69F-4FAD-4F68-8449-15FBE6DC31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43EA-3FE4-4084-AF66-11D417DFF5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08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F7704F-9CA4-476C-BD2C-519BDF417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463054-752E-4B22-9D75-B5D4BD72B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7DADD5-1DDA-4648-A073-074422AE9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6FBED5-E02C-4871-A6D2-59A99676E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281556-BD11-433F-88CC-DF97DBC9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83367-EACB-4310-9B8C-63A063341210}" type="datetime4">
              <a:rPr lang="fr-FR"/>
              <a:pPr>
                <a:defRPr/>
              </a:pPr>
              <a:t>23 janvier 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AB6FA9-5A9E-43B9-8A5B-3EB399A7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868EB3-09EA-4979-8AC7-DAB62D85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84F84-4442-483C-A1BD-E08B4789E3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97FA014-6000-400F-A539-17A58302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12725"/>
            <a:ext cx="7666038" cy="1093788"/>
          </a:xfrm>
        </p:spPr>
        <p:txBody>
          <a:bodyPr/>
          <a:lstStyle>
            <a:lvl1pPr>
              <a:defRPr spc="3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6950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D2874-8443-4C6B-9283-F5CE2580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5A3124-702D-4545-B62F-A9357B5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B7A6-AE41-41E2-8F76-23DF37C10C17}" type="datetime4">
              <a:rPr lang="fr-FR"/>
              <a:pPr>
                <a:defRPr/>
              </a:pPr>
              <a:t>23 janvier 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4D731B-E20B-4612-B74B-15D68667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08EA1E-00A4-4B08-9785-4C2504EA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AF37D-A328-45DE-8AF6-A9A7E28C16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17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B67E9C-7E6E-4A0A-962E-527EDE07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87DC4-C535-4E3A-9D85-403198BBDDFE}" type="datetime4">
              <a:rPr lang="fr-FR"/>
              <a:pPr>
                <a:defRPr/>
              </a:pPr>
              <a:t>23 janvier 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5B78B0-B326-45AF-A054-AB269205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BAFC56-D812-42FA-A1A9-C575CFF7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F1BC-8ED9-467D-8313-4BC9C51008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32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7289C9-6237-4D2D-B3D3-01BB6A73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011019"/>
            <a:ext cx="2949575" cy="646331"/>
          </a:xfrm>
        </p:spPr>
        <p:txBody>
          <a:bodyPr anchor="b">
            <a:spAutoFit/>
          </a:bodyPr>
          <a:lstStyle>
            <a:lvl1pPr algn="l"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AE85B5-6021-4084-A498-79572A0D5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398BFF-6152-4555-9213-885EF00B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53CF6C-9CCB-415D-8C02-70F8DE1B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FA19-4C76-4C44-A777-3CD247DAB9CA}" type="datetime4">
              <a:rPr lang="fr-FR"/>
              <a:pPr>
                <a:defRPr/>
              </a:pPr>
              <a:t>23 janvier 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203F11-D2BD-4795-9804-EF31D805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BF2090-F00F-4438-AC62-33AFCE2F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2748-CA63-4AEA-9E5A-C15ED9CAC7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07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566DC3-09D2-4514-9A4D-A5FB36293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6C2570-17AE-4196-8D1C-5F71C7268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C1132F-102A-46CC-8729-E97D3060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C8C0-6242-4858-9A0F-3523336EF5D8}" type="datetime4">
              <a:rPr lang="fr-FR"/>
              <a:pPr>
                <a:defRPr/>
              </a:pPr>
              <a:t>23 janvier 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443EDB-45FE-48F1-8002-DA01D558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AF36C1-02A6-4173-99C0-A8EF1F17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4A9A-0BD4-446F-978A-416A2675A9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9D08EFE-FD17-4A8E-9A3C-65D96CC4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011019"/>
            <a:ext cx="2949575" cy="646331"/>
          </a:xfrm>
        </p:spPr>
        <p:txBody>
          <a:bodyPr anchor="b">
            <a:spAutoFit/>
          </a:bodyPr>
          <a:lstStyle>
            <a:lvl1pPr algn="l"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730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712D95-0FAB-4630-9E2A-7094A55E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0800"/>
            <a:ext cx="78867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CF5F31F4-4318-477A-AE64-905D7A45E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3117850"/>
            <a:ext cx="78867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</a:t>
            </a:r>
            <a:br>
              <a:rPr lang="fr-FR" altLang="fr-FR" dirty="0"/>
            </a:br>
            <a:r>
              <a:rPr lang="fr-FR" altLang="fr-FR" dirty="0"/>
              <a:t>les styles du texte du masque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fr-FR" sz="2400" b="0" kern="1200" spc="300" dirty="0">
          <a:solidFill>
            <a:srgbClr val="E84617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ctr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400" b="1" kern="1200">
          <a:solidFill>
            <a:schemeClr val="bg1">
              <a:lumMod val="9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41A1C6-C614-45C6-96D7-005E1898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12725"/>
            <a:ext cx="7666038" cy="109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0369E64A-FFCD-4880-A02B-BC451A090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4751" y="1881188"/>
            <a:ext cx="8041532" cy="428625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EC0C6726-E11F-452B-89B3-1A1BD4EEF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425" y="6356350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33DC2E-2629-4341-896C-1DBEC173BBAE}" type="datetime4">
              <a:rPr lang="fr-FR"/>
              <a:pPr>
                <a:defRPr/>
              </a:pPr>
              <a:t>23 janvier 2021</a:t>
            </a:fld>
            <a:endParaRPr 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B7B91D29-AF72-4C0A-B00E-AEDE5221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BF87982E-998E-4660-95AF-617B655C4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21488" y="6356350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EC9073-E3EE-427C-90C9-665BFEDA2C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7C1D0E1-05C1-4711-BF21-917D4629BC64}"/>
              </a:ext>
            </a:extLst>
          </p:cNvPr>
          <p:cNvCxnSpPr>
            <a:cxnSpLocks/>
          </p:cNvCxnSpPr>
          <p:nvPr userDrawn="1"/>
        </p:nvCxnSpPr>
        <p:spPr>
          <a:xfrm>
            <a:off x="3140075" y="1020763"/>
            <a:ext cx="2863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3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000" b="0" kern="1200" spc="300">
          <a:solidFill>
            <a:srgbClr val="E84617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E8461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800" b="1" kern="1200">
          <a:solidFill>
            <a:srgbClr val="E8461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84617"/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84617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84617"/>
        </a:buClr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8FBD3-C6E7-4AAA-8127-A0B999BC0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42018"/>
            <a:ext cx="6858000" cy="4365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altLang="fr-FR" dirty="0"/>
              <a:t>Vertragsgestaltung am Beispiel des internationalen Anlagenbaus</a:t>
            </a:r>
            <a:endParaRPr dirty="0"/>
          </a:p>
        </p:txBody>
      </p:sp>
      <p:sp>
        <p:nvSpPr>
          <p:cNvPr id="14339" name="Sous-titre 2">
            <a:extLst>
              <a:ext uri="{FF2B5EF4-FFF2-40B4-BE49-F238E27FC236}">
                <a16:creationId xmlns:a16="http://schemas.microsoft.com/office/drawing/2014/main" id="{C6AFE95A-9821-446E-86F0-6D002F9C55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2925763"/>
            <a:ext cx="6858000" cy="1655762"/>
          </a:xfrm>
        </p:spPr>
        <p:txBody>
          <a:bodyPr/>
          <a:lstStyle/>
          <a:p>
            <a:r>
              <a:rPr lang="en-US" altLang="fr-FR" dirty="0"/>
              <a:t>Prof. Dr. Pierrick Le Goff, LL.M.</a:t>
            </a:r>
          </a:p>
          <a:p>
            <a:r>
              <a:rPr lang="en-US" altLang="fr-FR" dirty="0"/>
              <a:t> Attorney at Law (Paris &amp; New York)</a:t>
            </a:r>
          </a:p>
          <a:p>
            <a:endParaRPr lang="fr-FR" alt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KOMMERZIELLE KLAUSELN 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155604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Liefertermine &amp; Inkrafttreten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Zustimmung des Auftraggebers hinsichtlich der Auswahl von Subunternehmern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Zustimmung des Auftraggebers zur Planung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Mehrleistungen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Gefahr- und Eigentumsübergang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Abnahme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Gewährleistung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38545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FINANZIELLE KLAUSELN 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155604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Vertragspreis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Bankgarantie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Konzernbürgschaft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Versicherung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Finanzierung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291393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HAFTUNGSKLAUSELN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155604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Freistellung von Ansprüchen Dritter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Vertragsstrafe (Problematik „</a:t>
            </a:r>
            <a:r>
              <a:rPr lang="de-DE" altLang="fr-FR" sz="2800" dirty="0" err="1"/>
              <a:t>Liquidated</a:t>
            </a:r>
            <a:r>
              <a:rPr lang="de-DE" altLang="fr-FR" sz="2800" dirty="0"/>
              <a:t> </a:t>
            </a:r>
            <a:r>
              <a:rPr lang="de-DE" altLang="fr-FR" sz="2800" dirty="0" err="1"/>
              <a:t>Damages</a:t>
            </a:r>
            <a:r>
              <a:rPr lang="de-DE" altLang="fr-FR" sz="2800" dirty="0"/>
              <a:t>“ v. „</a:t>
            </a:r>
            <a:r>
              <a:rPr lang="de-DE" altLang="fr-FR" sz="2800" dirty="0" err="1"/>
              <a:t>Penalties</a:t>
            </a:r>
            <a:r>
              <a:rPr lang="de-DE" altLang="fr-FR" sz="2800" dirty="0"/>
              <a:t>“)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Haftungsbegrenzung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Haftungsausschluss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Suspendierung &amp; Kündigung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2507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NETZWERK VON VERTRÄGEN &amp; RISIKOVERLAGERUNG 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155604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Verknüpfung der verschiedenen Verträge: Anlagenvertrag; Subunternehmervertrag; Konsortialvertrag; andere Projektverträge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Risikoabwälzung durch Vertragsgestaltung: die </a:t>
            </a:r>
            <a:r>
              <a:rPr lang="de-DE" altLang="fr-FR" sz="2800" i="1" dirty="0"/>
              <a:t>„back-</a:t>
            </a:r>
            <a:r>
              <a:rPr lang="de-DE" altLang="fr-FR" sz="2800" i="1" dirty="0" err="1"/>
              <a:t>to</a:t>
            </a:r>
            <a:r>
              <a:rPr lang="de-DE" altLang="fr-FR" sz="2800" i="1" dirty="0"/>
              <a:t>-back“ </a:t>
            </a:r>
            <a:r>
              <a:rPr lang="de-DE" altLang="fr-FR" sz="2800" dirty="0"/>
              <a:t>Problematik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Koordinierung der Vertragsgestaltung zwischen den Projektverträgen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36804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SCHLUSSBETRACHTUNGEN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155604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Rolle des Unternehmensjuristen und der externen Anwälte bei der Vertragsgestaltung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Internationales Anlagenbaugeschäft und Globalisierung der Vertragspraxis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22766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Prof. Dr. Pierrick Le Goff, LL.M.</a:t>
            </a:r>
            <a:br>
              <a:rPr lang="en-US" altLang="fr-FR" dirty="0"/>
            </a:br>
            <a:r>
              <a:rPr lang="en-US" altLang="fr-FR" dirty="0"/>
              <a:t>Attorney at Law (Paris &amp; New York)</a:t>
            </a:r>
            <a:br>
              <a:rPr lang="en-US" altLang="fr-FR" dirty="0"/>
            </a:b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155604" cy="4286250"/>
          </a:xfrm>
          <a:noFill/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en-US" altLang="fr-FR" sz="2400" dirty="0"/>
              <a:t>Partner, De Gaulle Fleurance &amp; Associés, Paris</a:t>
            </a:r>
          </a:p>
          <a:p>
            <a:pPr algn="ctr"/>
            <a:r>
              <a:rPr lang="en-US" altLang="fr-FR" sz="2400" dirty="0"/>
              <a:t>plegoff@dgfla.com</a:t>
            </a:r>
          </a:p>
          <a:p>
            <a:pPr algn="ctr">
              <a:buFont typeface="Monotype Sorts" charset="2"/>
              <a:buNone/>
            </a:pPr>
            <a:br>
              <a:rPr lang="en-US" altLang="fr-FR" sz="2400" dirty="0"/>
            </a:br>
            <a:r>
              <a:rPr lang="de-DE" altLang="fr-FR" sz="2400" dirty="0"/>
              <a:t>Honorarprofessor</a:t>
            </a:r>
            <a:r>
              <a:rPr lang="en-US" altLang="fr-FR" sz="2400" dirty="0"/>
              <a:t>, Ecole de Droit de Sciences Po</a:t>
            </a:r>
          </a:p>
          <a:p>
            <a:pPr algn="ctr">
              <a:buFont typeface="Monotype Sorts" charset="2"/>
              <a:buNone/>
            </a:pPr>
            <a:r>
              <a:rPr lang="en-US" altLang="fr-FR" sz="2400" dirty="0"/>
              <a:t>pierrick.legoff@sciencespo.fr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23336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1">
            <a:extLst>
              <a:ext uri="{FF2B5EF4-FFF2-40B4-BE49-F238E27FC236}">
                <a16:creationId xmlns:a16="http://schemas.microsoft.com/office/drawing/2014/main" id="{38A0EF6B-15B5-4102-8230-7561B406A1F4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9F3E7D-8887-4A95-99AC-FF0EE21464A1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17411" name="Espace réservé du pied de page 2">
            <a:extLst>
              <a:ext uri="{FF2B5EF4-FFF2-40B4-BE49-F238E27FC236}">
                <a16:creationId xmlns:a16="http://schemas.microsoft.com/office/drawing/2014/main" id="{9102E88F-4166-4FAD-AE50-4DDD0F32A116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50923700-40C1-4239-9558-595CBFF1BA97}"/>
              </a:ext>
            </a:extLst>
          </p:cNvPr>
          <p:cNvSpPr>
            <a:spLocks noGrp="1" noChangeArrowheads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68FBDF-A8AC-4B4F-98DC-D3C779F28491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F8F8EA-905F-4455-9AE8-8534B897C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90" y="2186571"/>
            <a:ext cx="8999220" cy="1311231"/>
          </a:xfrm>
        </p:spPr>
        <p:txBody>
          <a:bodyPr numCol="1">
            <a:normAutofit/>
          </a:bodyPr>
          <a:lstStyle/>
          <a:p>
            <a:pPr algn="ctr"/>
            <a:r>
              <a:rPr lang="en-US" sz="2800" b="1" spc="300" dirty="0">
                <a:solidFill>
                  <a:srgbClr val="E84617"/>
                </a:solidFill>
                <a:latin typeface="Arial Black" panose="020B0A04020102020204" pitchFamily="34" charset="0"/>
              </a:rPr>
              <a:t>I : </a:t>
            </a:r>
            <a:r>
              <a:rPr lang="de-DE" sz="2800" b="1" spc="300" dirty="0">
                <a:solidFill>
                  <a:srgbClr val="E84617"/>
                </a:solidFill>
                <a:latin typeface="Arial Black" panose="020B0A04020102020204" pitchFamily="34" charset="0"/>
              </a:rPr>
              <a:t>Das internationale Anlagenbaugeschäft</a:t>
            </a:r>
            <a:endParaRPr lang="fr-FR" sz="2800" b="1" spc="300" dirty="0">
              <a:solidFill>
                <a:srgbClr val="E8461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9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ANLAGENBAU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042275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Begriff “Anlage”; Beispiele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Neubau- &amp; Rehabilitationsgeschäft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Finanzielle &amp; strategische Dimension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Technologische Bedeutung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Gemeinsamkeiten Hoch- und Anlagenbau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Projektbeteiligten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Marktverhältnisse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40183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ANLAGENVERTRAG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042275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Vertragstypen: Einzelvertrag oder „Turn-</a:t>
            </a:r>
            <a:r>
              <a:rPr lang="de-DE" altLang="fr-FR" sz="2800" dirty="0" err="1"/>
              <a:t>key</a:t>
            </a:r>
            <a:r>
              <a:rPr lang="de-DE" altLang="fr-FR" sz="2800" dirty="0"/>
              <a:t>“; Pauschalpreisvertrag oder </a:t>
            </a:r>
            <a:r>
              <a:rPr lang="de-DE" altLang="fr-FR" sz="2800" dirty="0" err="1"/>
              <a:t>Cost</a:t>
            </a:r>
            <a:r>
              <a:rPr lang="de-DE" altLang="fr-FR" sz="2800" dirty="0"/>
              <a:t> + Fee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Strukturmerkmale: Langzeitcharakter; Rahmencharakter; Kooperationscharakter; Störanfälligkeitscharakter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Rechtliche Einordnung: Kaufvertrag ? Werkvertrag ? Vertrag sui generis ?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13316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INTERNATIONAL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155604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Kriterien der Internationalität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Anwendbares Recht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Eingriffsnormen &amp; Ordre Public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Internationale Abkommen; Lex </a:t>
            </a:r>
            <a:r>
              <a:rPr lang="de-DE" altLang="fr-FR" sz="2800" dirty="0" err="1"/>
              <a:t>mercatoria</a:t>
            </a:r>
            <a:endParaRPr lang="de-DE" altLang="fr-FR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Streitbeilegung: internationales Schiedsverfahren; lokales Gerichtsverfahren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Vollstreckung internationaler Entscheidungen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11154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RISIKEN IM EXPORTGESCHÄFT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155604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Devisenschwankungen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Lokale Gesetzgebung &amp; Handelsbräuche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Kulturelle &amp; sprachliche Missverständnisse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Lokale Subunternehmer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Lokale Umweltbedingungen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Wirtschaftliche &amp; politische Instabilität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Exportkontrolle &amp; Embargo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37956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1">
            <a:extLst>
              <a:ext uri="{FF2B5EF4-FFF2-40B4-BE49-F238E27FC236}">
                <a16:creationId xmlns:a16="http://schemas.microsoft.com/office/drawing/2014/main" id="{38A0EF6B-15B5-4102-8230-7561B406A1F4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9F3E7D-8887-4A95-99AC-FF0EE21464A1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17411" name="Espace réservé du pied de page 2">
            <a:extLst>
              <a:ext uri="{FF2B5EF4-FFF2-40B4-BE49-F238E27FC236}">
                <a16:creationId xmlns:a16="http://schemas.microsoft.com/office/drawing/2014/main" id="{9102E88F-4166-4FAD-AE50-4DDD0F32A116}"/>
              </a:ext>
            </a:extLst>
          </p:cNvPr>
          <p:cNvSpPr>
            <a:spLocks noGrp="1" noChangeArrowheads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50923700-40C1-4239-9558-595CBFF1BA97}"/>
              </a:ext>
            </a:extLst>
          </p:cNvPr>
          <p:cNvSpPr>
            <a:spLocks noGrp="1" noChangeArrowheads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68FBDF-A8AC-4B4F-98DC-D3C779F28491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F8F8EA-905F-4455-9AE8-8534B897C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90" y="2186571"/>
            <a:ext cx="8999220" cy="1311231"/>
          </a:xfrm>
        </p:spPr>
        <p:txBody>
          <a:bodyPr numCol="1">
            <a:normAutofit/>
          </a:bodyPr>
          <a:lstStyle/>
          <a:p>
            <a:pPr algn="ctr"/>
            <a:r>
              <a:rPr lang="en-US" altLang="fr-FR" sz="2800" b="1" spc="300" dirty="0">
                <a:solidFill>
                  <a:srgbClr val="E84617"/>
                </a:solidFill>
                <a:latin typeface="Arial Black" panose="020B0A04020102020204" pitchFamily="34" charset="0"/>
              </a:rPr>
              <a:t>II : </a:t>
            </a:r>
            <a:r>
              <a:rPr lang="de-DE" altLang="fr-FR" sz="2800" b="1" spc="300" dirty="0">
                <a:solidFill>
                  <a:srgbClr val="E84617"/>
                </a:solidFill>
                <a:latin typeface="Arial Black" panose="020B0A04020102020204" pitchFamily="34" charset="0"/>
              </a:rPr>
              <a:t>Vertragsgestaltung als Methode des Risikomanagements</a:t>
            </a:r>
            <a:endParaRPr lang="fr-FR" sz="2800" b="1" spc="300" dirty="0">
              <a:solidFill>
                <a:srgbClr val="E8461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5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STANDARDVERTRÄGE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155604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Bedeutung &amp; Vorteile: gezielte Musterbedingungen; Flexibilität durch Anpassungen; Ergebnis eines Erfahrungsaustausches; Reduzierung der Verhandlungskosten; Aktualität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Beispiele: FIDIC; MF1 (England); ICC (IHK); NEC (New Engineering </a:t>
            </a:r>
            <a:r>
              <a:rPr lang="de-DE" altLang="fr-FR" sz="2800" dirty="0" err="1"/>
              <a:t>Contract</a:t>
            </a:r>
            <a:r>
              <a:rPr lang="de-DE" altLang="fr-FR" sz="2800" dirty="0"/>
              <a:t>); Weltbank; </a:t>
            </a:r>
            <a:r>
              <a:rPr lang="de-DE" altLang="fr-FR" sz="2800" dirty="0" err="1"/>
              <a:t>Orgalime</a:t>
            </a:r>
            <a:endParaRPr lang="de-DE" altLang="fr-FR" sz="2800" dirty="0"/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41364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CF83C-2A30-4A91-9E1D-66AAF49C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fr-FR" dirty="0"/>
              <a:t>ALLGEMEINE KLAUSELN </a:t>
            </a:r>
            <a:endParaRPr lang="fr-FR" dirty="0"/>
          </a:p>
        </p:txBody>
      </p:sp>
      <p:sp>
        <p:nvSpPr>
          <p:cNvPr id="20484" name="Espace réservé de la date 3">
            <a:extLst>
              <a:ext uri="{FF2B5EF4-FFF2-40B4-BE49-F238E27FC236}">
                <a16:creationId xmlns:a16="http://schemas.microsoft.com/office/drawing/2014/main" id="{3B15D40C-2771-45D4-89BA-28352FECAE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D10DD-10F1-4BA8-BC01-2CAD13A00D70}" type="datetime4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 janvier 2021</a:t>
            </a:fld>
            <a:endParaRPr lang="fr-FR" altLang="fr-FR"/>
          </a:p>
        </p:txBody>
      </p:sp>
      <p:sp>
        <p:nvSpPr>
          <p:cNvPr id="20485" name="Espace réservé du pied de page 4">
            <a:extLst>
              <a:ext uri="{FF2B5EF4-FFF2-40B4-BE49-F238E27FC236}">
                <a16:creationId xmlns:a16="http://schemas.microsoft.com/office/drawing/2014/main" id="{E94412D3-D18A-4FF1-A8FA-1049E31C9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De Gaulle Fleurance &amp; Associés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18977DAB-1587-4A7F-825B-A70F16B7C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FC8DE-8A20-45CB-AEA3-FCF5D34730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1EAB3D8-E18B-4A31-BC42-ADEF74842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881188"/>
            <a:ext cx="8155604" cy="428625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Präambel &amp; Definitionen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Allgemeine Pflichten des Auftragnehmers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Allgemeine Pflichten des Auftraggebers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Höhere Gewalt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Vertraulichkeit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Rechtswahl &amp; Streitbeilegung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altLang="fr-FR" sz="2800" dirty="0"/>
              <a:t>Schlussbestimmungen</a:t>
            </a:r>
          </a:p>
          <a:p>
            <a:pPr>
              <a:buFont typeface="Monotype Sorts" charset="2"/>
              <a:buNone/>
            </a:pPr>
            <a:endParaRPr lang="de-DE" altLang="fr-FR" dirty="0"/>
          </a:p>
        </p:txBody>
      </p:sp>
    </p:spTree>
    <p:extLst>
      <p:ext uri="{BB962C8B-B14F-4D97-AF65-F5344CB8AC3E}">
        <p14:creationId xmlns:p14="http://schemas.microsoft.com/office/powerpoint/2010/main" val="26948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theme/theme1.xml><?xml version="1.0" encoding="utf-8"?>
<a:theme xmlns:a="http://schemas.openxmlformats.org/drawingml/2006/main" name="Slide de couverture">
  <a:themeElements>
    <a:clrScheme name="Couleurs Charte De Gaulle Fleurance &amp; Associés">
      <a:dk1>
        <a:srgbClr val="000000"/>
      </a:dk1>
      <a:lt1>
        <a:sysClr val="window" lastClr="FFFFFF"/>
      </a:lt1>
      <a:dk2>
        <a:srgbClr val="E84617"/>
      </a:dk2>
      <a:lt2>
        <a:srgbClr val="E7E6E6"/>
      </a:lt2>
      <a:accent1>
        <a:srgbClr val="5D0D49"/>
      </a:accent1>
      <a:accent2>
        <a:srgbClr val="E30613"/>
      </a:accent2>
      <a:accent3>
        <a:srgbClr val="A80057"/>
      </a:accent3>
      <a:accent4>
        <a:srgbClr val="E6005D"/>
      </a:accent4>
      <a:accent5>
        <a:srgbClr val="C097C5"/>
      </a:accent5>
      <a:accent6>
        <a:srgbClr val="7C3F91"/>
      </a:accent6>
      <a:hlink>
        <a:srgbClr val="000000"/>
      </a:hlink>
      <a:folHlink>
        <a:srgbClr val="7570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quette 1 - PPT + masques_alternative.ppt  -  Mode de compatibilité" id="{804A6930-72FB-49A5-B5E8-97910CD77D59}" vid="{5F3E2FD4-0FBC-402F-A48C-80A78D831E75}"/>
    </a:ext>
  </a:extLst>
</a:theme>
</file>

<file path=ppt/theme/theme2.xml><?xml version="1.0" encoding="utf-8"?>
<a:theme xmlns:a="http://schemas.openxmlformats.org/drawingml/2006/main" name="Corps de présentation - Titre orange">
  <a:themeElements>
    <a:clrScheme name="Couleurs Charte De Gaulle Fleurance &amp; Associés">
      <a:dk1>
        <a:srgbClr val="000000"/>
      </a:dk1>
      <a:lt1>
        <a:sysClr val="window" lastClr="FFFFFF"/>
      </a:lt1>
      <a:dk2>
        <a:srgbClr val="E84617"/>
      </a:dk2>
      <a:lt2>
        <a:srgbClr val="E7E6E6"/>
      </a:lt2>
      <a:accent1>
        <a:srgbClr val="5D0D49"/>
      </a:accent1>
      <a:accent2>
        <a:srgbClr val="E30613"/>
      </a:accent2>
      <a:accent3>
        <a:srgbClr val="A80057"/>
      </a:accent3>
      <a:accent4>
        <a:srgbClr val="E6005D"/>
      </a:accent4>
      <a:accent5>
        <a:srgbClr val="C097C5"/>
      </a:accent5>
      <a:accent6>
        <a:srgbClr val="7C3F91"/>
      </a:accent6>
      <a:hlink>
        <a:srgbClr val="000000"/>
      </a:hlink>
      <a:folHlink>
        <a:srgbClr val="7570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quette 1 - PPT + masques_alternative.ppt  -  Mode de compatibilité" id="{804A6930-72FB-49A5-B5E8-97910CD77D59}" vid="{B40BFE9C-EF8B-498C-BDBE-9151F4C81CE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Maquette 1 - PPT + masques_alternative</Template>
  <TotalTime>130</TotalTime>
  <Words>421</Words>
  <Application>Microsoft Office PowerPoint</Application>
  <PresentationFormat>Affichage à l'écran (4:3)</PresentationFormat>
  <Paragraphs>115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Courier New</vt:lpstr>
      <vt:lpstr>Monotype Sorts</vt:lpstr>
      <vt:lpstr>Open Sans</vt:lpstr>
      <vt:lpstr>Wingdings</vt:lpstr>
      <vt:lpstr>Slide de couverture</vt:lpstr>
      <vt:lpstr>Corps de présentation - Titre orange</vt:lpstr>
      <vt:lpstr>Vertragsgestaltung am Beispiel des internationalen Anlagenbaus</vt:lpstr>
      <vt:lpstr>Présentation PowerPoint</vt:lpstr>
      <vt:lpstr>ANLAGENBAU</vt:lpstr>
      <vt:lpstr>ANLAGENVERTRAG</vt:lpstr>
      <vt:lpstr>INTERNATIONAL</vt:lpstr>
      <vt:lpstr>RISIKEN IM EXPORTGESCHÄFT</vt:lpstr>
      <vt:lpstr>Présentation PowerPoint</vt:lpstr>
      <vt:lpstr>STANDARDVERTRÄGE</vt:lpstr>
      <vt:lpstr>ALLGEMEINE KLAUSELN </vt:lpstr>
      <vt:lpstr>KOMMERZIELLE KLAUSELN </vt:lpstr>
      <vt:lpstr>FINANZIELLE KLAUSELN </vt:lpstr>
      <vt:lpstr>HAFTUNGSKLAUSELN</vt:lpstr>
      <vt:lpstr>NETZWERK VON VERTRÄGEN &amp; RISIKOVERLAGERUNG </vt:lpstr>
      <vt:lpstr>SCHLUSSBETRACHTUNGEN</vt:lpstr>
      <vt:lpstr>Prof. Dr. Pierrick Le Goff, LL.M. Attorney at Law (Paris &amp; New York)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Auvinet</dc:creator>
  <cp:lastModifiedBy>DGFLA</cp:lastModifiedBy>
  <cp:revision>40</cp:revision>
  <cp:lastPrinted>2020-05-20T15:39:52Z</cp:lastPrinted>
  <dcterms:created xsi:type="dcterms:W3CDTF">2020-05-22T06:50:54Z</dcterms:created>
  <dcterms:modified xsi:type="dcterms:W3CDTF">2021-01-23T16:01:02Z</dcterms:modified>
</cp:coreProperties>
</file>