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sldIdLst>
    <p:sldId id="256" r:id="rId2"/>
    <p:sldId id="303" r:id="rId3"/>
    <p:sldId id="290" r:id="rId4"/>
    <p:sldId id="291" r:id="rId5"/>
    <p:sldId id="292" r:id="rId6"/>
    <p:sldId id="293" r:id="rId7"/>
    <p:sldId id="294" r:id="rId8"/>
    <p:sldId id="296" r:id="rId9"/>
    <p:sldId id="298" r:id="rId10"/>
    <p:sldId id="297" r:id="rId11"/>
    <p:sldId id="304" r:id="rId12"/>
    <p:sldId id="299" r:id="rId13"/>
    <p:sldId id="305" r:id="rId14"/>
    <p:sldId id="300" r:id="rId15"/>
    <p:sldId id="301" r:id="rId16"/>
    <p:sldId id="289" r:id="rId17"/>
  </p:sldIdLst>
  <p:sldSz cx="9144000" cy="6858000" type="screen4x3"/>
  <p:notesSz cx="7104063" cy="10234613"/>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DF26F2-369B-518B-CE8A-C595ADDDEA62}" name="Patrick Pfeiffer" initials="PP" userId="4675028db7dcca2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3C45"/>
    <a:srgbClr val="E7E7E7"/>
    <a:srgbClr val="CF959B"/>
    <a:srgbClr val="CBCBCB"/>
    <a:srgbClr val="B2545C"/>
    <a:srgbClr val="F13763"/>
    <a:srgbClr val="F57392"/>
    <a:srgbClr val="FFDDDD"/>
    <a:srgbClr val="A1B6D4"/>
    <a:srgbClr val="B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375" autoAdjust="0"/>
    <p:restoredTop sz="83515" autoAdjust="0"/>
  </p:normalViewPr>
  <p:slideViewPr>
    <p:cSldViewPr>
      <p:cViewPr varScale="1">
        <p:scale>
          <a:sx n="79" d="100"/>
          <a:sy n="79" d="100"/>
        </p:scale>
        <p:origin x="77"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109D6D-9A63-4177-BC30-B9EB6FD92877}"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de-DE"/>
        </a:p>
      </dgm:t>
    </dgm:pt>
    <dgm:pt modelId="{64A5C74F-84B4-4EEB-99EB-9C7ABAF63DCC}">
      <dgm:prSet phldrT="[Text]"/>
      <dgm:spPr>
        <a:solidFill>
          <a:srgbClr val="A73C45"/>
        </a:solidFill>
      </dgm:spPr>
      <dgm:t>
        <a:bodyPr/>
        <a:lstStyle/>
        <a:p>
          <a:r>
            <a:rPr lang="de-DE" b="1" dirty="0"/>
            <a:t>Seminar</a:t>
          </a:r>
        </a:p>
      </dgm:t>
    </dgm:pt>
    <dgm:pt modelId="{C5C75508-9A96-4A63-9423-8FA0222073F7}" type="parTrans" cxnId="{4C60D80A-1237-40F2-8C8C-66685BA148A1}">
      <dgm:prSet/>
      <dgm:spPr/>
      <dgm:t>
        <a:bodyPr/>
        <a:lstStyle/>
        <a:p>
          <a:endParaRPr lang="de-DE"/>
        </a:p>
      </dgm:t>
    </dgm:pt>
    <dgm:pt modelId="{5D49B3F4-7048-47EF-A3D4-FE28990F720B}" type="sibTrans" cxnId="{4C60D80A-1237-40F2-8C8C-66685BA148A1}">
      <dgm:prSet/>
      <dgm:spPr/>
      <dgm:t>
        <a:bodyPr/>
        <a:lstStyle/>
        <a:p>
          <a:endParaRPr lang="de-DE"/>
        </a:p>
      </dgm:t>
    </dgm:pt>
    <dgm:pt modelId="{9EF0C62D-EDBD-4E65-98C0-7D6726B6FD55}">
      <dgm:prSet phldrT="[Text]"/>
      <dgm:spPr>
        <a:solidFill>
          <a:srgbClr val="FFDDDD">
            <a:alpha val="89804"/>
          </a:srgbClr>
        </a:solidFill>
      </dgm:spPr>
      <dgm:t>
        <a:bodyPr/>
        <a:lstStyle/>
        <a:p>
          <a:r>
            <a:rPr lang="de-DE" dirty="0"/>
            <a:t>Koppelbar mit Schwerpunkt</a:t>
          </a:r>
        </a:p>
      </dgm:t>
    </dgm:pt>
    <dgm:pt modelId="{C959CD9C-07B9-4A22-8E9D-B30C970E32F1}" type="parTrans" cxnId="{D141456C-FDBC-4EB0-A6C0-7BB8027492B1}">
      <dgm:prSet/>
      <dgm:spPr/>
      <dgm:t>
        <a:bodyPr/>
        <a:lstStyle/>
        <a:p>
          <a:endParaRPr lang="de-DE"/>
        </a:p>
      </dgm:t>
    </dgm:pt>
    <dgm:pt modelId="{6C48D505-3C7F-461C-B203-532A36668BEC}" type="sibTrans" cxnId="{D141456C-FDBC-4EB0-A6C0-7BB8027492B1}">
      <dgm:prSet/>
      <dgm:spPr/>
      <dgm:t>
        <a:bodyPr/>
        <a:lstStyle/>
        <a:p>
          <a:endParaRPr lang="de-DE"/>
        </a:p>
      </dgm:t>
    </dgm:pt>
    <dgm:pt modelId="{57B0A596-F2EC-4F76-B4EE-E7735854F5A1}">
      <dgm:prSet phldrT="[Text]"/>
      <dgm:spPr>
        <a:solidFill>
          <a:srgbClr val="FFDDDD">
            <a:alpha val="89804"/>
          </a:srgbClr>
        </a:solidFill>
      </dgm:spPr>
      <dgm:t>
        <a:bodyPr/>
        <a:lstStyle/>
        <a:p>
          <a:r>
            <a:rPr lang="de-DE" dirty="0"/>
            <a:t>Probearbeit möglich</a:t>
          </a:r>
          <a:endParaRPr lang="de-DE" b="1" dirty="0"/>
        </a:p>
      </dgm:t>
    </dgm:pt>
    <dgm:pt modelId="{3FE6C3A0-4E80-4869-8637-D991FFEB1623}" type="parTrans" cxnId="{DFABFF52-66B9-4A32-A39A-E4702F077C90}">
      <dgm:prSet/>
      <dgm:spPr/>
      <dgm:t>
        <a:bodyPr/>
        <a:lstStyle/>
        <a:p>
          <a:endParaRPr lang="de-DE"/>
        </a:p>
      </dgm:t>
    </dgm:pt>
    <dgm:pt modelId="{978F9812-6BB5-4036-8271-891C84AB004B}" type="sibTrans" cxnId="{DFABFF52-66B9-4A32-A39A-E4702F077C90}">
      <dgm:prSet/>
      <dgm:spPr/>
      <dgm:t>
        <a:bodyPr/>
        <a:lstStyle/>
        <a:p>
          <a:endParaRPr lang="de-DE"/>
        </a:p>
      </dgm:t>
    </dgm:pt>
    <dgm:pt modelId="{2146462C-F451-4228-94A0-F3E071C088E8}">
      <dgm:prSet phldrT="[Text]"/>
      <dgm:spPr>
        <a:solidFill>
          <a:srgbClr val="A73C45"/>
        </a:solidFill>
      </dgm:spPr>
      <dgm:t>
        <a:bodyPr/>
        <a:lstStyle/>
        <a:p>
          <a:r>
            <a:rPr lang="de-DE" b="1" dirty="0"/>
            <a:t>Hausarbeit</a:t>
          </a:r>
        </a:p>
      </dgm:t>
    </dgm:pt>
    <dgm:pt modelId="{DFE68A8E-9B91-418A-B455-8F4D9EF45119}" type="parTrans" cxnId="{97459B9D-52EB-41C2-8DE2-AE964BD76721}">
      <dgm:prSet/>
      <dgm:spPr/>
      <dgm:t>
        <a:bodyPr/>
        <a:lstStyle/>
        <a:p>
          <a:endParaRPr lang="de-DE"/>
        </a:p>
      </dgm:t>
    </dgm:pt>
    <dgm:pt modelId="{7AF1D7C2-2FE5-4B08-9AC0-6D0E4B208379}" type="sibTrans" cxnId="{97459B9D-52EB-41C2-8DE2-AE964BD76721}">
      <dgm:prSet/>
      <dgm:spPr/>
      <dgm:t>
        <a:bodyPr/>
        <a:lstStyle/>
        <a:p>
          <a:endParaRPr lang="de-DE"/>
        </a:p>
      </dgm:t>
    </dgm:pt>
    <dgm:pt modelId="{80B878E9-7E23-4FC6-BCD9-0511E21B4930}">
      <dgm:prSet phldrT="[Text]"/>
      <dgm:spPr>
        <a:solidFill>
          <a:srgbClr val="FFDDDD">
            <a:alpha val="90000"/>
          </a:srgbClr>
        </a:solidFill>
      </dgm:spPr>
      <dgm:t>
        <a:bodyPr/>
        <a:lstStyle/>
        <a:p>
          <a:r>
            <a:rPr lang="de-DE" dirty="0"/>
            <a:t>Schreibzeit: 6 Wochen</a:t>
          </a:r>
        </a:p>
      </dgm:t>
    </dgm:pt>
    <dgm:pt modelId="{58044736-EBB3-4FC1-929F-4B901928A499}" type="parTrans" cxnId="{AD84AC24-957C-447E-A72F-79F5F8D818A6}">
      <dgm:prSet/>
      <dgm:spPr/>
      <dgm:t>
        <a:bodyPr/>
        <a:lstStyle/>
        <a:p>
          <a:endParaRPr lang="de-DE"/>
        </a:p>
      </dgm:t>
    </dgm:pt>
    <dgm:pt modelId="{9E608B18-DB7E-42DE-A6BA-9B47740BAF0B}" type="sibTrans" cxnId="{AD84AC24-957C-447E-A72F-79F5F8D818A6}">
      <dgm:prSet/>
      <dgm:spPr/>
      <dgm:t>
        <a:bodyPr/>
        <a:lstStyle/>
        <a:p>
          <a:endParaRPr lang="de-DE"/>
        </a:p>
      </dgm:t>
    </dgm:pt>
    <dgm:pt modelId="{C0FB711B-4493-4FA2-A99D-FD6EFE602F73}">
      <dgm:prSet phldrT="[Text]"/>
      <dgm:spPr>
        <a:solidFill>
          <a:srgbClr val="FFDDDD">
            <a:alpha val="90000"/>
          </a:srgbClr>
        </a:solidFill>
      </dgm:spPr>
      <dgm:t>
        <a:bodyPr/>
        <a:lstStyle/>
        <a:p>
          <a:r>
            <a:rPr lang="de-DE" dirty="0"/>
            <a:t>Bekanntgabe zum </a:t>
          </a:r>
          <a:r>
            <a:rPr lang="de-DE" b="1" dirty="0"/>
            <a:t>Semesterende</a:t>
          </a:r>
          <a:endParaRPr lang="de-DE" dirty="0"/>
        </a:p>
      </dgm:t>
    </dgm:pt>
    <dgm:pt modelId="{0039A69A-2C60-4203-9361-372BF640399A}" type="parTrans" cxnId="{3827F614-8EC6-461C-B87C-63ADF00AECA9}">
      <dgm:prSet/>
      <dgm:spPr/>
      <dgm:t>
        <a:bodyPr/>
        <a:lstStyle/>
        <a:p>
          <a:endParaRPr lang="de-DE"/>
        </a:p>
      </dgm:t>
    </dgm:pt>
    <dgm:pt modelId="{696CBDCA-3122-4BEB-B4B9-ED1E5043A5D3}" type="sibTrans" cxnId="{3827F614-8EC6-461C-B87C-63ADF00AECA9}">
      <dgm:prSet/>
      <dgm:spPr/>
      <dgm:t>
        <a:bodyPr/>
        <a:lstStyle/>
        <a:p>
          <a:endParaRPr lang="de-DE"/>
        </a:p>
      </dgm:t>
    </dgm:pt>
    <dgm:pt modelId="{55300314-53A1-4E81-BE6F-AF1F7FCB42FA}">
      <dgm:prSet phldrT="[Text]"/>
      <dgm:spPr>
        <a:solidFill>
          <a:srgbClr val="A73C45"/>
        </a:solidFill>
      </dgm:spPr>
      <dgm:t>
        <a:bodyPr/>
        <a:lstStyle/>
        <a:p>
          <a:r>
            <a:rPr lang="de-DE" b="1" dirty="0"/>
            <a:t>Vortrag</a:t>
          </a:r>
        </a:p>
      </dgm:t>
    </dgm:pt>
    <dgm:pt modelId="{40D8F359-D92A-45A0-8828-482EE487083B}" type="parTrans" cxnId="{DF536D43-3EF3-4355-9BCA-F5DCEEDD520C}">
      <dgm:prSet/>
      <dgm:spPr/>
      <dgm:t>
        <a:bodyPr/>
        <a:lstStyle/>
        <a:p>
          <a:endParaRPr lang="de-DE"/>
        </a:p>
      </dgm:t>
    </dgm:pt>
    <dgm:pt modelId="{1C42AF49-8418-4318-84DC-42525CD7D755}" type="sibTrans" cxnId="{DF536D43-3EF3-4355-9BCA-F5DCEEDD520C}">
      <dgm:prSet/>
      <dgm:spPr/>
      <dgm:t>
        <a:bodyPr/>
        <a:lstStyle/>
        <a:p>
          <a:endParaRPr lang="de-DE"/>
        </a:p>
      </dgm:t>
    </dgm:pt>
    <dgm:pt modelId="{0EEC199F-E6EF-444B-8DBB-A98B912E3D10}">
      <dgm:prSet phldrT="[Text]"/>
      <dgm:spPr>
        <a:solidFill>
          <a:srgbClr val="FFDDDD">
            <a:alpha val="90000"/>
          </a:srgbClr>
        </a:solidFill>
      </dgm:spPr>
      <dgm:t>
        <a:bodyPr/>
        <a:lstStyle/>
        <a:p>
          <a:r>
            <a:rPr lang="de-DE" dirty="0"/>
            <a:t>Blockseminar </a:t>
          </a:r>
          <a:br>
            <a:rPr lang="de-DE" dirty="0"/>
          </a:br>
          <a:r>
            <a:rPr lang="de-DE" dirty="0"/>
            <a:t>(2 Tage)</a:t>
          </a:r>
        </a:p>
      </dgm:t>
    </dgm:pt>
    <dgm:pt modelId="{375347FA-321F-4267-8F01-105A060C390F}" type="parTrans" cxnId="{3A0DA6CF-3BFB-43E3-8D3B-2226E8C74632}">
      <dgm:prSet/>
      <dgm:spPr/>
      <dgm:t>
        <a:bodyPr/>
        <a:lstStyle/>
        <a:p>
          <a:endParaRPr lang="de-DE"/>
        </a:p>
      </dgm:t>
    </dgm:pt>
    <dgm:pt modelId="{E441A458-BBC4-4131-A966-6502B2D482E5}" type="sibTrans" cxnId="{3A0DA6CF-3BFB-43E3-8D3B-2226E8C74632}">
      <dgm:prSet/>
      <dgm:spPr/>
      <dgm:t>
        <a:bodyPr/>
        <a:lstStyle/>
        <a:p>
          <a:endParaRPr lang="de-DE"/>
        </a:p>
      </dgm:t>
    </dgm:pt>
    <dgm:pt modelId="{34E2D14E-E7F9-435D-9B70-37CFDB5131E2}">
      <dgm:prSet phldrT="[Text]"/>
      <dgm:spPr>
        <a:solidFill>
          <a:srgbClr val="FFDDDD">
            <a:alpha val="90000"/>
          </a:srgbClr>
        </a:solidFill>
      </dgm:spPr>
      <dgm:t>
        <a:bodyPr/>
        <a:lstStyle/>
        <a:p>
          <a:r>
            <a:rPr lang="de-DE" dirty="0"/>
            <a:t>Vorstellung und Diskussion</a:t>
          </a:r>
        </a:p>
      </dgm:t>
    </dgm:pt>
    <dgm:pt modelId="{9D4095FF-33F8-4FC8-A39F-48468E1F63E7}" type="parTrans" cxnId="{0B59917E-04FA-4052-A0D5-1B6E4C9DDC93}">
      <dgm:prSet/>
      <dgm:spPr/>
      <dgm:t>
        <a:bodyPr/>
        <a:lstStyle/>
        <a:p>
          <a:endParaRPr lang="de-DE"/>
        </a:p>
      </dgm:t>
    </dgm:pt>
    <dgm:pt modelId="{90B8543C-D663-4CA5-81C3-3D60A74E596E}" type="sibTrans" cxnId="{0B59917E-04FA-4052-A0D5-1B6E4C9DDC93}">
      <dgm:prSet/>
      <dgm:spPr/>
      <dgm:t>
        <a:bodyPr/>
        <a:lstStyle/>
        <a:p>
          <a:endParaRPr lang="de-DE"/>
        </a:p>
      </dgm:t>
    </dgm:pt>
    <dgm:pt modelId="{FB6FF905-FA88-42D9-BC19-4255AA3FB42F}">
      <dgm:prSet phldrT="[Text]"/>
      <dgm:spPr>
        <a:solidFill>
          <a:srgbClr val="FFDDDD">
            <a:alpha val="90000"/>
          </a:srgbClr>
        </a:solidFill>
      </dgm:spPr>
      <dgm:t>
        <a:bodyPr/>
        <a:lstStyle/>
        <a:p>
          <a:endParaRPr lang="de-DE" dirty="0"/>
        </a:p>
      </dgm:t>
    </dgm:pt>
    <dgm:pt modelId="{3F2D7920-1DD8-47B9-A3F6-8949C81571EC}" type="parTrans" cxnId="{CC040317-93FD-492D-8B30-EAEE8B9F81D4}">
      <dgm:prSet/>
      <dgm:spPr/>
      <dgm:t>
        <a:bodyPr/>
        <a:lstStyle/>
        <a:p>
          <a:endParaRPr lang="de-DE"/>
        </a:p>
      </dgm:t>
    </dgm:pt>
    <dgm:pt modelId="{22E92C99-F35A-4840-BB7C-00A9DA940B57}" type="sibTrans" cxnId="{CC040317-93FD-492D-8B30-EAEE8B9F81D4}">
      <dgm:prSet/>
      <dgm:spPr/>
      <dgm:t>
        <a:bodyPr/>
        <a:lstStyle/>
        <a:p>
          <a:endParaRPr lang="de-DE"/>
        </a:p>
      </dgm:t>
    </dgm:pt>
    <dgm:pt modelId="{2AE85982-7010-4FA9-8B65-0813A63FE241}">
      <dgm:prSet phldrT="[Text]"/>
      <dgm:spPr>
        <a:solidFill>
          <a:srgbClr val="FFDDDD">
            <a:alpha val="90000"/>
          </a:srgbClr>
        </a:solidFill>
      </dgm:spPr>
      <dgm:t>
        <a:bodyPr/>
        <a:lstStyle/>
        <a:p>
          <a:endParaRPr lang="de-DE" dirty="0"/>
        </a:p>
      </dgm:t>
    </dgm:pt>
    <dgm:pt modelId="{58F9C981-B811-4D1F-BA89-58328A098A90}" type="parTrans" cxnId="{940C7BAE-3E2C-474D-9EEF-05816DC66111}">
      <dgm:prSet/>
      <dgm:spPr/>
      <dgm:t>
        <a:bodyPr/>
        <a:lstStyle/>
        <a:p>
          <a:endParaRPr lang="de-DE"/>
        </a:p>
      </dgm:t>
    </dgm:pt>
    <dgm:pt modelId="{3065E370-E680-4377-88E7-5116CEF15355}" type="sibTrans" cxnId="{940C7BAE-3E2C-474D-9EEF-05816DC66111}">
      <dgm:prSet/>
      <dgm:spPr/>
      <dgm:t>
        <a:bodyPr/>
        <a:lstStyle/>
        <a:p>
          <a:endParaRPr lang="de-DE"/>
        </a:p>
      </dgm:t>
    </dgm:pt>
    <dgm:pt modelId="{C321E8A5-43C5-4782-A351-A483F020EDC2}">
      <dgm:prSet phldrT="[Text]"/>
      <dgm:spPr>
        <a:solidFill>
          <a:srgbClr val="FFDDDD">
            <a:alpha val="89804"/>
          </a:srgbClr>
        </a:solidFill>
      </dgm:spPr>
      <dgm:t>
        <a:bodyPr/>
        <a:lstStyle/>
        <a:p>
          <a:endParaRPr lang="de-DE" dirty="0"/>
        </a:p>
      </dgm:t>
    </dgm:pt>
    <dgm:pt modelId="{58CCB5C5-965C-42D1-B33A-9A44FF148E21}" type="parTrans" cxnId="{0ECEF708-A4AC-4DFD-AFCC-9C2BD1DD9601}">
      <dgm:prSet/>
      <dgm:spPr/>
      <dgm:t>
        <a:bodyPr/>
        <a:lstStyle/>
        <a:p>
          <a:endParaRPr lang="de-DE"/>
        </a:p>
      </dgm:t>
    </dgm:pt>
    <dgm:pt modelId="{6B39F307-90C4-407A-A46A-9F0C5B9CC42E}" type="sibTrans" cxnId="{0ECEF708-A4AC-4DFD-AFCC-9C2BD1DD9601}">
      <dgm:prSet/>
      <dgm:spPr/>
      <dgm:t>
        <a:bodyPr/>
        <a:lstStyle/>
        <a:p>
          <a:endParaRPr lang="de-DE"/>
        </a:p>
      </dgm:t>
    </dgm:pt>
    <dgm:pt modelId="{24E8490A-D8BF-44F4-944A-D8583D0071E9}">
      <dgm:prSet phldrT="[Text]"/>
      <dgm:spPr>
        <a:solidFill>
          <a:srgbClr val="FFDDDD">
            <a:alpha val="89804"/>
          </a:srgbClr>
        </a:solidFill>
      </dgm:spPr>
      <dgm:t>
        <a:bodyPr/>
        <a:lstStyle/>
        <a:p>
          <a:endParaRPr lang="de-DE" dirty="0"/>
        </a:p>
      </dgm:t>
    </dgm:pt>
    <dgm:pt modelId="{2CD10B82-E96E-4880-AC20-C85A48540EF0}" type="parTrans" cxnId="{25D5332A-2F87-44C4-BF55-88468A4181DC}">
      <dgm:prSet/>
      <dgm:spPr/>
      <dgm:t>
        <a:bodyPr/>
        <a:lstStyle/>
        <a:p>
          <a:endParaRPr lang="de-DE"/>
        </a:p>
      </dgm:t>
    </dgm:pt>
    <dgm:pt modelId="{A1AD5FED-69D1-4F8B-847B-237134F05815}" type="sibTrans" cxnId="{25D5332A-2F87-44C4-BF55-88468A4181DC}">
      <dgm:prSet/>
      <dgm:spPr/>
      <dgm:t>
        <a:bodyPr/>
        <a:lstStyle/>
        <a:p>
          <a:endParaRPr lang="de-DE"/>
        </a:p>
      </dgm:t>
    </dgm:pt>
    <dgm:pt modelId="{3CF6885A-806C-4C6A-A5E9-E2DCD8B44637}">
      <dgm:prSet phldrT="[Text]"/>
      <dgm:spPr>
        <a:solidFill>
          <a:srgbClr val="FFDDDD">
            <a:alpha val="90000"/>
          </a:srgbClr>
        </a:solidFill>
      </dgm:spPr>
      <dgm:t>
        <a:bodyPr/>
        <a:lstStyle/>
        <a:p>
          <a:endParaRPr lang="de-DE" dirty="0"/>
        </a:p>
      </dgm:t>
    </dgm:pt>
    <dgm:pt modelId="{2A0CFBE9-16D5-47BC-BB3C-40EEA2B35D32}" type="parTrans" cxnId="{51E57393-92C5-4643-A017-1EACD47377BC}">
      <dgm:prSet/>
      <dgm:spPr/>
      <dgm:t>
        <a:bodyPr/>
        <a:lstStyle/>
        <a:p>
          <a:endParaRPr lang="de-DE"/>
        </a:p>
      </dgm:t>
    </dgm:pt>
    <dgm:pt modelId="{FA1B327B-9957-46CE-B391-3CFF61F9EE70}" type="sibTrans" cxnId="{51E57393-92C5-4643-A017-1EACD47377BC}">
      <dgm:prSet/>
      <dgm:spPr/>
      <dgm:t>
        <a:bodyPr/>
        <a:lstStyle/>
        <a:p>
          <a:endParaRPr lang="de-DE"/>
        </a:p>
      </dgm:t>
    </dgm:pt>
    <dgm:pt modelId="{C1811DBB-2D42-4F4E-BE65-D87205A36BD8}">
      <dgm:prSet phldrT="[Text]"/>
      <dgm:spPr>
        <a:solidFill>
          <a:srgbClr val="FFDDDD">
            <a:alpha val="90000"/>
          </a:srgbClr>
        </a:solidFill>
      </dgm:spPr>
      <dgm:t>
        <a:bodyPr/>
        <a:lstStyle/>
        <a:p>
          <a:endParaRPr lang="de-DE" dirty="0"/>
        </a:p>
      </dgm:t>
    </dgm:pt>
    <dgm:pt modelId="{63BE5894-5042-4872-BC90-F4D26E4A67BC}" type="parTrans" cxnId="{705E68B6-6F86-4428-8038-74D72953B990}">
      <dgm:prSet/>
      <dgm:spPr/>
      <dgm:t>
        <a:bodyPr/>
        <a:lstStyle/>
        <a:p>
          <a:endParaRPr lang="de-DE"/>
        </a:p>
      </dgm:t>
    </dgm:pt>
    <dgm:pt modelId="{7E781A0A-9E3D-46B2-83F6-D0C638380B1E}" type="sibTrans" cxnId="{705E68B6-6F86-4428-8038-74D72953B990}">
      <dgm:prSet/>
      <dgm:spPr/>
      <dgm:t>
        <a:bodyPr/>
        <a:lstStyle/>
        <a:p>
          <a:endParaRPr lang="de-DE"/>
        </a:p>
      </dgm:t>
    </dgm:pt>
    <dgm:pt modelId="{7C977C24-F9F0-421E-8762-2A1A84DA91FC}">
      <dgm:prSet phldrT="[Text]"/>
      <dgm:spPr>
        <a:solidFill>
          <a:srgbClr val="FFDDDD">
            <a:alpha val="89804"/>
          </a:srgbClr>
        </a:solidFill>
      </dgm:spPr>
      <dgm:t>
        <a:bodyPr/>
        <a:lstStyle/>
        <a:p>
          <a:endParaRPr lang="de-DE" b="1" dirty="0"/>
        </a:p>
      </dgm:t>
    </dgm:pt>
    <dgm:pt modelId="{8EFE8A0D-A0C2-4D0C-B6EC-34DB6D3E2DF9}" type="parTrans" cxnId="{D0D072FB-AF86-47B4-9090-7D21C6CB140F}">
      <dgm:prSet/>
      <dgm:spPr/>
      <dgm:t>
        <a:bodyPr/>
        <a:lstStyle/>
        <a:p>
          <a:endParaRPr lang="de-DE"/>
        </a:p>
      </dgm:t>
    </dgm:pt>
    <dgm:pt modelId="{482D1204-D2ED-47B2-8635-F942A2A36E29}" type="sibTrans" cxnId="{D0D072FB-AF86-47B4-9090-7D21C6CB140F}">
      <dgm:prSet/>
      <dgm:spPr/>
      <dgm:t>
        <a:bodyPr/>
        <a:lstStyle/>
        <a:p>
          <a:endParaRPr lang="de-DE"/>
        </a:p>
      </dgm:t>
    </dgm:pt>
    <dgm:pt modelId="{78C68F35-E9A5-4EC1-8186-4DE6254EF477}" type="pres">
      <dgm:prSet presAssocID="{D2109D6D-9A63-4177-BC30-B9EB6FD92877}" presName="Name0" presStyleCnt="0">
        <dgm:presLayoutVars>
          <dgm:dir/>
          <dgm:animLvl val="lvl"/>
          <dgm:resizeHandles val="exact"/>
        </dgm:presLayoutVars>
      </dgm:prSet>
      <dgm:spPr/>
    </dgm:pt>
    <dgm:pt modelId="{667F30BB-8DF1-4D14-9A2F-29EDA8ADAF60}" type="pres">
      <dgm:prSet presAssocID="{64A5C74F-84B4-4EEB-99EB-9C7ABAF63DCC}" presName="composite" presStyleCnt="0"/>
      <dgm:spPr/>
    </dgm:pt>
    <dgm:pt modelId="{455AF336-BE7F-4D43-BAFD-719B2A9489DD}" type="pres">
      <dgm:prSet presAssocID="{64A5C74F-84B4-4EEB-99EB-9C7ABAF63DCC}" presName="parTx" presStyleLbl="alignNode1" presStyleIdx="0" presStyleCnt="3">
        <dgm:presLayoutVars>
          <dgm:chMax val="0"/>
          <dgm:chPref val="0"/>
          <dgm:bulletEnabled val="1"/>
        </dgm:presLayoutVars>
      </dgm:prSet>
      <dgm:spPr/>
    </dgm:pt>
    <dgm:pt modelId="{47EDCF45-5B53-4C99-8E0B-400834FE73A3}" type="pres">
      <dgm:prSet presAssocID="{64A5C74F-84B4-4EEB-99EB-9C7ABAF63DCC}" presName="desTx" presStyleLbl="alignAccFollowNode1" presStyleIdx="0" presStyleCnt="3">
        <dgm:presLayoutVars>
          <dgm:bulletEnabled val="1"/>
        </dgm:presLayoutVars>
      </dgm:prSet>
      <dgm:spPr/>
    </dgm:pt>
    <dgm:pt modelId="{4A09E6F2-C6A6-43F5-8C35-EE530C2D967E}" type="pres">
      <dgm:prSet presAssocID="{5D49B3F4-7048-47EF-A3D4-FE28990F720B}" presName="space" presStyleCnt="0"/>
      <dgm:spPr/>
    </dgm:pt>
    <dgm:pt modelId="{5AD25059-AC68-442D-829B-61986D4F394A}" type="pres">
      <dgm:prSet presAssocID="{2146462C-F451-4228-94A0-F3E071C088E8}" presName="composite" presStyleCnt="0"/>
      <dgm:spPr/>
    </dgm:pt>
    <dgm:pt modelId="{AC8DF5EF-9637-4E1A-8B9F-0FFF13C570D4}" type="pres">
      <dgm:prSet presAssocID="{2146462C-F451-4228-94A0-F3E071C088E8}" presName="parTx" presStyleLbl="alignNode1" presStyleIdx="1" presStyleCnt="3" custLinFactNeighborX="56" custLinFactNeighborY="-818">
        <dgm:presLayoutVars>
          <dgm:chMax val="0"/>
          <dgm:chPref val="0"/>
          <dgm:bulletEnabled val="1"/>
        </dgm:presLayoutVars>
      </dgm:prSet>
      <dgm:spPr/>
    </dgm:pt>
    <dgm:pt modelId="{42121D4F-70F5-4AF3-A0AA-63DF5AA7A080}" type="pres">
      <dgm:prSet presAssocID="{2146462C-F451-4228-94A0-F3E071C088E8}" presName="desTx" presStyleLbl="alignAccFollowNode1" presStyleIdx="1" presStyleCnt="3">
        <dgm:presLayoutVars>
          <dgm:bulletEnabled val="1"/>
        </dgm:presLayoutVars>
      </dgm:prSet>
      <dgm:spPr/>
    </dgm:pt>
    <dgm:pt modelId="{523E8FCD-E571-4E0B-BE11-B2F1BD92FD86}" type="pres">
      <dgm:prSet presAssocID="{7AF1D7C2-2FE5-4B08-9AC0-6D0E4B208379}" presName="space" presStyleCnt="0"/>
      <dgm:spPr/>
    </dgm:pt>
    <dgm:pt modelId="{4C09D948-3033-4133-9CE8-5C4423CCF989}" type="pres">
      <dgm:prSet presAssocID="{55300314-53A1-4E81-BE6F-AF1F7FCB42FA}" presName="composite" presStyleCnt="0"/>
      <dgm:spPr/>
    </dgm:pt>
    <dgm:pt modelId="{4E4DB369-2C28-46D0-B896-C3E599CBC86D}" type="pres">
      <dgm:prSet presAssocID="{55300314-53A1-4E81-BE6F-AF1F7FCB42FA}" presName="parTx" presStyleLbl="alignNode1" presStyleIdx="2" presStyleCnt="3">
        <dgm:presLayoutVars>
          <dgm:chMax val="0"/>
          <dgm:chPref val="0"/>
          <dgm:bulletEnabled val="1"/>
        </dgm:presLayoutVars>
      </dgm:prSet>
      <dgm:spPr/>
    </dgm:pt>
    <dgm:pt modelId="{F7DA62BA-DADE-41E4-984A-5F53D505F74F}" type="pres">
      <dgm:prSet presAssocID="{55300314-53A1-4E81-BE6F-AF1F7FCB42FA}" presName="desTx" presStyleLbl="alignAccFollowNode1" presStyleIdx="2" presStyleCnt="3">
        <dgm:presLayoutVars>
          <dgm:bulletEnabled val="1"/>
        </dgm:presLayoutVars>
      </dgm:prSet>
      <dgm:spPr/>
    </dgm:pt>
  </dgm:ptLst>
  <dgm:cxnLst>
    <dgm:cxn modelId="{0ECEF708-A4AC-4DFD-AFCC-9C2BD1DD9601}" srcId="{64A5C74F-84B4-4EEB-99EB-9C7ABAF63DCC}" destId="{C321E8A5-43C5-4782-A351-A483F020EDC2}" srcOrd="2" destOrd="0" parTransId="{58CCB5C5-965C-42D1-B33A-9A44FF148E21}" sibTransId="{6B39F307-90C4-407A-A46A-9F0C5B9CC42E}"/>
    <dgm:cxn modelId="{4C60D80A-1237-40F2-8C8C-66685BA148A1}" srcId="{D2109D6D-9A63-4177-BC30-B9EB6FD92877}" destId="{64A5C74F-84B4-4EEB-99EB-9C7ABAF63DCC}" srcOrd="0" destOrd="0" parTransId="{C5C75508-9A96-4A63-9423-8FA0222073F7}" sibTransId="{5D49B3F4-7048-47EF-A3D4-FE28990F720B}"/>
    <dgm:cxn modelId="{3827F614-8EC6-461C-B87C-63ADF00AECA9}" srcId="{2146462C-F451-4228-94A0-F3E071C088E8}" destId="{C0FB711B-4493-4FA2-A99D-FD6EFE602F73}" srcOrd="3" destOrd="0" parTransId="{0039A69A-2C60-4203-9361-372BF640399A}" sibTransId="{696CBDCA-3122-4BEB-B4B9-ED1E5043A5D3}"/>
    <dgm:cxn modelId="{CC040317-93FD-492D-8B30-EAEE8B9F81D4}" srcId="{55300314-53A1-4E81-BE6F-AF1F7FCB42FA}" destId="{FB6FF905-FA88-42D9-BC19-4255AA3FB42F}" srcOrd="2" destOrd="0" parTransId="{3F2D7920-1DD8-47B9-A3F6-8949C81571EC}" sibTransId="{22E92C99-F35A-4840-BB7C-00A9DA940B57}"/>
    <dgm:cxn modelId="{AD84AC24-957C-447E-A72F-79F5F8D818A6}" srcId="{2146462C-F451-4228-94A0-F3E071C088E8}" destId="{80B878E9-7E23-4FC6-BCD9-0511E21B4930}" srcOrd="1" destOrd="0" parTransId="{58044736-EBB3-4FC1-929F-4B901928A499}" sibTransId="{9E608B18-DB7E-42DE-A6BA-9B47740BAF0B}"/>
    <dgm:cxn modelId="{25D5332A-2F87-44C4-BF55-88468A4181DC}" srcId="{64A5C74F-84B4-4EEB-99EB-9C7ABAF63DCC}" destId="{24E8490A-D8BF-44F4-944A-D8583D0071E9}" srcOrd="0" destOrd="0" parTransId="{2CD10B82-E96E-4880-AC20-C85A48540EF0}" sibTransId="{A1AD5FED-69D1-4F8B-847B-237134F05815}"/>
    <dgm:cxn modelId="{5C727735-9C67-4BA4-A831-437177EA98CA}" type="presOf" srcId="{2AE85982-7010-4FA9-8B65-0813A63FE241}" destId="{42121D4F-70F5-4AF3-A0AA-63DF5AA7A080}" srcOrd="0" destOrd="2" presId="urn:microsoft.com/office/officeart/2005/8/layout/hList1"/>
    <dgm:cxn modelId="{550A483A-468F-40DF-8CE8-D3522A364EA4}" type="presOf" srcId="{34E2D14E-E7F9-435D-9B70-37CFDB5131E2}" destId="{F7DA62BA-DADE-41E4-984A-5F53D505F74F}" srcOrd="0" destOrd="3" presId="urn:microsoft.com/office/officeart/2005/8/layout/hList1"/>
    <dgm:cxn modelId="{CE140F5C-CA29-42DD-A17A-45A5D1656093}" type="presOf" srcId="{24E8490A-D8BF-44F4-944A-D8583D0071E9}" destId="{47EDCF45-5B53-4C99-8E0B-400834FE73A3}" srcOrd="0" destOrd="0" presId="urn:microsoft.com/office/officeart/2005/8/layout/hList1"/>
    <dgm:cxn modelId="{DF536D43-3EF3-4355-9BCA-F5DCEEDD520C}" srcId="{D2109D6D-9A63-4177-BC30-B9EB6FD92877}" destId="{55300314-53A1-4E81-BE6F-AF1F7FCB42FA}" srcOrd="2" destOrd="0" parTransId="{40D8F359-D92A-45A0-8828-482EE487083B}" sibTransId="{1C42AF49-8418-4318-84DC-42525CD7D755}"/>
    <dgm:cxn modelId="{E98F7067-BFAA-4102-8833-C2ED6481955B}" type="presOf" srcId="{80B878E9-7E23-4FC6-BCD9-0511E21B4930}" destId="{42121D4F-70F5-4AF3-A0AA-63DF5AA7A080}" srcOrd="0" destOrd="1" presId="urn:microsoft.com/office/officeart/2005/8/layout/hList1"/>
    <dgm:cxn modelId="{D141456C-FDBC-4EB0-A6C0-7BB8027492B1}" srcId="{64A5C74F-84B4-4EEB-99EB-9C7ABAF63DCC}" destId="{9EF0C62D-EDBD-4E65-98C0-7D6726B6FD55}" srcOrd="1" destOrd="0" parTransId="{C959CD9C-07B9-4A22-8E9D-B30C970E32F1}" sibTransId="{6C48D505-3C7F-461C-B203-532A36668BEC}"/>
    <dgm:cxn modelId="{EFB7ED4D-0584-4BBF-92AE-BEFDBE6875C7}" type="presOf" srcId="{C321E8A5-43C5-4782-A351-A483F020EDC2}" destId="{47EDCF45-5B53-4C99-8E0B-400834FE73A3}" srcOrd="0" destOrd="2" presId="urn:microsoft.com/office/officeart/2005/8/layout/hList1"/>
    <dgm:cxn modelId="{9C0D0D72-D00B-4DFE-9908-0B3195063D5E}" type="presOf" srcId="{3CF6885A-806C-4C6A-A5E9-E2DCD8B44637}" destId="{42121D4F-70F5-4AF3-A0AA-63DF5AA7A080}" srcOrd="0" destOrd="0" presId="urn:microsoft.com/office/officeart/2005/8/layout/hList1"/>
    <dgm:cxn modelId="{86136252-C303-4236-9545-AFAD062DC1F3}" type="presOf" srcId="{64A5C74F-84B4-4EEB-99EB-9C7ABAF63DCC}" destId="{455AF336-BE7F-4D43-BAFD-719B2A9489DD}" srcOrd="0" destOrd="0" presId="urn:microsoft.com/office/officeart/2005/8/layout/hList1"/>
    <dgm:cxn modelId="{1687D952-9E87-48BB-9ABC-2961D2674DC2}" type="presOf" srcId="{7C977C24-F9F0-421E-8762-2A1A84DA91FC}" destId="{47EDCF45-5B53-4C99-8E0B-400834FE73A3}" srcOrd="0" destOrd="4" presId="urn:microsoft.com/office/officeart/2005/8/layout/hList1"/>
    <dgm:cxn modelId="{DFABFF52-66B9-4A32-A39A-E4702F077C90}" srcId="{64A5C74F-84B4-4EEB-99EB-9C7ABAF63DCC}" destId="{57B0A596-F2EC-4F76-B4EE-E7735854F5A1}" srcOrd="3" destOrd="0" parTransId="{3FE6C3A0-4E80-4869-8637-D991FFEB1623}" sibTransId="{978F9812-6BB5-4036-8271-891C84AB004B}"/>
    <dgm:cxn modelId="{D7B5B77C-A0C7-48AB-953C-D02BBEFF3508}" type="presOf" srcId="{C0FB711B-4493-4FA2-A99D-FD6EFE602F73}" destId="{42121D4F-70F5-4AF3-A0AA-63DF5AA7A080}" srcOrd="0" destOrd="3" presId="urn:microsoft.com/office/officeart/2005/8/layout/hList1"/>
    <dgm:cxn modelId="{0B59917E-04FA-4052-A0D5-1B6E4C9DDC93}" srcId="{55300314-53A1-4E81-BE6F-AF1F7FCB42FA}" destId="{34E2D14E-E7F9-435D-9B70-37CFDB5131E2}" srcOrd="3" destOrd="0" parTransId="{9D4095FF-33F8-4FC8-A39F-48468E1F63E7}" sibTransId="{90B8543C-D663-4CA5-81C3-3D60A74E596E}"/>
    <dgm:cxn modelId="{8FEA7C7F-3145-4414-9F05-C5ECFDD304C7}" type="presOf" srcId="{2146462C-F451-4228-94A0-F3E071C088E8}" destId="{AC8DF5EF-9637-4E1A-8B9F-0FFF13C570D4}" srcOrd="0" destOrd="0" presId="urn:microsoft.com/office/officeart/2005/8/layout/hList1"/>
    <dgm:cxn modelId="{92FE7787-43B8-4816-89DC-A4EF53DFD852}" type="presOf" srcId="{55300314-53A1-4E81-BE6F-AF1F7FCB42FA}" destId="{4E4DB369-2C28-46D0-B896-C3E599CBC86D}" srcOrd="0" destOrd="0" presId="urn:microsoft.com/office/officeart/2005/8/layout/hList1"/>
    <dgm:cxn modelId="{51E57393-92C5-4643-A017-1EACD47377BC}" srcId="{2146462C-F451-4228-94A0-F3E071C088E8}" destId="{3CF6885A-806C-4C6A-A5E9-E2DCD8B44637}" srcOrd="0" destOrd="0" parTransId="{2A0CFBE9-16D5-47BC-BB3C-40EEA2B35D32}" sibTransId="{FA1B327B-9957-46CE-B391-3CFF61F9EE70}"/>
    <dgm:cxn modelId="{97459B9D-52EB-41C2-8DE2-AE964BD76721}" srcId="{D2109D6D-9A63-4177-BC30-B9EB6FD92877}" destId="{2146462C-F451-4228-94A0-F3E071C088E8}" srcOrd="1" destOrd="0" parTransId="{DFE68A8E-9B91-418A-B455-8F4D9EF45119}" sibTransId="{7AF1D7C2-2FE5-4B08-9AC0-6D0E4B208379}"/>
    <dgm:cxn modelId="{3A7F49A8-2AF0-4EBF-9D6B-EDDE2BFD37AA}" type="presOf" srcId="{57B0A596-F2EC-4F76-B4EE-E7735854F5A1}" destId="{47EDCF45-5B53-4C99-8E0B-400834FE73A3}" srcOrd="0" destOrd="3" presId="urn:microsoft.com/office/officeart/2005/8/layout/hList1"/>
    <dgm:cxn modelId="{999C40A9-D5CB-407D-A736-BDCA4C721D9A}" type="presOf" srcId="{D2109D6D-9A63-4177-BC30-B9EB6FD92877}" destId="{78C68F35-E9A5-4EC1-8186-4DE6254EF477}" srcOrd="0" destOrd="0" presId="urn:microsoft.com/office/officeart/2005/8/layout/hList1"/>
    <dgm:cxn modelId="{940C7BAE-3E2C-474D-9EEF-05816DC66111}" srcId="{2146462C-F451-4228-94A0-F3E071C088E8}" destId="{2AE85982-7010-4FA9-8B65-0813A63FE241}" srcOrd="2" destOrd="0" parTransId="{58F9C981-B811-4D1F-BA89-58328A098A90}" sibTransId="{3065E370-E680-4377-88E7-5116CEF15355}"/>
    <dgm:cxn modelId="{705E68B6-6F86-4428-8038-74D72953B990}" srcId="{55300314-53A1-4E81-BE6F-AF1F7FCB42FA}" destId="{C1811DBB-2D42-4F4E-BE65-D87205A36BD8}" srcOrd="0" destOrd="0" parTransId="{63BE5894-5042-4872-BC90-F4D26E4A67BC}" sibTransId="{7E781A0A-9E3D-46B2-83F6-D0C638380B1E}"/>
    <dgm:cxn modelId="{317F3AC6-0118-43C1-9802-721375E190A9}" type="presOf" srcId="{FB6FF905-FA88-42D9-BC19-4255AA3FB42F}" destId="{F7DA62BA-DADE-41E4-984A-5F53D505F74F}" srcOrd="0" destOrd="2" presId="urn:microsoft.com/office/officeart/2005/8/layout/hList1"/>
    <dgm:cxn modelId="{3A0DA6CF-3BFB-43E3-8D3B-2226E8C74632}" srcId="{55300314-53A1-4E81-BE6F-AF1F7FCB42FA}" destId="{0EEC199F-E6EF-444B-8DBB-A98B912E3D10}" srcOrd="1" destOrd="0" parTransId="{375347FA-321F-4267-8F01-105A060C390F}" sibTransId="{E441A458-BBC4-4131-A966-6502B2D482E5}"/>
    <dgm:cxn modelId="{F17AAEDD-36B6-4A3B-BB76-6902BAC80D4B}" type="presOf" srcId="{C1811DBB-2D42-4F4E-BE65-D87205A36BD8}" destId="{F7DA62BA-DADE-41E4-984A-5F53D505F74F}" srcOrd="0" destOrd="0" presId="urn:microsoft.com/office/officeart/2005/8/layout/hList1"/>
    <dgm:cxn modelId="{A354A1DE-7AD3-4B3E-BFD7-49761DB76EE2}" type="presOf" srcId="{9EF0C62D-EDBD-4E65-98C0-7D6726B6FD55}" destId="{47EDCF45-5B53-4C99-8E0B-400834FE73A3}" srcOrd="0" destOrd="1" presId="urn:microsoft.com/office/officeart/2005/8/layout/hList1"/>
    <dgm:cxn modelId="{B269D6E4-C749-4762-B7BA-2641C5223E76}" type="presOf" srcId="{0EEC199F-E6EF-444B-8DBB-A98B912E3D10}" destId="{F7DA62BA-DADE-41E4-984A-5F53D505F74F}" srcOrd="0" destOrd="1" presId="urn:microsoft.com/office/officeart/2005/8/layout/hList1"/>
    <dgm:cxn modelId="{D0D072FB-AF86-47B4-9090-7D21C6CB140F}" srcId="{64A5C74F-84B4-4EEB-99EB-9C7ABAF63DCC}" destId="{7C977C24-F9F0-421E-8762-2A1A84DA91FC}" srcOrd="4" destOrd="0" parTransId="{8EFE8A0D-A0C2-4D0C-B6EC-34DB6D3E2DF9}" sibTransId="{482D1204-D2ED-47B2-8635-F942A2A36E29}"/>
    <dgm:cxn modelId="{26E15CF3-A8C5-43E6-8196-AEB4361F38A4}" type="presParOf" srcId="{78C68F35-E9A5-4EC1-8186-4DE6254EF477}" destId="{667F30BB-8DF1-4D14-9A2F-29EDA8ADAF60}" srcOrd="0" destOrd="0" presId="urn:microsoft.com/office/officeart/2005/8/layout/hList1"/>
    <dgm:cxn modelId="{0A19748E-04C4-42CF-BED5-A0B724F4DBEB}" type="presParOf" srcId="{667F30BB-8DF1-4D14-9A2F-29EDA8ADAF60}" destId="{455AF336-BE7F-4D43-BAFD-719B2A9489DD}" srcOrd="0" destOrd="0" presId="urn:microsoft.com/office/officeart/2005/8/layout/hList1"/>
    <dgm:cxn modelId="{7A4FD83F-2359-43DF-95FF-546A56AA4861}" type="presParOf" srcId="{667F30BB-8DF1-4D14-9A2F-29EDA8ADAF60}" destId="{47EDCF45-5B53-4C99-8E0B-400834FE73A3}" srcOrd="1" destOrd="0" presId="urn:microsoft.com/office/officeart/2005/8/layout/hList1"/>
    <dgm:cxn modelId="{D461B91B-1D9C-4E9F-B19A-BAE4CA5B0FED}" type="presParOf" srcId="{78C68F35-E9A5-4EC1-8186-4DE6254EF477}" destId="{4A09E6F2-C6A6-43F5-8C35-EE530C2D967E}" srcOrd="1" destOrd="0" presId="urn:microsoft.com/office/officeart/2005/8/layout/hList1"/>
    <dgm:cxn modelId="{A66C91CA-BD41-49B1-BF59-631AD8B970D0}" type="presParOf" srcId="{78C68F35-E9A5-4EC1-8186-4DE6254EF477}" destId="{5AD25059-AC68-442D-829B-61986D4F394A}" srcOrd="2" destOrd="0" presId="urn:microsoft.com/office/officeart/2005/8/layout/hList1"/>
    <dgm:cxn modelId="{6A3F5EC8-DA7F-4D72-8B5F-5B99268CF2AD}" type="presParOf" srcId="{5AD25059-AC68-442D-829B-61986D4F394A}" destId="{AC8DF5EF-9637-4E1A-8B9F-0FFF13C570D4}" srcOrd="0" destOrd="0" presId="urn:microsoft.com/office/officeart/2005/8/layout/hList1"/>
    <dgm:cxn modelId="{6CBF3078-AE0F-4A81-8B37-11EA5A95DAA2}" type="presParOf" srcId="{5AD25059-AC68-442D-829B-61986D4F394A}" destId="{42121D4F-70F5-4AF3-A0AA-63DF5AA7A080}" srcOrd="1" destOrd="0" presId="urn:microsoft.com/office/officeart/2005/8/layout/hList1"/>
    <dgm:cxn modelId="{D69A7771-3359-4BBF-8BD8-EB43BDC52AD9}" type="presParOf" srcId="{78C68F35-E9A5-4EC1-8186-4DE6254EF477}" destId="{523E8FCD-E571-4E0B-BE11-B2F1BD92FD86}" srcOrd="3" destOrd="0" presId="urn:microsoft.com/office/officeart/2005/8/layout/hList1"/>
    <dgm:cxn modelId="{6CE49D4B-69B7-4462-ACF5-DB25AA67FCEB}" type="presParOf" srcId="{78C68F35-E9A5-4EC1-8186-4DE6254EF477}" destId="{4C09D948-3033-4133-9CE8-5C4423CCF989}" srcOrd="4" destOrd="0" presId="urn:microsoft.com/office/officeart/2005/8/layout/hList1"/>
    <dgm:cxn modelId="{FCAF363C-64F5-4B4B-B855-E8057B80AC06}" type="presParOf" srcId="{4C09D948-3033-4133-9CE8-5C4423CCF989}" destId="{4E4DB369-2C28-46D0-B896-C3E599CBC86D}" srcOrd="0" destOrd="0" presId="urn:microsoft.com/office/officeart/2005/8/layout/hList1"/>
    <dgm:cxn modelId="{651E7DBC-BF58-45C6-B0D5-428B0F4F8B00}" type="presParOf" srcId="{4C09D948-3033-4133-9CE8-5C4423CCF989}" destId="{F7DA62BA-DADE-41E4-984A-5F53D505F74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AF336-BE7F-4D43-BAFD-719B2A9489DD}">
      <dsp:nvSpPr>
        <dsp:cNvPr id="0" name=""/>
        <dsp:cNvSpPr/>
      </dsp:nvSpPr>
      <dsp:spPr>
        <a:xfrm>
          <a:off x="2571" y="143202"/>
          <a:ext cx="2507456" cy="633600"/>
        </a:xfrm>
        <a:prstGeom prst="rect">
          <a:avLst/>
        </a:prstGeom>
        <a:solidFill>
          <a:srgbClr val="A73C45"/>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de-DE" sz="2200" b="1" kern="1200" dirty="0"/>
            <a:t>Seminar</a:t>
          </a:r>
        </a:p>
      </dsp:txBody>
      <dsp:txXfrm>
        <a:off x="2571" y="143202"/>
        <a:ext cx="2507456" cy="633600"/>
      </dsp:txXfrm>
    </dsp:sp>
    <dsp:sp modelId="{47EDCF45-5B53-4C99-8E0B-400834FE73A3}">
      <dsp:nvSpPr>
        <dsp:cNvPr id="0" name=""/>
        <dsp:cNvSpPr/>
      </dsp:nvSpPr>
      <dsp:spPr>
        <a:xfrm>
          <a:off x="2571" y="776802"/>
          <a:ext cx="2507456" cy="2536379"/>
        </a:xfrm>
        <a:prstGeom prst="rect">
          <a:avLst/>
        </a:prstGeom>
        <a:solidFill>
          <a:srgbClr val="FFDDDD">
            <a:alpha val="89804"/>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endParaRPr lang="de-DE" sz="2200" kern="1200" dirty="0"/>
        </a:p>
        <a:p>
          <a:pPr marL="228600" lvl="1" indent="-228600" algn="l" defTabSz="977900">
            <a:lnSpc>
              <a:spcPct val="90000"/>
            </a:lnSpc>
            <a:spcBef>
              <a:spcPct val="0"/>
            </a:spcBef>
            <a:spcAft>
              <a:spcPct val="15000"/>
            </a:spcAft>
            <a:buChar char="•"/>
          </a:pPr>
          <a:r>
            <a:rPr lang="de-DE" sz="2200" kern="1200" dirty="0"/>
            <a:t>Koppelbar mit Schwerpunkt</a:t>
          </a:r>
        </a:p>
        <a:p>
          <a:pPr marL="228600" lvl="1" indent="-228600" algn="l" defTabSz="977900">
            <a:lnSpc>
              <a:spcPct val="90000"/>
            </a:lnSpc>
            <a:spcBef>
              <a:spcPct val="0"/>
            </a:spcBef>
            <a:spcAft>
              <a:spcPct val="15000"/>
            </a:spcAft>
            <a:buChar char="•"/>
          </a:pPr>
          <a:endParaRPr lang="de-DE" sz="2200" kern="1200" dirty="0"/>
        </a:p>
        <a:p>
          <a:pPr marL="228600" lvl="1" indent="-228600" algn="l" defTabSz="977900">
            <a:lnSpc>
              <a:spcPct val="90000"/>
            </a:lnSpc>
            <a:spcBef>
              <a:spcPct val="0"/>
            </a:spcBef>
            <a:spcAft>
              <a:spcPct val="15000"/>
            </a:spcAft>
            <a:buChar char="•"/>
          </a:pPr>
          <a:r>
            <a:rPr lang="de-DE" sz="2200" kern="1200" dirty="0"/>
            <a:t>Probearbeit möglich</a:t>
          </a:r>
          <a:endParaRPr lang="de-DE" sz="2200" b="1" kern="1200" dirty="0"/>
        </a:p>
        <a:p>
          <a:pPr marL="228600" lvl="1" indent="-228600" algn="l" defTabSz="977900">
            <a:lnSpc>
              <a:spcPct val="90000"/>
            </a:lnSpc>
            <a:spcBef>
              <a:spcPct val="0"/>
            </a:spcBef>
            <a:spcAft>
              <a:spcPct val="15000"/>
            </a:spcAft>
            <a:buChar char="•"/>
          </a:pPr>
          <a:endParaRPr lang="de-DE" sz="2200" b="1" kern="1200" dirty="0"/>
        </a:p>
      </dsp:txBody>
      <dsp:txXfrm>
        <a:off x="2571" y="776802"/>
        <a:ext cx="2507456" cy="2536379"/>
      </dsp:txXfrm>
    </dsp:sp>
    <dsp:sp modelId="{AC8DF5EF-9637-4E1A-8B9F-0FFF13C570D4}">
      <dsp:nvSpPr>
        <dsp:cNvPr id="0" name=""/>
        <dsp:cNvSpPr/>
      </dsp:nvSpPr>
      <dsp:spPr>
        <a:xfrm>
          <a:off x="2862476" y="138019"/>
          <a:ext cx="2507456" cy="633600"/>
        </a:xfrm>
        <a:prstGeom prst="rect">
          <a:avLst/>
        </a:prstGeom>
        <a:solidFill>
          <a:srgbClr val="A73C45"/>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de-DE" sz="2200" b="1" kern="1200" dirty="0"/>
            <a:t>Hausarbeit</a:t>
          </a:r>
        </a:p>
      </dsp:txBody>
      <dsp:txXfrm>
        <a:off x="2862476" y="138019"/>
        <a:ext cx="2507456" cy="633600"/>
      </dsp:txXfrm>
    </dsp:sp>
    <dsp:sp modelId="{42121D4F-70F5-4AF3-A0AA-63DF5AA7A080}">
      <dsp:nvSpPr>
        <dsp:cNvPr id="0" name=""/>
        <dsp:cNvSpPr/>
      </dsp:nvSpPr>
      <dsp:spPr>
        <a:xfrm>
          <a:off x="2861071" y="776802"/>
          <a:ext cx="2507456" cy="2536379"/>
        </a:xfrm>
        <a:prstGeom prst="rect">
          <a:avLst/>
        </a:prstGeom>
        <a:solidFill>
          <a:srgbClr val="FFDDDD">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endParaRPr lang="de-DE" sz="2200" kern="1200" dirty="0"/>
        </a:p>
        <a:p>
          <a:pPr marL="228600" lvl="1" indent="-228600" algn="l" defTabSz="977900">
            <a:lnSpc>
              <a:spcPct val="90000"/>
            </a:lnSpc>
            <a:spcBef>
              <a:spcPct val="0"/>
            </a:spcBef>
            <a:spcAft>
              <a:spcPct val="15000"/>
            </a:spcAft>
            <a:buChar char="•"/>
          </a:pPr>
          <a:r>
            <a:rPr lang="de-DE" sz="2200" kern="1200" dirty="0"/>
            <a:t>Schreibzeit: 6 Wochen</a:t>
          </a:r>
        </a:p>
        <a:p>
          <a:pPr marL="228600" lvl="1" indent="-228600" algn="l" defTabSz="977900">
            <a:lnSpc>
              <a:spcPct val="90000"/>
            </a:lnSpc>
            <a:spcBef>
              <a:spcPct val="0"/>
            </a:spcBef>
            <a:spcAft>
              <a:spcPct val="15000"/>
            </a:spcAft>
            <a:buChar char="•"/>
          </a:pPr>
          <a:endParaRPr lang="de-DE" sz="2200" kern="1200" dirty="0"/>
        </a:p>
        <a:p>
          <a:pPr marL="228600" lvl="1" indent="-228600" algn="l" defTabSz="977900">
            <a:lnSpc>
              <a:spcPct val="90000"/>
            </a:lnSpc>
            <a:spcBef>
              <a:spcPct val="0"/>
            </a:spcBef>
            <a:spcAft>
              <a:spcPct val="15000"/>
            </a:spcAft>
            <a:buChar char="•"/>
          </a:pPr>
          <a:r>
            <a:rPr lang="de-DE" sz="2200" kern="1200" dirty="0"/>
            <a:t>Bekanntgabe zum </a:t>
          </a:r>
          <a:r>
            <a:rPr lang="de-DE" sz="2200" b="1" kern="1200" dirty="0"/>
            <a:t>Semesterende</a:t>
          </a:r>
          <a:endParaRPr lang="de-DE" sz="2200" kern="1200" dirty="0"/>
        </a:p>
      </dsp:txBody>
      <dsp:txXfrm>
        <a:off x="2861071" y="776802"/>
        <a:ext cx="2507456" cy="2536379"/>
      </dsp:txXfrm>
    </dsp:sp>
    <dsp:sp modelId="{4E4DB369-2C28-46D0-B896-C3E599CBC86D}">
      <dsp:nvSpPr>
        <dsp:cNvPr id="0" name=""/>
        <dsp:cNvSpPr/>
      </dsp:nvSpPr>
      <dsp:spPr>
        <a:xfrm>
          <a:off x="5719571" y="143202"/>
          <a:ext cx="2507456" cy="633600"/>
        </a:xfrm>
        <a:prstGeom prst="rect">
          <a:avLst/>
        </a:prstGeom>
        <a:solidFill>
          <a:srgbClr val="A73C45"/>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de-DE" sz="2200" b="1" kern="1200" dirty="0"/>
            <a:t>Vortrag</a:t>
          </a:r>
        </a:p>
      </dsp:txBody>
      <dsp:txXfrm>
        <a:off x="5719571" y="143202"/>
        <a:ext cx="2507456" cy="633600"/>
      </dsp:txXfrm>
    </dsp:sp>
    <dsp:sp modelId="{F7DA62BA-DADE-41E4-984A-5F53D505F74F}">
      <dsp:nvSpPr>
        <dsp:cNvPr id="0" name=""/>
        <dsp:cNvSpPr/>
      </dsp:nvSpPr>
      <dsp:spPr>
        <a:xfrm>
          <a:off x="5719571" y="776802"/>
          <a:ext cx="2507456" cy="2536379"/>
        </a:xfrm>
        <a:prstGeom prst="rect">
          <a:avLst/>
        </a:prstGeom>
        <a:solidFill>
          <a:srgbClr val="FFDDDD">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endParaRPr lang="de-DE" sz="2200" kern="1200" dirty="0"/>
        </a:p>
        <a:p>
          <a:pPr marL="228600" lvl="1" indent="-228600" algn="l" defTabSz="977900">
            <a:lnSpc>
              <a:spcPct val="90000"/>
            </a:lnSpc>
            <a:spcBef>
              <a:spcPct val="0"/>
            </a:spcBef>
            <a:spcAft>
              <a:spcPct val="15000"/>
            </a:spcAft>
            <a:buChar char="•"/>
          </a:pPr>
          <a:r>
            <a:rPr lang="de-DE" sz="2200" kern="1200" dirty="0"/>
            <a:t>Blockseminar </a:t>
          </a:r>
          <a:br>
            <a:rPr lang="de-DE" sz="2200" kern="1200" dirty="0"/>
          </a:br>
          <a:r>
            <a:rPr lang="de-DE" sz="2200" kern="1200" dirty="0"/>
            <a:t>(2 Tage)</a:t>
          </a:r>
        </a:p>
        <a:p>
          <a:pPr marL="228600" lvl="1" indent="-228600" algn="l" defTabSz="977900">
            <a:lnSpc>
              <a:spcPct val="90000"/>
            </a:lnSpc>
            <a:spcBef>
              <a:spcPct val="0"/>
            </a:spcBef>
            <a:spcAft>
              <a:spcPct val="15000"/>
            </a:spcAft>
            <a:buChar char="•"/>
          </a:pPr>
          <a:endParaRPr lang="de-DE" sz="2200" kern="1200" dirty="0"/>
        </a:p>
        <a:p>
          <a:pPr marL="228600" lvl="1" indent="-228600" algn="l" defTabSz="977900">
            <a:lnSpc>
              <a:spcPct val="90000"/>
            </a:lnSpc>
            <a:spcBef>
              <a:spcPct val="0"/>
            </a:spcBef>
            <a:spcAft>
              <a:spcPct val="15000"/>
            </a:spcAft>
            <a:buChar char="•"/>
          </a:pPr>
          <a:r>
            <a:rPr lang="de-DE" sz="2200" kern="1200" dirty="0"/>
            <a:t>Vorstellung und Diskussion</a:t>
          </a:r>
        </a:p>
      </dsp:txBody>
      <dsp:txXfrm>
        <a:off x="5719571" y="776802"/>
        <a:ext cx="2507456" cy="253637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8A416B05-A436-4160-BF1E-5E2A7DFBB590}" type="datetimeFigureOut">
              <a:rPr lang="de-DE" smtClean="0"/>
              <a:t>18.10.2023</a:t>
            </a:fld>
            <a:endParaRPr lang="de-DE"/>
          </a:p>
        </p:txBody>
      </p:sp>
      <p:sp>
        <p:nvSpPr>
          <p:cNvPr id="4" name="Folienbildplatzhalter 3"/>
          <p:cNvSpPr>
            <a:spLocks noGrp="1" noRot="1" noChangeAspect="1"/>
          </p:cNvSpPr>
          <p:nvPr>
            <p:ph type="sldImg" idx="2"/>
          </p:nvPr>
        </p:nvSpPr>
        <p:spPr>
          <a:xfrm>
            <a:off x="1249363" y="1279525"/>
            <a:ext cx="4606925" cy="34544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E5BFB9B3-DB67-4D2F-886F-1C37193F416F}" type="slidenum">
              <a:rPr lang="de-DE" smtClean="0"/>
              <a:t>‹Nr.›</a:t>
            </a:fld>
            <a:endParaRPr lang="de-DE"/>
          </a:p>
        </p:txBody>
      </p:sp>
    </p:spTree>
    <p:extLst>
      <p:ext uri="{BB962C8B-B14F-4D97-AF65-F5344CB8AC3E}">
        <p14:creationId xmlns:p14="http://schemas.microsoft.com/office/powerpoint/2010/main" val="96045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200000"/>
              </a:lnSpc>
              <a:buFont typeface="Arial" panose="020B0604020202020204" pitchFamily="34" charset="0"/>
              <a:buNone/>
            </a:pPr>
            <a:r>
              <a:rPr lang="de-DE" b="1" dirty="0"/>
              <a:t>Vorstellung</a:t>
            </a:r>
            <a:br>
              <a:rPr lang="de-DE" b="1" dirty="0"/>
            </a:br>
            <a:endParaRPr lang="de-DE" b="1" dirty="0"/>
          </a:p>
          <a:p>
            <a:pPr marL="171450" lvl="0" indent="-171450">
              <a:lnSpc>
                <a:spcPct val="200000"/>
              </a:lnSpc>
              <a:buFont typeface="Arial" panose="020B0604020202020204" pitchFamily="34" charset="0"/>
              <a:buChar char="•"/>
            </a:pPr>
            <a:r>
              <a:rPr lang="de-DE" dirty="0"/>
              <a:t>3 Jahre an FS</a:t>
            </a:r>
            <a:br>
              <a:rPr lang="de-DE" dirty="0"/>
            </a:br>
            <a:endParaRPr lang="de-DE" dirty="0"/>
          </a:p>
          <a:p>
            <a:pPr marL="171450" lvl="0" indent="-171450">
              <a:lnSpc>
                <a:spcPct val="200000"/>
              </a:lnSpc>
              <a:buFont typeface="Arial" panose="020B0604020202020204" pitchFamily="34" charset="0"/>
              <a:buChar char="•"/>
            </a:pPr>
            <a:r>
              <a:rPr lang="de-DE" dirty="0"/>
              <a:t>Lebensmittelrecht</a:t>
            </a:r>
            <a:br>
              <a:rPr lang="de-DE" dirty="0"/>
            </a:br>
            <a:endParaRPr lang="de-DE" dirty="0"/>
          </a:p>
          <a:p>
            <a:pPr marL="171450" lvl="0" indent="-171450">
              <a:lnSpc>
                <a:spcPct val="200000"/>
              </a:lnSpc>
              <a:buFont typeface="Arial" panose="020B0604020202020204" pitchFamily="34" charset="0"/>
              <a:buChar char="•"/>
            </a:pPr>
            <a:r>
              <a:rPr lang="de-DE" dirty="0"/>
              <a:t>Rechtsreferendariat seit Juli 2022</a:t>
            </a:r>
            <a:br>
              <a:rPr lang="de-DE" dirty="0"/>
            </a:br>
            <a:endParaRPr lang="de-DE" dirty="0"/>
          </a:p>
          <a:p>
            <a:pPr marL="171450" lvl="0" indent="-171450">
              <a:lnSpc>
                <a:spcPct val="200000"/>
              </a:lnSpc>
              <a:buFont typeface="Arial" panose="020B0604020202020204" pitchFamily="34" charset="0"/>
              <a:buChar char="•"/>
            </a:pPr>
            <a:r>
              <a:rPr lang="de-DE" dirty="0"/>
              <a:t>Selbst 2019 die ZQ absolviert</a:t>
            </a:r>
          </a:p>
        </p:txBody>
      </p:sp>
      <p:sp>
        <p:nvSpPr>
          <p:cNvPr id="4" name="Foliennummernplatzhalter 3"/>
          <p:cNvSpPr>
            <a:spLocks noGrp="1"/>
          </p:cNvSpPr>
          <p:nvPr>
            <p:ph type="sldNum" sz="quarter" idx="5"/>
          </p:nvPr>
        </p:nvSpPr>
        <p:spPr/>
        <p:txBody>
          <a:bodyPr/>
          <a:lstStyle/>
          <a:p>
            <a:fld id="{E5BFB9B3-DB67-4D2F-886F-1C37193F416F}" type="slidenum">
              <a:rPr lang="de-DE" smtClean="0"/>
              <a:t>1</a:t>
            </a:fld>
            <a:endParaRPr lang="de-DE"/>
          </a:p>
        </p:txBody>
      </p:sp>
    </p:spTree>
    <p:extLst>
      <p:ext uri="{BB962C8B-B14F-4D97-AF65-F5344CB8AC3E}">
        <p14:creationId xmlns:p14="http://schemas.microsoft.com/office/powerpoint/2010/main" val="1662201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Auch an anderen Lehrstühlen möglich:</a:t>
            </a:r>
          </a:p>
          <a:p>
            <a:pPr marL="171450" indent="-171450">
              <a:buFontTx/>
              <a:buChar char="-"/>
            </a:pPr>
            <a:r>
              <a:rPr lang="de-DE" dirty="0"/>
              <a:t>Prof. Puschke oder Freund (Strafrecht)</a:t>
            </a:r>
          </a:p>
          <a:p>
            <a:pPr marL="171450" indent="-171450">
              <a:buFontTx/>
              <a:buChar char="-"/>
            </a:pPr>
            <a:r>
              <a:rPr lang="de-DE" dirty="0"/>
              <a:t>Dr. </a:t>
            </a:r>
            <a:r>
              <a:rPr lang="de-DE" dirty="0" err="1"/>
              <a:t>Bieresborn</a:t>
            </a:r>
            <a:r>
              <a:rPr lang="de-DE" dirty="0"/>
              <a:t> (Sozialrecht)</a:t>
            </a:r>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E5BFB9B3-DB67-4D2F-886F-1C37193F416F}" type="slidenum">
              <a:rPr lang="de-DE" smtClean="0"/>
              <a:t>10</a:t>
            </a:fld>
            <a:endParaRPr lang="de-DE"/>
          </a:p>
        </p:txBody>
      </p:sp>
    </p:spTree>
    <p:extLst>
      <p:ext uri="{BB962C8B-B14F-4D97-AF65-F5344CB8AC3E}">
        <p14:creationId xmlns:p14="http://schemas.microsoft.com/office/powerpoint/2010/main" val="4126859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 Fachfremde gibt es eine Qualifizierte Teilnahmebescheinigung!!!</a:t>
            </a:r>
          </a:p>
        </p:txBody>
      </p:sp>
      <p:sp>
        <p:nvSpPr>
          <p:cNvPr id="4" name="Foliennummernplatzhalter 3"/>
          <p:cNvSpPr>
            <a:spLocks noGrp="1"/>
          </p:cNvSpPr>
          <p:nvPr>
            <p:ph type="sldNum" sz="quarter" idx="5"/>
          </p:nvPr>
        </p:nvSpPr>
        <p:spPr/>
        <p:txBody>
          <a:bodyPr/>
          <a:lstStyle/>
          <a:p>
            <a:fld id="{E5BFB9B3-DB67-4D2F-886F-1C37193F416F}" type="slidenum">
              <a:rPr lang="de-DE" smtClean="0"/>
              <a:t>11</a:t>
            </a:fld>
            <a:endParaRPr lang="de-DE"/>
          </a:p>
        </p:txBody>
      </p:sp>
    </p:spTree>
    <p:extLst>
      <p:ext uri="{BB962C8B-B14F-4D97-AF65-F5344CB8AC3E}">
        <p14:creationId xmlns:p14="http://schemas.microsoft.com/office/powerpoint/2010/main" val="2706085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5BFB9B3-DB67-4D2F-886F-1C37193F416F}" type="slidenum">
              <a:rPr lang="de-DE" smtClean="0"/>
              <a:t>12</a:t>
            </a:fld>
            <a:endParaRPr lang="de-DE"/>
          </a:p>
        </p:txBody>
      </p:sp>
    </p:spTree>
    <p:extLst>
      <p:ext uri="{BB962C8B-B14F-4D97-AF65-F5344CB8AC3E}">
        <p14:creationId xmlns:p14="http://schemas.microsoft.com/office/powerpoint/2010/main" val="844048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a:t>
            </a:r>
            <a:r>
              <a:rPr lang="de-DE"/>
              <a:t>auf Masterstudiengang</a:t>
            </a:r>
            <a:endParaRPr lang="de-DE" dirty="0"/>
          </a:p>
        </p:txBody>
      </p:sp>
      <p:sp>
        <p:nvSpPr>
          <p:cNvPr id="4" name="Foliennummernplatzhalter 3"/>
          <p:cNvSpPr>
            <a:spLocks noGrp="1"/>
          </p:cNvSpPr>
          <p:nvPr>
            <p:ph type="sldNum" sz="quarter" idx="5"/>
          </p:nvPr>
        </p:nvSpPr>
        <p:spPr/>
        <p:txBody>
          <a:bodyPr/>
          <a:lstStyle/>
          <a:p>
            <a:fld id="{E5BFB9B3-DB67-4D2F-886F-1C37193F416F}" type="slidenum">
              <a:rPr lang="de-DE" smtClean="0"/>
              <a:t>13</a:t>
            </a:fld>
            <a:endParaRPr lang="de-DE"/>
          </a:p>
        </p:txBody>
      </p:sp>
    </p:spTree>
    <p:extLst>
      <p:ext uri="{BB962C8B-B14F-4D97-AF65-F5344CB8AC3E}">
        <p14:creationId xmlns:p14="http://schemas.microsoft.com/office/powerpoint/2010/main" val="1462192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err="1"/>
              <a:t>Readerfrist</a:t>
            </a:r>
            <a:r>
              <a:rPr lang="de-DE" dirty="0"/>
              <a:t> auch für Anmeldung</a:t>
            </a:r>
            <a:br>
              <a:rPr lang="de-DE" dirty="0"/>
            </a:br>
            <a:endParaRPr lang="de-DE" dirty="0"/>
          </a:p>
          <a:p>
            <a:pPr marL="171450" indent="-171450">
              <a:buFont typeface="Arial" panose="020B0604020202020204" pitchFamily="34" charset="0"/>
              <a:buChar char="•"/>
            </a:pPr>
            <a:r>
              <a:rPr lang="de-DE" dirty="0" err="1"/>
              <a:t>Readerausgabe</a:t>
            </a:r>
            <a:r>
              <a:rPr lang="de-DE" dirty="0"/>
              <a:t>  voraussichtlich zur ersten Klausur am 15. November</a:t>
            </a:r>
          </a:p>
        </p:txBody>
      </p:sp>
      <p:sp>
        <p:nvSpPr>
          <p:cNvPr id="4" name="Foliennummernplatzhalter 3"/>
          <p:cNvSpPr>
            <a:spLocks noGrp="1"/>
          </p:cNvSpPr>
          <p:nvPr>
            <p:ph type="sldNum" sz="quarter" idx="5"/>
          </p:nvPr>
        </p:nvSpPr>
        <p:spPr/>
        <p:txBody>
          <a:bodyPr/>
          <a:lstStyle/>
          <a:p>
            <a:fld id="{E5BFB9B3-DB67-4D2F-886F-1C37193F416F}" type="slidenum">
              <a:rPr lang="de-DE" smtClean="0"/>
              <a:t>14</a:t>
            </a:fld>
            <a:endParaRPr lang="de-DE"/>
          </a:p>
        </p:txBody>
      </p:sp>
    </p:spTree>
    <p:extLst>
      <p:ext uri="{BB962C8B-B14F-4D97-AF65-F5344CB8AC3E}">
        <p14:creationId xmlns:p14="http://schemas.microsoft.com/office/powerpoint/2010/main" val="3875910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Arbeitstag: Mittwochs</a:t>
            </a:r>
          </a:p>
        </p:txBody>
      </p:sp>
      <p:sp>
        <p:nvSpPr>
          <p:cNvPr id="4" name="Foliennummernplatzhalter 3"/>
          <p:cNvSpPr>
            <a:spLocks noGrp="1"/>
          </p:cNvSpPr>
          <p:nvPr>
            <p:ph type="sldNum" sz="quarter" idx="5"/>
          </p:nvPr>
        </p:nvSpPr>
        <p:spPr/>
        <p:txBody>
          <a:bodyPr/>
          <a:lstStyle/>
          <a:p>
            <a:fld id="{E5BFB9B3-DB67-4D2F-886F-1C37193F416F}" type="slidenum">
              <a:rPr lang="de-DE" smtClean="0"/>
              <a:t>16</a:t>
            </a:fld>
            <a:endParaRPr lang="de-DE"/>
          </a:p>
        </p:txBody>
      </p:sp>
    </p:spTree>
    <p:extLst>
      <p:ext uri="{BB962C8B-B14F-4D97-AF65-F5344CB8AC3E}">
        <p14:creationId xmlns:p14="http://schemas.microsoft.com/office/powerpoint/2010/main" val="497077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7-Punkte-Plan</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Zeitlicher Umfang</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Fragen gerne am Ende der jeweiligen Folie</a:t>
            </a:r>
          </a:p>
        </p:txBody>
      </p:sp>
      <p:sp>
        <p:nvSpPr>
          <p:cNvPr id="4" name="Foliennummernplatzhalter 3"/>
          <p:cNvSpPr>
            <a:spLocks noGrp="1"/>
          </p:cNvSpPr>
          <p:nvPr>
            <p:ph type="sldNum" sz="quarter" idx="5"/>
          </p:nvPr>
        </p:nvSpPr>
        <p:spPr/>
        <p:txBody>
          <a:bodyPr/>
          <a:lstStyle/>
          <a:p>
            <a:fld id="{E5BFB9B3-DB67-4D2F-886F-1C37193F416F}" type="slidenum">
              <a:rPr lang="de-DE" smtClean="0"/>
              <a:t>2</a:t>
            </a:fld>
            <a:endParaRPr lang="de-DE"/>
          </a:p>
        </p:txBody>
      </p:sp>
    </p:spTree>
    <p:extLst>
      <p:ext uri="{BB962C8B-B14F-4D97-AF65-F5344CB8AC3E}">
        <p14:creationId xmlns:p14="http://schemas.microsoft.com/office/powerpoint/2010/main" val="3184049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nSpc>
                <a:spcPct val="150000"/>
              </a:lnSpc>
              <a:buFont typeface="Arial" panose="020B0604020202020204" pitchFamily="34" charset="0"/>
              <a:buChar char="•"/>
            </a:pPr>
            <a:r>
              <a:rPr lang="de-DE" dirty="0"/>
              <a:t>Einmaliges Qualifikationsprogramm</a:t>
            </a:r>
          </a:p>
          <a:p>
            <a:pPr marL="0" indent="0">
              <a:lnSpc>
                <a:spcPct val="150000"/>
              </a:lnSpc>
              <a:buFont typeface="Arial" panose="020B0604020202020204" pitchFamily="34" charset="0"/>
              <a:buNone/>
            </a:pPr>
            <a:endParaRPr lang="de-DE" dirty="0"/>
          </a:p>
          <a:p>
            <a:pPr marL="171450" indent="-171450">
              <a:lnSpc>
                <a:spcPct val="150000"/>
              </a:lnSpc>
              <a:buFont typeface="Arial" panose="020B0604020202020204" pitchFamily="34" charset="0"/>
              <a:buChar char="•"/>
            </a:pPr>
            <a:r>
              <a:rPr lang="de-DE" dirty="0"/>
              <a:t>Ziel der Zusatzqualifikation</a:t>
            </a:r>
          </a:p>
          <a:p>
            <a:pPr marL="628650" lvl="1" indent="-171450">
              <a:lnSpc>
                <a:spcPct val="150000"/>
              </a:lnSpc>
              <a:buFont typeface="Arial" panose="020B0604020202020204" pitchFamily="34" charset="0"/>
              <a:buChar char="•"/>
            </a:pPr>
            <a:r>
              <a:rPr lang="de-DE" dirty="0"/>
              <a:t>Gesellschaftlich</a:t>
            </a:r>
          </a:p>
          <a:p>
            <a:pPr marL="628650" lvl="1" indent="-171450">
              <a:lnSpc>
                <a:spcPct val="150000"/>
              </a:lnSpc>
              <a:buFont typeface="Arial" panose="020B0604020202020204" pitchFamily="34" charset="0"/>
              <a:buChar char="•"/>
            </a:pPr>
            <a:r>
              <a:rPr lang="de-DE" dirty="0"/>
              <a:t>Lernziel</a:t>
            </a:r>
          </a:p>
          <a:p>
            <a:pPr marL="171450" indent="-171450">
              <a:lnSpc>
                <a:spcPct val="150000"/>
              </a:lnSpc>
              <a:buFont typeface="Arial" panose="020B0604020202020204" pitchFamily="34" charset="0"/>
              <a:buChar char="•"/>
            </a:pPr>
            <a:endParaRPr lang="de-DE" dirty="0"/>
          </a:p>
          <a:p>
            <a:pPr marL="171450" indent="-171450">
              <a:lnSpc>
                <a:spcPct val="150000"/>
              </a:lnSpc>
              <a:buFont typeface="Arial" panose="020B0604020202020204" pitchFamily="34" charset="0"/>
              <a:buChar char="•"/>
            </a:pPr>
            <a:r>
              <a:rPr lang="de-DE" dirty="0"/>
              <a:t>Gegenstück zur Fachanwaltsausbildung</a:t>
            </a:r>
          </a:p>
          <a:p>
            <a:pPr marL="171450" indent="-171450">
              <a:lnSpc>
                <a:spcPct val="150000"/>
              </a:lnSpc>
              <a:buFont typeface="Arial" panose="020B0604020202020204" pitchFamily="34" charset="0"/>
              <a:buChar char="•"/>
            </a:pPr>
            <a:endParaRPr lang="de-DE" dirty="0"/>
          </a:p>
          <a:p>
            <a:pPr marL="171450" indent="-171450">
              <a:lnSpc>
                <a:spcPct val="150000"/>
              </a:lnSpc>
              <a:buFont typeface="Arial" panose="020B0604020202020204" pitchFamily="34" charset="0"/>
              <a:buChar char="•"/>
            </a:pPr>
            <a:r>
              <a:rPr lang="de-DE" dirty="0"/>
              <a:t>Öffnung für Fachfremde</a:t>
            </a:r>
          </a:p>
          <a:p>
            <a:pPr marL="171450" indent="-171450">
              <a:lnSpc>
                <a:spcPct val="150000"/>
              </a:lnSpc>
              <a:buFont typeface="Arial" panose="020B0604020202020204" pitchFamily="34" charset="0"/>
              <a:buChar char="•"/>
            </a:pPr>
            <a:endParaRPr lang="de-DE" dirty="0"/>
          </a:p>
          <a:p>
            <a:pPr marL="171450" indent="-171450">
              <a:lnSpc>
                <a:spcPct val="150000"/>
              </a:lnSpc>
              <a:buFont typeface="Arial" panose="020B0604020202020204" pitchFamily="34" charset="0"/>
              <a:buChar char="•"/>
            </a:pPr>
            <a:endParaRPr lang="de-DE" dirty="0"/>
          </a:p>
          <a:p>
            <a:pPr marL="0" indent="0">
              <a:lnSpc>
                <a:spcPct val="150000"/>
              </a:lnSpc>
              <a:buFont typeface="Arial" panose="020B0604020202020204" pitchFamily="34" charset="0"/>
              <a:buNone/>
            </a:pPr>
            <a:endParaRPr lang="de-DE" dirty="0"/>
          </a:p>
          <a:p>
            <a:pPr marL="0" indent="0">
              <a:lnSpc>
                <a:spcPct val="150000"/>
              </a:lnSpc>
              <a:buFont typeface="Arial" panose="020B0604020202020204" pitchFamily="34" charset="0"/>
              <a:buNone/>
            </a:pPr>
            <a:endParaRPr lang="de-DE" dirty="0"/>
          </a:p>
          <a:p>
            <a:pPr marL="0" indent="0">
              <a:lnSpc>
                <a:spcPct val="150000"/>
              </a:lnSpc>
              <a:buFont typeface="Arial" panose="020B0604020202020204" pitchFamily="34" charset="0"/>
              <a:buNone/>
            </a:pPr>
            <a:r>
              <a:rPr lang="de-DE" dirty="0"/>
              <a:t>Die Zusatzqualifikation im Pharmarecht ist ein bundesweit </a:t>
            </a:r>
            <a:r>
              <a:rPr lang="de-DE" b="1" dirty="0"/>
              <a:t>einmaliges</a:t>
            </a:r>
            <a:r>
              <a:rPr lang="de-DE" dirty="0"/>
              <a:t> Qualifikationsprogramm, dass in </a:t>
            </a:r>
            <a:r>
              <a:rPr lang="de-DE" b="1" dirty="0"/>
              <a:t>Kooperation</a:t>
            </a:r>
            <a:r>
              <a:rPr lang="de-DE" dirty="0"/>
              <a:t> mit dem BPI, Kanzleien, Unternehmen und Verbänden ins Leben gerufen wurde um somit bereits während des Studiums eine echte </a:t>
            </a:r>
            <a:r>
              <a:rPr lang="de-DE" b="1" dirty="0"/>
              <a:t>Spezialisierung</a:t>
            </a:r>
            <a:r>
              <a:rPr lang="de-DE" dirty="0"/>
              <a:t> in einem für den deutschen Markt besonders bedeutsamen Fachgebiet zu ermöglichen. </a:t>
            </a:r>
          </a:p>
          <a:p>
            <a:pPr marL="0" indent="0">
              <a:lnSpc>
                <a:spcPct val="150000"/>
              </a:lnSpc>
              <a:buFont typeface="Arial" panose="020B0604020202020204" pitchFamily="34" charset="0"/>
              <a:buNone/>
            </a:pPr>
            <a:endParaRPr lang="de-DE" dirty="0"/>
          </a:p>
          <a:p>
            <a:pPr marL="0" indent="0">
              <a:lnSpc>
                <a:spcPct val="150000"/>
              </a:lnSpc>
              <a:buFont typeface="Arial" panose="020B0604020202020204" pitchFamily="34" charset="0"/>
              <a:buNone/>
            </a:pPr>
            <a:r>
              <a:rPr lang="de-DE" dirty="0"/>
              <a:t>Ziel ist es Ihnen ein </a:t>
            </a:r>
            <a:r>
              <a:rPr lang="de-DE" b="1" dirty="0"/>
              <a:t>Grundverständnis</a:t>
            </a:r>
            <a:r>
              <a:rPr lang="de-DE" dirty="0"/>
              <a:t> nicht nur über die komplexe Materie des Pharmarechts sondern darüber hinaus auch im Bereich der Medizin und Pharmazeutik zu verschaffen. Sie sollen nach der erfolgreichen Teilnahme in der Lage sein </a:t>
            </a:r>
            <a:r>
              <a:rPr lang="de-DE" b="1" dirty="0"/>
              <a:t>praxisgerechte Lösungen </a:t>
            </a:r>
            <a:r>
              <a:rPr lang="de-DE" dirty="0"/>
              <a:t>sowohl für pharmazeutische Unternehmer als auch für Versicherer, Patienten, Ärzte oder ÖR-Institutionen zu entwickeln. Sie stellt somit auf universitärer Ebene das Pendant zur </a:t>
            </a:r>
            <a:r>
              <a:rPr lang="de-DE" b="1" dirty="0"/>
              <a:t>Fachanwaltsausbildung</a:t>
            </a:r>
            <a:r>
              <a:rPr lang="de-DE" dirty="0"/>
              <a:t> dar.</a:t>
            </a:r>
          </a:p>
          <a:p>
            <a:pPr marL="0" indent="0">
              <a:lnSpc>
                <a:spcPct val="150000"/>
              </a:lnSpc>
              <a:buFont typeface="Arial" panose="020B0604020202020204" pitchFamily="34" charset="0"/>
              <a:buNone/>
            </a:pPr>
            <a:endParaRPr lang="de-DE" dirty="0"/>
          </a:p>
          <a:p>
            <a:pPr marL="0" indent="0">
              <a:lnSpc>
                <a:spcPct val="150000"/>
              </a:lnSpc>
              <a:buFont typeface="Arial" panose="020B0604020202020204" pitchFamily="34" charset="0"/>
              <a:buNone/>
            </a:pPr>
            <a:r>
              <a:rPr lang="de-DE" dirty="0"/>
              <a:t>Durch Ihre Teilnahme legen Sie somit bereits heute den </a:t>
            </a:r>
            <a:r>
              <a:rPr lang="de-DE" b="1" dirty="0"/>
              <a:t>Grundstein für Ihre berufliche Zukunft </a:t>
            </a:r>
            <a:r>
              <a:rPr lang="de-DE" dirty="0"/>
              <a:t>in der Pharmabranche. </a:t>
            </a:r>
          </a:p>
        </p:txBody>
      </p:sp>
      <p:sp>
        <p:nvSpPr>
          <p:cNvPr id="4" name="Foliennummernplatzhalter 3"/>
          <p:cNvSpPr>
            <a:spLocks noGrp="1"/>
          </p:cNvSpPr>
          <p:nvPr>
            <p:ph type="sldNum" sz="quarter" idx="5"/>
          </p:nvPr>
        </p:nvSpPr>
        <p:spPr/>
        <p:txBody>
          <a:bodyPr/>
          <a:lstStyle/>
          <a:p>
            <a:fld id="{E5BFB9B3-DB67-4D2F-886F-1C37193F416F}" type="slidenum">
              <a:rPr lang="de-DE" smtClean="0"/>
              <a:t>3</a:t>
            </a:fld>
            <a:endParaRPr lang="de-DE"/>
          </a:p>
        </p:txBody>
      </p:sp>
    </p:spTree>
    <p:extLst>
      <p:ext uri="{BB962C8B-B14F-4D97-AF65-F5344CB8AC3E}">
        <p14:creationId xmlns:p14="http://schemas.microsoft.com/office/powerpoint/2010/main" val="74259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Kontaktmöglichkeit: Anwaltsstation</a:t>
            </a:r>
            <a:br>
              <a:rPr lang="de-DE" dirty="0"/>
            </a:br>
            <a:endParaRPr lang="de-DE" dirty="0"/>
          </a:p>
          <a:p>
            <a:pPr marL="171450" indent="-171450">
              <a:buFont typeface="Arial" panose="020B0604020202020204" pitchFamily="34" charset="0"/>
              <a:buChar char="•"/>
            </a:pPr>
            <a:r>
              <a:rPr lang="de-DE" dirty="0"/>
              <a:t>Alleinstellungsmerkmal: Bewerbungsgespräche</a:t>
            </a:r>
            <a:br>
              <a:rPr lang="de-DE" dirty="0"/>
            </a:br>
            <a:endParaRPr lang="de-DE" dirty="0"/>
          </a:p>
          <a:p>
            <a:pPr marL="171450" indent="-171450">
              <a:buFont typeface="Arial" panose="020B0604020202020204" pitchFamily="34" charset="0"/>
              <a:buChar char="•"/>
            </a:pPr>
            <a:r>
              <a:rPr lang="de-DE" dirty="0"/>
              <a:t>Examenstraining: Klausur in ÖR (BVerwG 3 C 19/15)</a:t>
            </a:r>
            <a:br>
              <a:rPr lang="de-DE" dirty="0"/>
            </a:br>
            <a:endParaRPr lang="de-DE" dirty="0"/>
          </a:p>
          <a:p>
            <a:pPr marL="171450" indent="-171450">
              <a:buFont typeface="Arial" panose="020B0604020202020204" pitchFamily="34" charset="0"/>
              <a:buChar char="•"/>
            </a:pPr>
            <a:r>
              <a:rPr lang="de-DE" dirty="0"/>
              <a:t>Praktika: später hierzu mehr, teilw. vergütet</a:t>
            </a:r>
            <a:br>
              <a:rPr lang="de-DE" dirty="0"/>
            </a:br>
            <a:endParaRPr lang="de-DE" dirty="0"/>
          </a:p>
          <a:p>
            <a:pPr marL="171450" indent="-171450">
              <a:buFont typeface="Arial" panose="020B0604020202020204" pitchFamily="34" charset="0"/>
              <a:buChar char="•"/>
            </a:pPr>
            <a:r>
              <a:rPr lang="de-DE" dirty="0"/>
              <a:t>Alumni-Programm: Newsletter, Stellenanzeigen, Pharmadatenbank und weiteres in Arbeit</a:t>
            </a:r>
            <a:br>
              <a:rPr lang="de-DE" dirty="0"/>
            </a:br>
            <a:endParaRPr lang="de-DE" dirty="0"/>
          </a:p>
          <a:p>
            <a:pPr marL="171450" indent="-171450">
              <a:buFont typeface="Arial" panose="020B0604020202020204" pitchFamily="34" charset="0"/>
              <a:buChar char="•"/>
            </a:pPr>
            <a:r>
              <a:rPr lang="de-DE" dirty="0"/>
              <a:t>Veranstaltungen: später hierzu mehr</a:t>
            </a:r>
            <a:br>
              <a:rPr lang="de-DE" dirty="0"/>
            </a:br>
            <a:endParaRPr lang="de-DE" dirty="0"/>
          </a:p>
          <a:p>
            <a:pPr marL="171450" indent="-171450">
              <a:buFont typeface="Arial" panose="020B0604020202020204" pitchFamily="34" charset="0"/>
              <a:buChar char="•"/>
            </a:pPr>
            <a:endParaRPr lang="de-DE" dirty="0"/>
          </a:p>
          <a:p>
            <a:endParaRPr lang="de-DE" dirty="0"/>
          </a:p>
          <a:p>
            <a:endParaRPr lang="de-DE" dirty="0"/>
          </a:p>
          <a:p>
            <a:endParaRPr lang="de-DE" dirty="0"/>
          </a:p>
          <a:p>
            <a:r>
              <a:rPr lang="de-DE" dirty="0"/>
              <a:t>Durch die Zusatzqualifikation haben Sie die Möglichkeit sich schon heute mit </a:t>
            </a:r>
            <a:r>
              <a:rPr lang="de-DE" b="1" dirty="0"/>
              <a:t>potentiellen späteren Arbeitgebern</a:t>
            </a:r>
            <a:r>
              <a:rPr lang="de-DE" dirty="0"/>
              <a:t> zu vernetzen und Ihren Vitamin B Haushalt aufzustocken. Zudem erhalten Sie durch die Teilnahme einen Überblick über die verschiedenen Tätigkeitsfelder für Juristen im Pharmasektor.</a:t>
            </a:r>
          </a:p>
          <a:p>
            <a:endParaRPr lang="de-DE" dirty="0"/>
          </a:p>
          <a:p>
            <a:r>
              <a:rPr lang="de-DE" dirty="0"/>
              <a:t>Außerdem besitzen Sie nach der Absolvierung der ZQ ein </a:t>
            </a:r>
            <a:r>
              <a:rPr lang="de-DE" b="1" dirty="0"/>
              <a:t>Alleinstellungsmerkmal</a:t>
            </a:r>
            <a:r>
              <a:rPr lang="de-DE" dirty="0"/>
              <a:t>, dass Sie aus der Bewerberflut, bedingt durch höhere Absolventenzahlen und niederschwelligen Bachelorangeboten, herausstechen lässt.</a:t>
            </a:r>
          </a:p>
          <a:p>
            <a:endParaRPr lang="de-DE" dirty="0"/>
          </a:p>
          <a:p>
            <a:r>
              <a:rPr lang="de-DE" dirty="0"/>
              <a:t>Aus meiner eigenen Erfahrung kann ich zudem berichten, dass Sie durch die Zusatzqualifikation auch zusätzlich auf das </a:t>
            </a:r>
            <a:r>
              <a:rPr lang="de-DE" b="1" dirty="0"/>
              <a:t>Examen</a:t>
            </a:r>
            <a:r>
              <a:rPr lang="de-DE" dirty="0"/>
              <a:t> vorbereitet werden. Kurz vor meiner schriftlichen Prüfung im öffentlichen Recht wurde im Newsletter ein Urteil zum Thema „Erlaubnispflicht von einer lebensbeendenden Dosis Medikamente“ veröffentlicht. Wenige Tage später lief genau dieser Fall in meiner schriftlichen Prüfung, wodurch ich überdurchschnittlich gut abschnitt.</a:t>
            </a:r>
          </a:p>
          <a:p>
            <a:endParaRPr lang="de-DE" dirty="0"/>
          </a:p>
          <a:p>
            <a:r>
              <a:rPr lang="de-DE" dirty="0"/>
              <a:t>Zudem verfügt die Forschungsstelle über eine sehr breite Basis an Kooperationspartnern, die ausschließlich für Teilnehmer/innen aus der Zusatzqualifikation </a:t>
            </a:r>
            <a:r>
              <a:rPr lang="de-DE" b="1" dirty="0"/>
              <a:t>Praktikumsstellen</a:t>
            </a:r>
            <a:r>
              <a:rPr lang="de-DE" dirty="0"/>
              <a:t> zur Verfügung stellen. Diese befinden sich sowohl im In- als auch im Ausland und werden teilweise sogar großzügig vergütet.</a:t>
            </a:r>
          </a:p>
          <a:p>
            <a:endParaRPr lang="de-DE" dirty="0"/>
          </a:p>
          <a:p>
            <a:r>
              <a:rPr lang="de-DE" dirty="0"/>
              <a:t>Nicht zuletzt erhalten Sie auch nach erfolgreicher Teilnahme den Newsletter, der für unsere </a:t>
            </a:r>
            <a:r>
              <a:rPr lang="de-DE" b="1" dirty="0"/>
              <a:t>Alumni</a:t>
            </a:r>
            <a:r>
              <a:rPr lang="de-DE" dirty="0"/>
              <a:t> regelmäßig Stellenanzeigen enthält und sie über den aktuellen Stand aus Rechtsprechung du Gesetzgebung auf dem Laufenden hält. Zudem können Sie auch an unseren weiteren </a:t>
            </a:r>
            <a:r>
              <a:rPr lang="de-DE" b="1" dirty="0"/>
              <a:t>Veranstaltungen</a:t>
            </a:r>
            <a:r>
              <a:rPr lang="de-DE" dirty="0"/>
              <a:t> kostenfrei teilnehmen und so Ihr Wissen vertiefen und gleich dreifach von der Zusatzqualifikation profitieren.</a:t>
            </a:r>
          </a:p>
        </p:txBody>
      </p:sp>
      <p:sp>
        <p:nvSpPr>
          <p:cNvPr id="4" name="Foliennummernplatzhalter 3"/>
          <p:cNvSpPr>
            <a:spLocks noGrp="1"/>
          </p:cNvSpPr>
          <p:nvPr>
            <p:ph type="sldNum" sz="quarter" idx="5"/>
          </p:nvPr>
        </p:nvSpPr>
        <p:spPr/>
        <p:txBody>
          <a:bodyPr/>
          <a:lstStyle/>
          <a:p>
            <a:fld id="{E5BFB9B3-DB67-4D2F-886F-1C37193F416F}" type="slidenum">
              <a:rPr lang="de-DE" smtClean="0"/>
              <a:t>4</a:t>
            </a:fld>
            <a:endParaRPr lang="de-DE"/>
          </a:p>
        </p:txBody>
      </p:sp>
    </p:spTree>
    <p:extLst>
      <p:ext uri="{BB962C8B-B14F-4D97-AF65-F5344CB8AC3E}">
        <p14:creationId xmlns:p14="http://schemas.microsoft.com/office/powerpoint/2010/main" val="363184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Aufbau</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Unterschied zwischen Juristen und Fachfremden erläutern</a:t>
            </a:r>
          </a:p>
        </p:txBody>
      </p:sp>
      <p:sp>
        <p:nvSpPr>
          <p:cNvPr id="4" name="Foliennummernplatzhalter 3"/>
          <p:cNvSpPr>
            <a:spLocks noGrp="1"/>
          </p:cNvSpPr>
          <p:nvPr>
            <p:ph type="sldNum" sz="quarter" idx="5"/>
          </p:nvPr>
        </p:nvSpPr>
        <p:spPr/>
        <p:txBody>
          <a:bodyPr/>
          <a:lstStyle/>
          <a:p>
            <a:fld id="{E5BFB9B3-DB67-4D2F-886F-1C37193F416F}" type="slidenum">
              <a:rPr lang="de-DE" smtClean="0"/>
              <a:t>5</a:t>
            </a:fld>
            <a:endParaRPr lang="de-DE"/>
          </a:p>
        </p:txBody>
      </p:sp>
    </p:spTree>
    <p:extLst>
      <p:ext uri="{BB962C8B-B14F-4D97-AF65-F5344CB8AC3E}">
        <p14:creationId xmlns:p14="http://schemas.microsoft.com/office/powerpoint/2010/main" val="2966936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Einführung in die Pharmazie:</a:t>
            </a:r>
            <a:br>
              <a:rPr lang="de-DE" dirty="0"/>
            </a:br>
            <a:r>
              <a:rPr lang="de-DE" dirty="0"/>
              <a:t>- Was sind Arzneimittel</a:t>
            </a:r>
            <a:br>
              <a:rPr lang="de-DE" dirty="0"/>
            </a:br>
            <a:r>
              <a:rPr lang="de-DE" dirty="0"/>
              <a:t>- Welche Arzneiformen gibt es</a:t>
            </a:r>
            <a:br>
              <a:rPr lang="de-DE" dirty="0"/>
            </a:br>
            <a:r>
              <a:rPr lang="de-DE" dirty="0"/>
              <a:t>- Wirkweise von Arzneimitteln</a:t>
            </a:r>
            <a:br>
              <a:rPr lang="de-DE" dirty="0"/>
            </a:br>
            <a:r>
              <a:rPr lang="de-DE" dirty="0"/>
              <a:t>- Grundbegriffe aus der pharmazeutischen Analytik und Biologie</a:t>
            </a:r>
            <a:br>
              <a:rPr lang="de-DE" dirty="0"/>
            </a:br>
            <a:endParaRPr lang="de-DE" dirty="0"/>
          </a:p>
          <a:p>
            <a:pPr marL="171450" indent="-171450">
              <a:buFont typeface="Arial" panose="020B0604020202020204" pitchFamily="34" charset="0"/>
              <a:buChar char="•"/>
            </a:pPr>
            <a:r>
              <a:rPr lang="de-DE" dirty="0"/>
              <a:t>Klinische Prüfungen:</a:t>
            </a:r>
            <a:br>
              <a:rPr lang="de-DE" dirty="0"/>
            </a:br>
            <a:r>
              <a:rPr lang="de-DE" dirty="0"/>
              <a:t>- Begriffsbestimmung</a:t>
            </a:r>
            <a:br>
              <a:rPr lang="de-DE" dirty="0"/>
            </a:br>
            <a:r>
              <a:rPr lang="de-DE" dirty="0"/>
              <a:t>- Voraussetzungen</a:t>
            </a:r>
            <a:br>
              <a:rPr lang="de-DE" dirty="0"/>
            </a:br>
            <a:r>
              <a:rPr lang="de-DE" dirty="0"/>
              <a:t>- Phasen der klinischen Prüfung</a:t>
            </a:r>
            <a:br>
              <a:rPr lang="de-DE" dirty="0"/>
            </a:br>
            <a:r>
              <a:rPr lang="de-DE" dirty="0"/>
              <a:t>- Akteure</a:t>
            </a:r>
            <a:br>
              <a:rPr lang="de-DE" dirty="0"/>
            </a:br>
            <a:r>
              <a:rPr lang="de-DE" dirty="0"/>
              <a:t>- Haftung</a:t>
            </a:r>
            <a:br>
              <a:rPr lang="de-DE" dirty="0"/>
            </a:br>
            <a:endParaRPr lang="de-DE" dirty="0"/>
          </a:p>
          <a:p>
            <a:pPr marL="171450" indent="-171450">
              <a:buFont typeface="Arial" panose="020B0604020202020204" pitchFamily="34" charset="0"/>
              <a:buChar char="•"/>
            </a:pPr>
            <a:r>
              <a:rPr lang="de-DE" dirty="0"/>
              <a:t>Vertragsgestaltung:</a:t>
            </a:r>
            <a:br>
              <a:rPr lang="de-DE" dirty="0"/>
            </a:br>
            <a:r>
              <a:rPr lang="de-DE" dirty="0"/>
              <a:t>- Methodik</a:t>
            </a:r>
            <a:br>
              <a:rPr lang="de-DE" dirty="0"/>
            </a:br>
            <a:r>
              <a:rPr lang="de-DE" dirty="0"/>
              <a:t>   - Stadien der Vertragsgestaltung</a:t>
            </a:r>
            <a:br>
              <a:rPr lang="de-DE" dirty="0"/>
            </a:br>
            <a:r>
              <a:rPr lang="de-DE" dirty="0"/>
              <a:t>   - Vertragstechnik</a:t>
            </a:r>
            <a:br>
              <a:rPr lang="de-DE" dirty="0"/>
            </a:br>
            <a:r>
              <a:rPr lang="de-DE" dirty="0"/>
              <a:t>   - Vertragsverhandlungen</a:t>
            </a:r>
            <a:br>
              <a:rPr lang="de-DE" dirty="0"/>
            </a:br>
            <a:r>
              <a:rPr lang="de-DE" dirty="0"/>
              <a:t>   - Bestandteile eines Vertrages</a:t>
            </a:r>
            <a:br>
              <a:rPr lang="de-DE" dirty="0"/>
            </a:br>
            <a:r>
              <a:rPr lang="de-DE" dirty="0"/>
              <a:t>- Besondere Vertragstypen</a:t>
            </a:r>
            <a:br>
              <a:rPr lang="de-DE" dirty="0"/>
            </a:br>
            <a:r>
              <a:rPr lang="de-DE" dirty="0"/>
              <a:t>   - Geheimhaltung</a:t>
            </a:r>
            <a:br>
              <a:rPr lang="de-DE" dirty="0"/>
            </a:br>
            <a:r>
              <a:rPr lang="de-DE" dirty="0"/>
              <a:t>   - Herstellbarkeitsvereinbarungen</a:t>
            </a:r>
            <a:br>
              <a:rPr lang="de-DE" dirty="0"/>
            </a:br>
            <a:r>
              <a:rPr lang="de-DE" dirty="0"/>
              <a:t>   - </a:t>
            </a:r>
            <a:r>
              <a:rPr lang="de-DE" dirty="0" err="1"/>
              <a:t>Incoterms</a:t>
            </a:r>
            <a:r>
              <a:rPr lang="de-DE" dirty="0"/>
              <a:t> (Internationale Handelsklauseln)</a:t>
            </a:r>
            <a:br>
              <a:rPr lang="de-DE" dirty="0"/>
            </a:br>
            <a:r>
              <a:rPr lang="de-DE" dirty="0"/>
              <a:t>   - F&amp;E Verträge</a:t>
            </a:r>
          </a:p>
          <a:p>
            <a:pPr marL="0" indent="0">
              <a:buFont typeface="Arial" panose="020B0604020202020204" pitchFamily="34" charset="0"/>
              <a:buNone/>
            </a:pPr>
            <a:r>
              <a:rPr lang="de-DE" dirty="0"/>
              <a:t>        - Lizenzverträge</a:t>
            </a:r>
            <a:br>
              <a:rPr lang="de-DE" dirty="0"/>
            </a:br>
            <a:endParaRPr lang="de-DE" dirty="0"/>
          </a:p>
          <a:p>
            <a:pPr marL="171450" indent="-171450">
              <a:buFont typeface="Arial" panose="020B0604020202020204" pitchFamily="34" charset="0"/>
              <a:buChar char="•"/>
            </a:pPr>
            <a:r>
              <a:rPr lang="de-DE" dirty="0"/>
              <a:t>GKV-Grundlagen:</a:t>
            </a:r>
            <a:br>
              <a:rPr lang="de-DE" dirty="0"/>
            </a:br>
            <a:r>
              <a:rPr lang="de-DE" dirty="0"/>
              <a:t>- Grundprinzipien der GKV</a:t>
            </a:r>
            <a:br>
              <a:rPr lang="de-DE" dirty="0"/>
            </a:br>
            <a:r>
              <a:rPr lang="de-DE" dirty="0"/>
              <a:t>- Aufgaben und Ziele der GKV</a:t>
            </a:r>
            <a:br>
              <a:rPr lang="de-DE" dirty="0"/>
            </a:br>
            <a:r>
              <a:rPr lang="de-DE" dirty="0"/>
              <a:t>- Versicherungspflicht</a:t>
            </a:r>
            <a:br>
              <a:rPr lang="de-DE" dirty="0"/>
            </a:br>
            <a:r>
              <a:rPr lang="de-DE" dirty="0"/>
              <a:t>- Organisation der GKV / Akteure</a:t>
            </a:r>
            <a:br>
              <a:rPr lang="de-DE" dirty="0"/>
            </a:br>
            <a:endParaRPr lang="de-DE" dirty="0"/>
          </a:p>
          <a:p>
            <a:pPr marL="171450" indent="-171450">
              <a:buFont typeface="Arial" panose="020B0604020202020204" pitchFamily="34" charset="0"/>
              <a:buChar char="•"/>
            </a:pPr>
            <a:r>
              <a:rPr lang="de-DE" dirty="0"/>
              <a:t>GKV-Leistungsrecht:</a:t>
            </a:r>
            <a:br>
              <a:rPr lang="de-DE" dirty="0"/>
            </a:br>
            <a:r>
              <a:rPr lang="de-DE" dirty="0"/>
              <a:t>- Grundsätze des Leistungsrechts (insb. Solidarprinzip &amp; Eigenverantwortung)</a:t>
            </a:r>
            <a:br>
              <a:rPr lang="de-DE" dirty="0"/>
            </a:br>
            <a:r>
              <a:rPr lang="de-DE" dirty="0"/>
              <a:t>- Leistungsarten</a:t>
            </a:r>
            <a:br>
              <a:rPr lang="de-DE" dirty="0"/>
            </a:br>
            <a:r>
              <a:rPr lang="de-DE" dirty="0"/>
              <a:t>- Krankheitsbegriff</a:t>
            </a:r>
            <a:br>
              <a:rPr lang="de-DE" dirty="0"/>
            </a:br>
            <a:r>
              <a:rPr lang="de-DE" dirty="0"/>
              <a:t>- Ansprüche auf Leistung</a:t>
            </a:r>
            <a:br>
              <a:rPr lang="de-DE" dirty="0"/>
            </a:br>
            <a:endParaRPr lang="de-DE" dirty="0"/>
          </a:p>
          <a:p>
            <a:pPr marL="171450" indent="-171450">
              <a:buFont typeface="Arial" panose="020B0604020202020204" pitchFamily="34" charset="0"/>
              <a:buChar char="•"/>
            </a:pPr>
            <a:r>
              <a:rPr lang="de-DE" dirty="0"/>
              <a:t>GKV-Wettbewerbsrecht:</a:t>
            </a:r>
            <a:br>
              <a:rPr lang="de-DE" dirty="0"/>
            </a:br>
            <a:r>
              <a:rPr lang="de-DE" dirty="0"/>
              <a:t>- Finanzierung der GKV</a:t>
            </a:r>
            <a:br>
              <a:rPr lang="de-DE" dirty="0"/>
            </a:br>
            <a:r>
              <a:rPr lang="de-DE" dirty="0"/>
              <a:t>- Instrumente zur Preisdämpfung / -findung</a:t>
            </a:r>
            <a:br>
              <a:rPr lang="de-DE" dirty="0"/>
            </a:br>
            <a:r>
              <a:rPr lang="de-DE" dirty="0"/>
              <a:t>- Wettbewerb in der GKV trotz Kontrahierungszwang</a:t>
            </a:r>
            <a:br>
              <a:rPr lang="de-DE" dirty="0"/>
            </a:br>
            <a:endParaRPr lang="de-DE" dirty="0"/>
          </a:p>
          <a:p>
            <a:pPr marL="171450" indent="-171450">
              <a:buFont typeface="Arial" panose="020B0604020202020204" pitchFamily="34" charset="0"/>
              <a:buChar char="•"/>
            </a:pPr>
            <a:r>
              <a:rPr lang="de-DE" dirty="0"/>
              <a:t>Vertragsarztrecht:</a:t>
            </a:r>
          </a:p>
          <a:p>
            <a:pPr marL="0" lvl="0" indent="0">
              <a:buFont typeface="Symbol" panose="05050102010706020507" pitchFamily="18" charset="2"/>
              <a:buNone/>
            </a:pPr>
            <a:r>
              <a:rPr lang="de-DE" dirty="0"/>
              <a:t>    - Rolle der kassenärztlichen Vereinigung</a:t>
            </a:r>
            <a:br>
              <a:rPr lang="de-DE" dirty="0"/>
            </a:br>
            <a:r>
              <a:rPr lang="de-DE" dirty="0"/>
              <a:t>    - Zulassung als Vertragsarzt</a:t>
            </a:r>
            <a:br>
              <a:rPr lang="de-DE" dirty="0"/>
            </a:br>
            <a:r>
              <a:rPr lang="de-DE" dirty="0"/>
              <a:t>    - Abrechnung der Vergütung</a:t>
            </a:r>
            <a:br>
              <a:rPr lang="de-DE" dirty="0"/>
            </a:br>
            <a:r>
              <a:rPr lang="de-DE" dirty="0"/>
              <a:t>    - Sanktionssystem bei Pflichtverletzungen</a:t>
            </a:r>
          </a:p>
          <a:p>
            <a:pPr marL="0" lvl="0" indent="0">
              <a:buFont typeface="Symbol" panose="05050102010706020507" pitchFamily="18" charset="2"/>
              <a:buNone/>
            </a:pPr>
            <a:r>
              <a:rPr lang="de-DE" dirty="0"/>
              <a:t>    - Hinweis: KBV Broschüre zum Vertragsarztrecht</a:t>
            </a:r>
            <a:br>
              <a:rPr lang="de-DE" dirty="0"/>
            </a:br>
            <a:endParaRPr lang="de-DE" dirty="0"/>
          </a:p>
          <a:p>
            <a:pPr marL="171450" lvl="0" indent="-171450">
              <a:buFont typeface="Arial" panose="020B0604020202020204" pitchFamily="34" charset="0"/>
              <a:buChar char="•"/>
            </a:pPr>
            <a:r>
              <a:rPr lang="de-DE" dirty="0"/>
              <a:t>Arzt- / Krankenhaushaftung:</a:t>
            </a:r>
          </a:p>
          <a:p>
            <a:pPr marL="0" lvl="0" indent="0">
              <a:buFont typeface="Arial" panose="020B0604020202020204" pitchFamily="34" charset="0"/>
              <a:buNone/>
            </a:pPr>
            <a:r>
              <a:rPr lang="de-DE" dirty="0"/>
              <a:t>    - Haftungssystem</a:t>
            </a:r>
            <a:br>
              <a:rPr lang="de-DE" dirty="0"/>
            </a:br>
            <a:r>
              <a:rPr lang="de-DE" dirty="0"/>
              <a:t>    - Behandlungsverträge (Arten)</a:t>
            </a:r>
            <a:br>
              <a:rPr lang="de-DE" dirty="0"/>
            </a:br>
            <a:r>
              <a:rPr lang="de-DE" dirty="0"/>
              <a:t>    - Behandlungsfehler</a:t>
            </a:r>
            <a:br>
              <a:rPr lang="de-DE" dirty="0"/>
            </a:br>
            <a:r>
              <a:rPr lang="de-DE" dirty="0"/>
              <a:t>    - Beweislastverteilung / Kausalität</a:t>
            </a:r>
            <a:br>
              <a:rPr lang="de-DE" dirty="0"/>
            </a:br>
            <a:r>
              <a:rPr lang="de-DE" dirty="0"/>
              <a:t>    - Prozessuale Besonderheiten</a:t>
            </a:r>
            <a:br>
              <a:rPr lang="de-DE" dirty="0"/>
            </a:br>
            <a:endParaRPr lang="de-DE" dirty="0"/>
          </a:p>
          <a:p>
            <a:pPr marL="171450" lvl="0" indent="-171450">
              <a:buFont typeface="Arial" panose="020B0604020202020204" pitchFamily="34" charset="0"/>
              <a:buChar char="•"/>
            </a:pPr>
            <a:r>
              <a:rPr lang="de-DE" dirty="0"/>
              <a:t>Privatversicherungsrecht:</a:t>
            </a:r>
          </a:p>
          <a:p>
            <a:pPr marL="0" lvl="0" indent="0">
              <a:buFont typeface="Arial" panose="020B0604020202020204" pitchFamily="34" charset="0"/>
              <a:buNone/>
            </a:pPr>
            <a:r>
              <a:rPr lang="de-DE" dirty="0"/>
              <a:t>    - Wer kann Mitglied werden</a:t>
            </a:r>
            <a:br>
              <a:rPr lang="de-DE" dirty="0"/>
            </a:br>
            <a:r>
              <a:rPr lang="de-DE" dirty="0"/>
              <a:t>    - Grundprinzipien der PKV</a:t>
            </a:r>
          </a:p>
          <a:p>
            <a:pPr marL="0" lvl="0" indent="0">
              <a:buFont typeface="Arial" panose="020B0604020202020204" pitchFamily="34" charset="0"/>
              <a:buNone/>
            </a:pPr>
            <a:r>
              <a:rPr lang="de-DE" dirty="0"/>
              <a:t>    -  Versicherungsvertrag</a:t>
            </a:r>
            <a:br>
              <a:rPr lang="de-DE" dirty="0"/>
            </a:br>
            <a:r>
              <a:rPr lang="de-DE" dirty="0"/>
              <a:t>    - Prämienberechnung</a:t>
            </a:r>
            <a:br>
              <a:rPr lang="de-DE" dirty="0"/>
            </a:br>
            <a:r>
              <a:rPr lang="de-DE" dirty="0"/>
              <a:t>    - Leistungsfall</a:t>
            </a:r>
            <a:br>
              <a:rPr lang="de-DE" dirty="0"/>
            </a:br>
            <a:r>
              <a:rPr lang="de-DE" dirty="0"/>
              <a:t>    - Leistungsumfang</a:t>
            </a:r>
            <a:br>
              <a:rPr lang="de-DE" dirty="0"/>
            </a:br>
            <a:r>
              <a:rPr lang="de-DE" dirty="0"/>
              <a:t>    - Vertragsbeendigung</a:t>
            </a:r>
          </a:p>
        </p:txBody>
      </p:sp>
      <p:sp>
        <p:nvSpPr>
          <p:cNvPr id="4" name="Foliennummernplatzhalter 3"/>
          <p:cNvSpPr>
            <a:spLocks noGrp="1"/>
          </p:cNvSpPr>
          <p:nvPr>
            <p:ph type="sldNum" sz="quarter" idx="5"/>
          </p:nvPr>
        </p:nvSpPr>
        <p:spPr/>
        <p:txBody>
          <a:bodyPr/>
          <a:lstStyle/>
          <a:p>
            <a:fld id="{E5BFB9B3-DB67-4D2F-886F-1C37193F416F}" type="slidenum">
              <a:rPr lang="de-DE" smtClean="0"/>
              <a:t>6</a:t>
            </a:fld>
            <a:endParaRPr lang="de-DE"/>
          </a:p>
        </p:txBody>
      </p:sp>
    </p:spTree>
    <p:extLst>
      <p:ext uri="{BB962C8B-B14F-4D97-AF65-F5344CB8AC3E}">
        <p14:creationId xmlns:p14="http://schemas.microsoft.com/office/powerpoint/2010/main" val="2354558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i="0" u="none" dirty="0"/>
              <a:t>Regelmäßig Mails checken und Homepage (Terminplan &amp; FAQ)</a:t>
            </a:r>
          </a:p>
          <a:p>
            <a:pPr marL="171450" indent="-171450">
              <a:buFont typeface="Arial" panose="020B0604020202020204" pitchFamily="34" charset="0"/>
              <a:buChar char="•"/>
            </a:pPr>
            <a:endParaRPr lang="de-DE" i="0" u="none" dirty="0"/>
          </a:p>
          <a:p>
            <a:pPr marL="171450" indent="-171450">
              <a:buFont typeface="Arial" panose="020B0604020202020204" pitchFamily="34" charset="0"/>
              <a:buChar char="•"/>
            </a:pPr>
            <a:r>
              <a:rPr lang="de-DE" i="0" u="none" dirty="0"/>
              <a:t>Anwesenheitskontrolle auch online</a:t>
            </a:r>
          </a:p>
          <a:p>
            <a:pPr marL="171450" indent="-171450">
              <a:buFont typeface="Arial" panose="020B0604020202020204" pitchFamily="34" charset="0"/>
              <a:buChar char="•"/>
            </a:pPr>
            <a:endParaRPr lang="de-DE" i="0" u="none" dirty="0"/>
          </a:p>
          <a:p>
            <a:pPr marL="171450" indent="-171450">
              <a:buFont typeface="Arial" panose="020B0604020202020204" pitchFamily="34" charset="0"/>
              <a:buChar char="•"/>
            </a:pPr>
            <a:r>
              <a:rPr lang="de-DE" i="0" u="none" dirty="0"/>
              <a:t>Erklären was Vorlesungsblöcke sind und wie mit Fehlzeiten umgegangen wird</a:t>
            </a:r>
          </a:p>
        </p:txBody>
      </p:sp>
      <p:sp>
        <p:nvSpPr>
          <p:cNvPr id="4" name="Foliennummernplatzhalter 3"/>
          <p:cNvSpPr>
            <a:spLocks noGrp="1"/>
          </p:cNvSpPr>
          <p:nvPr>
            <p:ph type="sldNum" sz="quarter" idx="5"/>
          </p:nvPr>
        </p:nvSpPr>
        <p:spPr/>
        <p:txBody>
          <a:bodyPr/>
          <a:lstStyle/>
          <a:p>
            <a:fld id="{E5BFB9B3-DB67-4D2F-886F-1C37193F416F}" type="slidenum">
              <a:rPr lang="de-DE" smtClean="0"/>
              <a:t>7</a:t>
            </a:fld>
            <a:endParaRPr lang="de-DE"/>
          </a:p>
        </p:txBody>
      </p:sp>
    </p:spTree>
    <p:extLst>
      <p:ext uri="{BB962C8B-B14F-4D97-AF65-F5344CB8AC3E}">
        <p14:creationId xmlns:p14="http://schemas.microsoft.com/office/powerpoint/2010/main" val="925293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2 Klausuren von 17:00 – 19:00 Uhr</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Hilfsmittel: Reader später</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Schreibzeitverlängerung einmal pro Semester beantragen per Mail</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Unterschiede bei Klausuren:</a:t>
            </a:r>
            <a:br>
              <a:rPr lang="de-DE" dirty="0"/>
            </a:br>
            <a:r>
              <a:rPr lang="de-DE" dirty="0"/>
              <a:t>- keine Bindung an Gutachtenstil</a:t>
            </a:r>
            <a:br>
              <a:rPr lang="de-DE" dirty="0"/>
            </a:br>
            <a:r>
              <a:rPr lang="de-DE" dirty="0"/>
              <a:t>- teilweise Freitext</a:t>
            </a:r>
            <a:br>
              <a:rPr lang="de-DE" dirty="0"/>
            </a:br>
            <a:r>
              <a:rPr lang="de-DE" dirty="0"/>
              <a:t>- teilweise Multiple-Choice</a:t>
            </a:r>
            <a:br>
              <a:rPr lang="de-DE" dirty="0"/>
            </a:br>
            <a:r>
              <a:rPr lang="de-DE" dirty="0"/>
              <a:t>- teilweise </a:t>
            </a:r>
            <a:r>
              <a:rPr lang="de-DE" dirty="0" err="1"/>
              <a:t>Fallösung</a:t>
            </a:r>
            <a:br>
              <a:rPr lang="de-DE" dirty="0"/>
            </a:br>
            <a:r>
              <a:rPr lang="de-DE" dirty="0"/>
              <a:t>- teilweise Erklärung von Vorgängen/Strategien</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Fachfremde schreiben keine Klausuren</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Klausurrückgabe</a:t>
            </a:r>
          </a:p>
        </p:txBody>
      </p:sp>
      <p:sp>
        <p:nvSpPr>
          <p:cNvPr id="4" name="Foliennummernplatzhalter 3"/>
          <p:cNvSpPr>
            <a:spLocks noGrp="1"/>
          </p:cNvSpPr>
          <p:nvPr>
            <p:ph type="sldNum" sz="quarter" idx="5"/>
          </p:nvPr>
        </p:nvSpPr>
        <p:spPr/>
        <p:txBody>
          <a:bodyPr/>
          <a:lstStyle/>
          <a:p>
            <a:fld id="{E5BFB9B3-DB67-4D2F-886F-1C37193F416F}" type="slidenum">
              <a:rPr lang="de-DE" smtClean="0"/>
              <a:t>8</a:t>
            </a:fld>
            <a:endParaRPr lang="de-DE"/>
          </a:p>
        </p:txBody>
      </p:sp>
    </p:spTree>
    <p:extLst>
      <p:ext uri="{BB962C8B-B14F-4D97-AF65-F5344CB8AC3E}">
        <p14:creationId xmlns:p14="http://schemas.microsoft.com/office/powerpoint/2010/main" val="2335286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Vermittlung über Forschungsstelle per Formular</a:t>
            </a:r>
            <a:br>
              <a:rPr lang="de-DE" dirty="0"/>
            </a:br>
            <a:endParaRPr lang="de-DE" dirty="0"/>
          </a:p>
          <a:p>
            <a:pPr marL="171450" indent="-171450">
              <a:buFont typeface="Arial" panose="020B0604020202020204" pitchFamily="34" charset="0"/>
              <a:buChar char="•"/>
            </a:pPr>
            <a:r>
              <a:rPr lang="de-DE" dirty="0"/>
              <a:t>Stipendium (1.500,-€/Jahr):</a:t>
            </a:r>
            <a:br>
              <a:rPr lang="de-DE" dirty="0"/>
            </a:br>
            <a:r>
              <a:rPr lang="de-DE" dirty="0"/>
              <a:t>- Qualifikation</a:t>
            </a:r>
            <a:br>
              <a:rPr lang="de-DE" dirty="0"/>
            </a:br>
            <a:r>
              <a:rPr lang="de-DE" dirty="0"/>
              <a:t>- Vergütung</a:t>
            </a:r>
            <a:br>
              <a:rPr lang="de-DE" dirty="0"/>
            </a:br>
            <a:r>
              <a:rPr lang="de-DE" dirty="0"/>
              <a:t>- Distanz zum Wohnort</a:t>
            </a:r>
            <a:br>
              <a:rPr lang="de-DE" dirty="0"/>
            </a:br>
            <a:r>
              <a:rPr lang="de-DE" dirty="0"/>
              <a:t>- Antrag per Mail an FS</a:t>
            </a:r>
            <a:br>
              <a:rPr lang="de-DE" dirty="0"/>
            </a:br>
            <a:r>
              <a:rPr lang="de-DE" dirty="0"/>
              <a:t>- 3 Monate vor Praktikum</a:t>
            </a:r>
            <a:br>
              <a:rPr lang="de-DE" dirty="0"/>
            </a:br>
            <a:endParaRPr lang="de-DE" dirty="0"/>
          </a:p>
          <a:p>
            <a:pPr marL="171450" indent="-171450">
              <a:buFont typeface="Arial" panose="020B0604020202020204" pitchFamily="34" charset="0"/>
              <a:buChar char="•"/>
            </a:pPr>
            <a:r>
              <a:rPr lang="de-DE" dirty="0"/>
              <a:t>Selbständige Bewerbung</a:t>
            </a:r>
            <a:br>
              <a:rPr lang="de-DE" dirty="0"/>
            </a:br>
            <a:endParaRPr lang="de-DE" dirty="0"/>
          </a:p>
          <a:p>
            <a:pPr marL="171450" indent="-171450">
              <a:buFont typeface="Arial" panose="020B0604020202020204" pitchFamily="34" charset="0"/>
              <a:buChar char="•"/>
            </a:pPr>
            <a:r>
              <a:rPr lang="de-DE" dirty="0"/>
              <a:t>Anrechnung von Regelpraktika/Referendarstationen</a:t>
            </a:r>
          </a:p>
        </p:txBody>
      </p:sp>
      <p:sp>
        <p:nvSpPr>
          <p:cNvPr id="4" name="Foliennummernplatzhalter 3"/>
          <p:cNvSpPr>
            <a:spLocks noGrp="1"/>
          </p:cNvSpPr>
          <p:nvPr>
            <p:ph type="sldNum" sz="quarter" idx="5"/>
          </p:nvPr>
        </p:nvSpPr>
        <p:spPr/>
        <p:txBody>
          <a:bodyPr/>
          <a:lstStyle/>
          <a:p>
            <a:fld id="{E5BFB9B3-DB67-4D2F-886F-1C37193F416F}" type="slidenum">
              <a:rPr lang="de-DE" smtClean="0"/>
              <a:t>9</a:t>
            </a:fld>
            <a:endParaRPr lang="de-DE"/>
          </a:p>
        </p:txBody>
      </p:sp>
    </p:spTree>
    <p:extLst>
      <p:ext uri="{BB962C8B-B14F-4D97-AF65-F5344CB8AC3E}">
        <p14:creationId xmlns:p14="http://schemas.microsoft.com/office/powerpoint/2010/main" val="249925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5163" name="Group 43"/>
          <p:cNvGrpSpPr>
            <a:grpSpLocks/>
          </p:cNvGrpSpPr>
          <p:nvPr/>
        </p:nvGrpSpPr>
        <p:grpSpPr bwMode="auto">
          <a:xfrm>
            <a:off x="0" y="2422525"/>
            <a:ext cx="9158288" cy="4435475"/>
            <a:chOff x="0" y="1526"/>
            <a:chExt cx="5769" cy="2794"/>
          </a:xfrm>
        </p:grpSpPr>
        <p:sp>
          <p:nvSpPr>
            <p:cNvPr id="5150" name="Rectangle 30"/>
            <p:cNvSpPr>
              <a:spLocks noChangeArrowheads="1"/>
            </p:cNvSpPr>
            <p:nvPr/>
          </p:nvSpPr>
          <p:spPr bwMode="auto">
            <a:xfrm>
              <a:off x="0" y="3942"/>
              <a:ext cx="5760" cy="378"/>
            </a:xfrm>
            <a:prstGeom prst="rect">
              <a:avLst/>
            </a:prstGeom>
            <a:solidFill>
              <a:srgbClr val="E4E5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51" name="Rectangle 31"/>
            <p:cNvSpPr>
              <a:spLocks noChangeArrowheads="1"/>
            </p:cNvSpPr>
            <p:nvPr/>
          </p:nvSpPr>
          <p:spPr bwMode="auto">
            <a:xfrm>
              <a:off x="0" y="3161"/>
              <a:ext cx="3925" cy="784"/>
            </a:xfrm>
            <a:prstGeom prst="rect">
              <a:avLst/>
            </a:prstGeom>
            <a:solidFill>
              <a:srgbClr val="F3F5F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52" name="Rectangle 32"/>
            <p:cNvSpPr>
              <a:spLocks noChangeArrowheads="1"/>
            </p:cNvSpPr>
            <p:nvPr/>
          </p:nvSpPr>
          <p:spPr bwMode="auto">
            <a:xfrm>
              <a:off x="4938" y="1526"/>
              <a:ext cx="822" cy="839"/>
            </a:xfrm>
            <a:prstGeom prst="rect">
              <a:avLst/>
            </a:prstGeom>
            <a:solidFill>
              <a:srgbClr val="A73C4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53" name="Rectangle 33"/>
            <p:cNvSpPr>
              <a:spLocks noChangeArrowheads="1"/>
            </p:cNvSpPr>
            <p:nvPr/>
          </p:nvSpPr>
          <p:spPr bwMode="auto">
            <a:xfrm>
              <a:off x="0" y="2366"/>
              <a:ext cx="3368" cy="79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54" name="Rectangle 34"/>
            <p:cNvSpPr>
              <a:spLocks noChangeArrowheads="1"/>
            </p:cNvSpPr>
            <p:nvPr/>
          </p:nvSpPr>
          <p:spPr bwMode="auto">
            <a:xfrm>
              <a:off x="0" y="1526"/>
              <a:ext cx="4934" cy="839"/>
            </a:xfrm>
            <a:prstGeom prst="rect">
              <a:avLst/>
            </a:prstGeom>
            <a:solidFill>
              <a:srgbClr val="F3F5F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aphicFrame>
          <p:nvGraphicFramePr>
            <p:cNvPr id="5162" name="Object 42"/>
            <p:cNvGraphicFramePr>
              <a:graphicFrameLocks noChangeAspect="1"/>
            </p:cNvGraphicFramePr>
            <p:nvPr/>
          </p:nvGraphicFramePr>
          <p:xfrm>
            <a:off x="3434" y="2364"/>
            <a:ext cx="2335" cy="798"/>
          </p:xfrm>
          <a:graphic>
            <a:graphicData uri="http://schemas.openxmlformats.org/presentationml/2006/ole">
              <mc:AlternateContent xmlns:mc="http://schemas.openxmlformats.org/markup-compatibility/2006">
                <mc:Choice xmlns:v="urn:schemas-microsoft-com:vml" Requires="v">
                  <p:oleObj name="Image" r:id="rId2" imgW="4939683" imgH="1688889" progId="Photoshop.Image.9">
                    <p:embed/>
                  </p:oleObj>
                </mc:Choice>
                <mc:Fallback>
                  <p:oleObj name="Image" r:id="rId2" imgW="4939683" imgH="1688889" progId="Photoshop.Image.9">
                    <p:embed/>
                    <p:pic>
                      <p:nvPicPr>
                        <p:cNvPr id="0" name="Object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 y="2364"/>
                          <a:ext cx="2335" cy="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149" name="Rectangle 29"/>
          <p:cNvSpPr>
            <a:spLocks noChangeArrowheads="1"/>
          </p:cNvSpPr>
          <p:nvPr/>
        </p:nvSpPr>
        <p:spPr bwMode="auto">
          <a:xfrm>
            <a:off x="6227763" y="5018088"/>
            <a:ext cx="2916237" cy="1244600"/>
          </a:xfrm>
          <a:prstGeom prst="rect">
            <a:avLst/>
          </a:prstGeom>
          <a:solidFill>
            <a:srgbClr val="A73C4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24" name="Rectangle 4"/>
          <p:cNvSpPr>
            <a:spLocks noGrp="1" noChangeArrowheads="1"/>
          </p:cNvSpPr>
          <p:nvPr>
            <p:ph type="ctrTitle"/>
          </p:nvPr>
        </p:nvSpPr>
        <p:spPr>
          <a:xfrm>
            <a:off x="468313" y="2419350"/>
            <a:ext cx="7199312" cy="1514475"/>
          </a:xfrm>
        </p:spPr>
        <p:txBody>
          <a:bodyPr/>
          <a:lstStyle>
            <a:lvl1pPr>
              <a:defRPr>
                <a:solidFill>
                  <a:srgbClr val="503240"/>
                </a:solidFill>
              </a:defRPr>
            </a:lvl1pPr>
          </a:lstStyle>
          <a:p>
            <a:pPr lvl="0"/>
            <a:r>
              <a:rPr lang="de-DE" altLang="de-DE" noProof="0"/>
              <a:t>Titelmasterformat durch Klicken bearbeiten</a:t>
            </a:r>
          </a:p>
        </p:txBody>
      </p:sp>
      <p:sp>
        <p:nvSpPr>
          <p:cNvPr id="5125" name="Rectangle 5"/>
          <p:cNvSpPr>
            <a:spLocks noGrp="1" noChangeArrowheads="1"/>
          </p:cNvSpPr>
          <p:nvPr>
            <p:ph type="subTitle" idx="1"/>
          </p:nvPr>
        </p:nvSpPr>
        <p:spPr>
          <a:xfrm>
            <a:off x="468313" y="4003675"/>
            <a:ext cx="4679950" cy="1512888"/>
          </a:xfrm>
        </p:spPr>
        <p:txBody>
          <a:bodyPr/>
          <a:lstStyle>
            <a:lvl1pPr marL="179388" indent="0">
              <a:buFontTx/>
              <a:buNone/>
              <a:tabLst>
                <a:tab pos="179388" algn="l"/>
              </a:tabLst>
              <a:defRPr sz="1800"/>
            </a:lvl1pPr>
          </a:lstStyle>
          <a:p>
            <a:pPr lvl="0"/>
            <a:r>
              <a:rPr lang="de-DE" altLang="de-DE" noProof="0"/>
              <a:t>Formatvorlage des Untertitelmasters durch Klicken bearbeiten</a:t>
            </a:r>
          </a:p>
        </p:txBody>
      </p:sp>
      <p:sp>
        <p:nvSpPr>
          <p:cNvPr id="5126" name="Rectangle 6"/>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de-DE" altLang="de-DE"/>
          </a:p>
        </p:txBody>
      </p:sp>
      <p:pic>
        <p:nvPicPr>
          <p:cNvPr id="5160" name="Picture 40" descr="logo_gr_ps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6450" y="258763"/>
            <a:ext cx="2667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endParaRPr lang="de-DE" altLang="de-DE"/>
          </a:p>
        </p:txBody>
      </p:sp>
      <p:sp>
        <p:nvSpPr>
          <p:cNvPr id="5" name="Foliennummernplatzhalter 4"/>
          <p:cNvSpPr>
            <a:spLocks noGrp="1"/>
          </p:cNvSpPr>
          <p:nvPr>
            <p:ph type="sldNum" sz="quarter" idx="11"/>
          </p:nvPr>
        </p:nvSpPr>
        <p:spPr/>
        <p:txBody>
          <a:bodyPr/>
          <a:lstStyle>
            <a:lvl1pPr>
              <a:defRPr/>
            </a:lvl1pPr>
          </a:lstStyle>
          <a:p>
            <a:fld id="{AA2C3256-21A8-4632-8CF9-83959A51470F}" type="slidenum">
              <a:rPr lang="de-DE" altLang="de-DE"/>
              <a:pPr/>
              <a:t>‹Nr.›</a:t>
            </a:fld>
            <a:endParaRPr lang="de-DE" altLang="de-DE"/>
          </a:p>
        </p:txBody>
      </p:sp>
    </p:spTree>
    <p:extLst>
      <p:ext uri="{BB962C8B-B14F-4D97-AF65-F5344CB8AC3E}">
        <p14:creationId xmlns:p14="http://schemas.microsoft.com/office/powerpoint/2010/main" val="3268559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15113" y="274638"/>
            <a:ext cx="2071687" cy="57467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95288" y="274638"/>
            <a:ext cx="6067425" cy="57467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endParaRPr lang="de-DE" altLang="de-DE"/>
          </a:p>
        </p:txBody>
      </p:sp>
      <p:sp>
        <p:nvSpPr>
          <p:cNvPr id="5" name="Foliennummernplatzhalter 4"/>
          <p:cNvSpPr>
            <a:spLocks noGrp="1"/>
          </p:cNvSpPr>
          <p:nvPr>
            <p:ph type="sldNum" sz="quarter" idx="11"/>
          </p:nvPr>
        </p:nvSpPr>
        <p:spPr/>
        <p:txBody>
          <a:bodyPr/>
          <a:lstStyle>
            <a:lvl1pPr>
              <a:defRPr/>
            </a:lvl1pPr>
          </a:lstStyle>
          <a:p>
            <a:fld id="{EC68A28F-DC41-43D1-A871-19934E6E8161}" type="slidenum">
              <a:rPr lang="de-DE" altLang="de-DE"/>
              <a:pPr/>
              <a:t>‹Nr.›</a:t>
            </a:fld>
            <a:endParaRPr lang="de-DE" altLang="de-DE"/>
          </a:p>
        </p:txBody>
      </p:sp>
    </p:spTree>
    <p:extLst>
      <p:ext uri="{BB962C8B-B14F-4D97-AF65-F5344CB8AC3E}">
        <p14:creationId xmlns:p14="http://schemas.microsoft.com/office/powerpoint/2010/main" val="402661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b="1"/>
            </a:lvl1pPr>
          </a:lstStyle>
          <a:p>
            <a:r>
              <a:rPr lang="de-DE" dirty="0"/>
              <a:t>Titelmasterformat durch Klicken bearbeiten</a:t>
            </a:r>
          </a:p>
        </p:txBody>
      </p:sp>
      <p:sp>
        <p:nvSpPr>
          <p:cNvPr id="3" name="Inhaltsplatzhalter 2"/>
          <p:cNvSpPr>
            <a:spLocks noGrp="1"/>
          </p:cNvSpPr>
          <p:nvPr>
            <p:ph idx="1"/>
          </p:nvPr>
        </p:nvSpPr>
        <p:spPr>
          <a:xfrm>
            <a:off x="457200" y="1628800"/>
            <a:ext cx="8229600" cy="453650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pic>
        <p:nvPicPr>
          <p:cNvPr id="5" name="Grafik 4" descr="Ein Bild, das Zeichnung enthält.&#10;&#10;Automatisch generierte Beschreibung">
            <a:extLst>
              <a:ext uri="{FF2B5EF4-FFF2-40B4-BE49-F238E27FC236}">
                <a16:creationId xmlns:a16="http://schemas.microsoft.com/office/drawing/2014/main" id="{705DEB34-51C2-4D44-9A8A-0915B6F551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38728" y="5207082"/>
            <a:ext cx="648072" cy="958221"/>
          </a:xfrm>
          <a:prstGeom prst="rect">
            <a:avLst/>
          </a:prstGeom>
        </p:spPr>
      </p:pic>
      <p:sp>
        <p:nvSpPr>
          <p:cNvPr id="7" name="Foliennummernplatzhalter 5">
            <a:extLst>
              <a:ext uri="{FF2B5EF4-FFF2-40B4-BE49-F238E27FC236}">
                <a16:creationId xmlns:a16="http://schemas.microsoft.com/office/drawing/2014/main" id="{7D5D6F8C-446F-4223-B2E8-AA08D77AAFBB}"/>
              </a:ext>
            </a:extLst>
          </p:cNvPr>
          <p:cNvSpPr>
            <a:spLocks noGrp="1"/>
          </p:cNvSpPr>
          <p:nvPr>
            <p:ph type="sldNum" sz="quarter" idx="11"/>
          </p:nvPr>
        </p:nvSpPr>
        <p:spPr>
          <a:xfrm>
            <a:off x="8100391" y="6337300"/>
            <a:ext cx="551701" cy="476250"/>
          </a:xfrm>
        </p:spPr>
        <p:txBody>
          <a:bodyPr/>
          <a:lstStyle>
            <a:lvl1pPr>
              <a:defRPr/>
            </a:lvl1pPr>
          </a:lstStyle>
          <a:p>
            <a:fld id="{D1D5E24A-8E79-4234-B83B-6813488E6676}" type="slidenum">
              <a:rPr lang="de-DE" altLang="de-DE"/>
              <a:pPr/>
              <a:t>‹Nr.›</a:t>
            </a:fld>
            <a:endParaRPr lang="de-DE" altLang="de-DE" dirty="0"/>
          </a:p>
        </p:txBody>
      </p:sp>
    </p:spTree>
    <p:extLst>
      <p:ext uri="{BB962C8B-B14F-4D97-AF65-F5344CB8AC3E}">
        <p14:creationId xmlns:p14="http://schemas.microsoft.com/office/powerpoint/2010/main" val="810573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Fußzeilenplatzhalter 3"/>
          <p:cNvSpPr>
            <a:spLocks noGrp="1"/>
          </p:cNvSpPr>
          <p:nvPr>
            <p:ph type="ftr" sz="quarter" idx="10"/>
          </p:nvPr>
        </p:nvSpPr>
        <p:spPr/>
        <p:txBody>
          <a:bodyPr/>
          <a:lstStyle>
            <a:lvl1pPr>
              <a:defRPr/>
            </a:lvl1pPr>
          </a:lstStyle>
          <a:p>
            <a:endParaRPr lang="de-DE" altLang="de-DE"/>
          </a:p>
        </p:txBody>
      </p:sp>
      <p:sp>
        <p:nvSpPr>
          <p:cNvPr id="5" name="Foliennummernplatzhalter 4"/>
          <p:cNvSpPr>
            <a:spLocks noGrp="1"/>
          </p:cNvSpPr>
          <p:nvPr>
            <p:ph type="sldNum" sz="quarter" idx="11"/>
          </p:nvPr>
        </p:nvSpPr>
        <p:spPr/>
        <p:txBody>
          <a:bodyPr/>
          <a:lstStyle>
            <a:lvl1pPr>
              <a:defRPr/>
            </a:lvl1pPr>
          </a:lstStyle>
          <a:p>
            <a:fld id="{2FE636A4-E56F-49DB-BC17-E834FFBB0AAB}" type="slidenum">
              <a:rPr lang="de-DE" altLang="de-DE"/>
              <a:pPr/>
              <a:t>‹Nr.›</a:t>
            </a:fld>
            <a:endParaRPr lang="de-DE" altLang="de-DE"/>
          </a:p>
        </p:txBody>
      </p:sp>
    </p:spTree>
    <p:extLst>
      <p:ext uri="{BB962C8B-B14F-4D97-AF65-F5344CB8AC3E}">
        <p14:creationId xmlns:p14="http://schemas.microsoft.com/office/powerpoint/2010/main" val="1300252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b="1"/>
            </a:lvl1pPr>
          </a:lstStyle>
          <a:p>
            <a:r>
              <a:rPr lang="de-DE" dirty="0"/>
              <a:t>Titelmasterformat durch Klicken bearbeiten</a:t>
            </a:r>
          </a:p>
        </p:txBody>
      </p:sp>
      <p:sp>
        <p:nvSpPr>
          <p:cNvPr id="3" name="Inhaltsplatzhalter 2"/>
          <p:cNvSpPr>
            <a:spLocks noGrp="1"/>
          </p:cNvSpPr>
          <p:nvPr>
            <p:ph sz="half" idx="1"/>
          </p:nvPr>
        </p:nvSpPr>
        <p:spPr>
          <a:xfrm>
            <a:off x="395288" y="1971675"/>
            <a:ext cx="4038600" cy="404971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586288" y="1971675"/>
            <a:ext cx="4038600" cy="4049713"/>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1"/>
          </p:nvPr>
        </p:nvSpPr>
        <p:spPr>
          <a:xfrm>
            <a:off x="8100391" y="6337300"/>
            <a:ext cx="551701" cy="476250"/>
          </a:xfrm>
        </p:spPr>
        <p:txBody>
          <a:bodyPr/>
          <a:lstStyle>
            <a:lvl1pPr>
              <a:defRPr/>
            </a:lvl1pPr>
          </a:lstStyle>
          <a:p>
            <a:fld id="{D1D5E24A-8E79-4234-B83B-6813488E6676}" type="slidenum">
              <a:rPr lang="de-DE" altLang="de-DE"/>
              <a:pPr/>
              <a:t>‹Nr.›</a:t>
            </a:fld>
            <a:endParaRPr lang="de-DE" altLang="de-DE" dirty="0"/>
          </a:p>
        </p:txBody>
      </p:sp>
      <p:pic>
        <p:nvPicPr>
          <p:cNvPr id="8" name="Grafik 7" descr="Ein Bild, das Zeichnung enthält.&#10;&#10;Automatisch generierte Beschreibung">
            <a:extLst>
              <a:ext uri="{FF2B5EF4-FFF2-40B4-BE49-F238E27FC236}">
                <a16:creationId xmlns:a16="http://schemas.microsoft.com/office/drawing/2014/main" id="{F2A6AE71-0989-4F23-8054-0F1A6FF342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5816" y="5063167"/>
            <a:ext cx="648072" cy="958221"/>
          </a:xfrm>
          <a:prstGeom prst="rect">
            <a:avLst/>
          </a:prstGeom>
        </p:spPr>
      </p:pic>
    </p:spTree>
    <p:extLst>
      <p:ext uri="{BB962C8B-B14F-4D97-AF65-F5344CB8AC3E}">
        <p14:creationId xmlns:p14="http://schemas.microsoft.com/office/powerpoint/2010/main" val="2648898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p:cNvSpPr>
            <a:spLocks noGrp="1"/>
          </p:cNvSpPr>
          <p:nvPr>
            <p:ph type="ftr" sz="quarter" idx="10"/>
          </p:nvPr>
        </p:nvSpPr>
        <p:spPr/>
        <p:txBody>
          <a:bodyPr/>
          <a:lstStyle>
            <a:lvl1pPr>
              <a:defRPr/>
            </a:lvl1pPr>
          </a:lstStyle>
          <a:p>
            <a:endParaRPr lang="de-DE" altLang="de-DE"/>
          </a:p>
        </p:txBody>
      </p:sp>
      <p:sp>
        <p:nvSpPr>
          <p:cNvPr id="8" name="Foliennummernplatzhalter 7"/>
          <p:cNvSpPr>
            <a:spLocks noGrp="1"/>
          </p:cNvSpPr>
          <p:nvPr>
            <p:ph type="sldNum" sz="quarter" idx="11"/>
          </p:nvPr>
        </p:nvSpPr>
        <p:spPr/>
        <p:txBody>
          <a:bodyPr/>
          <a:lstStyle>
            <a:lvl1pPr>
              <a:defRPr/>
            </a:lvl1pPr>
          </a:lstStyle>
          <a:p>
            <a:fld id="{B60FA1A9-7AC6-4EBB-92DA-F421317DE9D7}" type="slidenum">
              <a:rPr lang="de-DE" altLang="de-DE"/>
              <a:pPr/>
              <a:t>‹Nr.›</a:t>
            </a:fld>
            <a:endParaRPr lang="de-DE" altLang="de-DE"/>
          </a:p>
        </p:txBody>
      </p:sp>
    </p:spTree>
    <p:extLst>
      <p:ext uri="{BB962C8B-B14F-4D97-AF65-F5344CB8AC3E}">
        <p14:creationId xmlns:p14="http://schemas.microsoft.com/office/powerpoint/2010/main" val="287390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a:lvl1pPr>
          </a:lstStyle>
          <a:p>
            <a:endParaRPr lang="de-DE" altLang="de-DE"/>
          </a:p>
        </p:txBody>
      </p:sp>
      <p:sp>
        <p:nvSpPr>
          <p:cNvPr id="4" name="Foliennummernplatzhalter 3"/>
          <p:cNvSpPr>
            <a:spLocks noGrp="1"/>
          </p:cNvSpPr>
          <p:nvPr>
            <p:ph type="sldNum" sz="quarter" idx="11"/>
          </p:nvPr>
        </p:nvSpPr>
        <p:spPr/>
        <p:txBody>
          <a:bodyPr/>
          <a:lstStyle>
            <a:lvl1pPr>
              <a:defRPr/>
            </a:lvl1pPr>
          </a:lstStyle>
          <a:p>
            <a:fld id="{9A4C482E-46E3-4CC1-813D-220E9CB232F9}" type="slidenum">
              <a:rPr lang="de-DE" altLang="de-DE"/>
              <a:pPr/>
              <a:t>‹Nr.›</a:t>
            </a:fld>
            <a:endParaRPr lang="de-DE" altLang="de-DE"/>
          </a:p>
        </p:txBody>
      </p:sp>
    </p:spTree>
    <p:extLst>
      <p:ext uri="{BB962C8B-B14F-4D97-AF65-F5344CB8AC3E}">
        <p14:creationId xmlns:p14="http://schemas.microsoft.com/office/powerpoint/2010/main" val="138184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endParaRPr lang="de-DE" altLang="de-DE"/>
          </a:p>
        </p:txBody>
      </p:sp>
      <p:sp>
        <p:nvSpPr>
          <p:cNvPr id="3" name="Foliennummernplatzhalter 2"/>
          <p:cNvSpPr>
            <a:spLocks noGrp="1"/>
          </p:cNvSpPr>
          <p:nvPr>
            <p:ph type="sldNum" sz="quarter" idx="11"/>
          </p:nvPr>
        </p:nvSpPr>
        <p:spPr/>
        <p:txBody>
          <a:bodyPr/>
          <a:lstStyle>
            <a:lvl1pPr>
              <a:defRPr/>
            </a:lvl1pPr>
          </a:lstStyle>
          <a:p>
            <a:fld id="{5BC02A1D-D5A9-46C5-AB90-F07162DC2602}" type="slidenum">
              <a:rPr lang="de-DE" altLang="de-DE"/>
              <a:pPr/>
              <a:t>‹Nr.›</a:t>
            </a:fld>
            <a:endParaRPr lang="de-DE" altLang="de-DE"/>
          </a:p>
        </p:txBody>
      </p:sp>
    </p:spTree>
    <p:extLst>
      <p:ext uri="{BB962C8B-B14F-4D97-AF65-F5344CB8AC3E}">
        <p14:creationId xmlns:p14="http://schemas.microsoft.com/office/powerpoint/2010/main" val="751847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endParaRPr lang="de-DE" altLang="de-DE"/>
          </a:p>
        </p:txBody>
      </p:sp>
      <p:sp>
        <p:nvSpPr>
          <p:cNvPr id="6" name="Foliennummernplatzhalter 5"/>
          <p:cNvSpPr>
            <a:spLocks noGrp="1"/>
          </p:cNvSpPr>
          <p:nvPr>
            <p:ph type="sldNum" sz="quarter" idx="11"/>
          </p:nvPr>
        </p:nvSpPr>
        <p:spPr/>
        <p:txBody>
          <a:bodyPr/>
          <a:lstStyle>
            <a:lvl1pPr>
              <a:defRPr/>
            </a:lvl1pPr>
          </a:lstStyle>
          <a:p>
            <a:fld id="{9331AB9E-9893-4760-942F-60D4A040D479}" type="slidenum">
              <a:rPr lang="de-DE" altLang="de-DE"/>
              <a:pPr/>
              <a:t>‹Nr.›</a:t>
            </a:fld>
            <a:endParaRPr lang="de-DE" altLang="de-DE"/>
          </a:p>
        </p:txBody>
      </p:sp>
    </p:spTree>
    <p:extLst>
      <p:ext uri="{BB962C8B-B14F-4D97-AF65-F5344CB8AC3E}">
        <p14:creationId xmlns:p14="http://schemas.microsoft.com/office/powerpoint/2010/main" val="1942543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endParaRPr lang="de-DE" altLang="de-DE"/>
          </a:p>
        </p:txBody>
      </p:sp>
      <p:sp>
        <p:nvSpPr>
          <p:cNvPr id="6" name="Foliennummernplatzhalter 5"/>
          <p:cNvSpPr>
            <a:spLocks noGrp="1"/>
          </p:cNvSpPr>
          <p:nvPr>
            <p:ph type="sldNum" sz="quarter" idx="11"/>
          </p:nvPr>
        </p:nvSpPr>
        <p:spPr/>
        <p:txBody>
          <a:bodyPr/>
          <a:lstStyle>
            <a:lvl1pPr>
              <a:defRPr/>
            </a:lvl1pPr>
          </a:lstStyle>
          <a:p>
            <a:fld id="{1B7CFBAA-1674-4D5D-86C5-30D4DC8B52F4}" type="slidenum">
              <a:rPr lang="de-DE" altLang="de-DE"/>
              <a:pPr/>
              <a:t>‹Nr.›</a:t>
            </a:fld>
            <a:endParaRPr lang="de-DE" altLang="de-DE"/>
          </a:p>
        </p:txBody>
      </p:sp>
    </p:spTree>
    <p:extLst>
      <p:ext uri="{BB962C8B-B14F-4D97-AF65-F5344CB8AC3E}">
        <p14:creationId xmlns:p14="http://schemas.microsoft.com/office/powerpoint/2010/main" val="164462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4100" name="Rectangle 4"/>
          <p:cNvSpPr>
            <a:spLocks noGrp="1" noChangeArrowheads="1"/>
          </p:cNvSpPr>
          <p:nvPr>
            <p:ph type="body" idx="1"/>
          </p:nvPr>
        </p:nvSpPr>
        <p:spPr bwMode="auto">
          <a:xfrm>
            <a:off x="395288" y="1971675"/>
            <a:ext cx="8229600" cy="404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101" name="Rectangle 5"/>
          <p:cNvSpPr>
            <a:spLocks noGrp="1" noChangeArrowheads="1"/>
          </p:cNvSpPr>
          <p:nvPr>
            <p:ph type="ftr" sz="quarter" idx="3"/>
          </p:nvPr>
        </p:nvSpPr>
        <p:spPr bwMode="auto">
          <a:xfrm>
            <a:off x="5940425" y="62357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endParaRPr lang="de-DE" altLang="de-DE"/>
          </a:p>
        </p:txBody>
      </p:sp>
      <p:sp>
        <p:nvSpPr>
          <p:cNvPr id="4102" name="Rectangle 6"/>
          <p:cNvSpPr>
            <a:spLocks noGrp="1" noChangeArrowheads="1"/>
          </p:cNvSpPr>
          <p:nvPr>
            <p:ph type="sldNum" sz="quarter" idx="4"/>
          </p:nvPr>
        </p:nvSpPr>
        <p:spPr bwMode="auto">
          <a:xfrm>
            <a:off x="323850" y="62325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fld id="{E3D8CCB5-D558-42F8-88A1-7756792ADF7D}" type="slidenum">
              <a:rPr lang="de-DE" altLang="de-DE"/>
              <a:pPr/>
              <a:t>‹Nr.›</a:t>
            </a:fld>
            <a:endParaRPr lang="de-DE" altLang="de-DE"/>
          </a:p>
        </p:txBody>
      </p:sp>
      <p:grpSp>
        <p:nvGrpSpPr>
          <p:cNvPr id="4117" name="Group 21"/>
          <p:cNvGrpSpPr>
            <a:grpSpLocks/>
          </p:cNvGrpSpPr>
          <p:nvPr/>
        </p:nvGrpSpPr>
        <p:grpSpPr bwMode="auto">
          <a:xfrm>
            <a:off x="-3175" y="2438400"/>
            <a:ext cx="9144000" cy="4419600"/>
            <a:chOff x="-2" y="1536"/>
            <a:chExt cx="5760" cy="2784"/>
          </a:xfrm>
        </p:grpSpPr>
        <p:sp>
          <p:nvSpPr>
            <p:cNvPr id="4111" name="Rectangle 15"/>
            <p:cNvSpPr>
              <a:spLocks noChangeArrowheads="1"/>
            </p:cNvSpPr>
            <p:nvPr/>
          </p:nvSpPr>
          <p:spPr bwMode="auto">
            <a:xfrm>
              <a:off x="-2" y="1536"/>
              <a:ext cx="156" cy="817"/>
            </a:xfrm>
            <a:prstGeom prst="rect">
              <a:avLst/>
            </a:prstGeom>
            <a:solidFill>
              <a:srgbClr val="A73C4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09" name="Line 13"/>
            <p:cNvSpPr>
              <a:spLocks noChangeShapeType="1"/>
            </p:cNvSpPr>
            <p:nvPr userDrawn="1"/>
          </p:nvSpPr>
          <p:spPr bwMode="auto">
            <a:xfrm>
              <a:off x="-2" y="3953"/>
              <a:ext cx="5760" cy="0"/>
            </a:xfrm>
            <a:prstGeom prst="line">
              <a:avLst/>
            </a:prstGeom>
            <a:noFill/>
            <a:ln w="6350">
              <a:solidFill>
                <a:srgbClr val="E4E5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12" name="Rectangle 16"/>
            <p:cNvSpPr>
              <a:spLocks noChangeArrowheads="1"/>
            </p:cNvSpPr>
            <p:nvPr userDrawn="1"/>
          </p:nvSpPr>
          <p:spPr bwMode="auto">
            <a:xfrm>
              <a:off x="-2" y="3176"/>
              <a:ext cx="156" cy="778"/>
            </a:xfrm>
            <a:prstGeom prst="rect">
              <a:avLst/>
            </a:prstGeom>
            <a:solidFill>
              <a:srgbClr val="A73C4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13" name="Rectangle 17"/>
            <p:cNvSpPr>
              <a:spLocks noChangeArrowheads="1"/>
            </p:cNvSpPr>
            <p:nvPr userDrawn="1"/>
          </p:nvSpPr>
          <p:spPr bwMode="auto">
            <a:xfrm>
              <a:off x="-2" y="3952"/>
              <a:ext cx="156" cy="368"/>
            </a:xfrm>
            <a:prstGeom prst="rect">
              <a:avLst/>
            </a:prstGeom>
            <a:solidFill>
              <a:srgbClr val="E4E5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14" name="Rectangle 18"/>
            <p:cNvSpPr>
              <a:spLocks noChangeArrowheads="1"/>
            </p:cNvSpPr>
            <p:nvPr userDrawn="1"/>
          </p:nvSpPr>
          <p:spPr bwMode="auto">
            <a:xfrm>
              <a:off x="-2" y="2354"/>
              <a:ext cx="156" cy="821"/>
            </a:xfrm>
            <a:prstGeom prst="rect">
              <a:avLst/>
            </a:prstGeom>
            <a:solidFill>
              <a:srgbClr val="B2545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pic>
        <p:nvPicPr>
          <p:cNvPr id="4118" name="Picture 22" descr="logo_kl_psep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94150" y="6354763"/>
            <a:ext cx="11303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1" fontAlgn="base" hangingPunct="1">
        <a:spcBef>
          <a:spcPct val="0"/>
        </a:spcBef>
        <a:spcAft>
          <a:spcPct val="0"/>
        </a:spcAft>
        <a:defRPr sz="2800" kern="12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panose="020B0604020202020204" pitchFamily="34" charset="0"/>
        </a:defRPr>
      </a:lvl2pPr>
      <a:lvl3pPr algn="l" rtl="0" eaLnBrk="1" fontAlgn="base" hangingPunct="1">
        <a:spcBef>
          <a:spcPct val="0"/>
        </a:spcBef>
        <a:spcAft>
          <a:spcPct val="0"/>
        </a:spcAft>
        <a:defRPr sz="2800">
          <a:solidFill>
            <a:schemeClr val="tx1"/>
          </a:solidFill>
          <a:latin typeface="Arial" panose="020B0604020202020204" pitchFamily="34" charset="0"/>
        </a:defRPr>
      </a:lvl3pPr>
      <a:lvl4pPr algn="l" rtl="0" eaLnBrk="1" fontAlgn="base" hangingPunct="1">
        <a:spcBef>
          <a:spcPct val="0"/>
        </a:spcBef>
        <a:spcAft>
          <a:spcPct val="0"/>
        </a:spcAft>
        <a:defRPr sz="2800">
          <a:solidFill>
            <a:schemeClr val="tx1"/>
          </a:solidFill>
          <a:latin typeface="Arial" panose="020B0604020202020204" pitchFamily="34" charset="0"/>
        </a:defRPr>
      </a:lvl4pPr>
      <a:lvl5pPr algn="l" rtl="0" eaLnBrk="1" fontAlgn="base" hangingPunct="1">
        <a:spcBef>
          <a:spcPct val="0"/>
        </a:spcBef>
        <a:spcAft>
          <a:spcPct val="0"/>
        </a:spcAft>
        <a:defRPr sz="2800">
          <a:solidFill>
            <a:schemeClr val="tx1"/>
          </a:solidFill>
          <a:latin typeface="Arial" panose="020B0604020202020204" pitchFamily="34" charset="0"/>
        </a:defRPr>
      </a:lvl5pPr>
      <a:lvl6pPr marL="457200" algn="l" rtl="0" eaLnBrk="1" fontAlgn="base" hangingPunct="1">
        <a:spcBef>
          <a:spcPct val="0"/>
        </a:spcBef>
        <a:spcAft>
          <a:spcPct val="0"/>
        </a:spcAft>
        <a:defRPr sz="2800">
          <a:solidFill>
            <a:schemeClr val="tx1"/>
          </a:solidFill>
          <a:latin typeface="Arial" panose="020B0604020202020204" pitchFamily="34" charset="0"/>
        </a:defRPr>
      </a:lvl6pPr>
      <a:lvl7pPr marL="914400" algn="l" rtl="0" eaLnBrk="1" fontAlgn="base" hangingPunct="1">
        <a:spcBef>
          <a:spcPct val="0"/>
        </a:spcBef>
        <a:spcAft>
          <a:spcPct val="0"/>
        </a:spcAft>
        <a:defRPr sz="2800">
          <a:solidFill>
            <a:schemeClr val="tx1"/>
          </a:solidFill>
          <a:latin typeface="Arial" panose="020B0604020202020204" pitchFamily="34" charset="0"/>
        </a:defRPr>
      </a:lvl7pPr>
      <a:lvl8pPr marL="1371600" algn="l" rtl="0" eaLnBrk="1" fontAlgn="base" hangingPunct="1">
        <a:spcBef>
          <a:spcPct val="0"/>
        </a:spcBef>
        <a:spcAft>
          <a:spcPct val="0"/>
        </a:spcAft>
        <a:defRPr sz="2800">
          <a:solidFill>
            <a:schemeClr val="tx1"/>
          </a:solidFill>
          <a:latin typeface="Arial" panose="020B0604020202020204" pitchFamily="34" charset="0"/>
        </a:defRPr>
      </a:lvl8pPr>
      <a:lvl9pPr marL="1828800" algn="l" rtl="0" eaLnBrk="1" fontAlgn="base" hangingPunct="1">
        <a:spcBef>
          <a:spcPct val="0"/>
        </a:spcBef>
        <a:spcAft>
          <a:spcPct val="0"/>
        </a:spcAft>
        <a:defRPr sz="2800">
          <a:solidFill>
            <a:schemeClr val="tx1"/>
          </a:solidFill>
          <a:latin typeface="Arial" panose="020B0604020202020204" pitchFamily="34" charset="0"/>
        </a:defRPr>
      </a:lvl9pPr>
    </p:titleStyle>
    <p:bodyStyle>
      <a:lvl1pPr marL="342900" indent="-257175" algn="l" rtl="0" eaLnBrk="1" fontAlgn="base" hangingPunct="1">
        <a:spcBef>
          <a:spcPct val="20000"/>
        </a:spcBef>
        <a:spcAft>
          <a:spcPct val="0"/>
        </a:spcAft>
        <a:buChar char="•"/>
        <a:defRPr sz="2000" kern="1200">
          <a:solidFill>
            <a:srgbClr val="503240"/>
          </a:solidFill>
          <a:latin typeface="+mn-lt"/>
          <a:ea typeface="+mn-ea"/>
          <a:cs typeface="+mn-cs"/>
        </a:defRPr>
      </a:lvl1pPr>
      <a:lvl2pPr marL="808038" indent="-285750" algn="l" rtl="0" eaLnBrk="1" fontAlgn="base" hangingPunct="1">
        <a:spcBef>
          <a:spcPct val="20000"/>
        </a:spcBef>
        <a:spcAft>
          <a:spcPct val="0"/>
        </a:spcAft>
        <a:buChar char="–"/>
        <a:defRPr sz="2000" kern="1200">
          <a:solidFill>
            <a:srgbClr val="503240"/>
          </a:solidFill>
          <a:latin typeface="+mn-lt"/>
          <a:ea typeface="+mn-ea"/>
          <a:cs typeface="+mn-cs"/>
        </a:defRPr>
      </a:lvl2pPr>
      <a:lvl3pPr marL="1216025" indent="-228600" algn="l" rtl="0" eaLnBrk="1" fontAlgn="base" hangingPunct="1">
        <a:spcBef>
          <a:spcPct val="20000"/>
        </a:spcBef>
        <a:spcAft>
          <a:spcPct val="0"/>
        </a:spcAft>
        <a:buChar char="•"/>
        <a:defRPr kern="1200">
          <a:solidFill>
            <a:srgbClr val="503240"/>
          </a:solidFill>
          <a:latin typeface="+mn-lt"/>
          <a:ea typeface="+mn-ea"/>
          <a:cs typeface="+mn-cs"/>
        </a:defRPr>
      </a:lvl3pPr>
      <a:lvl4pPr marL="1624013" indent="-228600" algn="l" rtl="0" eaLnBrk="1" fontAlgn="base" hangingPunct="1">
        <a:spcBef>
          <a:spcPct val="20000"/>
        </a:spcBef>
        <a:spcAft>
          <a:spcPct val="0"/>
        </a:spcAft>
        <a:buChar char="–"/>
        <a:defRPr kern="1200">
          <a:solidFill>
            <a:srgbClr val="503240"/>
          </a:solidFill>
          <a:latin typeface="+mn-lt"/>
          <a:ea typeface="+mn-ea"/>
          <a:cs typeface="+mn-cs"/>
        </a:defRPr>
      </a:lvl4pPr>
      <a:lvl5pPr marL="2057400" indent="-228600" algn="l" rtl="0" eaLnBrk="1" fontAlgn="base" hangingPunct="1">
        <a:spcBef>
          <a:spcPct val="20000"/>
        </a:spcBef>
        <a:spcAft>
          <a:spcPct val="0"/>
        </a:spcAft>
        <a:buChar char="»"/>
        <a:defRPr kern="1200">
          <a:solidFill>
            <a:srgbClr val="5032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pharmarecht@jura.uni-marburg.d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www.pharmarecht-marburg.de/"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mailto:pharmarecht@jura.uni-marburg.de" TargetMode="External"/><Relationship Id="rId5" Type="http://schemas.openxmlformats.org/officeDocument/2006/relationships/image" Target="../media/image5.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8313" y="2419351"/>
            <a:ext cx="7199312" cy="1369690"/>
          </a:xfrm>
        </p:spPr>
        <p:txBody>
          <a:bodyPr/>
          <a:lstStyle/>
          <a:p>
            <a:r>
              <a:rPr lang="de-DE" altLang="de-DE" sz="4400" b="1" dirty="0"/>
              <a:t>Zusatzqualifikation im </a:t>
            </a:r>
            <a:br>
              <a:rPr lang="de-DE" altLang="de-DE" sz="4400" b="1" dirty="0"/>
            </a:br>
            <a:r>
              <a:rPr lang="de-DE" altLang="de-DE" sz="4400" b="1" dirty="0"/>
              <a:t>Pharmarecht</a:t>
            </a:r>
          </a:p>
        </p:txBody>
      </p:sp>
      <p:sp>
        <p:nvSpPr>
          <p:cNvPr id="2051" name="Rectangle 3"/>
          <p:cNvSpPr>
            <a:spLocks noGrp="1" noChangeArrowheads="1"/>
          </p:cNvSpPr>
          <p:nvPr>
            <p:ph type="subTitle" idx="1"/>
          </p:nvPr>
        </p:nvSpPr>
        <p:spPr>
          <a:xfrm>
            <a:off x="323528" y="5589240"/>
            <a:ext cx="4679950" cy="432048"/>
          </a:xfrm>
        </p:spPr>
        <p:txBody>
          <a:bodyPr/>
          <a:lstStyle/>
          <a:p>
            <a:r>
              <a:rPr lang="de-DE" altLang="de-DE" sz="2000" b="1" dirty="0"/>
              <a:t>Patrick Pfeiffer</a:t>
            </a:r>
          </a:p>
          <a:p>
            <a:r>
              <a:rPr lang="de-DE" altLang="de-DE" sz="1400" b="1" i="1" dirty="0"/>
              <a:t>Ausbildungskoordinator</a:t>
            </a:r>
          </a:p>
        </p:txBody>
      </p:sp>
      <p:pic>
        <p:nvPicPr>
          <p:cNvPr id="14" name="Picture 1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6256" y="260648"/>
            <a:ext cx="2105926" cy="189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4" descr="Ein Bild, das Zeichnung enthält.&#10;&#10;Automatisch generierte Beschreibung">
            <a:extLst>
              <a:ext uri="{FF2B5EF4-FFF2-40B4-BE49-F238E27FC236}">
                <a16:creationId xmlns:a16="http://schemas.microsoft.com/office/drawing/2014/main" id="{0DCB6533-1FE9-4CBB-9372-B5B1A52BFC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313" y="260648"/>
            <a:ext cx="1333500" cy="19716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F7DFC111-810C-4376-9ED4-E3A79BF1C669}"/>
              </a:ext>
            </a:extLst>
          </p:cNvPr>
          <p:cNvSpPr>
            <a:spLocks noGrp="1"/>
          </p:cNvSpPr>
          <p:nvPr>
            <p:ph type="title"/>
          </p:nvPr>
        </p:nvSpPr>
        <p:spPr/>
        <p:txBody>
          <a:bodyPr/>
          <a:lstStyle/>
          <a:p>
            <a:r>
              <a:rPr lang="de-DE" dirty="0"/>
              <a:t>Zusatzqualifikation - Seminar</a:t>
            </a:r>
          </a:p>
        </p:txBody>
      </p:sp>
      <p:graphicFrame>
        <p:nvGraphicFramePr>
          <p:cNvPr id="10" name="Diagramm 9">
            <a:extLst>
              <a:ext uri="{FF2B5EF4-FFF2-40B4-BE49-F238E27FC236}">
                <a16:creationId xmlns:a16="http://schemas.microsoft.com/office/drawing/2014/main" id="{D6927054-45AA-4A97-9E92-3CFE03F6A53D}"/>
              </a:ext>
            </a:extLst>
          </p:cNvPr>
          <p:cNvGraphicFramePr/>
          <p:nvPr>
            <p:extLst>
              <p:ext uri="{D42A27DB-BD31-4B8C-83A1-F6EECF244321}">
                <p14:modId xmlns:p14="http://schemas.microsoft.com/office/powerpoint/2010/main" val="3518658144"/>
              </p:ext>
            </p:extLst>
          </p:nvPr>
        </p:nvGraphicFramePr>
        <p:xfrm>
          <a:off x="469903" y="1628800"/>
          <a:ext cx="8229600"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2098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5E15FE-492F-2875-2265-809C61AF0CE0}"/>
              </a:ext>
            </a:extLst>
          </p:cNvPr>
          <p:cNvSpPr>
            <a:spLocks noGrp="1"/>
          </p:cNvSpPr>
          <p:nvPr>
            <p:ph type="title"/>
          </p:nvPr>
        </p:nvSpPr>
        <p:spPr/>
        <p:txBody>
          <a:bodyPr/>
          <a:lstStyle/>
          <a:p>
            <a:r>
              <a:rPr lang="de-DE" dirty="0"/>
              <a:t>Zusatzqualifikation – Wie bekomme ich das Zertifikat?</a:t>
            </a:r>
          </a:p>
        </p:txBody>
      </p:sp>
      <p:sp>
        <p:nvSpPr>
          <p:cNvPr id="3" name="Inhaltsplatzhalter 2">
            <a:extLst>
              <a:ext uri="{FF2B5EF4-FFF2-40B4-BE49-F238E27FC236}">
                <a16:creationId xmlns:a16="http://schemas.microsoft.com/office/drawing/2014/main" id="{847A64D2-628F-4255-B5E1-96970C7B693F}"/>
              </a:ext>
            </a:extLst>
          </p:cNvPr>
          <p:cNvSpPr>
            <a:spLocks noGrp="1"/>
          </p:cNvSpPr>
          <p:nvPr>
            <p:ph idx="1"/>
          </p:nvPr>
        </p:nvSpPr>
        <p:spPr>
          <a:xfrm>
            <a:off x="457200" y="1628800"/>
            <a:ext cx="7571184" cy="4536503"/>
          </a:xfrm>
        </p:spPr>
        <p:txBody>
          <a:bodyPr/>
          <a:lstStyle/>
          <a:p>
            <a:pPr marL="85725" indent="0">
              <a:buNone/>
            </a:pPr>
            <a:r>
              <a:rPr lang="de-DE" dirty="0"/>
              <a:t>Übersendung der Leistungsnachweise an die Forschungsstelle für Pharmarecht:</a:t>
            </a:r>
          </a:p>
          <a:p>
            <a:pPr marL="85725" indent="0">
              <a:buNone/>
            </a:pPr>
            <a:endParaRPr lang="de-DE" dirty="0"/>
          </a:p>
          <a:p>
            <a:pPr marL="522288" lvl="1" indent="0" algn="ctr">
              <a:buNone/>
            </a:pPr>
            <a:r>
              <a:rPr lang="de-DE" dirty="0"/>
              <a:t>Semesterbescheinigungen</a:t>
            </a:r>
          </a:p>
          <a:p>
            <a:pPr marL="522288" lvl="1" indent="0" algn="ctr">
              <a:buNone/>
            </a:pPr>
            <a:endParaRPr lang="de-DE" dirty="0"/>
          </a:p>
          <a:p>
            <a:pPr marL="522288" lvl="1" indent="0" algn="ctr">
              <a:buNone/>
            </a:pPr>
            <a:r>
              <a:rPr lang="de-DE" dirty="0"/>
              <a:t>Praktikumsanerkennung</a:t>
            </a:r>
          </a:p>
          <a:p>
            <a:pPr marL="522288" lvl="1" indent="0" algn="ctr">
              <a:buNone/>
            </a:pPr>
            <a:endParaRPr lang="de-DE" dirty="0"/>
          </a:p>
          <a:p>
            <a:pPr marL="522288" lvl="1" indent="0" algn="ctr">
              <a:buNone/>
            </a:pPr>
            <a:r>
              <a:rPr lang="de-DE" dirty="0"/>
              <a:t>Seminarschein incl. Seminararbeit</a:t>
            </a:r>
          </a:p>
          <a:p>
            <a:pPr marL="522288" lvl="1" indent="0" algn="ctr">
              <a:buNone/>
            </a:pPr>
            <a:endParaRPr lang="de-DE" b="1" dirty="0"/>
          </a:p>
          <a:p>
            <a:pPr marL="522288" lvl="1" indent="0" algn="ctr">
              <a:buNone/>
            </a:pPr>
            <a:endParaRPr lang="de-DE" b="1" dirty="0"/>
          </a:p>
          <a:p>
            <a:pPr marL="90488" lvl="1" indent="0" algn="ctr">
              <a:buNone/>
            </a:pPr>
            <a:r>
              <a:rPr lang="de-DE" b="1" dirty="0"/>
              <a:t>Wir laden Sie anschließend zur einmal jährlich stattfindenden feierlichen Zertifikatsverleihung ein </a:t>
            </a:r>
            <a:r>
              <a:rPr lang="de-DE" b="1" dirty="0">
                <a:sym typeface="Wingdings" panose="05000000000000000000" pitchFamily="2" charset="2"/>
              </a:rPr>
              <a:t>!</a:t>
            </a:r>
            <a:endParaRPr lang="de-DE" b="1" dirty="0"/>
          </a:p>
        </p:txBody>
      </p:sp>
      <p:sp>
        <p:nvSpPr>
          <p:cNvPr id="4" name="Foliennummernplatzhalter 3">
            <a:extLst>
              <a:ext uri="{FF2B5EF4-FFF2-40B4-BE49-F238E27FC236}">
                <a16:creationId xmlns:a16="http://schemas.microsoft.com/office/drawing/2014/main" id="{E45345DC-1A78-5339-4FEF-6B1D8C283BB0}"/>
              </a:ext>
            </a:extLst>
          </p:cNvPr>
          <p:cNvSpPr>
            <a:spLocks noGrp="1"/>
          </p:cNvSpPr>
          <p:nvPr>
            <p:ph type="sldNum" sz="quarter" idx="11"/>
          </p:nvPr>
        </p:nvSpPr>
        <p:spPr/>
        <p:txBody>
          <a:bodyPr/>
          <a:lstStyle/>
          <a:p>
            <a:fld id="{D1D5E24A-8E79-4234-B83B-6813488E6676}" type="slidenum">
              <a:rPr lang="de-DE" altLang="de-DE" smtClean="0"/>
              <a:pPr/>
              <a:t>11</a:t>
            </a:fld>
            <a:endParaRPr lang="de-DE" altLang="de-DE" dirty="0"/>
          </a:p>
        </p:txBody>
      </p:sp>
    </p:spTree>
    <p:extLst>
      <p:ext uri="{BB962C8B-B14F-4D97-AF65-F5344CB8AC3E}">
        <p14:creationId xmlns:p14="http://schemas.microsoft.com/office/powerpoint/2010/main" val="209773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91DD3-491C-4C5E-89AD-06967377CE22}"/>
              </a:ext>
            </a:extLst>
          </p:cNvPr>
          <p:cNvSpPr>
            <a:spLocks noGrp="1"/>
          </p:cNvSpPr>
          <p:nvPr>
            <p:ph type="title"/>
          </p:nvPr>
        </p:nvSpPr>
        <p:spPr/>
        <p:txBody>
          <a:bodyPr/>
          <a:lstStyle/>
          <a:p>
            <a:r>
              <a:rPr lang="de-DE" dirty="0"/>
              <a:t>Zusatzqualifikation – Welche weiteren Angebote gibt es?</a:t>
            </a:r>
          </a:p>
        </p:txBody>
      </p:sp>
      <p:sp>
        <p:nvSpPr>
          <p:cNvPr id="3" name="Inhaltsplatzhalter 2">
            <a:extLst>
              <a:ext uri="{FF2B5EF4-FFF2-40B4-BE49-F238E27FC236}">
                <a16:creationId xmlns:a16="http://schemas.microsoft.com/office/drawing/2014/main" id="{39C50654-880A-4911-AED6-24BDBDC46F93}"/>
              </a:ext>
            </a:extLst>
          </p:cNvPr>
          <p:cNvSpPr>
            <a:spLocks noGrp="1"/>
          </p:cNvSpPr>
          <p:nvPr>
            <p:ph idx="1"/>
          </p:nvPr>
        </p:nvSpPr>
        <p:spPr/>
        <p:txBody>
          <a:bodyPr/>
          <a:lstStyle/>
          <a:p>
            <a:pPr>
              <a:spcAft>
                <a:spcPts val="600"/>
              </a:spcAft>
            </a:pPr>
            <a:r>
              <a:rPr lang="de-DE" b="1" dirty="0"/>
              <a:t>Newsletter: „Marburger Briefe zum Pharmarecht“</a:t>
            </a:r>
          </a:p>
          <a:p>
            <a:pPr lvl="1">
              <a:spcAft>
                <a:spcPts val="600"/>
              </a:spcAft>
            </a:pPr>
            <a:r>
              <a:rPr lang="de-DE" sz="1800" dirty="0"/>
              <a:t>Erscheint am 15. jeden Monats</a:t>
            </a:r>
          </a:p>
          <a:p>
            <a:pPr lvl="1">
              <a:spcAft>
                <a:spcPts val="600"/>
              </a:spcAft>
            </a:pPr>
            <a:r>
              <a:rPr lang="de-DE" sz="1800" dirty="0"/>
              <a:t>Aktuelle Rechtsprechung zum Medizin- und Pharmarecht</a:t>
            </a:r>
          </a:p>
          <a:p>
            <a:pPr lvl="1">
              <a:spcAft>
                <a:spcPts val="600"/>
              </a:spcAft>
            </a:pPr>
            <a:r>
              <a:rPr lang="de-DE" sz="1800" dirty="0"/>
              <a:t>Kurzmitteilungen zu aktuellen Vorhaben und Entwicklungen in der Politik und im Gesundheitswesen</a:t>
            </a:r>
          </a:p>
          <a:p>
            <a:pPr lvl="1">
              <a:spcAft>
                <a:spcPts val="600"/>
              </a:spcAft>
            </a:pPr>
            <a:r>
              <a:rPr lang="de-DE" sz="1800" dirty="0"/>
              <a:t>Veranstaltungshinweise und Stellenanzeigen</a:t>
            </a:r>
          </a:p>
          <a:p>
            <a:pPr lvl="1">
              <a:spcAft>
                <a:spcPts val="600"/>
              </a:spcAft>
            </a:pPr>
            <a:endParaRPr lang="de-DE" sz="700" dirty="0"/>
          </a:p>
          <a:p>
            <a:pPr>
              <a:spcAft>
                <a:spcPts val="600"/>
              </a:spcAft>
            </a:pPr>
            <a:r>
              <a:rPr lang="de-DE" b="1" dirty="0"/>
              <a:t>Kostenlose Teilnahme an unseren Veranstaltungen</a:t>
            </a:r>
            <a:r>
              <a:rPr lang="de-DE" dirty="0"/>
              <a:t>:</a:t>
            </a:r>
          </a:p>
          <a:p>
            <a:pPr lvl="1">
              <a:spcAft>
                <a:spcPts val="600"/>
              </a:spcAft>
            </a:pPr>
            <a:r>
              <a:rPr lang="de-DE" sz="1800" b="1" dirty="0"/>
              <a:t>Online-Workshop zum Medizin- und Pharmarecht</a:t>
            </a:r>
          </a:p>
          <a:p>
            <a:pPr lvl="2">
              <a:spcAft>
                <a:spcPts val="600"/>
              </a:spcAft>
            </a:pPr>
            <a:r>
              <a:rPr lang="de-DE" dirty="0" err="1"/>
              <a:t>vrsl</a:t>
            </a:r>
            <a:r>
              <a:rPr lang="de-DE" dirty="0"/>
              <a:t>. Juni 2024</a:t>
            </a:r>
          </a:p>
          <a:p>
            <a:pPr lvl="1">
              <a:spcAft>
                <a:spcPts val="600"/>
              </a:spcAft>
            </a:pPr>
            <a:r>
              <a:rPr lang="de-DE" sz="1800" b="1" dirty="0"/>
              <a:t>Marburger Gespräche zum Pharmarecht</a:t>
            </a:r>
          </a:p>
          <a:p>
            <a:pPr lvl="2">
              <a:spcAft>
                <a:spcPts val="600"/>
              </a:spcAft>
            </a:pPr>
            <a:r>
              <a:rPr lang="de-DE" dirty="0"/>
              <a:t>März 2024</a:t>
            </a:r>
          </a:p>
        </p:txBody>
      </p:sp>
    </p:spTree>
    <p:extLst>
      <p:ext uri="{BB962C8B-B14F-4D97-AF65-F5344CB8AC3E}">
        <p14:creationId xmlns:p14="http://schemas.microsoft.com/office/powerpoint/2010/main" val="2539993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91DD3-491C-4C5E-89AD-06967377CE22}"/>
              </a:ext>
            </a:extLst>
          </p:cNvPr>
          <p:cNvSpPr>
            <a:spLocks noGrp="1"/>
          </p:cNvSpPr>
          <p:nvPr>
            <p:ph type="title"/>
          </p:nvPr>
        </p:nvSpPr>
        <p:spPr/>
        <p:txBody>
          <a:bodyPr/>
          <a:lstStyle/>
          <a:p>
            <a:r>
              <a:rPr lang="de-DE" dirty="0"/>
              <a:t>Zusatzqualifikation – Welche weiteren Angebote gibt es?</a:t>
            </a:r>
          </a:p>
        </p:txBody>
      </p:sp>
      <p:sp>
        <p:nvSpPr>
          <p:cNvPr id="3" name="Inhaltsplatzhalter 2">
            <a:extLst>
              <a:ext uri="{FF2B5EF4-FFF2-40B4-BE49-F238E27FC236}">
                <a16:creationId xmlns:a16="http://schemas.microsoft.com/office/drawing/2014/main" id="{39C50654-880A-4911-AED6-24BDBDC46F93}"/>
              </a:ext>
            </a:extLst>
          </p:cNvPr>
          <p:cNvSpPr>
            <a:spLocks noGrp="1"/>
          </p:cNvSpPr>
          <p:nvPr>
            <p:ph idx="1"/>
          </p:nvPr>
        </p:nvSpPr>
        <p:spPr/>
        <p:txBody>
          <a:bodyPr/>
          <a:lstStyle/>
          <a:p>
            <a:pPr>
              <a:spcAft>
                <a:spcPts val="600"/>
              </a:spcAft>
            </a:pPr>
            <a:r>
              <a:rPr lang="de-DE" b="1" dirty="0"/>
              <a:t>Covington &amp; Burling </a:t>
            </a:r>
            <a:r>
              <a:rPr lang="de-DE" b="1" dirty="0" err="1"/>
              <a:t>Academics</a:t>
            </a:r>
            <a:r>
              <a:rPr lang="de-DE" b="1" dirty="0"/>
              <a:t> Prize</a:t>
            </a:r>
          </a:p>
          <a:p>
            <a:pPr lvl="1">
              <a:spcAft>
                <a:spcPts val="600"/>
              </a:spcAft>
            </a:pPr>
            <a:r>
              <a:rPr lang="de-DE" dirty="0"/>
              <a:t>für besonders gelungene Seminararbeiten</a:t>
            </a:r>
          </a:p>
          <a:p>
            <a:pPr lvl="1">
              <a:spcAft>
                <a:spcPts val="600"/>
              </a:spcAft>
            </a:pPr>
            <a:r>
              <a:rPr lang="de-DE" dirty="0"/>
              <a:t>Preisgeld von 500,00 €</a:t>
            </a:r>
            <a:br>
              <a:rPr lang="de-DE" dirty="0"/>
            </a:br>
            <a:endParaRPr lang="de-DE" dirty="0"/>
          </a:p>
          <a:p>
            <a:pPr>
              <a:spcAft>
                <a:spcPts val="600"/>
              </a:spcAft>
            </a:pPr>
            <a:r>
              <a:rPr lang="de-DE" b="1" dirty="0"/>
              <a:t>Dieter-Meurer-Preis</a:t>
            </a:r>
          </a:p>
          <a:p>
            <a:pPr lvl="1">
              <a:spcAft>
                <a:spcPts val="600"/>
              </a:spcAft>
            </a:pPr>
            <a:r>
              <a:rPr lang="de-DE" dirty="0"/>
              <a:t>für den/die beste Absolvent/in eines Jahrgangs</a:t>
            </a:r>
          </a:p>
          <a:p>
            <a:pPr lvl="1">
              <a:spcAft>
                <a:spcPts val="600"/>
              </a:spcAft>
            </a:pPr>
            <a:r>
              <a:rPr lang="de-DE" dirty="0"/>
              <a:t>Preisgeld von 1.000,00 €</a:t>
            </a:r>
            <a:br>
              <a:rPr lang="de-DE" b="1" dirty="0"/>
            </a:br>
            <a:endParaRPr lang="de-DE" b="1" dirty="0"/>
          </a:p>
          <a:p>
            <a:pPr>
              <a:spcAft>
                <a:spcPts val="600"/>
              </a:spcAft>
            </a:pPr>
            <a:r>
              <a:rPr lang="de-DE" b="1" dirty="0"/>
              <a:t>Veröffentlichung von Seminararbeiten über LinkedIn</a:t>
            </a:r>
          </a:p>
          <a:p>
            <a:pPr lvl="1">
              <a:spcAft>
                <a:spcPts val="600"/>
              </a:spcAft>
            </a:pPr>
            <a:r>
              <a:rPr lang="de-DE" dirty="0"/>
              <a:t>mit Namensnennung und Präsentation einer</a:t>
            </a:r>
            <a:br>
              <a:rPr lang="de-DE" dirty="0"/>
            </a:br>
            <a:r>
              <a:rPr lang="de-DE" dirty="0"/>
              <a:t>Kurzzusammenfassung</a:t>
            </a:r>
          </a:p>
        </p:txBody>
      </p:sp>
    </p:spTree>
    <p:extLst>
      <p:ext uri="{BB962C8B-B14F-4D97-AF65-F5344CB8AC3E}">
        <p14:creationId xmlns:p14="http://schemas.microsoft.com/office/powerpoint/2010/main" val="3087076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1DB6F0-1705-40E8-A560-83479F6F47A6}"/>
              </a:ext>
            </a:extLst>
          </p:cNvPr>
          <p:cNvSpPr>
            <a:spLocks noGrp="1"/>
          </p:cNvSpPr>
          <p:nvPr>
            <p:ph type="title"/>
          </p:nvPr>
        </p:nvSpPr>
        <p:spPr/>
        <p:txBody>
          <a:bodyPr/>
          <a:lstStyle/>
          <a:p>
            <a:r>
              <a:rPr lang="de-DE" dirty="0"/>
              <a:t>Zusatzqualifikation – Anmeldung!</a:t>
            </a:r>
          </a:p>
        </p:txBody>
      </p:sp>
      <p:sp>
        <p:nvSpPr>
          <p:cNvPr id="3" name="Inhaltsplatzhalter 2">
            <a:extLst>
              <a:ext uri="{FF2B5EF4-FFF2-40B4-BE49-F238E27FC236}">
                <a16:creationId xmlns:a16="http://schemas.microsoft.com/office/drawing/2014/main" id="{BDDB242B-0217-482C-90A8-AA86D88EB862}"/>
              </a:ext>
            </a:extLst>
          </p:cNvPr>
          <p:cNvSpPr>
            <a:spLocks noGrp="1"/>
          </p:cNvSpPr>
          <p:nvPr>
            <p:ph idx="1"/>
          </p:nvPr>
        </p:nvSpPr>
        <p:spPr/>
        <p:txBody>
          <a:bodyPr/>
          <a:lstStyle/>
          <a:p>
            <a:pPr marL="85725" indent="0">
              <a:spcAft>
                <a:spcPts val="600"/>
              </a:spcAft>
              <a:buNone/>
            </a:pPr>
            <a:r>
              <a:rPr lang="de-DE" b="1" dirty="0"/>
              <a:t>Anmeldung </a:t>
            </a:r>
            <a:r>
              <a:rPr lang="de-DE" dirty="0"/>
              <a:t>an</a:t>
            </a:r>
            <a:r>
              <a:rPr lang="de-DE" b="1" dirty="0"/>
              <a:t> </a:t>
            </a:r>
            <a:r>
              <a:rPr lang="de-DE" dirty="0">
                <a:hlinkClick r:id="rId3"/>
              </a:rPr>
              <a:t>pharmarecht@jura.uni-marburg.de</a:t>
            </a:r>
            <a:r>
              <a:rPr lang="de-DE" dirty="0"/>
              <a:t>:</a:t>
            </a:r>
          </a:p>
          <a:p>
            <a:pPr>
              <a:spcAft>
                <a:spcPts val="600"/>
              </a:spcAft>
            </a:pPr>
            <a:r>
              <a:rPr lang="de-DE" dirty="0"/>
              <a:t>Anmeldeformular von der Homepage</a:t>
            </a:r>
          </a:p>
          <a:p>
            <a:pPr marL="85725" indent="0">
              <a:spcAft>
                <a:spcPts val="600"/>
              </a:spcAft>
              <a:buNone/>
            </a:pPr>
            <a:endParaRPr lang="de-DE" dirty="0"/>
          </a:p>
          <a:p>
            <a:pPr marL="85725" indent="0">
              <a:spcAft>
                <a:spcPts val="600"/>
              </a:spcAft>
              <a:buNone/>
            </a:pPr>
            <a:r>
              <a:rPr lang="de-DE" b="1" dirty="0"/>
              <a:t>Reader:</a:t>
            </a:r>
          </a:p>
          <a:p>
            <a:r>
              <a:rPr lang="de-DE" dirty="0"/>
              <a:t>Rückmeldung bis </a:t>
            </a:r>
            <a:r>
              <a:rPr lang="de-DE" b="1" dirty="0"/>
              <a:t>23. Oktober</a:t>
            </a:r>
          </a:p>
          <a:p>
            <a:r>
              <a:rPr lang="de-DE" b="1" dirty="0"/>
              <a:t>15,00 € </a:t>
            </a:r>
            <a:r>
              <a:rPr lang="de-DE" dirty="0"/>
              <a:t>ohne Versand</a:t>
            </a:r>
          </a:p>
          <a:p>
            <a:r>
              <a:rPr lang="de-DE" b="1" dirty="0"/>
              <a:t>18,50 €</a:t>
            </a:r>
            <a:r>
              <a:rPr lang="de-DE" dirty="0"/>
              <a:t> mit Versand</a:t>
            </a:r>
          </a:p>
          <a:p>
            <a:r>
              <a:rPr lang="de-DE" dirty="0"/>
              <a:t>Gesetzestexte</a:t>
            </a:r>
            <a:r>
              <a:rPr lang="de-DE" b="1" dirty="0"/>
              <a:t> </a:t>
            </a:r>
            <a:r>
              <a:rPr lang="de-DE" dirty="0"/>
              <a:t>für Klausuren</a:t>
            </a:r>
          </a:p>
          <a:p>
            <a:r>
              <a:rPr lang="de-DE" dirty="0"/>
              <a:t>Reader steht auch zum Download bereit </a:t>
            </a:r>
            <a:br>
              <a:rPr lang="de-DE" dirty="0"/>
            </a:br>
            <a:r>
              <a:rPr lang="de-DE" dirty="0"/>
              <a:t>(nicht für Klausur verwendbar!!)</a:t>
            </a:r>
          </a:p>
        </p:txBody>
      </p:sp>
    </p:spTree>
    <p:extLst>
      <p:ext uri="{BB962C8B-B14F-4D97-AF65-F5344CB8AC3E}">
        <p14:creationId xmlns:p14="http://schemas.microsoft.com/office/powerpoint/2010/main" val="3988325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388DD-6A45-488E-A341-D50061DD837B}"/>
              </a:ext>
            </a:extLst>
          </p:cNvPr>
          <p:cNvSpPr>
            <a:spLocks noGrp="1"/>
          </p:cNvSpPr>
          <p:nvPr>
            <p:ph type="title"/>
          </p:nvPr>
        </p:nvSpPr>
        <p:spPr/>
        <p:txBody>
          <a:bodyPr/>
          <a:lstStyle/>
          <a:p>
            <a:r>
              <a:rPr lang="de-DE" dirty="0"/>
              <a:t>Zusatzqualifikation auf einen Blick / FAQ</a:t>
            </a:r>
          </a:p>
        </p:txBody>
      </p:sp>
      <p:sp>
        <p:nvSpPr>
          <p:cNvPr id="3" name="Inhaltsplatzhalter 2">
            <a:extLst>
              <a:ext uri="{FF2B5EF4-FFF2-40B4-BE49-F238E27FC236}">
                <a16:creationId xmlns:a16="http://schemas.microsoft.com/office/drawing/2014/main" id="{F0E0174F-68DC-4072-8E5A-47A52BDD0F9A}"/>
              </a:ext>
            </a:extLst>
          </p:cNvPr>
          <p:cNvSpPr>
            <a:spLocks noGrp="1"/>
          </p:cNvSpPr>
          <p:nvPr>
            <p:ph idx="1"/>
          </p:nvPr>
        </p:nvSpPr>
        <p:spPr/>
        <p:txBody>
          <a:bodyPr/>
          <a:lstStyle/>
          <a:p>
            <a:pPr marL="285750" indent="-285750">
              <a:lnSpc>
                <a:spcPct val="150000"/>
              </a:lnSpc>
              <a:buFont typeface="Arial" panose="020B0604020202020204" pitchFamily="34" charset="0"/>
              <a:buChar char="•"/>
            </a:pPr>
            <a:r>
              <a:rPr lang="de-DE" sz="2000" dirty="0"/>
              <a:t>Vor den Vorlesungen Terminplan und Mails checken</a:t>
            </a:r>
          </a:p>
          <a:p>
            <a:pPr marL="285750" indent="-285750">
              <a:lnSpc>
                <a:spcPct val="150000"/>
              </a:lnSpc>
              <a:buFont typeface="Arial" panose="020B0604020202020204" pitchFamily="34" charset="0"/>
              <a:buChar char="•"/>
            </a:pPr>
            <a:r>
              <a:rPr lang="de-DE" sz="2000" dirty="0"/>
              <a:t>Praktikum kann </a:t>
            </a:r>
            <a:r>
              <a:rPr lang="de-DE" sz="2000" b="1" dirty="0"/>
              <a:t>jederzeit</a:t>
            </a:r>
            <a:r>
              <a:rPr lang="de-DE" sz="2000" dirty="0"/>
              <a:t> absolviert werden (optimal ab 3. ZQ-Semester)</a:t>
            </a:r>
          </a:p>
          <a:p>
            <a:pPr marL="285750" indent="-285750">
              <a:lnSpc>
                <a:spcPct val="150000"/>
              </a:lnSpc>
              <a:buFont typeface="Arial" panose="020B0604020202020204" pitchFamily="34" charset="0"/>
              <a:buChar char="•"/>
            </a:pPr>
            <a:r>
              <a:rPr lang="de-DE" sz="2000" dirty="0"/>
              <a:t>Praktikum </a:t>
            </a:r>
            <a:r>
              <a:rPr lang="de-DE" sz="2000" b="1" dirty="0"/>
              <a:t>kann</a:t>
            </a:r>
            <a:r>
              <a:rPr lang="de-DE" sz="2000" dirty="0"/>
              <a:t> über die Forschungsstelle vermittelt werden</a:t>
            </a:r>
          </a:p>
          <a:p>
            <a:pPr marL="285750" indent="-285750">
              <a:lnSpc>
                <a:spcPct val="150000"/>
              </a:lnSpc>
              <a:buFont typeface="Arial" panose="020B0604020202020204" pitchFamily="34" charset="0"/>
              <a:buChar char="•"/>
            </a:pPr>
            <a:r>
              <a:rPr lang="de-DE" sz="2000" dirty="0"/>
              <a:t>Seminar zum </a:t>
            </a:r>
            <a:r>
              <a:rPr lang="de-DE" sz="2000" b="1" dirty="0"/>
              <a:t>Semesterende</a:t>
            </a:r>
            <a:r>
              <a:rPr lang="de-DE" sz="2000" dirty="0"/>
              <a:t> auf der HP des FB01</a:t>
            </a:r>
          </a:p>
          <a:p>
            <a:pPr marL="285750" indent="-285750">
              <a:lnSpc>
                <a:spcPct val="150000"/>
              </a:lnSpc>
              <a:buFont typeface="Arial" panose="020B0604020202020204" pitchFamily="34" charset="0"/>
              <a:buChar char="•"/>
            </a:pPr>
            <a:r>
              <a:rPr lang="de-DE" dirty="0"/>
              <a:t>Anmeldung für die Zusatzqualifikation nur 1x erforderlich</a:t>
            </a:r>
          </a:p>
          <a:p>
            <a:pPr marL="285750" indent="-285750">
              <a:lnSpc>
                <a:spcPct val="150000"/>
              </a:lnSpc>
              <a:buFont typeface="Arial" panose="020B0604020202020204" pitchFamily="34" charset="0"/>
              <a:buChar char="•"/>
            </a:pPr>
            <a:endParaRPr lang="de-DE" sz="2000" dirty="0"/>
          </a:p>
          <a:p>
            <a:pPr marL="0" indent="0" algn="ctr">
              <a:lnSpc>
                <a:spcPct val="150000"/>
              </a:lnSpc>
              <a:buNone/>
            </a:pPr>
            <a:r>
              <a:rPr lang="de-DE" b="1" dirty="0"/>
              <a:t>FAQ-Seite auf Homepage besuchen </a:t>
            </a:r>
            <a:r>
              <a:rPr lang="de-DE" b="1" dirty="0">
                <a:sym typeface="Wingdings" panose="05000000000000000000" pitchFamily="2" charset="2"/>
              </a:rPr>
              <a:t> !</a:t>
            </a:r>
            <a:endParaRPr lang="de-DE" sz="2000" b="1" dirty="0"/>
          </a:p>
          <a:p>
            <a:pPr marL="285750" indent="-285750">
              <a:lnSpc>
                <a:spcPct val="150000"/>
              </a:lnSpc>
              <a:buFont typeface="Arial" panose="020B0604020202020204" pitchFamily="34" charset="0"/>
              <a:buChar char="•"/>
            </a:pPr>
            <a:endParaRPr lang="de-DE" sz="2000" dirty="0"/>
          </a:p>
        </p:txBody>
      </p:sp>
    </p:spTree>
    <p:extLst>
      <p:ext uri="{BB962C8B-B14F-4D97-AF65-F5344CB8AC3E}">
        <p14:creationId xmlns:p14="http://schemas.microsoft.com/office/powerpoint/2010/main" val="2287700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3200" b="1" dirty="0"/>
              <a:t>Die Zusatzqualifikation im Pharmarecht</a:t>
            </a:r>
          </a:p>
        </p:txBody>
      </p:sp>
      <p:pic>
        <p:nvPicPr>
          <p:cNvPr id="1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219" y="4106707"/>
            <a:ext cx="4355976" cy="2208212"/>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pic>
        <p:nvPicPr>
          <p:cNvPr id="16"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4366" y="2679779"/>
            <a:ext cx="2238375" cy="220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3118193"/>
            <a:ext cx="310515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a:extLst>
              <a:ext uri="{FF2B5EF4-FFF2-40B4-BE49-F238E27FC236}">
                <a16:creationId xmlns:a16="http://schemas.microsoft.com/office/drawing/2014/main" id="{C06CE349-2EEF-46CD-96EF-A77C9F249AC0}"/>
              </a:ext>
            </a:extLst>
          </p:cNvPr>
          <p:cNvSpPr txBox="1"/>
          <p:nvPr/>
        </p:nvSpPr>
        <p:spPr>
          <a:xfrm>
            <a:off x="4057600" y="1328885"/>
            <a:ext cx="4762872" cy="3323987"/>
          </a:xfrm>
          <a:prstGeom prst="rect">
            <a:avLst/>
          </a:prstGeom>
          <a:noFill/>
        </p:spPr>
        <p:txBody>
          <a:bodyPr wrap="square" rtlCol="0">
            <a:spAutoFit/>
          </a:bodyPr>
          <a:lstStyle/>
          <a:p>
            <a:r>
              <a:rPr lang="de-DE" sz="2000" b="1" u="sng" dirty="0"/>
              <a:t>Ansprechpartner:</a:t>
            </a:r>
          </a:p>
          <a:p>
            <a:endParaRPr lang="de-DE" sz="2000" b="1" u="sng" dirty="0"/>
          </a:p>
          <a:p>
            <a:pPr>
              <a:spcAft>
                <a:spcPts val="600"/>
              </a:spcAft>
            </a:pPr>
            <a:r>
              <a:rPr lang="de-DE" dirty="0"/>
              <a:t>Patrick Pfeiffer</a:t>
            </a:r>
          </a:p>
          <a:p>
            <a:pPr>
              <a:spcAft>
                <a:spcPts val="600"/>
              </a:spcAft>
            </a:pPr>
            <a:r>
              <a:rPr lang="de-DE" dirty="0"/>
              <a:t>Forschungsstelle Pharmarecht</a:t>
            </a:r>
            <a:br>
              <a:rPr lang="de-DE" dirty="0"/>
            </a:br>
            <a:r>
              <a:rPr lang="de-DE" dirty="0"/>
              <a:t>Institut für Verfahrensrecht</a:t>
            </a:r>
            <a:br>
              <a:rPr lang="de-DE" dirty="0"/>
            </a:br>
            <a:r>
              <a:rPr lang="de-DE" dirty="0"/>
              <a:t>Universitätsstr. 6 (</a:t>
            </a:r>
            <a:r>
              <a:rPr lang="de-DE" dirty="0" err="1"/>
              <a:t>Savignyhaus</a:t>
            </a:r>
            <a:r>
              <a:rPr lang="de-DE" dirty="0"/>
              <a:t>)</a:t>
            </a:r>
            <a:br>
              <a:rPr lang="de-DE" dirty="0"/>
            </a:br>
            <a:r>
              <a:rPr lang="de-DE" dirty="0"/>
              <a:t>35032 Marburg/Lahn</a:t>
            </a:r>
          </a:p>
          <a:p>
            <a:endParaRPr lang="de-DE" dirty="0"/>
          </a:p>
          <a:p>
            <a:r>
              <a:rPr lang="de-DE" dirty="0"/>
              <a:t>Mail.: </a:t>
            </a:r>
            <a:r>
              <a:rPr lang="de-DE" dirty="0">
                <a:hlinkClick r:id="rId6">
                  <a:extLst>
                    <a:ext uri="{A12FA001-AC4F-418D-AE19-62706E023703}">
                      <ahyp:hlinkClr xmlns:ahyp="http://schemas.microsoft.com/office/drawing/2018/hyperlinkcolor" val="tx"/>
                    </a:ext>
                  </a:extLst>
                </a:hlinkClick>
              </a:rPr>
              <a:t>pharmarecht@jura.uni-marburg.de </a:t>
            </a:r>
            <a:endParaRPr lang="de-DE" dirty="0"/>
          </a:p>
          <a:p>
            <a:r>
              <a:rPr lang="de-DE" dirty="0">
                <a:hlinkClick r:id="rId7">
                  <a:extLst>
                    <a:ext uri="{A12FA001-AC4F-418D-AE19-62706E023703}">
                      <ahyp:hlinkClr xmlns:ahyp="http://schemas.microsoft.com/office/drawing/2018/hyperlinkcolor" val="tx"/>
                    </a:ext>
                  </a:extLst>
                </a:hlinkClick>
              </a:rPr>
              <a:t>www.pharmarecht-marburg.de</a:t>
            </a:r>
            <a:endParaRPr lang="de-DE" dirty="0"/>
          </a:p>
          <a:p>
            <a:endParaRPr lang="de-DE" sz="1600" dirty="0"/>
          </a:p>
        </p:txBody>
      </p:sp>
      <p:sp>
        <p:nvSpPr>
          <p:cNvPr id="3" name="Rechteck: abgerundete Ecken 2">
            <a:extLst>
              <a:ext uri="{FF2B5EF4-FFF2-40B4-BE49-F238E27FC236}">
                <a16:creationId xmlns:a16="http://schemas.microsoft.com/office/drawing/2014/main" id="{71956764-E99D-4523-8985-84D6D7DCC874}"/>
              </a:ext>
            </a:extLst>
          </p:cNvPr>
          <p:cNvSpPr/>
          <p:nvPr/>
        </p:nvSpPr>
        <p:spPr>
          <a:xfrm rot="21114248">
            <a:off x="4274870" y="4854668"/>
            <a:ext cx="3816424" cy="1080120"/>
          </a:xfrm>
          <a:prstGeom prst="roundRect">
            <a:avLst/>
          </a:prstGeom>
          <a:solidFill>
            <a:srgbClr val="A73C45"/>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Wir freuen uns auf Sie!</a:t>
            </a:r>
          </a:p>
        </p:txBody>
      </p:sp>
    </p:spTree>
    <p:extLst>
      <p:ext uri="{BB962C8B-B14F-4D97-AF65-F5344CB8AC3E}">
        <p14:creationId xmlns:p14="http://schemas.microsoft.com/office/powerpoint/2010/main" val="260315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3C5C79-7518-8AF9-A54E-B222DC268507}"/>
              </a:ext>
            </a:extLst>
          </p:cNvPr>
          <p:cNvSpPr>
            <a:spLocks noGrp="1"/>
          </p:cNvSpPr>
          <p:nvPr>
            <p:ph type="title"/>
          </p:nvPr>
        </p:nvSpPr>
        <p:spPr/>
        <p:txBody>
          <a:bodyPr/>
          <a:lstStyle/>
          <a:p>
            <a:r>
              <a:rPr lang="de-DE" dirty="0"/>
              <a:t>Agenda der Veranstaltung</a:t>
            </a:r>
          </a:p>
        </p:txBody>
      </p:sp>
      <p:sp>
        <p:nvSpPr>
          <p:cNvPr id="3" name="Inhaltsplatzhalter 2">
            <a:extLst>
              <a:ext uri="{FF2B5EF4-FFF2-40B4-BE49-F238E27FC236}">
                <a16:creationId xmlns:a16="http://schemas.microsoft.com/office/drawing/2014/main" id="{DE00D6AE-7480-7C33-674B-5EC74BC76336}"/>
              </a:ext>
            </a:extLst>
          </p:cNvPr>
          <p:cNvSpPr>
            <a:spLocks noGrp="1"/>
          </p:cNvSpPr>
          <p:nvPr>
            <p:ph idx="1"/>
          </p:nvPr>
        </p:nvSpPr>
        <p:spPr/>
        <p:txBody>
          <a:bodyPr/>
          <a:lstStyle/>
          <a:p>
            <a:pPr marL="600075" indent="-514350">
              <a:buFont typeface="+mj-lt"/>
              <a:buAutoNum type="romanUcPeriod"/>
            </a:pPr>
            <a:r>
              <a:rPr lang="de-DE" dirty="0"/>
              <a:t>Was ist die Zusatzqualifikation?</a:t>
            </a:r>
            <a:br>
              <a:rPr lang="de-DE" dirty="0"/>
            </a:br>
            <a:endParaRPr lang="de-DE" dirty="0"/>
          </a:p>
          <a:p>
            <a:pPr marL="600075" indent="-514350">
              <a:buFont typeface="+mj-lt"/>
              <a:buAutoNum type="romanUcPeriod"/>
            </a:pPr>
            <a:r>
              <a:rPr lang="de-DE" dirty="0"/>
              <a:t>Warum sollte ich teilnehmen?</a:t>
            </a:r>
          </a:p>
          <a:p>
            <a:pPr marL="600075" indent="-514350">
              <a:buFont typeface="+mj-lt"/>
              <a:buAutoNum type="romanUcPeriod"/>
            </a:pPr>
            <a:endParaRPr lang="de-DE" dirty="0"/>
          </a:p>
          <a:p>
            <a:pPr marL="600075" indent="-514350">
              <a:buFont typeface="+mj-lt"/>
              <a:buAutoNum type="romanUcPeriod"/>
            </a:pPr>
            <a:r>
              <a:rPr lang="de-DE" dirty="0"/>
              <a:t>Wie ist die Zusatzqualifikation aufgebaut?</a:t>
            </a:r>
            <a:br>
              <a:rPr lang="de-DE" dirty="0"/>
            </a:br>
            <a:endParaRPr lang="de-DE" dirty="0"/>
          </a:p>
          <a:p>
            <a:pPr marL="600075" indent="-514350">
              <a:buFont typeface="+mj-lt"/>
              <a:buAutoNum type="romanUcPeriod"/>
            </a:pPr>
            <a:r>
              <a:rPr lang="de-DE" dirty="0"/>
              <a:t>Welche Inhalte hat die Zusatzqualifikation?</a:t>
            </a:r>
            <a:br>
              <a:rPr lang="de-DE" dirty="0"/>
            </a:br>
            <a:endParaRPr lang="de-DE" dirty="0"/>
          </a:p>
          <a:p>
            <a:pPr marL="600075" indent="-514350">
              <a:buFont typeface="+mj-lt"/>
              <a:buAutoNum type="romanUcPeriod"/>
            </a:pPr>
            <a:r>
              <a:rPr lang="de-DE" dirty="0"/>
              <a:t>Was muss ich zu den Leistungsnachweisen wissen?</a:t>
            </a:r>
            <a:br>
              <a:rPr lang="de-DE" dirty="0"/>
            </a:br>
            <a:endParaRPr lang="de-DE" dirty="0"/>
          </a:p>
          <a:p>
            <a:pPr marL="600075" indent="-514350">
              <a:buFont typeface="+mj-lt"/>
              <a:buAutoNum type="romanUcPeriod"/>
            </a:pPr>
            <a:r>
              <a:rPr lang="de-DE" dirty="0"/>
              <a:t>Wie beantrage ich mein Abschlusszertifikat?</a:t>
            </a:r>
            <a:br>
              <a:rPr lang="de-DE" dirty="0"/>
            </a:br>
            <a:endParaRPr lang="de-DE" dirty="0"/>
          </a:p>
          <a:p>
            <a:pPr marL="600075" indent="-514350">
              <a:buFont typeface="+mj-lt"/>
              <a:buAutoNum type="romanUcPeriod"/>
            </a:pPr>
            <a:r>
              <a:rPr lang="de-DE" dirty="0"/>
              <a:t>Gibt es weitere Angebote der Forschungsstelle?</a:t>
            </a:r>
          </a:p>
        </p:txBody>
      </p:sp>
      <p:sp>
        <p:nvSpPr>
          <p:cNvPr id="4" name="Foliennummernplatzhalter 3">
            <a:extLst>
              <a:ext uri="{FF2B5EF4-FFF2-40B4-BE49-F238E27FC236}">
                <a16:creationId xmlns:a16="http://schemas.microsoft.com/office/drawing/2014/main" id="{91417C04-46DD-3D81-7CE1-07981B8DD065}"/>
              </a:ext>
            </a:extLst>
          </p:cNvPr>
          <p:cNvSpPr>
            <a:spLocks noGrp="1"/>
          </p:cNvSpPr>
          <p:nvPr>
            <p:ph type="sldNum" sz="quarter" idx="11"/>
          </p:nvPr>
        </p:nvSpPr>
        <p:spPr/>
        <p:txBody>
          <a:bodyPr/>
          <a:lstStyle/>
          <a:p>
            <a:fld id="{D1D5E24A-8E79-4234-B83B-6813488E6676}" type="slidenum">
              <a:rPr lang="de-DE" altLang="de-DE" smtClean="0"/>
              <a:pPr/>
              <a:t>2</a:t>
            </a:fld>
            <a:endParaRPr lang="de-DE" altLang="de-DE" dirty="0"/>
          </a:p>
        </p:txBody>
      </p:sp>
    </p:spTree>
    <p:extLst>
      <p:ext uri="{BB962C8B-B14F-4D97-AF65-F5344CB8AC3E}">
        <p14:creationId xmlns:p14="http://schemas.microsoft.com/office/powerpoint/2010/main" val="2184843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594F130-AAC1-452A-912B-A6B7C2BD9092}"/>
              </a:ext>
            </a:extLst>
          </p:cNvPr>
          <p:cNvSpPr>
            <a:spLocks noGrp="1"/>
          </p:cNvSpPr>
          <p:nvPr>
            <p:ph type="title"/>
          </p:nvPr>
        </p:nvSpPr>
        <p:spPr/>
        <p:txBody>
          <a:bodyPr/>
          <a:lstStyle/>
          <a:p>
            <a:r>
              <a:rPr lang="de-DE" dirty="0"/>
              <a:t>Zusatzqualifikation – Was ist das?</a:t>
            </a:r>
          </a:p>
        </p:txBody>
      </p:sp>
      <p:sp>
        <p:nvSpPr>
          <p:cNvPr id="6" name="Inhaltsplatzhalter 5">
            <a:extLst>
              <a:ext uri="{FF2B5EF4-FFF2-40B4-BE49-F238E27FC236}">
                <a16:creationId xmlns:a16="http://schemas.microsoft.com/office/drawing/2014/main" id="{0C1CF17F-DE6A-4FC4-9F35-5D927BC13A7F}"/>
              </a:ext>
            </a:extLst>
          </p:cNvPr>
          <p:cNvSpPr>
            <a:spLocks noGrp="1"/>
          </p:cNvSpPr>
          <p:nvPr>
            <p:ph idx="1"/>
          </p:nvPr>
        </p:nvSpPr>
        <p:spPr/>
        <p:txBody>
          <a:bodyPr/>
          <a:lstStyle/>
          <a:p>
            <a:pPr>
              <a:buFont typeface="Wingdings" panose="05000000000000000000" pitchFamily="2" charset="2"/>
              <a:buChar char="ü"/>
            </a:pPr>
            <a:r>
              <a:rPr lang="de-DE" dirty="0"/>
              <a:t>Bundesweit einmaliges Qualifikationsprogramm</a:t>
            </a:r>
            <a:br>
              <a:rPr lang="de-DE" dirty="0"/>
            </a:br>
            <a:endParaRPr lang="de-DE" dirty="0"/>
          </a:p>
          <a:p>
            <a:pPr>
              <a:buFont typeface="Wingdings" panose="05000000000000000000" pitchFamily="2" charset="2"/>
              <a:buChar char="ü"/>
            </a:pPr>
            <a:r>
              <a:rPr lang="de-DE" dirty="0"/>
              <a:t>Weiterbildung in Kooperation mit dem Bundesverband der pharmazeutischen Industrie e.V., Kanzleien, Unternehmen und Verbänden</a:t>
            </a:r>
            <a:br>
              <a:rPr lang="de-DE" dirty="0"/>
            </a:br>
            <a:endParaRPr lang="de-DE" dirty="0"/>
          </a:p>
          <a:p>
            <a:pPr>
              <a:buFont typeface="Wingdings" panose="05000000000000000000" pitchFamily="2" charset="2"/>
              <a:buChar char="ü"/>
            </a:pPr>
            <a:r>
              <a:rPr lang="de-DE" dirty="0"/>
              <a:t>Universitäres Gegenstück zur Fachanwaltsausbildung</a:t>
            </a:r>
            <a:br>
              <a:rPr lang="de-DE" dirty="0"/>
            </a:br>
            <a:endParaRPr lang="de-DE" dirty="0"/>
          </a:p>
          <a:p>
            <a:pPr>
              <a:buFont typeface="Wingdings" panose="05000000000000000000" pitchFamily="2" charset="2"/>
              <a:buChar char="ü"/>
            </a:pPr>
            <a:r>
              <a:rPr lang="de-DE" dirty="0"/>
              <a:t>Echte Spezialisierung in einem bedeutsamen Fachgebiet</a:t>
            </a:r>
            <a:br>
              <a:rPr lang="de-DE" dirty="0"/>
            </a:br>
            <a:endParaRPr lang="de-DE" dirty="0"/>
          </a:p>
          <a:p>
            <a:pPr marL="85725" indent="0">
              <a:buNone/>
            </a:pPr>
            <a:endParaRPr lang="de-DE" dirty="0"/>
          </a:p>
          <a:p>
            <a:pPr marL="85725" indent="0">
              <a:buNone/>
            </a:pPr>
            <a:r>
              <a:rPr lang="de-DE" b="1" dirty="0"/>
              <a:t>    Grundstein für berufliche Zukunft in der Pharmabranche</a:t>
            </a:r>
          </a:p>
          <a:p>
            <a:pPr marL="85725" indent="0">
              <a:buNone/>
            </a:pPr>
            <a:endParaRPr lang="de-DE" dirty="0"/>
          </a:p>
        </p:txBody>
      </p:sp>
    </p:spTree>
    <p:extLst>
      <p:ext uri="{BB962C8B-B14F-4D97-AF65-F5344CB8AC3E}">
        <p14:creationId xmlns:p14="http://schemas.microsoft.com/office/powerpoint/2010/main" val="300120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354A02-0B9B-4233-B530-A012DCA438A5}"/>
              </a:ext>
            </a:extLst>
          </p:cNvPr>
          <p:cNvSpPr>
            <a:spLocks noGrp="1"/>
          </p:cNvSpPr>
          <p:nvPr>
            <p:ph type="title"/>
          </p:nvPr>
        </p:nvSpPr>
        <p:spPr/>
        <p:txBody>
          <a:bodyPr/>
          <a:lstStyle/>
          <a:p>
            <a:r>
              <a:rPr lang="de-DE" dirty="0"/>
              <a:t>Zusatzqualifikation – Warum teilnehmen?</a:t>
            </a:r>
          </a:p>
        </p:txBody>
      </p:sp>
      <p:sp>
        <p:nvSpPr>
          <p:cNvPr id="3" name="Inhaltsplatzhalter 2">
            <a:extLst>
              <a:ext uri="{FF2B5EF4-FFF2-40B4-BE49-F238E27FC236}">
                <a16:creationId xmlns:a16="http://schemas.microsoft.com/office/drawing/2014/main" id="{1574E280-F607-45C9-B35A-94CEC07FD6B7}"/>
              </a:ext>
            </a:extLst>
          </p:cNvPr>
          <p:cNvSpPr>
            <a:spLocks noGrp="1"/>
          </p:cNvSpPr>
          <p:nvPr>
            <p:ph idx="1"/>
          </p:nvPr>
        </p:nvSpPr>
        <p:spPr/>
        <p:txBody>
          <a:bodyPr/>
          <a:lstStyle/>
          <a:p>
            <a:r>
              <a:rPr lang="de-DE" dirty="0"/>
              <a:t>Kontaktmöglichkeiten zu potentiellen späteren Arbeitgebern</a:t>
            </a:r>
            <a:br>
              <a:rPr lang="de-DE" dirty="0"/>
            </a:br>
            <a:endParaRPr lang="de-DE" dirty="0"/>
          </a:p>
          <a:p>
            <a:r>
              <a:rPr lang="de-DE" dirty="0"/>
              <a:t>Alleinstellungsmerkmal in der Flut der Absolventen</a:t>
            </a:r>
            <a:br>
              <a:rPr lang="de-DE" dirty="0"/>
            </a:br>
            <a:endParaRPr lang="de-DE" dirty="0"/>
          </a:p>
          <a:p>
            <a:r>
              <a:rPr lang="de-DE" dirty="0"/>
              <a:t>Examenstraining</a:t>
            </a:r>
            <a:br>
              <a:rPr lang="de-DE" dirty="0"/>
            </a:br>
            <a:endParaRPr lang="de-DE" dirty="0"/>
          </a:p>
          <a:p>
            <a:r>
              <a:rPr lang="de-DE" dirty="0"/>
              <a:t>Möglichkeit von exklusiven (inter-)nationalen Praktika</a:t>
            </a:r>
            <a:br>
              <a:rPr lang="de-DE" dirty="0"/>
            </a:br>
            <a:endParaRPr lang="de-DE" dirty="0"/>
          </a:p>
          <a:p>
            <a:r>
              <a:rPr lang="de-DE" dirty="0"/>
              <a:t>Alumni-Programm</a:t>
            </a:r>
            <a:br>
              <a:rPr lang="de-DE" dirty="0"/>
            </a:br>
            <a:endParaRPr lang="de-DE" dirty="0"/>
          </a:p>
          <a:p>
            <a:r>
              <a:rPr lang="de-DE" dirty="0"/>
              <a:t>Kostenfreie Teilnahme an Veranstaltungen</a:t>
            </a:r>
          </a:p>
        </p:txBody>
      </p:sp>
    </p:spTree>
    <p:extLst>
      <p:ext uri="{BB962C8B-B14F-4D97-AF65-F5344CB8AC3E}">
        <p14:creationId xmlns:p14="http://schemas.microsoft.com/office/powerpoint/2010/main" val="3646594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17ABAB-30A5-4116-9DF6-4D0FAC30B532}"/>
              </a:ext>
            </a:extLst>
          </p:cNvPr>
          <p:cNvSpPr>
            <a:spLocks noGrp="1"/>
          </p:cNvSpPr>
          <p:nvPr>
            <p:ph type="title"/>
          </p:nvPr>
        </p:nvSpPr>
        <p:spPr/>
        <p:txBody>
          <a:bodyPr/>
          <a:lstStyle/>
          <a:p>
            <a:r>
              <a:rPr lang="de-DE" dirty="0"/>
              <a:t>Zusatzqualifikation – Wie ist der Aufbau?</a:t>
            </a:r>
          </a:p>
        </p:txBody>
      </p:sp>
      <p:grpSp>
        <p:nvGrpSpPr>
          <p:cNvPr id="7" name="Gruppieren 6">
            <a:extLst>
              <a:ext uri="{FF2B5EF4-FFF2-40B4-BE49-F238E27FC236}">
                <a16:creationId xmlns:a16="http://schemas.microsoft.com/office/drawing/2014/main" id="{96D77231-38A9-45AE-8021-3C1104D514C2}"/>
              </a:ext>
            </a:extLst>
          </p:cNvPr>
          <p:cNvGrpSpPr/>
          <p:nvPr/>
        </p:nvGrpSpPr>
        <p:grpSpPr>
          <a:xfrm>
            <a:off x="611560" y="1556792"/>
            <a:ext cx="5328592" cy="4530414"/>
            <a:chOff x="2089981" y="1631832"/>
            <a:chExt cx="4964036" cy="4530414"/>
          </a:xfrm>
        </p:grpSpPr>
        <p:sp>
          <p:nvSpPr>
            <p:cNvPr id="8" name="Freihandform: Form 7">
              <a:extLst>
                <a:ext uri="{FF2B5EF4-FFF2-40B4-BE49-F238E27FC236}">
                  <a16:creationId xmlns:a16="http://schemas.microsoft.com/office/drawing/2014/main" id="{C2C10A21-CF59-49C3-BA9E-BB7D5988119F}"/>
                </a:ext>
              </a:extLst>
            </p:cNvPr>
            <p:cNvSpPr/>
            <p:nvPr/>
          </p:nvSpPr>
          <p:spPr>
            <a:xfrm>
              <a:off x="2089981" y="1631832"/>
              <a:ext cx="1147423" cy="1639176"/>
            </a:xfrm>
            <a:custGeom>
              <a:avLst/>
              <a:gdLst>
                <a:gd name="connsiteX0" fmla="*/ 0 w 1639175"/>
                <a:gd name="connsiteY0" fmla="*/ 0 h 1147422"/>
                <a:gd name="connsiteX1" fmla="*/ 1065464 w 1639175"/>
                <a:gd name="connsiteY1" fmla="*/ 0 h 1147422"/>
                <a:gd name="connsiteX2" fmla="*/ 1639175 w 1639175"/>
                <a:gd name="connsiteY2" fmla="*/ 573711 h 1147422"/>
                <a:gd name="connsiteX3" fmla="*/ 1065464 w 1639175"/>
                <a:gd name="connsiteY3" fmla="*/ 1147422 h 1147422"/>
                <a:gd name="connsiteX4" fmla="*/ 0 w 1639175"/>
                <a:gd name="connsiteY4" fmla="*/ 1147422 h 1147422"/>
                <a:gd name="connsiteX5" fmla="*/ 573711 w 1639175"/>
                <a:gd name="connsiteY5" fmla="*/ 573711 h 1147422"/>
                <a:gd name="connsiteX6" fmla="*/ 0 w 1639175"/>
                <a:gd name="connsiteY6" fmla="*/ 0 h 114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9175" h="1147422">
                  <a:moveTo>
                    <a:pt x="1639174" y="0"/>
                  </a:moveTo>
                  <a:lnTo>
                    <a:pt x="1639174" y="745824"/>
                  </a:lnTo>
                  <a:lnTo>
                    <a:pt x="819588" y="1147422"/>
                  </a:lnTo>
                  <a:lnTo>
                    <a:pt x="1" y="745824"/>
                  </a:lnTo>
                  <a:lnTo>
                    <a:pt x="1" y="0"/>
                  </a:lnTo>
                  <a:lnTo>
                    <a:pt x="819588" y="401598"/>
                  </a:lnTo>
                  <a:lnTo>
                    <a:pt x="1639174" y="0"/>
                  </a:lnTo>
                  <a:close/>
                </a:path>
              </a:pathLst>
            </a:custGeom>
            <a:solidFill>
              <a:srgbClr val="A73C45"/>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1" tIns="583871" rIns="10160" bIns="583872" numCol="1" spcCol="1270" anchor="ctr" anchorCtr="0">
              <a:noAutofit/>
            </a:bodyPr>
            <a:lstStyle/>
            <a:p>
              <a:pPr marL="0" lvl="0" indent="0" algn="ctr" defTabSz="711200">
                <a:lnSpc>
                  <a:spcPct val="90000"/>
                </a:lnSpc>
                <a:spcBef>
                  <a:spcPct val="0"/>
                </a:spcBef>
                <a:spcAft>
                  <a:spcPct val="35000"/>
                </a:spcAft>
                <a:buNone/>
              </a:pPr>
              <a:r>
                <a:rPr lang="de-DE" sz="1600" kern="1200" dirty="0"/>
                <a:t>1. Semester</a:t>
              </a:r>
            </a:p>
          </p:txBody>
        </p:sp>
        <p:sp>
          <p:nvSpPr>
            <p:cNvPr id="9" name="Freihandform: Form 8">
              <a:extLst>
                <a:ext uri="{FF2B5EF4-FFF2-40B4-BE49-F238E27FC236}">
                  <a16:creationId xmlns:a16="http://schemas.microsoft.com/office/drawing/2014/main" id="{20B9D479-540A-452F-B827-53EBE1C3132F}"/>
                </a:ext>
              </a:extLst>
            </p:cNvPr>
            <p:cNvSpPr/>
            <p:nvPr/>
          </p:nvSpPr>
          <p:spPr>
            <a:xfrm>
              <a:off x="3519950" y="1631834"/>
              <a:ext cx="3487901" cy="1065463"/>
            </a:xfrm>
            <a:custGeom>
              <a:avLst/>
              <a:gdLst>
                <a:gd name="connsiteX0" fmla="*/ 177581 w 1065463"/>
                <a:gd name="connsiteY0" fmla="*/ 0 h 3487901"/>
                <a:gd name="connsiteX1" fmla="*/ 887882 w 1065463"/>
                <a:gd name="connsiteY1" fmla="*/ 0 h 3487901"/>
                <a:gd name="connsiteX2" fmla="*/ 1065463 w 1065463"/>
                <a:gd name="connsiteY2" fmla="*/ 177581 h 3487901"/>
                <a:gd name="connsiteX3" fmla="*/ 1065463 w 1065463"/>
                <a:gd name="connsiteY3" fmla="*/ 3487901 h 3487901"/>
                <a:gd name="connsiteX4" fmla="*/ 1065463 w 1065463"/>
                <a:gd name="connsiteY4" fmla="*/ 3487901 h 3487901"/>
                <a:gd name="connsiteX5" fmla="*/ 0 w 1065463"/>
                <a:gd name="connsiteY5" fmla="*/ 3487901 h 3487901"/>
                <a:gd name="connsiteX6" fmla="*/ 0 w 1065463"/>
                <a:gd name="connsiteY6" fmla="*/ 3487901 h 3487901"/>
                <a:gd name="connsiteX7" fmla="*/ 0 w 1065463"/>
                <a:gd name="connsiteY7" fmla="*/ 177581 h 3487901"/>
                <a:gd name="connsiteX8" fmla="*/ 177581 w 1065463"/>
                <a:gd name="connsiteY8" fmla="*/ 0 h 348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5463" h="3487901">
                  <a:moveTo>
                    <a:pt x="1065463" y="581329"/>
                  </a:moveTo>
                  <a:lnTo>
                    <a:pt x="1065463" y="2906572"/>
                  </a:lnTo>
                  <a:cubicBezTo>
                    <a:pt x="1065463" y="3227630"/>
                    <a:pt x="1041176" y="3487901"/>
                    <a:pt x="1011217" y="3487901"/>
                  </a:cubicBezTo>
                  <a:lnTo>
                    <a:pt x="0" y="3487901"/>
                  </a:lnTo>
                  <a:lnTo>
                    <a:pt x="0" y="3487901"/>
                  </a:lnTo>
                  <a:lnTo>
                    <a:pt x="0" y="0"/>
                  </a:lnTo>
                  <a:lnTo>
                    <a:pt x="0" y="0"/>
                  </a:lnTo>
                  <a:lnTo>
                    <a:pt x="1011217" y="0"/>
                  </a:lnTo>
                  <a:cubicBezTo>
                    <a:pt x="1041176" y="0"/>
                    <a:pt x="1065463" y="260271"/>
                    <a:pt x="1065463" y="581329"/>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6" tIns="63442" rIns="63442" bIns="63442" numCol="1" spcCol="1270" anchor="ctr" anchorCtr="0">
              <a:noAutofit/>
            </a:bodyPr>
            <a:lstStyle/>
            <a:p>
              <a:pPr marL="171450" lvl="1" indent="-171450" algn="ctr" defTabSz="800100">
                <a:lnSpc>
                  <a:spcPct val="90000"/>
                </a:lnSpc>
                <a:spcBef>
                  <a:spcPct val="0"/>
                </a:spcBef>
                <a:spcAft>
                  <a:spcPct val="15000"/>
                </a:spcAft>
                <a:buNone/>
              </a:pPr>
              <a:r>
                <a:rPr lang="de-DE" sz="1800" b="1" kern="1200" dirty="0"/>
                <a:t>4 SWS + 3 Klausuren</a:t>
              </a:r>
            </a:p>
          </p:txBody>
        </p:sp>
        <p:sp>
          <p:nvSpPr>
            <p:cNvPr id="10" name="Freihandform: Form 9">
              <a:extLst>
                <a:ext uri="{FF2B5EF4-FFF2-40B4-BE49-F238E27FC236}">
                  <a16:creationId xmlns:a16="http://schemas.microsoft.com/office/drawing/2014/main" id="{10E67398-2609-43B1-B1D2-A3A746BC71BB}"/>
                </a:ext>
              </a:extLst>
            </p:cNvPr>
            <p:cNvSpPr/>
            <p:nvPr/>
          </p:nvSpPr>
          <p:spPr>
            <a:xfrm>
              <a:off x="2089981" y="3077451"/>
              <a:ext cx="1147423" cy="1639176"/>
            </a:xfrm>
            <a:custGeom>
              <a:avLst/>
              <a:gdLst>
                <a:gd name="connsiteX0" fmla="*/ 0 w 1639175"/>
                <a:gd name="connsiteY0" fmla="*/ 0 h 1147422"/>
                <a:gd name="connsiteX1" fmla="*/ 1065464 w 1639175"/>
                <a:gd name="connsiteY1" fmla="*/ 0 h 1147422"/>
                <a:gd name="connsiteX2" fmla="*/ 1639175 w 1639175"/>
                <a:gd name="connsiteY2" fmla="*/ 573711 h 1147422"/>
                <a:gd name="connsiteX3" fmla="*/ 1065464 w 1639175"/>
                <a:gd name="connsiteY3" fmla="*/ 1147422 h 1147422"/>
                <a:gd name="connsiteX4" fmla="*/ 0 w 1639175"/>
                <a:gd name="connsiteY4" fmla="*/ 1147422 h 1147422"/>
                <a:gd name="connsiteX5" fmla="*/ 573711 w 1639175"/>
                <a:gd name="connsiteY5" fmla="*/ 573711 h 1147422"/>
                <a:gd name="connsiteX6" fmla="*/ 0 w 1639175"/>
                <a:gd name="connsiteY6" fmla="*/ 0 h 114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9175" h="1147422">
                  <a:moveTo>
                    <a:pt x="1639174" y="0"/>
                  </a:moveTo>
                  <a:lnTo>
                    <a:pt x="1639174" y="745824"/>
                  </a:lnTo>
                  <a:lnTo>
                    <a:pt x="819588" y="1147422"/>
                  </a:lnTo>
                  <a:lnTo>
                    <a:pt x="1" y="745824"/>
                  </a:lnTo>
                  <a:lnTo>
                    <a:pt x="1" y="0"/>
                  </a:lnTo>
                  <a:lnTo>
                    <a:pt x="819588" y="401598"/>
                  </a:lnTo>
                  <a:lnTo>
                    <a:pt x="1639174" y="0"/>
                  </a:lnTo>
                  <a:close/>
                </a:path>
              </a:pathLst>
            </a:custGeom>
            <a:solidFill>
              <a:srgbClr val="A73C45"/>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1" tIns="583871" rIns="10160" bIns="583872" numCol="1" spcCol="1270" anchor="ctr" anchorCtr="0">
              <a:noAutofit/>
            </a:bodyPr>
            <a:lstStyle/>
            <a:p>
              <a:pPr marL="0" lvl="0" indent="0" algn="ctr" defTabSz="711200">
                <a:lnSpc>
                  <a:spcPct val="90000"/>
                </a:lnSpc>
                <a:spcBef>
                  <a:spcPct val="0"/>
                </a:spcBef>
                <a:spcAft>
                  <a:spcPct val="35000"/>
                </a:spcAft>
                <a:buNone/>
              </a:pPr>
              <a:r>
                <a:rPr lang="de-DE" sz="1600" kern="1200" dirty="0"/>
                <a:t>2. Semester</a:t>
              </a:r>
            </a:p>
          </p:txBody>
        </p:sp>
        <p:sp>
          <p:nvSpPr>
            <p:cNvPr id="11" name="Freihandform: Form 10">
              <a:extLst>
                <a:ext uri="{FF2B5EF4-FFF2-40B4-BE49-F238E27FC236}">
                  <a16:creationId xmlns:a16="http://schemas.microsoft.com/office/drawing/2014/main" id="{E1DDF1B8-C9E8-4D95-BC86-0565A93A37A8}"/>
                </a:ext>
              </a:extLst>
            </p:cNvPr>
            <p:cNvSpPr/>
            <p:nvPr/>
          </p:nvSpPr>
          <p:spPr>
            <a:xfrm>
              <a:off x="3523410" y="3077452"/>
              <a:ext cx="3530607" cy="1065464"/>
            </a:xfrm>
            <a:custGeom>
              <a:avLst/>
              <a:gdLst>
                <a:gd name="connsiteX0" fmla="*/ 177581 w 1065463"/>
                <a:gd name="connsiteY0" fmla="*/ 0 h 3530606"/>
                <a:gd name="connsiteX1" fmla="*/ 887882 w 1065463"/>
                <a:gd name="connsiteY1" fmla="*/ 0 h 3530606"/>
                <a:gd name="connsiteX2" fmla="*/ 1065463 w 1065463"/>
                <a:gd name="connsiteY2" fmla="*/ 177581 h 3530606"/>
                <a:gd name="connsiteX3" fmla="*/ 1065463 w 1065463"/>
                <a:gd name="connsiteY3" fmla="*/ 3530606 h 3530606"/>
                <a:gd name="connsiteX4" fmla="*/ 1065463 w 1065463"/>
                <a:gd name="connsiteY4" fmla="*/ 3530606 h 3530606"/>
                <a:gd name="connsiteX5" fmla="*/ 0 w 1065463"/>
                <a:gd name="connsiteY5" fmla="*/ 3530606 h 3530606"/>
                <a:gd name="connsiteX6" fmla="*/ 0 w 1065463"/>
                <a:gd name="connsiteY6" fmla="*/ 3530606 h 3530606"/>
                <a:gd name="connsiteX7" fmla="*/ 0 w 1065463"/>
                <a:gd name="connsiteY7" fmla="*/ 177581 h 3530606"/>
                <a:gd name="connsiteX8" fmla="*/ 177581 w 1065463"/>
                <a:gd name="connsiteY8" fmla="*/ 0 h 353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5463" h="3530606">
                  <a:moveTo>
                    <a:pt x="1065463" y="588448"/>
                  </a:moveTo>
                  <a:lnTo>
                    <a:pt x="1065463" y="2942158"/>
                  </a:lnTo>
                  <a:cubicBezTo>
                    <a:pt x="1065463" y="3267147"/>
                    <a:pt x="1041470" y="3530604"/>
                    <a:pt x="1011873" y="3530604"/>
                  </a:cubicBezTo>
                  <a:lnTo>
                    <a:pt x="0" y="3530604"/>
                  </a:lnTo>
                  <a:lnTo>
                    <a:pt x="0" y="3530604"/>
                  </a:lnTo>
                  <a:lnTo>
                    <a:pt x="0" y="2"/>
                  </a:lnTo>
                  <a:lnTo>
                    <a:pt x="0" y="2"/>
                  </a:lnTo>
                  <a:lnTo>
                    <a:pt x="1011873" y="2"/>
                  </a:lnTo>
                  <a:cubicBezTo>
                    <a:pt x="1041470" y="2"/>
                    <a:pt x="1065463" y="263459"/>
                    <a:pt x="1065463" y="588448"/>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63442" rIns="63442" bIns="63443" numCol="1" spcCol="1270" anchor="ctr" anchorCtr="0">
              <a:noAutofit/>
            </a:bodyPr>
            <a:lstStyle/>
            <a:p>
              <a:pPr marL="171450" lvl="1" indent="-171450" algn="ctr" defTabSz="800100">
                <a:lnSpc>
                  <a:spcPct val="90000"/>
                </a:lnSpc>
                <a:spcBef>
                  <a:spcPct val="0"/>
                </a:spcBef>
                <a:spcAft>
                  <a:spcPct val="15000"/>
                </a:spcAft>
                <a:buNone/>
              </a:pPr>
              <a:r>
                <a:rPr lang="de-DE" sz="1800" b="1" kern="1200" dirty="0"/>
                <a:t>4 SWS + 3 Klausuren</a:t>
              </a:r>
            </a:p>
          </p:txBody>
        </p:sp>
        <p:sp>
          <p:nvSpPr>
            <p:cNvPr id="12" name="Freihandform: Form 11">
              <a:extLst>
                <a:ext uri="{FF2B5EF4-FFF2-40B4-BE49-F238E27FC236}">
                  <a16:creationId xmlns:a16="http://schemas.microsoft.com/office/drawing/2014/main" id="{3F53BBA7-B1FB-4089-95F7-5A963C988C22}"/>
                </a:ext>
              </a:extLst>
            </p:cNvPr>
            <p:cNvSpPr/>
            <p:nvPr/>
          </p:nvSpPr>
          <p:spPr>
            <a:xfrm>
              <a:off x="2089981" y="4523070"/>
              <a:ext cx="1147423" cy="1639176"/>
            </a:xfrm>
            <a:custGeom>
              <a:avLst/>
              <a:gdLst>
                <a:gd name="connsiteX0" fmla="*/ 0 w 1639175"/>
                <a:gd name="connsiteY0" fmla="*/ 0 h 1147422"/>
                <a:gd name="connsiteX1" fmla="*/ 1065464 w 1639175"/>
                <a:gd name="connsiteY1" fmla="*/ 0 h 1147422"/>
                <a:gd name="connsiteX2" fmla="*/ 1639175 w 1639175"/>
                <a:gd name="connsiteY2" fmla="*/ 573711 h 1147422"/>
                <a:gd name="connsiteX3" fmla="*/ 1065464 w 1639175"/>
                <a:gd name="connsiteY3" fmla="*/ 1147422 h 1147422"/>
                <a:gd name="connsiteX4" fmla="*/ 0 w 1639175"/>
                <a:gd name="connsiteY4" fmla="*/ 1147422 h 1147422"/>
                <a:gd name="connsiteX5" fmla="*/ 573711 w 1639175"/>
                <a:gd name="connsiteY5" fmla="*/ 573711 h 1147422"/>
                <a:gd name="connsiteX6" fmla="*/ 0 w 1639175"/>
                <a:gd name="connsiteY6" fmla="*/ 0 h 114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9175" h="1147422">
                  <a:moveTo>
                    <a:pt x="1639174" y="0"/>
                  </a:moveTo>
                  <a:lnTo>
                    <a:pt x="1639174" y="745824"/>
                  </a:lnTo>
                  <a:lnTo>
                    <a:pt x="819588" y="1147422"/>
                  </a:lnTo>
                  <a:lnTo>
                    <a:pt x="1" y="745824"/>
                  </a:lnTo>
                  <a:lnTo>
                    <a:pt x="1" y="0"/>
                  </a:lnTo>
                  <a:lnTo>
                    <a:pt x="819588" y="401598"/>
                  </a:lnTo>
                  <a:lnTo>
                    <a:pt x="1639174" y="0"/>
                  </a:lnTo>
                  <a:close/>
                </a:path>
              </a:pathLst>
            </a:custGeom>
            <a:solidFill>
              <a:srgbClr val="A73C45"/>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1" tIns="583871" rIns="10160" bIns="583872" numCol="1" spcCol="1270" anchor="ctr" anchorCtr="0">
              <a:noAutofit/>
            </a:bodyPr>
            <a:lstStyle/>
            <a:p>
              <a:pPr marL="0" lvl="0" indent="0" algn="ctr" defTabSz="711200">
                <a:lnSpc>
                  <a:spcPct val="90000"/>
                </a:lnSpc>
                <a:spcBef>
                  <a:spcPct val="0"/>
                </a:spcBef>
                <a:spcAft>
                  <a:spcPct val="35000"/>
                </a:spcAft>
                <a:buNone/>
              </a:pPr>
              <a:r>
                <a:rPr lang="de-DE" sz="1600" kern="1200" dirty="0"/>
                <a:t>3. Semester</a:t>
              </a:r>
            </a:p>
          </p:txBody>
        </p:sp>
        <p:sp>
          <p:nvSpPr>
            <p:cNvPr id="13" name="Freihandform: Form 12">
              <a:extLst>
                <a:ext uri="{FF2B5EF4-FFF2-40B4-BE49-F238E27FC236}">
                  <a16:creationId xmlns:a16="http://schemas.microsoft.com/office/drawing/2014/main" id="{D7CE7363-E043-465C-90D7-F5E6491EEE4D}"/>
                </a:ext>
              </a:extLst>
            </p:cNvPr>
            <p:cNvSpPr/>
            <p:nvPr/>
          </p:nvSpPr>
          <p:spPr>
            <a:xfrm>
              <a:off x="3519445" y="4523070"/>
              <a:ext cx="3481669" cy="1065464"/>
            </a:xfrm>
            <a:custGeom>
              <a:avLst/>
              <a:gdLst>
                <a:gd name="connsiteX0" fmla="*/ 177581 w 1065463"/>
                <a:gd name="connsiteY0" fmla="*/ 0 h 3481668"/>
                <a:gd name="connsiteX1" fmla="*/ 887882 w 1065463"/>
                <a:gd name="connsiteY1" fmla="*/ 0 h 3481668"/>
                <a:gd name="connsiteX2" fmla="*/ 1065463 w 1065463"/>
                <a:gd name="connsiteY2" fmla="*/ 177581 h 3481668"/>
                <a:gd name="connsiteX3" fmla="*/ 1065463 w 1065463"/>
                <a:gd name="connsiteY3" fmla="*/ 3481668 h 3481668"/>
                <a:gd name="connsiteX4" fmla="*/ 1065463 w 1065463"/>
                <a:gd name="connsiteY4" fmla="*/ 3481668 h 3481668"/>
                <a:gd name="connsiteX5" fmla="*/ 0 w 1065463"/>
                <a:gd name="connsiteY5" fmla="*/ 3481668 h 3481668"/>
                <a:gd name="connsiteX6" fmla="*/ 0 w 1065463"/>
                <a:gd name="connsiteY6" fmla="*/ 3481668 h 3481668"/>
                <a:gd name="connsiteX7" fmla="*/ 0 w 1065463"/>
                <a:gd name="connsiteY7" fmla="*/ 177581 h 3481668"/>
                <a:gd name="connsiteX8" fmla="*/ 177581 w 1065463"/>
                <a:gd name="connsiteY8" fmla="*/ 0 h 348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5463" h="3481668">
                  <a:moveTo>
                    <a:pt x="1065463" y="580292"/>
                  </a:moveTo>
                  <a:lnTo>
                    <a:pt x="1065463" y="2901376"/>
                  </a:lnTo>
                  <a:cubicBezTo>
                    <a:pt x="1065463" y="3221861"/>
                    <a:pt x="1041132" y="3481666"/>
                    <a:pt x="1011119" y="3481666"/>
                  </a:cubicBezTo>
                  <a:lnTo>
                    <a:pt x="0" y="3481666"/>
                  </a:lnTo>
                  <a:lnTo>
                    <a:pt x="0" y="3481666"/>
                  </a:lnTo>
                  <a:lnTo>
                    <a:pt x="0" y="2"/>
                  </a:lnTo>
                  <a:lnTo>
                    <a:pt x="0" y="2"/>
                  </a:lnTo>
                  <a:lnTo>
                    <a:pt x="1011119" y="2"/>
                  </a:lnTo>
                  <a:cubicBezTo>
                    <a:pt x="1041132" y="2"/>
                    <a:pt x="1065463" y="259807"/>
                    <a:pt x="1065463" y="580292"/>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63442" rIns="63442" bIns="63443" numCol="1" spcCol="1270" anchor="ctr" anchorCtr="0">
              <a:noAutofit/>
            </a:bodyPr>
            <a:lstStyle/>
            <a:p>
              <a:pPr marL="171450" lvl="1" indent="-171450" algn="ctr" defTabSz="800100">
                <a:lnSpc>
                  <a:spcPct val="90000"/>
                </a:lnSpc>
                <a:spcBef>
                  <a:spcPct val="0"/>
                </a:spcBef>
                <a:spcAft>
                  <a:spcPct val="15000"/>
                </a:spcAft>
                <a:buNone/>
              </a:pPr>
              <a:r>
                <a:rPr lang="de-DE" sz="1800" b="1" kern="1200" dirty="0"/>
                <a:t>4 SWS + 3 Klausuren</a:t>
              </a:r>
            </a:p>
          </p:txBody>
        </p:sp>
      </p:grpSp>
      <p:sp>
        <p:nvSpPr>
          <p:cNvPr id="16" name="Rechteck: abgerundete Ecken 15">
            <a:extLst>
              <a:ext uri="{FF2B5EF4-FFF2-40B4-BE49-F238E27FC236}">
                <a16:creationId xmlns:a16="http://schemas.microsoft.com/office/drawing/2014/main" id="{D75AA721-887C-4BAE-83C9-51EAB3346E7F}"/>
              </a:ext>
            </a:extLst>
          </p:cNvPr>
          <p:cNvSpPr/>
          <p:nvPr/>
        </p:nvSpPr>
        <p:spPr>
          <a:xfrm>
            <a:off x="6012160" y="3002411"/>
            <a:ext cx="1944216" cy="308479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Praktikum</a:t>
            </a:r>
          </a:p>
          <a:p>
            <a:pPr algn="ctr"/>
            <a:r>
              <a:rPr lang="de-DE" b="1" dirty="0">
                <a:solidFill>
                  <a:schemeClr val="tx1"/>
                </a:solidFill>
              </a:rPr>
              <a:t>(1 Monat)</a:t>
            </a:r>
            <a:br>
              <a:rPr lang="de-DE" b="1" dirty="0">
                <a:solidFill>
                  <a:schemeClr val="tx1"/>
                </a:solidFill>
              </a:rPr>
            </a:br>
            <a:endParaRPr lang="de-DE" b="1" dirty="0">
              <a:solidFill>
                <a:schemeClr val="tx1"/>
              </a:solidFill>
            </a:endParaRPr>
          </a:p>
          <a:p>
            <a:pPr algn="ctr"/>
            <a:r>
              <a:rPr lang="de-DE" b="1" dirty="0">
                <a:solidFill>
                  <a:schemeClr val="tx1"/>
                </a:solidFill>
              </a:rPr>
              <a:t>&amp;</a:t>
            </a:r>
            <a:br>
              <a:rPr lang="de-DE" b="1" dirty="0">
                <a:solidFill>
                  <a:schemeClr val="tx1"/>
                </a:solidFill>
              </a:rPr>
            </a:br>
            <a:endParaRPr lang="de-DE" b="1" dirty="0">
              <a:solidFill>
                <a:schemeClr val="tx1"/>
              </a:solidFill>
            </a:endParaRPr>
          </a:p>
          <a:p>
            <a:pPr algn="ctr"/>
            <a:r>
              <a:rPr lang="de-DE" b="1" dirty="0">
                <a:solidFill>
                  <a:schemeClr val="tx1"/>
                </a:solidFill>
              </a:rPr>
              <a:t>Seminararbeit mit mündlichem Vortrag</a:t>
            </a:r>
          </a:p>
        </p:txBody>
      </p:sp>
    </p:spTree>
    <p:extLst>
      <p:ext uri="{BB962C8B-B14F-4D97-AF65-F5344CB8AC3E}">
        <p14:creationId xmlns:p14="http://schemas.microsoft.com/office/powerpoint/2010/main" val="3449345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827DF0-9CF2-4402-9F23-3169AA804385}"/>
              </a:ext>
            </a:extLst>
          </p:cNvPr>
          <p:cNvSpPr>
            <a:spLocks noGrp="1"/>
          </p:cNvSpPr>
          <p:nvPr>
            <p:ph type="title"/>
          </p:nvPr>
        </p:nvSpPr>
        <p:spPr/>
        <p:txBody>
          <a:bodyPr/>
          <a:lstStyle/>
          <a:p>
            <a:r>
              <a:rPr lang="de-DE" dirty="0"/>
              <a:t>Zusatzqualifikation – Was ist der Inhalt?</a:t>
            </a:r>
          </a:p>
        </p:txBody>
      </p:sp>
      <p:graphicFrame>
        <p:nvGraphicFramePr>
          <p:cNvPr id="4" name="Tabelle 4">
            <a:extLst>
              <a:ext uri="{FF2B5EF4-FFF2-40B4-BE49-F238E27FC236}">
                <a16:creationId xmlns:a16="http://schemas.microsoft.com/office/drawing/2014/main" id="{98B4FD9C-9158-6C97-2F5A-C39191415AE7}"/>
              </a:ext>
            </a:extLst>
          </p:cNvPr>
          <p:cNvGraphicFramePr>
            <a:graphicFrameLocks noGrp="1"/>
          </p:cNvGraphicFramePr>
          <p:nvPr>
            <p:ph idx="1"/>
            <p:extLst>
              <p:ext uri="{D42A27DB-BD31-4B8C-83A1-F6EECF244321}">
                <p14:modId xmlns:p14="http://schemas.microsoft.com/office/powerpoint/2010/main" val="3530362403"/>
              </p:ext>
            </p:extLst>
          </p:nvPr>
        </p:nvGraphicFramePr>
        <p:xfrm>
          <a:off x="457200" y="1628775"/>
          <a:ext cx="8229600" cy="459740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530624">
                  <a:extLst>
                    <a:ext uri="{9D8B030D-6E8A-4147-A177-3AD203B41FA5}">
                      <a16:colId xmlns:a16="http://schemas.microsoft.com/office/drawing/2014/main" val="2355071727"/>
                    </a:ext>
                  </a:extLst>
                </a:gridCol>
                <a:gridCol w="2376264">
                  <a:extLst>
                    <a:ext uri="{9D8B030D-6E8A-4147-A177-3AD203B41FA5}">
                      <a16:colId xmlns:a16="http://schemas.microsoft.com/office/drawing/2014/main" val="1214000654"/>
                    </a:ext>
                  </a:extLst>
                </a:gridCol>
                <a:gridCol w="3322712">
                  <a:extLst>
                    <a:ext uri="{9D8B030D-6E8A-4147-A177-3AD203B41FA5}">
                      <a16:colId xmlns:a16="http://schemas.microsoft.com/office/drawing/2014/main" val="3660939677"/>
                    </a:ext>
                  </a:extLst>
                </a:gridCol>
              </a:tblGrid>
              <a:tr h="370840">
                <a:tc>
                  <a:txBody>
                    <a:bodyPr/>
                    <a:lstStyle/>
                    <a:p>
                      <a:pPr marL="342900" indent="-342900">
                        <a:buAutoNum type="arabicPeriod"/>
                      </a:pPr>
                      <a:r>
                        <a:rPr lang="de-DE" sz="1500" b="1" dirty="0"/>
                        <a:t>Semester</a:t>
                      </a:r>
                    </a:p>
                  </a:txBody>
                  <a:tcPr>
                    <a:solidFill>
                      <a:srgbClr val="A73C45"/>
                    </a:solidFill>
                  </a:tcPr>
                </a:tc>
                <a:tc>
                  <a:txBody>
                    <a:bodyPr/>
                    <a:lstStyle/>
                    <a:p>
                      <a:r>
                        <a:rPr lang="de-DE" sz="1500" b="1" dirty="0"/>
                        <a:t>2. Semester (aktuell)</a:t>
                      </a:r>
                    </a:p>
                  </a:txBody>
                  <a:tcPr>
                    <a:solidFill>
                      <a:srgbClr val="A73C45"/>
                    </a:solidFill>
                  </a:tcPr>
                </a:tc>
                <a:tc>
                  <a:txBody>
                    <a:bodyPr/>
                    <a:lstStyle/>
                    <a:p>
                      <a:r>
                        <a:rPr lang="de-DE" sz="1500" b="1" dirty="0"/>
                        <a:t>3. Semester</a:t>
                      </a:r>
                    </a:p>
                  </a:txBody>
                  <a:tcPr>
                    <a:solidFill>
                      <a:srgbClr val="A73C45"/>
                    </a:solidFill>
                  </a:tcPr>
                </a:tc>
                <a:extLst>
                  <a:ext uri="{0D108BD9-81ED-4DB2-BD59-A6C34878D82A}">
                    <a16:rowId xmlns:a16="http://schemas.microsoft.com/office/drawing/2014/main" val="1848366497"/>
                  </a:ext>
                </a:extLst>
              </a:tr>
              <a:tr h="370840">
                <a:tc>
                  <a:txBody>
                    <a:bodyPr/>
                    <a:lstStyle/>
                    <a:p>
                      <a:r>
                        <a:rPr lang="de-DE" sz="1500" b="0" dirty="0"/>
                        <a:t>Einführung in die Pharmazie</a:t>
                      </a:r>
                    </a:p>
                  </a:txBody>
                  <a:tcPr>
                    <a:solidFill>
                      <a:srgbClr val="E7E7E7"/>
                    </a:solidFill>
                  </a:tcPr>
                </a:tc>
                <a:tc>
                  <a:txBody>
                    <a:bodyPr/>
                    <a:lstStyle/>
                    <a:p>
                      <a:r>
                        <a:rPr lang="de-DE" sz="1500" b="0" dirty="0"/>
                        <a:t>Arzneimittelpreisrecht</a:t>
                      </a:r>
                    </a:p>
                  </a:txBody>
                  <a:tcPr>
                    <a:solidFill>
                      <a:srgbClr val="CF959B"/>
                    </a:solidFill>
                  </a:tcPr>
                </a:tc>
                <a:tc>
                  <a:txBody>
                    <a:bodyPr/>
                    <a:lstStyle/>
                    <a:p>
                      <a:r>
                        <a:rPr lang="de-DE" sz="1500" b="0" dirty="0"/>
                        <a:t>Nationales Arzneimittelhaftungsrecht</a:t>
                      </a:r>
                    </a:p>
                  </a:txBody>
                  <a:tcPr>
                    <a:solidFill>
                      <a:srgbClr val="E7E7E7"/>
                    </a:solidFill>
                  </a:tcPr>
                </a:tc>
                <a:extLst>
                  <a:ext uri="{0D108BD9-81ED-4DB2-BD59-A6C34878D82A}">
                    <a16:rowId xmlns:a16="http://schemas.microsoft.com/office/drawing/2014/main" val="2107624477"/>
                  </a:ext>
                </a:extLst>
              </a:tr>
              <a:tr h="370840">
                <a:tc>
                  <a:txBody>
                    <a:bodyPr/>
                    <a:lstStyle/>
                    <a:p>
                      <a:r>
                        <a:rPr lang="de-DE" sz="1500" b="0" dirty="0"/>
                        <a:t>Klinische Prüfungen</a:t>
                      </a:r>
                    </a:p>
                  </a:txBody>
                  <a:tcPr>
                    <a:solidFill>
                      <a:srgbClr val="E7E7E7"/>
                    </a:solidFill>
                  </a:tcPr>
                </a:tc>
                <a:tc>
                  <a:txBody>
                    <a:bodyPr/>
                    <a:lstStyle/>
                    <a:p>
                      <a:r>
                        <a:rPr lang="de-DE" sz="1500" b="0" dirty="0"/>
                        <a:t>Arzneimittelrecht</a:t>
                      </a:r>
                    </a:p>
                  </a:txBody>
                  <a:tcPr>
                    <a:solidFill>
                      <a:srgbClr val="CF959B"/>
                    </a:solidFill>
                  </a:tcPr>
                </a:tc>
                <a:tc>
                  <a:txBody>
                    <a:bodyPr/>
                    <a:lstStyle/>
                    <a:p>
                      <a:r>
                        <a:rPr lang="de-DE" sz="1500" b="0" dirty="0"/>
                        <a:t>Nationales Arzneimittelzulassungsrecht</a:t>
                      </a:r>
                    </a:p>
                  </a:txBody>
                  <a:tcPr>
                    <a:solidFill>
                      <a:srgbClr val="E7E7E7"/>
                    </a:solidFill>
                  </a:tcPr>
                </a:tc>
                <a:extLst>
                  <a:ext uri="{0D108BD9-81ED-4DB2-BD59-A6C34878D82A}">
                    <a16:rowId xmlns:a16="http://schemas.microsoft.com/office/drawing/2014/main" val="3463515383"/>
                  </a:ext>
                </a:extLst>
              </a:tr>
              <a:tr h="370840">
                <a:tc>
                  <a:txBody>
                    <a:bodyPr/>
                    <a:lstStyle/>
                    <a:p>
                      <a:r>
                        <a:rPr lang="de-DE" sz="1500" b="0" dirty="0"/>
                        <a:t>Vertragsgestaltung</a:t>
                      </a:r>
                    </a:p>
                  </a:txBody>
                  <a:tcPr>
                    <a:solidFill>
                      <a:srgbClr val="E7E7E7"/>
                    </a:solidFill>
                  </a:tcPr>
                </a:tc>
                <a:tc>
                  <a:txBody>
                    <a:bodyPr/>
                    <a:lstStyle/>
                    <a:p>
                      <a:r>
                        <a:rPr lang="de-DE" sz="1500" b="0" dirty="0"/>
                        <a:t>Besondere Therapierichtungen</a:t>
                      </a:r>
                    </a:p>
                  </a:txBody>
                  <a:tcPr>
                    <a:solidFill>
                      <a:srgbClr val="CF959B"/>
                    </a:solidFill>
                  </a:tcPr>
                </a:tc>
                <a:tc>
                  <a:txBody>
                    <a:bodyPr/>
                    <a:lstStyle/>
                    <a:p>
                      <a:r>
                        <a:rPr lang="de-DE" sz="1500" b="0" dirty="0"/>
                        <a:t>Europäisches Arzneimittelzulassungsrecht</a:t>
                      </a:r>
                    </a:p>
                  </a:txBody>
                  <a:tcPr>
                    <a:solidFill>
                      <a:srgbClr val="E7E7E7"/>
                    </a:solidFill>
                  </a:tcPr>
                </a:tc>
                <a:extLst>
                  <a:ext uri="{0D108BD9-81ED-4DB2-BD59-A6C34878D82A}">
                    <a16:rowId xmlns:a16="http://schemas.microsoft.com/office/drawing/2014/main" val="2484082738"/>
                  </a:ext>
                </a:extLst>
              </a:tr>
              <a:tr h="370840">
                <a:tc>
                  <a:txBody>
                    <a:bodyPr/>
                    <a:lstStyle/>
                    <a:p>
                      <a:r>
                        <a:rPr lang="de-DE" sz="1500" b="0" dirty="0"/>
                        <a:t>GKV – Grundlagen</a:t>
                      </a:r>
                    </a:p>
                  </a:txBody>
                  <a:tcPr>
                    <a:solidFill>
                      <a:srgbClr val="E7E7E7"/>
                    </a:solidFill>
                  </a:tcPr>
                </a:tc>
                <a:tc>
                  <a:txBody>
                    <a:bodyPr/>
                    <a:lstStyle/>
                    <a:p>
                      <a:r>
                        <a:rPr lang="de-DE" sz="1500" b="0" dirty="0"/>
                        <a:t>Arzneimittelsicherheit</a:t>
                      </a:r>
                    </a:p>
                  </a:txBody>
                  <a:tcPr>
                    <a:solidFill>
                      <a:srgbClr val="CF959B"/>
                    </a:solidFill>
                  </a:tcPr>
                </a:tc>
                <a:tc>
                  <a:txBody>
                    <a:bodyPr/>
                    <a:lstStyle/>
                    <a:p>
                      <a:r>
                        <a:rPr lang="de-DE" sz="1500" b="0" dirty="0" err="1"/>
                        <a:t>Orphan</a:t>
                      </a:r>
                      <a:r>
                        <a:rPr lang="de-DE" sz="1500" b="0" dirty="0"/>
                        <a:t>-Drugs &amp; deren Vermarktung</a:t>
                      </a:r>
                    </a:p>
                  </a:txBody>
                  <a:tcPr>
                    <a:solidFill>
                      <a:srgbClr val="E7E7E7"/>
                    </a:solidFill>
                  </a:tcPr>
                </a:tc>
                <a:extLst>
                  <a:ext uri="{0D108BD9-81ED-4DB2-BD59-A6C34878D82A}">
                    <a16:rowId xmlns:a16="http://schemas.microsoft.com/office/drawing/2014/main" val="2647603920"/>
                  </a:ext>
                </a:extLst>
              </a:tr>
              <a:tr h="370840">
                <a:tc>
                  <a:txBody>
                    <a:bodyPr/>
                    <a:lstStyle/>
                    <a:p>
                      <a:r>
                        <a:rPr lang="de-DE" sz="1500" b="0" dirty="0"/>
                        <a:t>GKV – Leistungsrecht</a:t>
                      </a:r>
                    </a:p>
                  </a:txBody>
                  <a:tcPr>
                    <a:solidFill>
                      <a:srgbClr val="E7E7E7"/>
                    </a:solidFill>
                  </a:tcPr>
                </a:tc>
                <a:tc>
                  <a:txBody>
                    <a:bodyPr/>
                    <a:lstStyle/>
                    <a:p>
                      <a:r>
                        <a:rPr lang="de-DE" sz="1500" b="0" dirty="0"/>
                        <a:t>Arzneimittelstrafrecht</a:t>
                      </a:r>
                    </a:p>
                  </a:txBody>
                  <a:tcPr>
                    <a:solidFill>
                      <a:srgbClr val="CF959B"/>
                    </a:solidFill>
                  </a:tcPr>
                </a:tc>
                <a:tc>
                  <a:txBody>
                    <a:bodyPr/>
                    <a:lstStyle/>
                    <a:p>
                      <a:r>
                        <a:rPr lang="de-DE" sz="1500" b="0" dirty="0"/>
                        <a:t>Sicherstellung der Arzneimittelversorgung</a:t>
                      </a:r>
                    </a:p>
                  </a:txBody>
                  <a:tcPr>
                    <a:solidFill>
                      <a:srgbClr val="E7E7E7"/>
                    </a:solidFill>
                  </a:tcPr>
                </a:tc>
                <a:extLst>
                  <a:ext uri="{0D108BD9-81ED-4DB2-BD59-A6C34878D82A}">
                    <a16:rowId xmlns:a16="http://schemas.microsoft.com/office/drawing/2014/main" val="1315832955"/>
                  </a:ext>
                </a:extLst>
              </a:tr>
              <a:tr h="370840">
                <a:tc>
                  <a:txBody>
                    <a:bodyPr/>
                    <a:lstStyle/>
                    <a:p>
                      <a:r>
                        <a:rPr lang="de-DE" sz="1500" b="0" dirty="0"/>
                        <a:t>GKV – Wettbewerbsrecht</a:t>
                      </a:r>
                    </a:p>
                  </a:txBody>
                  <a:tcPr>
                    <a:solidFill>
                      <a:srgbClr val="E7E7E7"/>
                    </a:solidFill>
                  </a:tcPr>
                </a:tc>
                <a:tc>
                  <a:txBody>
                    <a:bodyPr/>
                    <a:lstStyle/>
                    <a:p>
                      <a:r>
                        <a:rPr lang="de-DE" sz="1500" b="0" dirty="0"/>
                        <a:t>Korruption &amp; Compliance</a:t>
                      </a:r>
                    </a:p>
                  </a:txBody>
                  <a:tcPr>
                    <a:solidFill>
                      <a:srgbClr val="CF95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00" b="0" dirty="0"/>
                        <a:t>Internationales Arzneimittelhaftungsrecht</a:t>
                      </a:r>
                    </a:p>
                  </a:txBody>
                  <a:tcPr>
                    <a:solidFill>
                      <a:srgbClr val="E7E7E7"/>
                    </a:solidFill>
                  </a:tcPr>
                </a:tc>
                <a:extLst>
                  <a:ext uri="{0D108BD9-81ED-4DB2-BD59-A6C34878D82A}">
                    <a16:rowId xmlns:a16="http://schemas.microsoft.com/office/drawing/2014/main" val="868818522"/>
                  </a:ext>
                </a:extLst>
              </a:tr>
              <a:tr h="370840">
                <a:tc>
                  <a:txBody>
                    <a:bodyPr/>
                    <a:lstStyle/>
                    <a:p>
                      <a:r>
                        <a:rPr lang="de-DE" sz="1500" b="0" dirty="0"/>
                        <a:t>Vertragsarztrecht</a:t>
                      </a:r>
                    </a:p>
                  </a:txBody>
                  <a:tcPr>
                    <a:solidFill>
                      <a:srgbClr val="E7E7E7"/>
                    </a:solidFill>
                  </a:tcPr>
                </a:tc>
                <a:tc>
                  <a:txBody>
                    <a:bodyPr/>
                    <a:lstStyle/>
                    <a:p>
                      <a:r>
                        <a:rPr lang="de-DE" sz="1500" b="0" dirty="0"/>
                        <a:t>Apothekenrecht</a:t>
                      </a:r>
                    </a:p>
                  </a:txBody>
                  <a:tcPr>
                    <a:solidFill>
                      <a:srgbClr val="CF959B"/>
                    </a:solidFill>
                  </a:tcPr>
                </a:tc>
                <a:tc>
                  <a:txBody>
                    <a:bodyPr/>
                    <a:lstStyle/>
                    <a:p>
                      <a:r>
                        <a:rPr lang="de-DE" sz="1500" b="0" dirty="0"/>
                        <a:t>Gewerblicher Rechtschutz</a:t>
                      </a:r>
                    </a:p>
                  </a:txBody>
                  <a:tcPr>
                    <a:solidFill>
                      <a:srgbClr val="E7E7E7"/>
                    </a:solidFill>
                  </a:tcPr>
                </a:tc>
                <a:extLst>
                  <a:ext uri="{0D108BD9-81ED-4DB2-BD59-A6C34878D82A}">
                    <a16:rowId xmlns:a16="http://schemas.microsoft.com/office/drawing/2014/main" val="1498823214"/>
                  </a:ext>
                </a:extLst>
              </a:tr>
              <a:tr h="370840">
                <a:tc>
                  <a:txBody>
                    <a:bodyPr/>
                    <a:lstStyle/>
                    <a:p>
                      <a:r>
                        <a:rPr lang="de-DE" sz="1500" b="0" dirty="0"/>
                        <a:t>Arzt- / Krankenhaushaftung</a:t>
                      </a:r>
                    </a:p>
                  </a:txBody>
                  <a:tcPr>
                    <a:solidFill>
                      <a:srgbClr val="E7E7E7"/>
                    </a:solidFill>
                  </a:tcPr>
                </a:tc>
                <a:tc>
                  <a:txBody>
                    <a:bodyPr/>
                    <a:lstStyle/>
                    <a:p>
                      <a:r>
                        <a:rPr lang="de-DE" sz="1500" b="0" dirty="0"/>
                        <a:t>Medizinprodukterecht</a:t>
                      </a:r>
                    </a:p>
                  </a:txBody>
                  <a:tcPr>
                    <a:solidFill>
                      <a:srgbClr val="CF959B"/>
                    </a:solidFill>
                  </a:tcPr>
                </a:tc>
                <a:tc>
                  <a:txBody>
                    <a:bodyPr/>
                    <a:lstStyle/>
                    <a:p>
                      <a:r>
                        <a:rPr lang="de-DE" sz="1500" b="0" dirty="0"/>
                        <a:t>Patentrecht</a:t>
                      </a:r>
                    </a:p>
                  </a:txBody>
                  <a:tcPr>
                    <a:solidFill>
                      <a:srgbClr val="E7E7E7"/>
                    </a:solidFill>
                  </a:tcPr>
                </a:tc>
                <a:extLst>
                  <a:ext uri="{0D108BD9-81ED-4DB2-BD59-A6C34878D82A}">
                    <a16:rowId xmlns:a16="http://schemas.microsoft.com/office/drawing/2014/main" val="191805044"/>
                  </a:ext>
                </a:extLst>
              </a:tr>
              <a:tr h="370840">
                <a:tc>
                  <a:txBody>
                    <a:bodyPr/>
                    <a:lstStyle/>
                    <a:p>
                      <a:r>
                        <a:rPr lang="de-DE" sz="1500" b="0" dirty="0"/>
                        <a:t>Privatversicherungsrecht</a:t>
                      </a:r>
                    </a:p>
                  </a:txBody>
                  <a:tcPr>
                    <a:solidFill>
                      <a:srgbClr val="E7E7E7"/>
                    </a:solidFill>
                  </a:tcPr>
                </a:tc>
                <a:tc>
                  <a:txBody>
                    <a:bodyPr/>
                    <a:lstStyle/>
                    <a:p>
                      <a:r>
                        <a:rPr lang="de-DE" sz="1500" b="0" dirty="0"/>
                        <a:t>Heilmittelwerberecht</a:t>
                      </a:r>
                    </a:p>
                  </a:txBody>
                  <a:tcPr>
                    <a:solidFill>
                      <a:srgbClr val="CF959B"/>
                    </a:solidFill>
                  </a:tcPr>
                </a:tc>
                <a:tc>
                  <a:txBody>
                    <a:bodyPr/>
                    <a:lstStyle/>
                    <a:p>
                      <a:endParaRPr lang="de-DE" sz="1500" b="0" dirty="0"/>
                    </a:p>
                  </a:txBody>
                  <a:tcPr>
                    <a:solidFill>
                      <a:srgbClr val="E7E7E7"/>
                    </a:solidFill>
                  </a:tcPr>
                </a:tc>
                <a:extLst>
                  <a:ext uri="{0D108BD9-81ED-4DB2-BD59-A6C34878D82A}">
                    <a16:rowId xmlns:a16="http://schemas.microsoft.com/office/drawing/2014/main" val="601955417"/>
                  </a:ext>
                </a:extLst>
              </a:tr>
            </a:tbl>
          </a:graphicData>
        </a:graphic>
      </p:graphicFrame>
    </p:spTree>
    <p:extLst>
      <p:ext uri="{BB962C8B-B14F-4D97-AF65-F5344CB8AC3E}">
        <p14:creationId xmlns:p14="http://schemas.microsoft.com/office/powerpoint/2010/main" val="929677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576B5AA-916C-4C01-9128-4F9F46CD8DB1}"/>
              </a:ext>
            </a:extLst>
          </p:cNvPr>
          <p:cNvSpPr>
            <a:spLocks noGrp="1"/>
          </p:cNvSpPr>
          <p:nvPr>
            <p:ph type="title"/>
          </p:nvPr>
        </p:nvSpPr>
        <p:spPr>
          <a:xfrm>
            <a:off x="442170" y="856180"/>
            <a:ext cx="3420438" cy="1128068"/>
          </a:xfrm>
        </p:spPr>
        <p:txBody>
          <a:bodyPr vert="horz" lIns="91440" tIns="45720" rIns="91440" bIns="45720" rtlCol="0" anchor="ctr">
            <a:normAutofit/>
          </a:bodyPr>
          <a:lstStyle/>
          <a:p>
            <a:pPr>
              <a:lnSpc>
                <a:spcPct val="90000"/>
              </a:lnSpc>
            </a:pPr>
            <a:r>
              <a:rPr lang="en-US" sz="2700"/>
              <a:t>Zusatzqualifikation - Vorlesungen</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nhaltsplatzhalter 4">
            <a:extLst>
              <a:ext uri="{FF2B5EF4-FFF2-40B4-BE49-F238E27FC236}">
                <a16:creationId xmlns:a16="http://schemas.microsoft.com/office/drawing/2014/main" id="{68CA23D5-8BBD-427A-B8D3-7577205528B7}"/>
              </a:ext>
            </a:extLst>
          </p:cNvPr>
          <p:cNvSpPr>
            <a:spLocks noGrp="1"/>
          </p:cNvSpPr>
          <p:nvPr>
            <p:ph sz="half" idx="1"/>
          </p:nvPr>
        </p:nvSpPr>
        <p:spPr>
          <a:xfrm>
            <a:off x="443039" y="2330505"/>
            <a:ext cx="3419569" cy="3979585"/>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sz="1700">
                <a:solidFill>
                  <a:schemeClr val="tx1"/>
                </a:solidFill>
              </a:rPr>
              <a:t>Mittwochs von 16 – 20 Uhr (c.t.)</a:t>
            </a:r>
            <a:br>
              <a:rPr lang="en-US" sz="1700">
                <a:solidFill>
                  <a:schemeClr val="tx1"/>
                </a:solidFill>
              </a:rPr>
            </a:br>
            <a:endParaRPr lang="en-US" sz="1700">
              <a:solidFill>
                <a:schemeClr val="tx1"/>
              </a:solidFill>
            </a:endParaRPr>
          </a:p>
          <a:p>
            <a:pPr indent="-228600">
              <a:lnSpc>
                <a:spcPct val="90000"/>
              </a:lnSpc>
              <a:buFont typeface="Arial" panose="020B0604020202020204" pitchFamily="34" charset="0"/>
              <a:buChar char="•"/>
            </a:pPr>
            <a:r>
              <a:rPr lang="en-US" sz="1700">
                <a:solidFill>
                  <a:schemeClr val="tx1"/>
                </a:solidFill>
              </a:rPr>
              <a:t>Präsenz in LH 204</a:t>
            </a:r>
            <a:br>
              <a:rPr lang="en-US" sz="1700">
                <a:solidFill>
                  <a:schemeClr val="tx1"/>
                </a:solidFill>
              </a:rPr>
            </a:br>
            <a:endParaRPr lang="en-US" sz="1700">
              <a:solidFill>
                <a:schemeClr val="tx1"/>
              </a:solidFill>
            </a:endParaRPr>
          </a:p>
          <a:p>
            <a:pPr indent="-228600">
              <a:lnSpc>
                <a:spcPct val="90000"/>
              </a:lnSpc>
              <a:buFont typeface="Arial" panose="020B0604020202020204" pitchFamily="34" charset="0"/>
              <a:buChar char="•"/>
            </a:pPr>
            <a:r>
              <a:rPr lang="en-US" sz="1700">
                <a:solidFill>
                  <a:schemeClr val="tx1"/>
                </a:solidFill>
              </a:rPr>
              <a:t>Anwesenheitskontrolle</a:t>
            </a:r>
            <a:br>
              <a:rPr lang="en-US" sz="1700">
                <a:solidFill>
                  <a:schemeClr val="tx1"/>
                </a:solidFill>
              </a:rPr>
            </a:br>
            <a:endParaRPr lang="en-US" sz="1700">
              <a:solidFill>
                <a:schemeClr val="tx1"/>
              </a:solidFill>
            </a:endParaRPr>
          </a:p>
          <a:p>
            <a:pPr indent="-228600">
              <a:lnSpc>
                <a:spcPct val="90000"/>
              </a:lnSpc>
              <a:buFont typeface="Arial" panose="020B0604020202020204" pitchFamily="34" charset="0"/>
              <a:buChar char="•"/>
            </a:pPr>
            <a:r>
              <a:rPr lang="en-US" sz="1700">
                <a:solidFill>
                  <a:schemeClr val="tx1"/>
                </a:solidFill>
              </a:rPr>
              <a:t>Onlineteilnahme auf Antrag (nur in besonderen Fällen)</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nhaltsplatzhalter 5">
            <a:extLst>
              <a:ext uri="{FF2B5EF4-FFF2-40B4-BE49-F238E27FC236}">
                <a16:creationId xmlns:a16="http://schemas.microsoft.com/office/drawing/2014/main" id="{24C95158-7410-447B-A254-BA88D0A8F0CE}"/>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446" r="-1" b="-1"/>
          <a:stretch/>
        </p:blipFill>
        <p:spPr>
          <a:xfrm>
            <a:off x="4339325" y="631528"/>
            <a:ext cx="4337131" cy="5605784"/>
          </a:xfrm>
          <a:prstGeom prst="rect">
            <a:avLst/>
          </a:prstGeom>
        </p:spPr>
      </p:pic>
    </p:spTree>
    <p:extLst>
      <p:ext uri="{BB962C8B-B14F-4D97-AF65-F5344CB8AC3E}">
        <p14:creationId xmlns:p14="http://schemas.microsoft.com/office/powerpoint/2010/main" val="3289666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4E857E-5CE8-427D-BF5A-501CC3EFBD04}"/>
              </a:ext>
            </a:extLst>
          </p:cNvPr>
          <p:cNvSpPr>
            <a:spLocks noGrp="1"/>
          </p:cNvSpPr>
          <p:nvPr>
            <p:ph type="title"/>
          </p:nvPr>
        </p:nvSpPr>
        <p:spPr/>
        <p:txBody>
          <a:bodyPr/>
          <a:lstStyle/>
          <a:p>
            <a:r>
              <a:rPr lang="de-DE" sz="3200" b="1" dirty="0"/>
              <a:t>Zusatzqualifikation - Klausur</a:t>
            </a:r>
          </a:p>
        </p:txBody>
      </p:sp>
      <p:sp>
        <p:nvSpPr>
          <p:cNvPr id="9" name="Textplatzhalter 8">
            <a:extLst>
              <a:ext uri="{FF2B5EF4-FFF2-40B4-BE49-F238E27FC236}">
                <a16:creationId xmlns:a16="http://schemas.microsoft.com/office/drawing/2014/main" id="{C3322557-8133-4670-A8F4-1CAC06F8CE75}"/>
              </a:ext>
            </a:extLst>
          </p:cNvPr>
          <p:cNvSpPr>
            <a:spLocks noGrp="1"/>
          </p:cNvSpPr>
          <p:nvPr>
            <p:ph idx="1"/>
          </p:nvPr>
        </p:nvSpPr>
        <p:spPr/>
        <p:txBody>
          <a:bodyPr/>
          <a:lstStyle/>
          <a:p>
            <a:r>
              <a:rPr lang="de-DE" b="0" dirty="0"/>
              <a:t>Präsenz in LH 204</a:t>
            </a:r>
          </a:p>
          <a:p>
            <a:pPr marL="85725" indent="0">
              <a:buNone/>
            </a:pPr>
            <a:endParaRPr lang="de-DE" dirty="0"/>
          </a:p>
          <a:p>
            <a:r>
              <a:rPr lang="de-DE" b="0" dirty="0"/>
              <a:t>I.d.R</a:t>
            </a:r>
            <a:r>
              <a:rPr lang="de-DE" dirty="0"/>
              <a:t>. </a:t>
            </a:r>
            <a:r>
              <a:rPr lang="de-DE" b="0" dirty="0"/>
              <a:t>16:00 – 18:00 Uhr (s.t) </a:t>
            </a:r>
            <a:r>
              <a:rPr lang="de-DE" b="1" dirty="0"/>
              <a:t>Achtung!: </a:t>
            </a:r>
            <a:r>
              <a:rPr lang="de-DE" dirty="0"/>
              <a:t>Terminplan beachten!!!</a:t>
            </a:r>
          </a:p>
          <a:p>
            <a:endParaRPr lang="de-DE" dirty="0"/>
          </a:p>
          <a:p>
            <a:r>
              <a:rPr lang="de-DE" b="0" dirty="0"/>
              <a:t>Zugelassene Hilfsmittel:</a:t>
            </a:r>
          </a:p>
          <a:p>
            <a:pPr lvl="1"/>
            <a:r>
              <a:rPr lang="de-DE" dirty="0"/>
              <a:t>Reader / Gesetzestexte</a:t>
            </a:r>
          </a:p>
          <a:p>
            <a:pPr lvl="1"/>
            <a:endParaRPr lang="de-DE" dirty="0"/>
          </a:p>
          <a:p>
            <a:r>
              <a:rPr lang="de-DE" dirty="0"/>
              <a:t>Inhalt</a:t>
            </a:r>
          </a:p>
          <a:p>
            <a:pPr lvl="1"/>
            <a:r>
              <a:rPr lang="de-DE" dirty="0"/>
              <a:t>Vorangegangener Vorlesungsblock</a:t>
            </a:r>
          </a:p>
          <a:p>
            <a:pPr lvl="1"/>
            <a:endParaRPr lang="de-DE" dirty="0"/>
          </a:p>
          <a:p>
            <a:r>
              <a:rPr lang="de-DE" dirty="0"/>
              <a:t>2 Klausuren pro Semester müssen bestanden werden!!!</a:t>
            </a:r>
          </a:p>
        </p:txBody>
      </p:sp>
      <p:pic>
        <p:nvPicPr>
          <p:cNvPr id="15" name="Grafik 14" descr="Ein Bild, das Zeichnung enthält.&#10;&#10;Automatisch generierte Beschreibung">
            <a:extLst>
              <a:ext uri="{FF2B5EF4-FFF2-40B4-BE49-F238E27FC236}">
                <a16:creationId xmlns:a16="http://schemas.microsoft.com/office/drawing/2014/main" id="{63D0FF43-1E79-45B0-8A0C-175EDE14D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728" y="5207082"/>
            <a:ext cx="648072" cy="958221"/>
          </a:xfrm>
          <a:prstGeom prst="rect">
            <a:avLst/>
          </a:prstGeom>
        </p:spPr>
      </p:pic>
    </p:spTree>
    <p:extLst>
      <p:ext uri="{BB962C8B-B14F-4D97-AF65-F5344CB8AC3E}">
        <p14:creationId xmlns:p14="http://schemas.microsoft.com/office/powerpoint/2010/main" val="2634446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243555-85B3-4155-946D-F4F2E39834D6}"/>
              </a:ext>
            </a:extLst>
          </p:cNvPr>
          <p:cNvSpPr>
            <a:spLocks noGrp="1"/>
          </p:cNvSpPr>
          <p:nvPr>
            <p:ph type="title"/>
          </p:nvPr>
        </p:nvSpPr>
        <p:spPr/>
        <p:txBody>
          <a:bodyPr/>
          <a:lstStyle/>
          <a:p>
            <a:r>
              <a:rPr lang="de-DE" dirty="0"/>
              <a:t>Zusatzqualifikation - Praktikum</a:t>
            </a:r>
          </a:p>
        </p:txBody>
      </p:sp>
      <p:sp>
        <p:nvSpPr>
          <p:cNvPr id="4" name="Foliennummernplatzhalter 3">
            <a:extLst>
              <a:ext uri="{FF2B5EF4-FFF2-40B4-BE49-F238E27FC236}">
                <a16:creationId xmlns:a16="http://schemas.microsoft.com/office/drawing/2014/main" id="{3D9ADC68-1938-46B5-B861-A70CE4E0D12C}"/>
              </a:ext>
            </a:extLst>
          </p:cNvPr>
          <p:cNvSpPr>
            <a:spLocks noGrp="1"/>
          </p:cNvSpPr>
          <p:nvPr>
            <p:ph type="sldNum" sz="quarter" idx="11"/>
          </p:nvPr>
        </p:nvSpPr>
        <p:spPr/>
        <p:txBody>
          <a:bodyPr/>
          <a:lstStyle/>
          <a:p>
            <a:fld id="{D1D5E24A-8E79-4234-B83B-6813488E6676}" type="slidenum">
              <a:rPr lang="de-DE" altLang="de-DE" smtClean="0"/>
              <a:pPr/>
              <a:t>9</a:t>
            </a:fld>
            <a:endParaRPr lang="de-DE" altLang="de-DE" dirty="0"/>
          </a:p>
        </p:txBody>
      </p:sp>
      <p:pic>
        <p:nvPicPr>
          <p:cNvPr id="6" name="Grafik 5" descr="Ein Bild, das Zeichnung enthält.&#10;&#10;Automatisch generierte Beschreibung">
            <a:extLst>
              <a:ext uri="{FF2B5EF4-FFF2-40B4-BE49-F238E27FC236}">
                <a16:creationId xmlns:a16="http://schemas.microsoft.com/office/drawing/2014/main" id="{5B2315E7-142E-4345-AEB2-85E06680C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16" y="1628800"/>
            <a:ext cx="7629525" cy="2486025"/>
          </a:xfrm>
          <a:prstGeom prst="rect">
            <a:avLst/>
          </a:prstGeom>
        </p:spPr>
      </p:pic>
      <p:sp>
        <p:nvSpPr>
          <p:cNvPr id="7" name="Textfeld 6">
            <a:extLst>
              <a:ext uri="{FF2B5EF4-FFF2-40B4-BE49-F238E27FC236}">
                <a16:creationId xmlns:a16="http://schemas.microsoft.com/office/drawing/2014/main" id="{605F17A2-596E-498C-B23B-CE281EA276FF}"/>
              </a:ext>
            </a:extLst>
          </p:cNvPr>
          <p:cNvSpPr txBox="1"/>
          <p:nvPr/>
        </p:nvSpPr>
        <p:spPr>
          <a:xfrm>
            <a:off x="746716" y="4293096"/>
            <a:ext cx="2241108" cy="1477328"/>
          </a:xfrm>
          <a:prstGeom prst="rect">
            <a:avLst/>
          </a:prstGeom>
          <a:noFill/>
        </p:spPr>
        <p:txBody>
          <a:bodyPr wrap="square" rtlCol="0">
            <a:spAutoFit/>
          </a:bodyPr>
          <a:lstStyle/>
          <a:p>
            <a:pPr marL="285750" indent="-285750">
              <a:buFont typeface="Arial" panose="020B0604020202020204" pitchFamily="34" charset="0"/>
              <a:buChar char="•"/>
            </a:pPr>
            <a:r>
              <a:rPr lang="de-DE" dirty="0"/>
              <a:t>Bewerbung nach 2. ZQ-Semestern</a:t>
            </a:r>
            <a:br>
              <a:rPr lang="de-DE" dirty="0"/>
            </a:br>
            <a:endParaRPr lang="de-DE" dirty="0"/>
          </a:p>
          <a:p>
            <a:pPr marL="285750" indent="-285750">
              <a:buFont typeface="Arial" panose="020B0604020202020204" pitchFamily="34" charset="0"/>
              <a:buChar char="•"/>
            </a:pPr>
            <a:r>
              <a:rPr lang="de-DE" dirty="0"/>
              <a:t>Vorlaufzeit 3 bis 6 Monate</a:t>
            </a:r>
          </a:p>
        </p:txBody>
      </p:sp>
      <p:sp>
        <p:nvSpPr>
          <p:cNvPr id="8" name="Explosion: 8 Zacken 7">
            <a:extLst>
              <a:ext uri="{FF2B5EF4-FFF2-40B4-BE49-F238E27FC236}">
                <a16:creationId xmlns:a16="http://schemas.microsoft.com/office/drawing/2014/main" id="{BBF7367A-5D91-400C-B167-DEF2F5733A63}"/>
              </a:ext>
            </a:extLst>
          </p:cNvPr>
          <p:cNvSpPr/>
          <p:nvPr/>
        </p:nvSpPr>
        <p:spPr>
          <a:xfrm>
            <a:off x="2915816" y="2928069"/>
            <a:ext cx="3384376" cy="3237234"/>
          </a:xfrm>
          <a:prstGeom prst="irregularSeal1">
            <a:avLst/>
          </a:prstGeom>
          <a:solidFill>
            <a:srgbClr val="A73C45"/>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Stipendium des Förderkreises</a:t>
            </a:r>
          </a:p>
        </p:txBody>
      </p:sp>
    </p:spTree>
    <p:extLst>
      <p:ext uri="{BB962C8B-B14F-4D97-AF65-F5344CB8AC3E}">
        <p14:creationId xmlns:p14="http://schemas.microsoft.com/office/powerpoint/2010/main" val="229839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00_uniohneleute">
  <a:themeElements>
    <a:clrScheme name="00_uniohneleu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0_uniohneleu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00_uniohneleu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_uniohneleu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0_uniohneleu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0_uniohneleu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0_uniohneleu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0_uniohneleu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0_uniohneleu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0_uniohneleu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0_uniohneleu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0_uniohneleu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0_uniohneleu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0_uniohneleu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01_rechtswissenschaften</Template>
  <TotalTime>0</TotalTime>
  <Words>1603</Words>
  <Application>Microsoft Office PowerPoint</Application>
  <PresentationFormat>Bildschirmpräsentation (4:3)</PresentationFormat>
  <Paragraphs>268</Paragraphs>
  <Slides>16</Slides>
  <Notes>15</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16</vt:i4>
      </vt:variant>
    </vt:vector>
  </HeadingPairs>
  <TitlesOfParts>
    <vt:vector size="22" baseType="lpstr">
      <vt:lpstr>Arial</vt:lpstr>
      <vt:lpstr>Calibri</vt:lpstr>
      <vt:lpstr>Symbol</vt:lpstr>
      <vt:lpstr>Wingdings</vt:lpstr>
      <vt:lpstr>00_uniohneleute</vt:lpstr>
      <vt:lpstr>Image</vt:lpstr>
      <vt:lpstr>Zusatzqualifikation im  Pharmarecht</vt:lpstr>
      <vt:lpstr>Agenda der Veranstaltung</vt:lpstr>
      <vt:lpstr>Zusatzqualifikation – Was ist das?</vt:lpstr>
      <vt:lpstr>Zusatzqualifikation – Warum teilnehmen?</vt:lpstr>
      <vt:lpstr>Zusatzqualifikation – Wie ist der Aufbau?</vt:lpstr>
      <vt:lpstr>Zusatzqualifikation – Was ist der Inhalt?</vt:lpstr>
      <vt:lpstr>Zusatzqualifikation - Vorlesungen</vt:lpstr>
      <vt:lpstr>Zusatzqualifikation - Klausur</vt:lpstr>
      <vt:lpstr>Zusatzqualifikation - Praktikum</vt:lpstr>
      <vt:lpstr>Zusatzqualifikation - Seminar</vt:lpstr>
      <vt:lpstr>Zusatzqualifikation – Wie bekomme ich das Zertifikat?</vt:lpstr>
      <vt:lpstr>Zusatzqualifikation – Welche weiteren Angebote gibt es?</vt:lpstr>
      <vt:lpstr>Zusatzqualifikation – Welche weiteren Angebote gibt es?</vt:lpstr>
      <vt:lpstr>Zusatzqualifikation – Anmeldung!</vt:lpstr>
      <vt:lpstr>Zusatzqualifikation auf einen Blick / FAQ</vt:lpstr>
      <vt:lpstr>Die Zusatzqualifikation im Pharmarecht</vt:lpstr>
    </vt:vector>
  </TitlesOfParts>
  <Company>Philipps-Universität Marburg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Zusatzqualifikationen im  Bau- &amp; Pharmarecht</dc:title>
  <dc:creator>Dennis Lenze</dc:creator>
  <cp:lastModifiedBy>Patrick Pfeiffer</cp:lastModifiedBy>
  <cp:revision>115</cp:revision>
  <cp:lastPrinted>2020-04-16T20:00:44Z</cp:lastPrinted>
  <dcterms:created xsi:type="dcterms:W3CDTF">2015-10-06T06:57:50Z</dcterms:created>
  <dcterms:modified xsi:type="dcterms:W3CDTF">2023-10-18T08:14:37Z</dcterms:modified>
</cp:coreProperties>
</file>