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330"/>
  </p:notesMasterIdLst>
  <p:handoutMasterIdLst>
    <p:handoutMasterId r:id="rId331"/>
  </p:handoutMasterIdLst>
  <p:sldIdLst>
    <p:sldId id="256" r:id="rId2"/>
    <p:sldId id="257" r:id="rId3"/>
    <p:sldId id="258" r:id="rId4"/>
    <p:sldId id="264" r:id="rId5"/>
    <p:sldId id="265" r:id="rId6"/>
    <p:sldId id="266" r:id="rId7"/>
    <p:sldId id="267" r:id="rId8"/>
    <p:sldId id="268" r:id="rId9"/>
    <p:sldId id="269" r:id="rId10"/>
    <p:sldId id="270" r:id="rId11"/>
    <p:sldId id="271" r:id="rId12"/>
    <p:sldId id="272" r:id="rId13"/>
    <p:sldId id="293" r:id="rId14"/>
    <p:sldId id="294" r:id="rId15"/>
    <p:sldId id="273" r:id="rId16"/>
    <p:sldId id="259" r:id="rId17"/>
    <p:sldId id="260" r:id="rId18"/>
    <p:sldId id="261" r:id="rId19"/>
    <p:sldId id="262" r:id="rId20"/>
    <p:sldId id="263" r:id="rId21"/>
    <p:sldId id="274" r:id="rId22"/>
    <p:sldId id="277" r:id="rId23"/>
    <p:sldId id="278" r:id="rId24"/>
    <p:sldId id="279" r:id="rId25"/>
    <p:sldId id="280" r:id="rId26"/>
    <p:sldId id="281" r:id="rId27"/>
    <p:sldId id="297" r:id="rId28"/>
    <p:sldId id="283" r:id="rId29"/>
    <p:sldId id="284" r:id="rId30"/>
    <p:sldId id="300" r:id="rId31"/>
    <p:sldId id="301" r:id="rId32"/>
    <p:sldId id="302" r:id="rId33"/>
    <p:sldId id="299" r:id="rId34"/>
    <p:sldId id="285" r:id="rId35"/>
    <p:sldId id="287" r:id="rId36"/>
    <p:sldId id="288" r:id="rId37"/>
    <p:sldId id="309" r:id="rId38"/>
    <p:sldId id="298" r:id="rId39"/>
    <p:sldId id="321" r:id="rId40"/>
    <p:sldId id="318" r:id="rId41"/>
    <p:sldId id="319" r:id="rId42"/>
    <p:sldId id="320" r:id="rId43"/>
    <p:sldId id="322" r:id="rId44"/>
    <p:sldId id="323" r:id="rId45"/>
    <p:sldId id="324" r:id="rId46"/>
    <p:sldId id="325" r:id="rId47"/>
    <p:sldId id="326" r:id="rId48"/>
    <p:sldId id="327" r:id="rId49"/>
    <p:sldId id="328" r:id="rId50"/>
    <p:sldId id="329" r:id="rId51"/>
    <p:sldId id="330" r:id="rId52"/>
    <p:sldId id="331" r:id="rId53"/>
    <p:sldId id="333" r:id="rId54"/>
    <p:sldId id="332" r:id="rId55"/>
    <p:sldId id="286" r:id="rId56"/>
    <p:sldId id="289" r:id="rId57"/>
    <p:sldId id="307" r:id="rId58"/>
    <p:sldId id="290" r:id="rId59"/>
    <p:sldId id="291" r:id="rId60"/>
    <p:sldId id="292" r:id="rId61"/>
    <p:sldId id="345" r:id="rId62"/>
    <p:sldId id="347" r:id="rId63"/>
    <p:sldId id="295" r:id="rId64"/>
    <p:sldId id="348" r:id="rId65"/>
    <p:sldId id="296" r:id="rId66"/>
    <p:sldId id="308" r:id="rId67"/>
    <p:sldId id="282" r:id="rId68"/>
    <p:sldId id="303" r:id="rId69"/>
    <p:sldId id="276" r:id="rId70"/>
    <p:sldId id="304" r:id="rId71"/>
    <p:sldId id="305" r:id="rId72"/>
    <p:sldId id="306" r:id="rId73"/>
    <p:sldId id="310" r:id="rId74"/>
    <p:sldId id="349" r:id="rId75"/>
    <p:sldId id="350" r:id="rId76"/>
    <p:sldId id="613" r:id="rId77"/>
    <p:sldId id="351" r:id="rId78"/>
    <p:sldId id="352" r:id="rId79"/>
    <p:sldId id="614" r:id="rId80"/>
    <p:sldId id="311" r:id="rId81"/>
    <p:sldId id="312" r:id="rId82"/>
    <p:sldId id="313" r:id="rId83"/>
    <p:sldId id="314" r:id="rId84"/>
    <p:sldId id="315" r:id="rId85"/>
    <p:sldId id="316" r:id="rId86"/>
    <p:sldId id="317" r:id="rId87"/>
    <p:sldId id="334" r:id="rId88"/>
    <p:sldId id="335" r:id="rId89"/>
    <p:sldId id="336" r:id="rId90"/>
    <p:sldId id="337" r:id="rId91"/>
    <p:sldId id="338" r:id="rId92"/>
    <p:sldId id="339" r:id="rId93"/>
    <p:sldId id="340" r:id="rId94"/>
    <p:sldId id="341" r:id="rId95"/>
    <p:sldId id="342" r:id="rId96"/>
    <p:sldId id="343" r:id="rId97"/>
    <p:sldId id="344" r:id="rId98"/>
    <p:sldId id="372" r:id="rId99"/>
    <p:sldId id="370" r:id="rId100"/>
    <p:sldId id="371" r:id="rId101"/>
    <p:sldId id="373" r:id="rId102"/>
    <p:sldId id="353" r:id="rId103"/>
    <p:sldId id="354" r:id="rId104"/>
    <p:sldId id="355" r:id="rId105"/>
    <p:sldId id="356" r:id="rId106"/>
    <p:sldId id="357" r:id="rId107"/>
    <p:sldId id="392" r:id="rId108"/>
    <p:sldId id="393" r:id="rId109"/>
    <p:sldId id="358" r:id="rId110"/>
    <p:sldId id="359" r:id="rId111"/>
    <p:sldId id="376" r:id="rId112"/>
    <p:sldId id="377" r:id="rId113"/>
    <p:sldId id="378" r:id="rId114"/>
    <p:sldId id="379" r:id="rId115"/>
    <p:sldId id="380" r:id="rId116"/>
    <p:sldId id="381" r:id="rId117"/>
    <p:sldId id="382" r:id="rId118"/>
    <p:sldId id="383" r:id="rId119"/>
    <p:sldId id="360" r:id="rId120"/>
    <p:sldId id="361" r:id="rId121"/>
    <p:sldId id="374" r:id="rId122"/>
    <p:sldId id="362" r:id="rId123"/>
    <p:sldId id="363" r:id="rId124"/>
    <p:sldId id="364" r:id="rId125"/>
    <p:sldId id="366" r:id="rId126"/>
    <p:sldId id="384" r:id="rId127"/>
    <p:sldId id="386" r:id="rId128"/>
    <p:sldId id="385" r:id="rId129"/>
    <p:sldId id="367" r:id="rId130"/>
    <p:sldId id="388" r:id="rId131"/>
    <p:sldId id="387" r:id="rId132"/>
    <p:sldId id="391" r:id="rId133"/>
    <p:sldId id="389" r:id="rId134"/>
    <p:sldId id="390" r:id="rId135"/>
    <p:sldId id="398" r:id="rId136"/>
    <p:sldId id="368" r:id="rId137"/>
    <p:sldId id="394" r:id="rId138"/>
    <p:sldId id="395" r:id="rId139"/>
    <p:sldId id="396" r:id="rId140"/>
    <p:sldId id="397" r:id="rId141"/>
    <p:sldId id="399" r:id="rId142"/>
    <p:sldId id="400" r:id="rId143"/>
    <p:sldId id="401" r:id="rId144"/>
    <p:sldId id="369" r:id="rId145"/>
    <p:sldId id="375" r:id="rId146"/>
    <p:sldId id="402" r:id="rId147"/>
    <p:sldId id="403" r:id="rId148"/>
    <p:sldId id="404" r:id="rId149"/>
    <p:sldId id="405" r:id="rId150"/>
    <p:sldId id="406" r:id="rId151"/>
    <p:sldId id="431" r:id="rId152"/>
    <p:sldId id="424" r:id="rId153"/>
    <p:sldId id="428" r:id="rId154"/>
    <p:sldId id="429" r:id="rId155"/>
    <p:sldId id="430" r:id="rId156"/>
    <p:sldId id="412" r:id="rId157"/>
    <p:sldId id="413" r:id="rId158"/>
    <p:sldId id="414" r:id="rId159"/>
    <p:sldId id="432" r:id="rId160"/>
    <p:sldId id="415" r:id="rId161"/>
    <p:sldId id="416" r:id="rId162"/>
    <p:sldId id="417" r:id="rId163"/>
    <p:sldId id="418" r:id="rId164"/>
    <p:sldId id="419" r:id="rId165"/>
    <p:sldId id="420" r:id="rId166"/>
    <p:sldId id="421" r:id="rId167"/>
    <p:sldId id="422" r:id="rId168"/>
    <p:sldId id="425" r:id="rId169"/>
    <p:sldId id="426" r:id="rId170"/>
    <p:sldId id="427" r:id="rId171"/>
    <p:sldId id="433" r:id="rId172"/>
    <p:sldId id="434" r:id="rId173"/>
    <p:sldId id="423" r:id="rId174"/>
    <p:sldId id="407" r:id="rId175"/>
    <p:sldId id="408" r:id="rId176"/>
    <p:sldId id="435" r:id="rId177"/>
    <p:sldId id="436" r:id="rId178"/>
    <p:sldId id="409" r:id="rId179"/>
    <p:sldId id="410" r:id="rId180"/>
    <p:sldId id="411" r:id="rId181"/>
    <p:sldId id="437" r:id="rId182"/>
    <p:sldId id="439" r:id="rId183"/>
    <p:sldId id="438" r:id="rId184"/>
    <p:sldId id="441" r:id="rId185"/>
    <p:sldId id="442" r:id="rId186"/>
    <p:sldId id="443" r:id="rId187"/>
    <p:sldId id="444" r:id="rId188"/>
    <p:sldId id="445" r:id="rId189"/>
    <p:sldId id="446" r:id="rId190"/>
    <p:sldId id="454" r:id="rId191"/>
    <p:sldId id="478" r:id="rId192"/>
    <p:sldId id="479" r:id="rId193"/>
    <p:sldId id="447" r:id="rId194"/>
    <p:sldId id="453" r:id="rId195"/>
    <p:sldId id="448" r:id="rId196"/>
    <p:sldId id="449" r:id="rId197"/>
    <p:sldId id="450" r:id="rId198"/>
    <p:sldId id="451" r:id="rId199"/>
    <p:sldId id="455" r:id="rId200"/>
    <p:sldId id="456" r:id="rId201"/>
    <p:sldId id="457" r:id="rId202"/>
    <p:sldId id="452" r:id="rId203"/>
    <p:sldId id="458" r:id="rId204"/>
    <p:sldId id="459" r:id="rId205"/>
    <p:sldId id="460" r:id="rId206"/>
    <p:sldId id="461" r:id="rId207"/>
    <p:sldId id="489" r:id="rId208"/>
    <p:sldId id="490" r:id="rId209"/>
    <p:sldId id="491" r:id="rId210"/>
    <p:sldId id="462" r:id="rId211"/>
    <p:sldId id="463" r:id="rId212"/>
    <p:sldId id="465" r:id="rId213"/>
    <p:sldId id="467" r:id="rId214"/>
    <p:sldId id="615" r:id="rId215"/>
    <p:sldId id="616" r:id="rId216"/>
    <p:sldId id="468" r:id="rId217"/>
    <p:sldId id="466" r:id="rId218"/>
    <p:sldId id="469" r:id="rId219"/>
    <p:sldId id="470" r:id="rId220"/>
    <p:sldId id="471" r:id="rId221"/>
    <p:sldId id="472" r:id="rId222"/>
    <p:sldId id="473" r:id="rId223"/>
    <p:sldId id="474" r:id="rId224"/>
    <p:sldId id="475" r:id="rId225"/>
    <p:sldId id="476" r:id="rId226"/>
    <p:sldId id="617" r:id="rId227"/>
    <p:sldId id="480" r:id="rId228"/>
    <p:sldId id="492" r:id="rId229"/>
    <p:sldId id="481" r:id="rId230"/>
    <p:sldId id="482" r:id="rId231"/>
    <p:sldId id="483" r:id="rId232"/>
    <p:sldId id="484" r:id="rId233"/>
    <p:sldId id="486" r:id="rId234"/>
    <p:sldId id="487" r:id="rId235"/>
    <p:sldId id="488" r:id="rId236"/>
    <p:sldId id="493" r:id="rId237"/>
    <p:sldId id="494" r:id="rId238"/>
    <p:sldId id="495" r:id="rId239"/>
    <p:sldId id="496" r:id="rId240"/>
    <p:sldId id="497" r:id="rId241"/>
    <p:sldId id="498" r:id="rId242"/>
    <p:sldId id="499" r:id="rId243"/>
    <p:sldId id="500" r:id="rId244"/>
    <p:sldId id="501" r:id="rId245"/>
    <p:sldId id="502" r:id="rId246"/>
    <p:sldId id="503" r:id="rId247"/>
    <p:sldId id="504" r:id="rId248"/>
    <p:sldId id="505" r:id="rId249"/>
    <p:sldId id="506" r:id="rId250"/>
    <p:sldId id="507" r:id="rId251"/>
    <p:sldId id="508" r:id="rId252"/>
    <p:sldId id="509" r:id="rId253"/>
    <p:sldId id="510" r:id="rId254"/>
    <p:sldId id="511" r:id="rId255"/>
    <p:sldId id="512" r:id="rId256"/>
    <p:sldId id="513" r:id="rId257"/>
    <p:sldId id="514" r:id="rId258"/>
    <p:sldId id="515" r:id="rId259"/>
    <p:sldId id="516" r:id="rId260"/>
    <p:sldId id="517" r:id="rId261"/>
    <p:sldId id="518" r:id="rId262"/>
    <p:sldId id="519" r:id="rId263"/>
    <p:sldId id="609" r:id="rId264"/>
    <p:sldId id="521" r:id="rId265"/>
    <p:sldId id="522" r:id="rId266"/>
    <p:sldId id="524" r:id="rId267"/>
    <p:sldId id="520" r:id="rId268"/>
    <p:sldId id="525" r:id="rId269"/>
    <p:sldId id="526" r:id="rId270"/>
    <p:sldId id="523" r:id="rId271"/>
    <p:sldId id="527" r:id="rId272"/>
    <p:sldId id="531" r:id="rId273"/>
    <p:sldId id="618" r:id="rId274"/>
    <p:sldId id="532" r:id="rId275"/>
    <p:sldId id="528" r:id="rId276"/>
    <p:sldId id="529" r:id="rId277"/>
    <p:sldId id="530" r:id="rId278"/>
    <p:sldId id="536" r:id="rId279"/>
    <p:sldId id="537" r:id="rId280"/>
    <p:sldId id="539" r:id="rId281"/>
    <p:sldId id="540" r:id="rId282"/>
    <p:sldId id="541" r:id="rId283"/>
    <p:sldId id="542" r:id="rId284"/>
    <p:sldId id="543" r:id="rId285"/>
    <p:sldId id="545" r:id="rId286"/>
    <p:sldId id="544" r:id="rId287"/>
    <p:sldId id="547" r:id="rId288"/>
    <p:sldId id="548" r:id="rId289"/>
    <p:sldId id="602" r:id="rId290"/>
    <p:sldId id="610" r:id="rId291"/>
    <p:sldId id="611" r:id="rId292"/>
    <p:sldId id="556" r:id="rId293"/>
    <p:sldId id="628" r:id="rId294"/>
    <p:sldId id="619" r:id="rId295"/>
    <p:sldId id="620" r:id="rId296"/>
    <p:sldId id="621" r:id="rId297"/>
    <p:sldId id="629" r:id="rId298"/>
    <p:sldId id="631" r:id="rId299"/>
    <p:sldId id="632" r:id="rId300"/>
    <p:sldId id="633" r:id="rId301"/>
    <p:sldId id="634" r:id="rId302"/>
    <p:sldId id="612" r:id="rId303"/>
    <p:sldId id="557" r:id="rId304"/>
    <p:sldId id="558" r:id="rId305"/>
    <p:sldId id="635" r:id="rId306"/>
    <p:sldId id="636" r:id="rId307"/>
    <p:sldId id="560" r:id="rId308"/>
    <p:sldId id="561" r:id="rId309"/>
    <p:sldId id="637" r:id="rId310"/>
    <p:sldId id="638" r:id="rId311"/>
    <p:sldId id="639" r:id="rId312"/>
    <p:sldId id="565" r:id="rId313"/>
    <p:sldId id="566" r:id="rId314"/>
    <p:sldId id="567" r:id="rId315"/>
    <p:sldId id="568" r:id="rId316"/>
    <p:sldId id="569" r:id="rId317"/>
    <p:sldId id="570" r:id="rId318"/>
    <p:sldId id="571" r:id="rId319"/>
    <p:sldId id="572" r:id="rId320"/>
    <p:sldId id="573" r:id="rId321"/>
    <p:sldId id="574" r:id="rId322"/>
    <p:sldId id="603" r:id="rId323"/>
    <p:sldId id="604" r:id="rId324"/>
    <p:sldId id="605" r:id="rId325"/>
    <p:sldId id="606" r:id="rId326"/>
    <p:sldId id="607" r:id="rId327"/>
    <p:sldId id="608" r:id="rId328"/>
    <p:sldId id="640" r:id="rId32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sz="2400"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sz="2400"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sz="2400"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00"/>
    <a:srgbClr val="B2B2B2"/>
    <a:srgbClr val="FFCC00"/>
    <a:srgbClr val="99FFCC"/>
    <a:srgbClr val="00FF99"/>
    <a:srgbClr val="009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3781" autoAdjust="0"/>
  </p:normalViewPr>
  <p:slideViewPr>
    <p:cSldViewPr>
      <p:cViewPr varScale="1">
        <p:scale>
          <a:sx n="83" d="100"/>
          <a:sy n="83" d="100"/>
        </p:scale>
        <p:origin x="677" y="67"/>
      </p:cViewPr>
      <p:guideLst>
        <p:guide orient="horz" pos="2160"/>
        <p:guide pos="27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6724"/>
    </p:cViewPr>
  </p:sorterViewPr>
  <p:notesViewPr>
    <p:cSldViewPr>
      <p:cViewPr varScale="1">
        <p:scale>
          <a:sx n="58" d="100"/>
          <a:sy n="58" d="100"/>
        </p:scale>
        <p:origin x="-168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324" Type="http://schemas.openxmlformats.org/officeDocument/2006/relationships/slide" Target="slides/slide323.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314" Type="http://schemas.openxmlformats.org/officeDocument/2006/relationships/slide" Target="slides/slide313.xml"/><Relationship Id="rId335" Type="http://schemas.openxmlformats.org/officeDocument/2006/relationships/tableStyles" Target="tableStyles.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325" Type="http://schemas.openxmlformats.org/officeDocument/2006/relationships/slide" Target="slides/slide324.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315" Type="http://schemas.openxmlformats.org/officeDocument/2006/relationships/slide" Target="slides/slide314.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326" Type="http://schemas.openxmlformats.org/officeDocument/2006/relationships/slide" Target="slides/slide325.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16" Type="http://schemas.openxmlformats.org/officeDocument/2006/relationships/slide" Target="slides/slide315.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327" Type="http://schemas.openxmlformats.org/officeDocument/2006/relationships/slide" Target="slides/slide326.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17" Type="http://schemas.openxmlformats.org/officeDocument/2006/relationships/slide" Target="slides/slide31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93" Type="http://schemas.openxmlformats.org/officeDocument/2006/relationships/slide" Target="slides/slide292.xml"/><Relationship Id="rId302" Type="http://schemas.openxmlformats.org/officeDocument/2006/relationships/slide" Target="slides/slide301.xml"/><Relationship Id="rId307" Type="http://schemas.openxmlformats.org/officeDocument/2006/relationships/slide" Target="slides/slide306.xml"/><Relationship Id="rId323" Type="http://schemas.openxmlformats.org/officeDocument/2006/relationships/slide" Target="slides/slide322.xml"/><Relationship Id="rId328" Type="http://schemas.openxmlformats.org/officeDocument/2006/relationships/slide" Target="slides/slide32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313" Type="http://schemas.openxmlformats.org/officeDocument/2006/relationships/slide" Target="slides/slide312.xml"/><Relationship Id="rId318" Type="http://schemas.openxmlformats.org/officeDocument/2006/relationships/slide" Target="slides/slide317.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33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329" Type="http://schemas.openxmlformats.org/officeDocument/2006/relationships/slide" Target="slides/slide328.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slide" Target="slides/slide318.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330" Type="http://schemas.openxmlformats.org/officeDocument/2006/relationships/notesMaster" Target="notesMasters/notesMaster1.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320" Type="http://schemas.openxmlformats.org/officeDocument/2006/relationships/slide" Target="slides/slide319.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331" Type="http://schemas.openxmlformats.org/officeDocument/2006/relationships/handoutMaster" Target="handoutMasters/handoutMaster1.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slide" Target="slides/slide320.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332" Type="http://schemas.openxmlformats.org/officeDocument/2006/relationships/presProps" Target="presProps.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slide" Target="slides/slide321.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33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0"/>
      <c:rAngAx val="0"/>
      <c:perspective val="0"/>
    </c:view3D>
    <c:floor>
      <c:thickness val="0"/>
    </c:floor>
    <c:sideWall>
      <c:thickness val="0"/>
    </c:sideWall>
    <c:backWall>
      <c:thickness val="0"/>
    </c:backWall>
    <c:plotArea>
      <c:layout>
        <c:manualLayout>
          <c:layoutTarget val="inner"/>
          <c:xMode val="edge"/>
          <c:yMode val="edge"/>
          <c:x val="0.12600536193029491"/>
          <c:y val="9.7928436911487754E-2"/>
          <c:w val="0.84986595174262736"/>
          <c:h val="0.47457627118644069"/>
        </c:manualLayout>
      </c:layout>
      <c:pie3DChart>
        <c:varyColors val="1"/>
        <c:ser>
          <c:idx val="1"/>
          <c:order val="0"/>
          <c:spPr>
            <a:solidFill>
              <a:srgbClr val="993366"/>
            </a:solidFill>
            <a:ln w="32542">
              <a:noFill/>
            </a:ln>
          </c:spPr>
          <c:dPt>
            <c:idx val="0"/>
            <c:bubble3D val="0"/>
            <c:spPr>
              <a:solidFill>
                <a:srgbClr val="9999FF"/>
              </a:solidFill>
              <a:ln w="32542">
                <a:noFill/>
              </a:ln>
            </c:spPr>
            <c:extLst>
              <c:ext xmlns:c16="http://schemas.microsoft.com/office/drawing/2014/chart" uri="{C3380CC4-5D6E-409C-BE32-E72D297353CC}">
                <c16:uniqueId val="{00000000-02EA-4DA6-885D-D256595885B4}"/>
              </c:ext>
            </c:extLst>
          </c:dPt>
          <c:dPt>
            <c:idx val="1"/>
            <c:bubble3D val="0"/>
            <c:spPr>
              <a:solidFill>
                <a:srgbClr val="FFCC00"/>
              </a:solidFill>
              <a:ln w="32542">
                <a:noFill/>
              </a:ln>
            </c:spPr>
            <c:extLst>
              <c:ext xmlns:c16="http://schemas.microsoft.com/office/drawing/2014/chart" uri="{C3380CC4-5D6E-409C-BE32-E72D297353CC}">
                <c16:uniqueId val="{00000001-02EA-4DA6-885D-D256595885B4}"/>
              </c:ext>
            </c:extLst>
          </c:dPt>
          <c:dPt>
            <c:idx val="2"/>
            <c:bubble3D val="0"/>
            <c:spPr>
              <a:solidFill>
                <a:srgbClr val="FFFFCC"/>
              </a:solidFill>
              <a:ln w="32542">
                <a:noFill/>
              </a:ln>
            </c:spPr>
            <c:extLst>
              <c:ext xmlns:c16="http://schemas.microsoft.com/office/drawing/2014/chart" uri="{C3380CC4-5D6E-409C-BE32-E72D297353CC}">
                <c16:uniqueId val="{00000002-02EA-4DA6-885D-D256595885B4}"/>
              </c:ext>
            </c:extLst>
          </c:dPt>
          <c:dPt>
            <c:idx val="3"/>
            <c:bubble3D val="0"/>
            <c:spPr>
              <a:solidFill>
                <a:srgbClr val="CCFFFF"/>
              </a:solidFill>
              <a:ln w="32542">
                <a:noFill/>
              </a:ln>
            </c:spPr>
            <c:extLst>
              <c:ext xmlns:c16="http://schemas.microsoft.com/office/drawing/2014/chart" uri="{C3380CC4-5D6E-409C-BE32-E72D297353CC}">
                <c16:uniqueId val="{00000003-02EA-4DA6-885D-D256595885B4}"/>
              </c:ext>
            </c:extLst>
          </c:dPt>
          <c:dPt>
            <c:idx val="4"/>
            <c:bubble3D val="0"/>
            <c:spPr>
              <a:solidFill>
                <a:srgbClr val="FFCC99"/>
              </a:solidFill>
              <a:ln w="32542">
                <a:noFill/>
              </a:ln>
            </c:spPr>
            <c:extLst>
              <c:ext xmlns:c16="http://schemas.microsoft.com/office/drawing/2014/chart" uri="{C3380CC4-5D6E-409C-BE32-E72D297353CC}">
                <c16:uniqueId val="{00000004-02EA-4DA6-885D-D256595885B4}"/>
              </c:ext>
            </c:extLst>
          </c:dPt>
          <c:dPt>
            <c:idx val="5"/>
            <c:bubble3D val="0"/>
            <c:spPr>
              <a:solidFill>
                <a:srgbClr val="FF8080"/>
              </a:solidFill>
              <a:ln w="32542">
                <a:noFill/>
              </a:ln>
            </c:spPr>
            <c:extLst>
              <c:ext xmlns:c16="http://schemas.microsoft.com/office/drawing/2014/chart" uri="{C3380CC4-5D6E-409C-BE32-E72D297353CC}">
                <c16:uniqueId val="{00000005-02EA-4DA6-885D-D256595885B4}"/>
              </c:ext>
            </c:extLst>
          </c:dPt>
          <c:dPt>
            <c:idx val="6"/>
            <c:bubble3D val="0"/>
            <c:spPr>
              <a:solidFill>
                <a:srgbClr val="00CCFF"/>
              </a:solidFill>
              <a:ln w="32542">
                <a:noFill/>
              </a:ln>
            </c:spPr>
            <c:extLst>
              <c:ext xmlns:c16="http://schemas.microsoft.com/office/drawing/2014/chart" uri="{C3380CC4-5D6E-409C-BE32-E72D297353CC}">
                <c16:uniqueId val="{00000006-02EA-4DA6-885D-D256595885B4}"/>
              </c:ext>
            </c:extLst>
          </c:dPt>
          <c:dPt>
            <c:idx val="7"/>
            <c:bubble3D val="0"/>
            <c:spPr>
              <a:solidFill>
                <a:srgbClr val="FFFFCC"/>
              </a:solidFill>
              <a:ln w="32542">
                <a:noFill/>
              </a:ln>
            </c:spPr>
            <c:extLst>
              <c:ext xmlns:c16="http://schemas.microsoft.com/office/drawing/2014/chart" uri="{C3380CC4-5D6E-409C-BE32-E72D297353CC}">
                <c16:uniqueId val="{00000007-02EA-4DA6-885D-D256595885B4}"/>
              </c:ext>
            </c:extLst>
          </c:dPt>
          <c:dPt>
            <c:idx val="8"/>
            <c:bubble3D val="0"/>
            <c:spPr>
              <a:solidFill>
                <a:srgbClr val="CCFFCC"/>
              </a:solidFill>
              <a:ln w="32542">
                <a:noFill/>
              </a:ln>
            </c:spPr>
            <c:extLst>
              <c:ext xmlns:c16="http://schemas.microsoft.com/office/drawing/2014/chart" uri="{C3380CC4-5D6E-409C-BE32-E72D297353CC}">
                <c16:uniqueId val="{00000008-02EA-4DA6-885D-D256595885B4}"/>
              </c:ext>
            </c:extLst>
          </c:dPt>
          <c:dPt>
            <c:idx val="9"/>
            <c:bubble3D val="0"/>
            <c:spPr>
              <a:solidFill>
                <a:srgbClr val="FF00FF"/>
              </a:solidFill>
              <a:ln w="32542">
                <a:noFill/>
              </a:ln>
            </c:spPr>
            <c:extLst>
              <c:ext xmlns:c16="http://schemas.microsoft.com/office/drawing/2014/chart" uri="{C3380CC4-5D6E-409C-BE32-E72D297353CC}">
                <c16:uniqueId val="{00000009-02EA-4DA6-885D-D256595885B4}"/>
              </c:ext>
            </c:extLst>
          </c:dPt>
          <c:dLbls>
            <c:dLbl>
              <c:idx val="0"/>
              <c:layout>
                <c:manualLayout>
                  <c:x val="-0.17196505231366638"/>
                  <c:y val="8.2062043624389746E-3"/>
                </c:manualLayout>
              </c:layout>
              <c:tx>
                <c:rich>
                  <a:bodyPr/>
                  <a:lstStyle/>
                  <a:p>
                    <a:pPr>
                      <a:defRPr sz="1089" b="1" i="0" u="none" strike="noStrike" baseline="0">
                        <a:solidFill>
                          <a:srgbClr val="000000"/>
                        </a:solidFill>
                        <a:latin typeface="Arial"/>
                        <a:ea typeface="Arial"/>
                        <a:cs typeface="Arial"/>
                      </a:defRPr>
                    </a:pPr>
                    <a:r>
                      <a:rPr lang="en-US"/>
                      <a:t>Krankenhaus-
behandlung
36,9%</a:t>
                    </a:r>
                  </a:p>
                </c:rich>
              </c:tx>
              <c:spPr>
                <a:noFill/>
                <a:ln w="32542">
                  <a:noFill/>
                </a:ln>
              </c:sp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2EA-4DA6-885D-D256595885B4}"/>
                </c:ext>
              </c:extLst>
            </c:dLbl>
            <c:dLbl>
              <c:idx val="1"/>
              <c:layout>
                <c:manualLayout>
                  <c:x val="-0.11293129112285621"/>
                  <c:y val="-0.17839907100850308"/>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02EA-4DA6-885D-D256595885B4}"/>
                </c:ext>
              </c:extLst>
            </c:dLbl>
            <c:dLbl>
              <c:idx val="2"/>
              <c:tx>
                <c:rich>
                  <a:bodyPr/>
                  <a:lstStyle/>
                  <a:p>
                    <a:pPr>
                      <a:defRPr sz="1089" b="1" i="0" u="none" strike="noStrike" baseline="0">
                        <a:solidFill>
                          <a:srgbClr val="000000"/>
                        </a:solidFill>
                        <a:latin typeface="Arial"/>
                        <a:ea typeface="Arial"/>
                        <a:cs typeface="Arial"/>
                      </a:defRPr>
                    </a:pPr>
                    <a:r>
                      <a:rPr lang="en-US"/>
                      <a:t>Andere
Leistungen
9,5%</a:t>
                    </a:r>
                  </a:p>
                </c:rich>
              </c:tx>
              <c:spPr>
                <a:noFill/>
                <a:ln w="32542">
                  <a:noFill/>
                </a:ln>
              </c:spP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2EA-4DA6-885D-D256595885B4}"/>
                </c:ext>
              </c:extLst>
            </c:dLbl>
            <c:dLbl>
              <c:idx val="3"/>
              <c:tx>
                <c:rich>
                  <a:bodyPr/>
                  <a:lstStyle/>
                  <a:p>
                    <a:pPr>
                      <a:defRPr sz="1089" b="1" i="0" u="none" strike="noStrike" baseline="0">
                        <a:solidFill>
                          <a:srgbClr val="000000"/>
                        </a:solidFill>
                        <a:latin typeface="Arial"/>
                        <a:ea typeface="Arial"/>
                        <a:cs typeface="Arial"/>
                      </a:defRPr>
                    </a:pPr>
                    <a:r>
                      <a:rPr lang="en-US"/>
                      <a:t>Finanz-
ausgleiche
1,2%</a:t>
                    </a:r>
                  </a:p>
                </c:rich>
              </c:tx>
              <c:spPr>
                <a:noFill/>
                <a:ln w="32542">
                  <a:noFill/>
                </a:ln>
              </c:spP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2EA-4DA6-885D-D256595885B4}"/>
                </c:ext>
              </c:extLst>
            </c:dLbl>
            <c:dLbl>
              <c:idx val="4"/>
              <c:tx>
                <c:rich>
                  <a:bodyPr/>
                  <a:lstStyle/>
                  <a:p>
                    <a:pPr>
                      <a:defRPr sz="1089" b="1" i="0" u="none" strike="noStrike" baseline="0">
                        <a:solidFill>
                          <a:srgbClr val="000000"/>
                        </a:solidFill>
                        <a:latin typeface="Arial"/>
                        <a:ea typeface="Arial"/>
                        <a:cs typeface="Arial"/>
                      </a:defRPr>
                    </a:pPr>
                    <a:r>
                      <a:rPr lang="en-US"/>
                      <a:t>Ärztliche
Behandlung
15,0%</a:t>
                    </a:r>
                  </a:p>
                </c:rich>
              </c:tx>
              <c:spPr>
                <a:noFill/>
                <a:ln w="32542">
                  <a:noFill/>
                </a:ln>
              </c:spP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2EA-4DA6-885D-D256595885B4}"/>
                </c:ext>
              </c:extLst>
            </c:dLbl>
            <c:dLbl>
              <c:idx val="5"/>
              <c:layout>
                <c:manualLayout>
                  <c:x val="4.8849422931722578E-2"/>
                  <c:y val="-5.7778157901173285E-2"/>
                </c:manualLayout>
              </c:layout>
              <c:tx>
                <c:rich>
                  <a:bodyPr/>
                  <a:lstStyle/>
                  <a:p>
                    <a:pPr>
                      <a:defRPr sz="1089" b="1" i="0" u="none" strike="noStrike" baseline="0">
                        <a:solidFill>
                          <a:srgbClr val="000000"/>
                        </a:solidFill>
                        <a:latin typeface="Arial"/>
                        <a:ea typeface="Arial"/>
                        <a:cs typeface="Arial"/>
                      </a:defRPr>
                    </a:pPr>
                    <a:r>
                      <a:rPr lang="en-US" sz="1000" dirty="0" err="1"/>
                      <a:t>Zahnärztliche</a:t>
                    </a:r>
                    <a:r>
                      <a:rPr lang="en-US" sz="1000" dirty="0"/>
                      <a:t>
</a:t>
                    </a:r>
                    <a:r>
                      <a:rPr lang="en-US" sz="1000" dirty="0" err="1"/>
                      <a:t>Behandlung</a:t>
                    </a:r>
                    <a:r>
                      <a:rPr lang="en-US" sz="1000" dirty="0"/>
                      <a:t>
4,1%</a:t>
                    </a:r>
                  </a:p>
                </c:rich>
              </c:tx>
              <c:spPr>
                <a:noFill/>
                <a:ln w="32542">
                  <a:noFill/>
                </a:ln>
              </c:sp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2EA-4DA6-885D-D256595885B4}"/>
                </c:ext>
              </c:extLst>
            </c:dLbl>
            <c:dLbl>
              <c:idx val="6"/>
              <c:layout>
                <c:manualLayout>
                  <c:x val="1.5332865926005811E-2"/>
                  <c:y val="-0.10120918722012158"/>
                </c:manualLayout>
              </c:layout>
              <c:numFmt formatCode="0.0%" sourceLinked="0"/>
              <c:spPr>
                <a:noFill/>
                <a:ln w="32542">
                  <a:noFill/>
                </a:ln>
              </c:spPr>
              <c:txPr>
                <a:bodyPr/>
                <a:lstStyle/>
                <a:p>
                  <a:pPr>
                    <a:defRPr sz="1057" b="1" i="0" u="none" strike="noStrike" baseline="0">
                      <a:solidFill>
                        <a:srgbClr val="000000"/>
                      </a:solidFill>
                      <a:latin typeface="Arial"/>
                      <a:ea typeface="Arial"/>
                      <a:cs typeface="Arial"/>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02EA-4DA6-885D-D256595885B4}"/>
                </c:ext>
              </c:extLst>
            </c:dLbl>
            <c:dLbl>
              <c:idx val="7"/>
              <c:layout>
                <c:manualLayout>
                  <c:x val="9.9727213892783953E-2"/>
                  <c:y val="-0.15358140589492422"/>
                </c:manualLayout>
              </c:layout>
              <c:tx>
                <c:rich>
                  <a:bodyPr/>
                  <a:lstStyle/>
                  <a:p>
                    <a:pPr>
                      <a:defRPr sz="1057" b="1" i="0" u="none" strike="noStrike" baseline="0">
                        <a:solidFill>
                          <a:srgbClr val="000000"/>
                        </a:solidFill>
                        <a:latin typeface="Arial"/>
                        <a:ea typeface="Arial"/>
                        <a:cs typeface="Arial"/>
                      </a:defRPr>
                    </a:pPr>
                    <a:r>
                      <a:rPr lang="en-US"/>
                      <a:t>Dienst-
leistungen
5,5%</a:t>
                    </a:r>
                  </a:p>
                </c:rich>
              </c:tx>
              <c:spPr>
                <a:noFill/>
                <a:ln w="32542">
                  <a:noFill/>
                </a:ln>
              </c:sp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2EA-4DA6-885D-D256595885B4}"/>
                </c:ext>
              </c:extLst>
            </c:dLbl>
            <c:dLbl>
              <c:idx val="8"/>
              <c:layout>
                <c:manualLayout>
                  <c:x val="0.15888178190055005"/>
                  <c:y val="5.6159283461930068E-2"/>
                </c:manualLayout>
              </c:layout>
              <c:numFmt formatCode="0.0%" sourceLinked="0"/>
              <c:spPr>
                <a:noFill/>
                <a:ln w="32542">
                  <a:noFill/>
                </a:ln>
              </c:spPr>
              <c:txPr>
                <a:bodyPr/>
                <a:lstStyle/>
                <a:p>
                  <a:pPr>
                    <a:defRPr sz="1089" b="1" i="0" u="none" strike="noStrike" baseline="0">
                      <a:solidFill>
                        <a:srgbClr val="000000"/>
                      </a:solidFill>
                      <a:latin typeface="Arial"/>
                      <a:ea typeface="Arial"/>
                      <a:cs typeface="Arial"/>
                    </a:defRPr>
                  </a:pPr>
                  <a:endParaRPr lang="de-DE"/>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02EA-4DA6-885D-D256595885B4}"/>
                </c:ext>
              </c:extLst>
            </c:dLbl>
            <c:dLbl>
              <c:idx val="9"/>
              <c:tx>
                <c:rich>
                  <a:bodyPr/>
                  <a:lstStyle/>
                  <a:p>
                    <a:pPr>
                      <a:defRPr sz="1089" b="1" i="0" u="none" strike="noStrike" baseline="0">
                        <a:solidFill>
                          <a:srgbClr val="000000"/>
                        </a:solidFill>
                        <a:latin typeface="Arial"/>
                        <a:ea typeface="Arial"/>
                        <a:cs typeface="Arial"/>
                      </a:defRPr>
                    </a:pPr>
                    <a:r>
                      <a:rPr lang="en-US"/>
                      <a:t>Heil- und
Hilfsmittel
5,2%</a:t>
                    </a:r>
                  </a:p>
                </c:rich>
              </c:tx>
              <c:spPr>
                <a:noFill/>
                <a:ln w="32542">
                  <a:noFill/>
                </a:ln>
              </c:sp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2EA-4DA6-885D-D256595885B4}"/>
                </c:ext>
              </c:extLst>
            </c:dLbl>
            <c:numFmt formatCode="0.0%" sourceLinked="0"/>
            <c:spPr>
              <a:noFill/>
              <a:ln w="32542">
                <a:noFill/>
              </a:ln>
            </c:spPr>
            <c:txPr>
              <a:bodyPr wrap="square" lIns="38100" tIns="19050" rIns="38100" bIns="19050" anchor="ctr">
                <a:spAutoFit/>
              </a:bodyPr>
              <a:lstStyle/>
              <a:p>
                <a:pPr>
                  <a:defRPr sz="1089" b="1" i="0" u="none" strike="noStrike" baseline="0">
                    <a:solidFill>
                      <a:srgbClr val="000000"/>
                    </a:solidFill>
                    <a:latin typeface="Arial"/>
                    <a:ea typeface="Arial"/>
                    <a:cs typeface="Arial"/>
                  </a:defRPr>
                </a:pPr>
                <a:endParaRPr lang="de-DE"/>
              </a:p>
            </c:txPr>
            <c:showLegendKey val="0"/>
            <c:showVal val="0"/>
            <c:showCatName val="1"/>
            <c:showSerName val="0"/>
            <c:showPercent val="1"/>
            <c:showBubbleSize val="0"/>
            <c:showLeaderLines val="0"/>
            <c:extLst>
              <c:ext xmlns:c15="http://schemas.microsoft.com/office/drawing/2012/chart" uri="{CE6537A1-D6FC-4f65-9D91-7224C49458BB}"/>
            </c:extLst>
          </c:dLbls>
          <c:cat>
            <c:strRef>
              <c:f>'Rechenblatt für Diagramm KV'!$D$1:$D$10</c:f>
              <c:strCache>
                <c:ptCount val="10"/>
                <c:pt idx="0">
                  <c:v>Krankenhausbehandlung</c:v>
                </c:pt>
                <c:pt idx="1">
                  <c:v>Krankengeld</c:v>
                </c:pt>
                <c:pt idx="2">
                  <c:v>Andere Leistungen</c:v>
                </c:pt>
                <c:pt idx="3">
                  <c:v>Finanzausgleiche</c:v>
                </c:pt>
                <c:pt idx="4">
                  <c:v>Ärztliche Behandlung</c:v>
                </c:pt>
                <c:pt idx="5">
                  <c:v>Zahnärztliche Behandlung</c:v>
                </c:pt>
                <c:pt idx="6">
                  <c:v>Zahnersatz</c:v>
                </c:pt>
                <c:pt idx="7">
                  <c:v>Dienstleistungen</c:v>
                </c:pt>
                <c:pt idx="8">
                  <c:v>Arzneimittel</c:v>
                </c:pt>
                <c:pt idx="9">
                  <c:v>Heil- und Hilfsmittel</c:v>
                </c:pt>
              </c:strCache>
            </c:strRef>
          </c:cat>
          <c:val>
            <c:numRef>
              <c:f>'Rechenblatt für Diagramm KV'!$G$1:$G$10</c:f>
              <c:numCache>
                <c:formatCode>0.0</c:formatCode>
                <c:ptCount val="10"/>
                <c:pt idx="0">
                  <c:v>36.9</c:v>
                </c:pt>
                <c:pt idx="1">
                  <c:v>3.6</c:v>
                </c:pt>
                <c:pt idx="2">
                  <c:v>9.5</c:v>
                </c:pt>
                <c:pt idx="3">
                  <c:v>1.2</c:v>
                </c:pt>
                <c:pt idx="4">
                  <c:v>15</c:v>
                </c:pt>
                <c:pt idx="5">
                  <c:v>4.0999999999999996</c:v>
                </c:pt>
                <c:pt idx="6">
                  <c:v>1.4</c:v>
                </c:pt>
                <c:pt idx="7">
                  <c:v>5.5</c:v>
                </c:pt>
                <c:pt idx="8">
                  <c:v>17.600000000000001</c:v>
                </c:pt>
                <c:pt idx="9">
                  <c:v>5.2</c:v>
                </c:pt>
              </c:numCache>
            </c:numRef>
          </c:val>
          <c:extLst>
            <c:ext xmlns:c16="http://schemas.microsoft.com/office/drawing/2014/chart" uri="{C3380CC4-5D6E-409C-BE32-E72D297353CC}">
              <c16:uniqueId val="{0000000A-02EA-4DA6-885D-D256595885B4}"/>
            </c:ext>
          </c:extLst>
        </c:ser>
        <c:dLbls>
          <c:showLegendKey val="0"/>
          <c:showVal val="0"/>
          <c:showCatName val="1"/>
          <c:showSerName val="0"/>
          <c:showPercent val="1"/>
          <c:showBubbleSize val="0"/>
          <c:showLeaderLines val="0"/>
        </c:dLbls>
      </c:pie3DChart>
      <c:spPr>
        <a:noFill/>
        <a:ln w="32542">
          <a:noFill/>
        </a:ln>
      </c:spPr>
    </c:plotArea>
    <c:plotVisOnly val="1"/>
    <c:dispBlanksAs val="zero"/>
    <c:showDLblsOverMax val="0"/>
  </c:chart>
  <c:spPr>
    <a:noFill/>
    <a:ln>
      <a:noFill/>
    </a:ln>
  </c:spPr>
  <c:txPr>
    <a:bodyPr/>
    <a:lstStyle/>
    <a:p>
      <a:pPr>
        <a:defRPr sz="1025" b="1" i="0" u="none" strike="noStrike" baseline="0">
          <a:solidFill>
            <a:srgbClr val="000000"/>
          </a:solidFill>
          <a:latin typeface="Arial"/>
          <a:ea typeface="Arial"/>
          <a:cs typeface="Arial"/>
        </a:defRPr>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a:extLst>
              <a:ext uri="{FF2B5EF4-FFF2-40B4-BE49-F238E27FC236}">
                <a16:creationId xmlns:a16="http://schemas.microsoft.com/office/drawing/2014/main" id="{F5001664-74F1-412B-9900-EE230FB3AAFF}"/>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DE"/>
          </a:p>
        </p:txBody>
      </p:sp>
      <p:sp>
        <p:nvSpPr>
          <p:cNvPr id="151555" name="Rectangle 3">
            <a:extLst>
              <a:ext uri="{FF2B5EF4-FFF2-40B4-BE49-F238E27FC236}">
                <a16:creationId xmlns:a16="http://schemas.microsoft.com/office/drawing/2014/main" id="{42FECD16-ED54-4094-A0AA-9CB26F33B081}"/>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e-DE"/>
          </a:p>
        </p:txBody>
      </p:sp>
      <p:sp>
        <p:nvSpPr>
          <p:cNvPr id="151556" name="Rectangle 4">
            <a:extLst>
              <a:ext uri="{FF2B5EF4-FFF2-40B4-BE49-F238E27FC236}">
                <a16:creationId xmlns:a16="http://schemas.microsoft.com/office/drawing/2014/main" id="{B541E1F9-A6CC-41AC-861D-C45558C151C2}"/>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e-DE"/>
          </a:p>
        </p:txBody>
      </p:sp>
      <p:sp>
        <p:nvSpPr>
          <p:cNvPr id="151557" name="Rectangle 5">
            <a:extLst>
              <a:ext uri="{FF2B5EF4-FFF2-40B4-BE49-F238E27FC236}">
                <a16:creationId xmlns:a16="http://schemas.microsoft.com/office/drawing/2014/main" id="{7E60CB80-1DE9-4C49-A23B-2EBA255D9D38}"/>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FDA488F-661C-4F06-9F8D-F69E8C758E36}" type="slidenum">
              <a:rPr lang="de-DE" altLang="de-DE"/>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5486D915-EFB0-4ECE-B80A-F04DF502FA5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de-DE"/>
          </a:p>
        </p:txBody>
      </p:sp>
      <p:sp>
        <p:nvSpPr>
          <p:cNvPr id="27651" name="Rectangle 3">
            <a:extLst>
              <a:ext uri="{FF2B5EF4-FFF2-40B4-BE49-F238E27FC236}">
                <a16:creationId xmlns:a16="http://schemas.microsoft.com/office/drawing/2014/main" id="{BA91F5B6-08A6-4E9A-A95A-009FF5E8CB58}"/>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de-DE"/>
          </a:p>
        </p:txBody>
      </p:sp>
      <p:sp>
        <p:nvSpPr>
          <p:cNvPr id="386052" name="Rectangle 4">
            <a:extLst>
              <a:ext uri="{FF2B5EF4-FFF2-40B4-BE49-F238E27FC236}">
                <a16:creationId xmlns:a16="http://schemas.microsoft.com/office/drawing/2014/main" id="{6FB22DAE-1E7C-4373-B6F5-3EB3717F5BD8}"/>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a:extLst>
              <a:ext uri="{FF2B5EF4-FFF2-40B4-BE49-F238E27FC236}">
                <a16:creationId xmlns:a16="http://schemas.microsoft.com/office/drawing/2014/main" id="{35C86BA7-405C-480C-95A5-06A5B13019E3}"/>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27654" name="Rectangle 6">
            <a:extLst>
              <a:ext uri="{FF2B5EF4-FFF2-40B4-BE49-F238E27FC236}">
                <a16:creationId xmlns:a16="http://schemas.microsoft.com/office/drawing/2014/main" id="{6C678D66-9047-40D2-BD6F-635774037CB0}"/>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de-DE"/>
          </a:p>
        </p:txBody>
      </p:sp>
      <p:sp>
        <p:nvSpPr>
          <p:cNvPr id="27655" name="Rectangle 7">
            <a:extLst>
              <a:ext uri="{FF2B5EF4-FFF2-40B4-BE49-F238E27FC236}">
                <a16:creationId xmlns:a16="http://schemas.microsoft.com/office/drawing/2014/main" id="{C3FB52C6-C9A7-4A5B-88B1-24F2A6544B24}"/>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073BC6E3-8E48-4815-9161-4958FF36A8E7}" type="slidenum">
              <a:rPr lang="de-DE" altLang="de-DE"/>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7">
            <a:extLst>
              <a:ext uri="{FF2B5EF4-FFF2-40B4-BE49-F238E27FC236}">
                <a16:creationId xmlns:a16="http://schemas.microsoft.com/office/drawing/2014/main" id="{8554878F-577A-40FA-8482-3112E144FE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DBACCA1-BDC0-4326-B167-72D84AE675FC}" type="slidenum">
              <a:rPr lang="de-DE" altLang="de-DE" sz="1200">
                <a:latin typeface="Times New Roman" panose="02020603050405020304" pitchFamily="18" charset="0"/>
              </a:rPr>
              <a:pPr eaLnBrk="1" hangingPunct="1"/>
              <a:t>4</a:t>
            </a:fld>
            <a:endParaRPr lang="de-DE" altLang="de-DE" sz="1200">
              <a:latin typeface="Times New Roman" panose="02020603050405020304" pitchFamily="18" charset="0"/>
            </a:endParaRPr>
          </a:p>
        </p:txBody>
      </p:sp>
      <p:sp>
        <p:nvSpPr>
          <p:cNvPr id="387075" name="Rectangle 2">
            <a:extLst>
              <a:ext uri="{FF2B5EF4-FFF2-40B4-BE49-F238E27FC236}">
                <a16:creationId xmlns:a16="http://schemas.microsoft.com/office/drawing/2014/main" id="{D764A0F0-A180-418C-AC0C-C73853AD4E5E}"/>
              </a:ext>
            </a:extLst>
          </p:cNvPr>
          <p:cNvSpPr>
            <a:spLocks noGrp="1" noRot="1" noChangeAspect="1" noChangeArrowheads="1" noTextEdit="1"/>
          </p:cNvSpPr>
          <p:nvPr>
            <p:ph type="sldImg"/>
          </p:nvPr>
        </p:nvSpPr>
        <p:spPr>
          <a:ln/>
        </p:spPr>
      </p:sp>
      <p:sp>
        <p:nvSpPr>
          <p:cNvPr id="387076" name="Rectangle 3">
            <a:extLst>
              <a:ext uri="{FF2B5EF4-FFF2-40B4-BE49-F238E27FC236}">
                <a16:creationId xmlns:a16="http://schemas.microsoft.com/office/drawing/2014/main" id="{C80FAAB5-C678-47F9-8613-24462F8BAB0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7">
            <a:extLst>
              <a:ext uri="{FF2B5EF4-FFF2-40B4-BE49-F238E27FC236}">
                <a16:creationId xmlns:a16="http://schemas.microsoft.com/office/drawing/2014/main" id="{6353B615-BA98-4FDA-A4AB-833C9E5633F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B1CE0B1-4290-4283-A9CF-E53949EF1CBE}" type="slidenum">
              <a:rPr lang="de-DE" altLang="de-DE" sz="1200">
                <a:latin typeface="Times New Roman" panose="02020603050405020304" pitchFamily="18" charset="0"/>
              </a:rPr>
              <a:pPr eaLnBrk="1" hangingPunct="1"/>
              <a:t>32</a:t>
            </a:fld>
            <a:endParaRPr lang="de-DE" altLang="de-DE" sz="1200">
              <a:latin typeface="Times New Roman" panose="02020603050405020304" pitchFamily="18" charset="0"/>
            </a:endParaRPr>
          </a:p>
        </p:txBody>
      </p:sp>
      <p:sp>
        <p:nvSpPr>
          <p:cNvPr id="388099" name="Rectangle 2">
            <a:extLst>
              <a:ext uri="{FF2B5EF4-FFF2-40B4-BE49-F238E27FC236}">
                <a16:creationId xmlns:a16="http://schemas.microsoft.com/office/drawing/2014/main" id="{1C9A9160-CB79-486B-A9FC-DFBAAEA48779}"/>
              </a:ext>
            </a:extLst>
          </p:cNvPr>
          <p:cNvSpPr>
            <a:spLocks noGrp="1" noRot="1" noChangeAspect="1" noChangeArrowheads="1" noTextEdit="1"/>
          </p:cNvSpPr>
          <p:nvPr>
            <p:ph type="sldImg"/>
          </p:nvPr>
        </p:nvSpPr>
        <p:spPr>
          <a:ln/>
        </p:spPr>
      </p:sp>
      <p:sp>
        <p:nvSpPr>
          <p:cNvPr id="388100" name="Rectangle 3">
            <a:extLst>
              <a:ext uri="{FF2B5EF4-FFF2-40B4-BE49-F238E27FC236}">
                <a16:creationId xmlns:a16="http://schemas.microsoft.com/office/drawing/2014/main" id="{0C0417F3-8BED-4BB6-AA26-3F5E00D7340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de-DE"/>
              <a:t>5-Eck-Verhältnis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073BC6E3-8E48-4815-9161-4958FF36A8E7}" type="slidenum">
              <a:rPr lang="de-DE" altLang="de-DE" smtClean="0"/>
              <a:pPr/>
              <a:t>111</a:t>
            </a:fld>
            <a:endParaRPr lang="de-DE" altLang="de-DE"/>
          </a:p>
        </p:txBody>
      </p:sp>
    </p:spTree>
    <p:extLst>
      <p:ext uri="{BB962C8B-B14F-4D97-AF65-F5344CB8AC3E}">
        <p14:creationId xmlns:p14="http://schemas.microsoft.com/office/powerpoint/2010/main" val="1248932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D55B8EFF-3C29-4B69-AD76-B8F400379E94}"/>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id="{1B76BE73-9A93-4F9D-A6A4-5C2C2598E0EC}"/>
                </a:ext>
              </a:extLst>
            </p:cNvPr>
            <p:cNvGrpSpPr>
              <a:grpSpLocks/>
            </p:cNvGrpSpPr>
            <p:nvPr/>
          </p:nvGrpSpPr>
          <p:grpSpPr bwMode="auto">
            <a:xfrm>
              <a:off x="183" y="1604"/>
              <a:ext cx="448" cy="299"/>
              <a:chOff x="720" y="336"/>
              <a:chExt cx="624" cy="432"/>
            </a:xfrm>
          </p:grpSpPr>
          <p:sp>
            <p:nvSpPr>
              <p:cNvPr id="12" name="Rectangle 4">
                <a:extLst>
                  <a:ext uri="{FF2B5EF4-FFF2-40B4-BE49-F238E27FC236}">
                    <a16:creationId xmlns:a16="http://schemas.microsoft.com/office/drawing/2014/main" id="{52A3F771-55D0-4964-A9BB-3A0D092FA13F}"/>
                  </a:ext>
                </a:extLst>
              </p:cNvPr>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de-DE"/>
              </a:p>
            </p:txBody>
          </p:sp>
          <p:sp>
            <p:nvSpPr>
              <p:cNvPr id="13" name="Rectangle 5">
                <a:extLst>
                  <a:ext uri="{FF2B5EF4-FFF2-40B4-BE49-F238E27FC236}">
                    <a16:creationId xmlns:a16="http://schemas.microsoft.com/office/drawing/2014/main" id="{BD95EFA0-2861-4E4B-BB6C-4DB82E7AF74D}"/>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de-DE"/>
              </a:p>
            </p:txBody>
          </p:sp>
        </p:grpSp>
        <p:grpSp>
          <p:nvGrpSpPr>
            <p:cNvPr id="6" name="Group 6">
              <a:extLst>
                <a:ext uri="{FF2B5EF4-FFF2-40B4-BE49-F238E27FC236}">
                  <a16:creationId xmlns:a16="http://schemas.microsoft.com/office/drawing/2014/main" id="{270D490D-4EE2-4DB9-9837-CBB6D28EB1E9}"/>
                </a:ext>
              </a:extLst>
            </p:cNvPr>
            <p:cNvGrpSpPr>
              <a:grpSpLocks/>
            </p:cNvGrpSpPr>
            <p:nvPr/>
          </p:nvGrpSpPr>
          <p:grpSpPr bwMode="auto">
            <a:xfrm>
              <a:off x="261" y="1870"/>
              <a:ext cx="465" cy="299"/>
              <a:chOff x="912" y="2640"/>
              <a:chExt cx="672" cy="432"/>
            </a:xfrm>
          </p:grpSpPr>
          <p:sp>
            <p:nvSpPr>
              <p:cNvPr id="10" name="Rectangle 7">
                <a:extLst>
                  <a:ext uri="{FF2B5EF4-FFF2-40B4-BE49-F238E27FC236}">
                    <a16:creationId xmlns:a16="http://schemas.microsoft.com/office/drawing/2014/main" id="{61AB858C-D9FF-4402-B9D3-8E3FE732EB02}"/>
                  </a:ext>
                </a:extLst>
              </p:cNvPr>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de-DE"/>
              </a:p>
            </p:txBody>
          </p:sp>
          <p:sp>
            <p:nvSpPr>
              <p:cNvPr id="11" name="Rectangle 8">
                <a:extLst>
                  <a:ext uri="{FF2B5EF4-FFF2-40B4-BE49-F238E27FC236}">
                    <a16:creationId xmlns:a16="http://schemas.microsoft.com/office/drawing/2014/main" id="{C7E66F96-ABA4-43EA-BAD5-28959375BD05}"/>
                  </a:ext>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de-DE"/>
              </a:p>
            </p:txBody>
          </p:sp>
        </p:grpSp>
        <p:sp>
          <p:nvSpPr>
            <p:cNvPr id="7" name="Rectangle 9">
              <a:extLst>
                <a:ext uri="{FF2B5EF4-FFF2-40B4-BE49-F238E27FC236}">
                  <a16:creationId xmlns:a16="http://schemas.microsoft.com/office/drawing/2014/main" id="{A7EB4EC2-4A4F-4719-9A4A-A79ECC947BE9}"/>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de-DE"/>
            </a:p>
          </p:txBody>
        </p:sp>
        <p:sp>
          <p:nvSpPr>
            <p:cNvPr id="8" name="Rectangle 10">
              <a:extLst>
                <a:ext uri="{FF2B5EF4-FFF2-40B4-BE49-F238E27FC236}">
                  <a16:creationId xmlns:a16="http://schemas.microsoft.com/office/drawing/2014/main" id="{D3FB5979-8FB6-4F75-A1F3-475C1A1016EB}"/>
                </a:ext>
              </a:extLst>
            </p:cNvPr>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de-DE"/>
            </a:p>
          </p:txBody>
        </p:sp>
        <p:sp>
          <p:nvSpPr>
            <p:cNvPr id="9" name="Rectangle 11">
              <a:extLst>
                <a:ext uri="{FF2B5EF4-FFF2-40B4-BE49-F238E27FC236}">
                  <a16:creationId xmlns:a16="http://schemas.microsoft.com/office/drawing/2014/main" id="{D0A898D9-112B-4FBB-B2B5-E94E8F065E16}"/>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de-DE"/>
            </a:p>
          </p:txBody>
        </p:sp>
      </p:grpSp>
      <p:sp>
        <p:nvSpPr>
          <p:cNvPr id="79884" name="Rectangle 12"/>
          <p:cNvSpPr>
            <a:spLocks noGrp="1" noChangeArrowheads="1"/>
          </p:cNvSpPr>
          <p:nvPr>
            <p:ph type="ctrTitle"/>
          </p:nvPr>
        </p:nvSpPr>
        <p:spPr>
          <a:xfrm>
            <a:off x="990600" y="1828800"/>
            <a:ext cx="7772400" cy="1143000"/>
          </a:xfrm>
        </p:spPr>
        <p:txBody>
          <a:bodyPr/>
          <a:lstStyle>
            <a:lvl1pPr>
              <a:defRPr/>
            </a:lvl1pPr>
          </a:lstStyle>
          <a:p>
            <a:r>
              <a:rPr lang="de-DE"/>
              <a:t>Klicken Sie, um das Titelformat zu bearbeiten</a:t>
            </a:r>
          </a:p>
        </p:txBody>
      </p:sp>
      <p:sp>
        <p:nvSpPr>
          <p:cNvPr id="79885"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de-DE"/>
              <a:t>Klicken Sie, um das Format des Untertitelmasters zu bearbeiten</a:t>
            </a:r>
          </a:p>
        </p:txBody>
      </p:sp>
      <p:sp>
        <p:nvSpPr>
          <p:cNvPr id="14" name="Rectangle 14">
            <a:extLst>
              <a:ext uri="{FF2B5EF4-FFF2-40B4-BE49-F238E27FC236}">
                <a16:creationId xmlns:a16="http://schemas.microsoft.com/office/drawing/2014/main" id="{39905894-4D75-45F1-8A9A-368F95E4122E}"/>
              </a:ext>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de-DE"/>
          </a:p>
        </p:txBody>
      </p:sp>
      <p:sp>
        <p:nvSpPr>
          <p:cNvPr id="15" name="Rectangle 15">
            <a:extLst>
              <a:ext uri="{FF2B5EF4-FFF2-40B4-BE49-F238E27FC236}">
                <a16:creationId xmlns:a16="http://schemas.microsoft.com/office/drawing/2014/main" id="{35F95243-7246-48B2-808A-4520C93BF069}"/>
              </a:ext>
            </a:extLst>
          </p:cNvPr>
          <p:cNvSpPr>
            <a:spLocks noGrp="1" noChangeArrowheads="1"/>
          </p:cNvSpPr>
          <p:nvPr>
            <p:ph type="ftr" sz="quarter" idx="11"/>
          </p:nvPr>
        </p:nvSpPr>
        <p:spPr>
          <a:xfrm>
            <a:off x="3429000" y="6248400"/>
            <a:ext cx="2895600" cy="457200"/>
          </a:xfrm>
        </p:spPr>
        <p:txBody>
          <a:bodyPr/>
          <a:lstStyle>
            <a:lvl1pPr>
              <a:defRPr sz="1400">
                <a:solidFill>
                  <a:schemeClr val="bg2"/>
                </a:solidFill>
              </a:defRPr>
            </a:lvl1pPr>
          </a:lstStyle>
          <a:p>
            <a:pPr>
              <a:defRPr/>
            </a:pPr>
            <a:r>
              <a:rPr lang="de-DE"/>
              <a:t>Das  Leistungsrecht der gesetzlichen Kranken- und Pflegeversicherung; Sommersemester 2018</a:t>
            </a:r>
          </a:p>
        </p:txBody>
      </p:sp>
      <p:sp>
        <p:nvSpPr>
          <p:cNvPr id="16" name="Rectangle 16">
            <a:extLst>
              <a:ext uri="{FF2B5EF4-FFF2-40B4-BE49-F238E27FC236}">
                <a16:creationId xmlns:a16="http://schemas.microsoft.com/office/drawing/2014/main" id="{EE5BB707-4AF5-4F01-AAF4-CBEA29658529}"/>
              </a:ext>
            </a:extLst>
          </p:cNvPr>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fld id="{BE216EC5-4DE5-4DBC-B855-81E7317B465C}" type="slidenum">
              <a:rPr lang="de-DE" altLang="de-DE"/>
              <a:pPr/>
              <a:t>‹Nr.›</a:t>
            </a:fld>
            <a:endParaRPr lang="de-DE" altLang="de-DE"/>
          </a:p>
        </p:txBody>
      </p:sp>
    </p:spTree>
    <p:extLst>
      <p:ext uri="{BB962C8B-B14F-4D97-AF65-F5344CB8AC3E}">
        <p14:creationId xmlns:p14="http://schemas.microsoft.com/office/powerpoint/2010/main" val="2919628099"/>
      </p:ext>
    </p:extLst>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11">
            <a:extLst>
              <a:ext uri="{FF2B5EF4-FFF2-40B4-BE49-F238E27FC236}">
                <a16:creationId xmlns:a16="http://schemas.microsoft.com/office/drawing/2014/main" id="{A622FA03-4BDF-46B3-95B5-BC58CAB5761B}"/>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12">
            <a:extLst>
              <a:ext uri="{FF2B5EF4-FFF2-40B4-BE49-F238E27FC236}">
                <a16:creationId xmlns:a16="http://schemas.microsoft.com/office/drawing/2014/main" id="{8492C9A0-F329-436D-90C8-4D1358D214F4}"/>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6" name="Rectangle 13">
            <a:extLst>
              <a:ext uri="{FF2B5EF4-FFF2-40B4-BE49-F238E27FC236}">
                <a16:creationId xmlns:a16="http://schemas.microsoft.com/office/drawing/2014/main" id="{EAD83F25-6E18-48A4-967A-464DC47B293C}"/>
              </a:ext>
            </a:extLst>
          </p:cNvPr>
          <p:cNvSpPr>
            <a:spLocks noGrp="1" noChangeArrowheads="1"/>
          </p:cNvSpPr>
          <p:nvPr>
            <p:ph type="sldNum" sz="quarter" idx="12"/>
          </p:nvPr>
        </p:nvSpPr>
        <p:spPr>
          <a:ln/>
        </p:spPr>
        <p:txBody>
          <a:bodyPr/>
          <a:lstStyle>
            <a:lvl1pPr>
              <a:defRPr/>
            </a:lvl1pPr>
          </a:lstStyle>
          <a:p>
            <a:fld id="{F710231B-AB3A-4109-8B1A-3E26FE830576}" type="slidenum">
              <a:rPr lang="de-DE" altLang="de-DE"/>
              <a:pPr/>
              <a:t>‹Nr.›</a:t>
            </a:fld>
            <a:endParaRPr lang="de-DE" altLang="de-DE"/>
          </a:p>
        </p:txBody>
      </p:sp>
    </p:spTree>
    <p:extLst>
      <p:ext uri="{BB962C8B-B14F-4D97-AF65-F5344CB8AC3E}">
        <p14:creationId xmlns:p14="http://schemas.microsoft.com/office/powerpoint/2010/main" val="1482846085"/>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04050" y="617538"/>
            <a:ext cx="1951038" cy="551497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1150938" y="617538"/>
            <a:ext cx="5700712" cy="551497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11">
            <a:extLst>
              <a:ext uri="{FF2B5EF4-FFF2-40B4-BE49-F238E27FC236}">
                <a16:creationId xmlns:a16="http://schemas.microsoft.com/office/drawing/2014/main" id="{3C661F84-701B-4886-8475-7F3F4BA36F29}"/>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12">
            <a:extLst>
              <a:ext uri="{FF2B5EF4-FFF2-40B4-BE49-F238E27FC236}">
                <a16:creationId xmlns:a16="http://schemas.microsoft.com/office/drawing/2014/main" id="{1453FA08-BFDB-44B9-A61C-C290E5DC6777}"/>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6" name="Rectangle 13">
            <a:extLst>
              <a:ext uri="{FF2B5EF4-FFF2-40B4-BE49-F238E27FC236}">
                <a16:creationId xmlns:a16="http://schemas.microsoft.com/office/drawing/2014/main" id="{BC2F118B-4B94-44DE-8C23-DE526B2022AF}"/>
              </a:ext>
            </a:extLst>
          </p:cNvPr>
          <p:cNvSpPr>
            <a:spLocks noGrp="1" noChangeArrowheads="1"/>
          </p:cNvSpPr>
          <p:nvPr>
            <p:ph type="sldNum" sz="quarter" idx="12"/>
          </p:nvPr>
        </p:nvSpPr>
        <p:spPr>
          <a:ln/>
        </p:spPr>
        <p:txBody>
          <a:bodyPr/>
          <a:lstStyle>
            <a:lvl1pPr>
              <a:defRPr/>
            </a:lvl1pPr>
          </a:lstStyle>
          <a:p>
            <a:fld id="{514CDE71-4730-4748-BBDE-2F414AB849AA}" type="slidenum">
              <a:rPr lang="de-DE" altLang="de-DE"/>
              <a:pPr/>
              <a:t>‹Nr.›</a:t>
            </a:fld>
            <a:endParaRPr lang="de-DE" altLang="de-DE"/>
          </a:p>
        </p:txBody>
      </p:sp>
    </p:spTree>
    <p:extLst>
      <p:ext uri="{BB962C8B-B14F-4D97-AF65-F5344CB8AC3E}">
        <p14:creationId xmlns:p14="http://schemas.microsoft.com/office/powerpoint/2010/main" val="2729309216"/>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11">
            <a:extLst>
              <a:ext uri="{FF2B5EF4-FFF2-40B4-BE49-F238E27FC236}">
                <a16:creationId xmlns:a16="http://schemas.microsoft.com/office/drawing/2014/main" id="{21562A2B-F5D3-40C4-A48C-C5FE5C0EE446}"/>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12">
            <a:extLst>
              <a:ext uri="{FF2B5EF4-FFF2-40B4-BE49-F238E27FC236}">
                <a16:creationId xmlns:a16="http://schemas.microsoft.com/office/drawing/2014/main" id="{03476CA8-5662-41DE-A977-5DB5B02762BE}"/>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6" name="Rectangle 13">
            <a:extLst>
              <a:ext uri="{FF2B5EF4-FFF2-40B4-BE49-F238E27FC236}">
                <a16:creationId xmlns:a16="http://schemas.microsoft.com/office/drawing/2014/main" id="{E2844601-F0B4-4947-AF11-5CB2006C3C8B}"/>
              </a:ext>
            </a:extLst>
          </p:cNvPr>
          <p:cNvSpPr>
            <a:spLocks noGrp="1" noChangeArrowheads="1"/>
          </p:cNvSpPr>
          <p:nvPr>
            <p:ph type="sldNum" sz="quarter" idx="12"/>
          </p:nvPr>
        </p:nvSpPr>
        <p:spPr>
          <a:ln/>
        </p:spPr>
        <p:txBody>
          <a:bodyPr/>
          <a:lstStyle>
            <a:lvl1pPr>
              <a:defRPr/>
            </a:lvl1pPr>
          </a:lstStyle>
          <a:p>
            <a:fld id="{95533E93-FE79-44AE-B3DE-B4D6808AB9C0}" type="slidenum">
              <a:rPr lang="de-DE" altLang="de-DE"/>
              <a:pPr/>
              <a:t>‹Nr.›</a:t>
            </a:fld>
            <a:endParaRPr lang="de-DE" altLang="de-DE"/>
          </a:p>
        </p:txBody>
      </p:sp>
    </p:spTree>
    <p:extLst>
      <p:ext uri="{BB962C8B-B14F-4D97-AF65-F5344CB8AC3E}">
        <p14:creationId xmlns:p14="http://schemas.microsoft.com/office/powerpoint/2010/main" val="95933806"/>
      </p:ext>
    </p:extLst>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11">
            <a:extLst>
              <a:ext uri="{FF2B5EF4-FFF2-40B4-BE49-F238E27FC236}">
                <a16:creationId xmlns:a16="http://schemas.microsoft.com/office/drawing/2014/main" id="{1755B8F4-966E-4553-B424-5563EFD0468B}"/>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12">
            <a:extLst>
              <a:ext uri="{FF2B5EF4-FFF2-40B4-BE49-F238E27FC236}">
                <a16:creationId xmlns:a16="http://schemas.microsoft.com/office/drawing/2014/main" id="{A6D6096D-D51B-4E13-8DA8-F303CCA8FDD0}"/>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6" name="Rectangle 13">
            <a:extLst>
              <a:ext uri="{FF2B5EF4-FFF2-40B4-BE49-F238E27FC236}">
                <a16:creationId xmlns:a16="http://schemas.microsoft.com/office/drawing/2014/main" id="{217A36AC-AAD2-4170-A295-0B0AED725C7B}"/>
              </a:ext>
            </a:extLst>
          </p:cNvPr>
          <p:cNvSpPr>
            <a:spLocks noGrp="1" noChangeArrowheads="1"/>
          </p:cNvSpPr>
          <p:nvPr>
            <p:ph type="sldNum" sz="quarter" idx="12"/>
          </p:nvPr>
        </p:nvSpPr>
        <p:spPr>
          <a:ln/>
        </p:spPr>
        <p:txBody>
          <a:bodyPr/>
          <a:lstStyle>
            <a:lvl1pPr>
              <a:defRPr/>
            </a:lvl1pPr>
          </a:lstStyle>
          <a:p>
            <a:fld id="{56C099D5-5CA7-4783-8B07-658633B2896E}" type="slidenum">
              <a:rPr lang="de-DE" altLang="de-DE"/>
              <a:pPr/>
              <a:t>‹Nr.›</a:t>
            </a:fld>
            <a:endParaRPr lang="de-DE" altLang="de-DE"/>
          </a:p>
        </p:txBody>
      </p:sp>
    </p:spTree>
    <p:extLst>
      <p:ext uri="{BB962C8B-B14F-4D97-AF65-F5344CB8AC3E}">
        <p14:creationId xmlns:p14="http://schemas.microsoft.com/office/powerpoint/2010/main" val="2325586914"/>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11">
            <a:extLst>
              <a:ext uri="{FF2B5EF4-FFF2-40B4-BE49-F238E27FC236}">
                <a16:creationId xmlns:a16="http://schemas.microsoft.com/office/drawing/2014/main" id="{6848C169-5475-4021-8A34-9820F9A35700}"/>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12">
            <a:extLst>
              <a:ext uri="{FF2B5EF4-FFF2-40B4-BE49-F238E27FC236}">
                <a16:creationId xmlns:a16="http://schemas.microsoft.com/office/drawing/2014/main" id="{85FD5C75-962B-4CFC-A578-B1C5A852B3F5}"/>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7" name="Rectangle 13">
            <a:extLst>
              <a:ext uri="{FF2B5EF4-FFF2-40B4-BE49-F238E27FC236}">
                <a16:creationId xmlns:a16="http://schemas.microsoft.com/office/drawing/2014/main" id="{C53F9BDD-C2DD-4026-BF69-0474260DD9A3}"/>
              </a:ext>
            </a:extLst>
          </p:cNvPr>
          <p:cNvSpPr>
            <a:spLocks noGrp="1" noChangeArrowheads="1"/>
          </p:cNvSpPr>
          <p:nvPr>
            <p:ph type="sldNum" sz="quarter" idx="12"/>
          </p:nvPr>
        </p:nvSpPr>
        <p:spPr>
          <a:ln/>
        </p:spPr>
        <p:txBody>
          <a:bodyPr/>
          <a:lstStyle>
            <a:lvl1pPr>
              <a:defRPr/>
            </a:lvl1pPr>
          </a:lstStyle>
          <a:p>
            <a:fld id="{EFD47B38-56E9-418B-A4CD-107187F754F8}" type="slidenum">
              <a:rPr lang="de-DE" altLang="de-DE"/>
              <a:pPr/>
              <a:t>‹Nr.›</a:t>
            </a:fld>
            <a:endParaRPr lang="de-DE" altLang="de-DE"/>
          </a:p>
        </p:txBody>
      </p:sp>
    </p:spTree>
    <p:extLst>
      <p:ext uri="{BB962C8B-B14F-4D97-AF65-F5344CB8AC3E}">
        <p14:creationId xmlns:p14="http://schemas.microsoft.com/office/powerpoint/2010/main" val="4290423829"/>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11">
            <a:extLst>
              <a:ext uri="{FF2B5EF4-FFF2-40B4-BE49-F238E27FC236}">
                <a16:creationId xmlns:a16="http://schemas.microsoft.com/office/drawing/2014/main" id="{5061C824-DCFC-4B05-AA47-AB5927535ED9}"/>
              </a:ext>
            </a:extLst>
          </p:cNvPr>
          <p:cNvSpPr>
            <a:spLocks noGrp="1" noChangeArrowheads="1"/>
          </p:cNvSpPr>
          <p:nvPr>
            <p:ph type="dt" sz="half" idx="10"/>
          </p:nvPr>
        </p:nvSpPr>
        <p:spPr>
          <a:ln/>
        </p:spPr>
        <p:txBody>
          <a:bodyPr/>
          <a:lstStyle>
            <a:lvl1pPr>
              <a:defRPr/>
            </a:lvl1pPr>
          </a:lstStyle>
          <a:p>
            <a:pPr>
              <a:defRPr/>
            </a:pPr>
            <a:endParaRPr lang="de-DE"/>
          </a:p>
        </p:txBody>
      </p:sp>
      <p:sp>
        <p:nvSpPr>
          <p:cNvPr id="8" name="Rectangle 12">
            <a:extLst>
              <a:ext uri="{FF2B5EF4-FFF2-40B4-BE49-F238E27FC236}">
                <a16:creationId xmlns:a16="http://schemas.microsoft.com/office/drawing/2014/main" id="{0C5A7D99-5ABE-4AD1-AEA9-369F3CE6FC5A}"/>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9" name="Rectangle 13">
            <a:extLst>
              <a:ext uri="{FF2B5EF4-FFF2-40B4-BE49-F238E27FC236}">
                <a16:creationId xmlns:a16="http://schemas.microsoft.com/office/drawing/2014/main" id="{E1AF40CA-95EA-4B51-BB3A-D71AC15E4F7D}"/>
              </a:ext>
            </a:extLst>
          </p:cNvPr>
          <p:cNvSpPr>
            <a:spLocks noGrp="1" noChangeArrowheads="1"/>
          </p:cNvSpPr>
          <p:nvPr>
            <p:ph type="sldNum" sz="quarter" idx="12"/>
          </p:nvPr>
        </p:nvSpPr>
        <p:spPr>
          <a:ln/>
        </p:spPr>
        <p:txBody>
          <a:bodyPr/>
          <a:lstStyle>
            <a:lvl1pPr>
              <a:defRPr/>
            </a:lvl1pPr>
          </a:lstStyle>
          <a:p>
            <a:fld id="{BFA4943F-98C0-42D7-95CA-D34F97BF618A}" type="slidenum">
              <a:rPr lang="de-DE" altLang="de-DE"/>
              <a:pPr/>
              <a:t>‹Nr.›</a:t>
            </a:fld>
            <a:endParaRPr lang="de-DE" altLang="de-DE"/>
          </a:p>
        </p:txBody>
      </p:sp>
    </p:spTree>
    <p:extLst>
      <p:ext uri="{BB962C8B-B14F-4D97-AF65-F5344CB8AC3E}">
        <p14:creationId xmlns:p14="http://schemas.microsoft.com/office/powerpoint/2010/main" val="1625022813"/>
      </p:ext>
    </p:extLst>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11">
            <a:extLst>
              <a:ext uri="{FF2B5EF4-FFF2-40B4-BE49-F238E27FC236}">
                <a16:creationId xmlns:a16="http://schemas.microsoft.com/office/drawing/2014/main" id="{7C7B71AF-50D7-4EC6-9FE0-D6CB827ECEB4}"/>
              </a:ext>
            </a:extLst>
          </p:cNvPr>
          <p:cNvSpPr>
            <a:spLocks noGrp="1" noChangeArrowheads="1"/>
          </p:cNvSpPr>
          <p:nvPr>
            <p:ph type="dt" sz="half" idx="10"/>
          </p:nvPr>
        </p:nvSpPr>
        <p:spPr>
          <a:ln/>
        </p:spPr>
        <p:txBody>
          <a:bodyPr/>
          <a:lstStyle>
            <a:lvl1pPr>
              <a:defRPr/>
            </a:lvl1pPr>
          </a:lstStyle>
          <a:p>
            <a:pPr>
              <a:defRPr/>
            </a:pPr>
            <a:endParaRPr lang="de-DE"/>
          </a:p>
        </p:txBody>
      </p:sp>
      <p:sp>
        <p:nvSpPr>
          <p:cNvPr id="4" name="Rectangle 12">
            <a:extLst>
              <a:ext uri="{FF2B5EF4-FFF2-40B4-BE49-F238E27FC236}">
                <a16:creationId xmlns:a16="http://schemas.microsoft.com/office/drawing/2014/main" id="{A02A82F5-69A2-415B-A585-8D84378EE631}"/>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5" name="Rectangle 13">
            <a:extLst>
              <a:ext uri="{FF2B5EF4-FFF2-40B4-BE49-F238E27FC236}">
                <a16:creationId xmlns:a16="http://schemas.microsoft.com/office/drawing/2014/main" id="{4E022078-9DB6-4782-9C2F-BD6EF21C97B4}"/>
              </a:ext>
            </a:extLst>
          </p:cNvPr>
          <p:cNvSpPr>
            <a:spLocks noGrp="1" noChangeArrowheads="1"/>
          </p:cNvSpPr>
          <p:nvPr>
            <p:ph type="sldNum" sz="quarter" idx="12"/>
          </p:nvPr>
        </p:nvSpPr>
        <p:spPr>
          <a:ln/>
        </p:spPr>
        <p:txBody>
          <a:bodyPr/>
          <a:lstStyle>
            <a:lvl1pPr>
              <a:defRPr/>
            </a:lvl1pPr>
          </a:lstStyle>
          <a:p>
            <a:fld id="{D18FB888-BDE1-43AA-BCBA-27C61D1F683D}" type="slidenum">
              <a:rPr lang="de-DE" altLang="de-DE"/>
              <a:pPr/>
              <a:t>‹Nr.›</a:t>
            </a:fld>
            <a:endParaRPr lang="de-DE" altLang="de-DE"/>
          </a:p>
        </p:txBody>
      </p:sp>
    </p:spTree>
    <p:extLst>
      <p:ext uri="{BB962C8B-B14F-4D97-AF65-F5344CB8AC3E}">
        <p14:creationId xmlns:p14="http://schemas.microsoft.com/office/powerpoint/2010/main" val="1269840374"/>
      </p:ext>
    </p:extLst>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C5020842-3FFF-4F5C-AED9-141D6FAB241E}"/>
              </a:ext>
            </a:extLst>
          </p:cNvPr>
          <p:cNvSpPr>
            <a:spLocks noGrp="1" noChangeArrowheads="1"/>
          </p:cNvSpPr>
          <p:nvPr>
            <p:ph type="dt" sz="half" idx="10"/>
          </p:nvPr>
        </p:nvSpPr>
        <p:spPr>
          <a:ln/>
        </p:spPr>
        <p:txBody>
          <a:bodyPr/>
          <a:lstStyle>
            <a:lvl1pPr>
              <a:defRPr/>
            </a:lvl1pPr>
          </a:lstStyle>
          <a:p>
            <a:pPr>
              <a:defRPr/>
            </a:pPr>
            <a:endParaRPr lang="de-DE"/>
          </a:p>
        </p:txBody>
      </p:sp>
      <p:sp>
        <p:nvSpPr>
          <p:cNvPr id="3" name="Rectangle 12">
            <a:extLst>
              <a:ext uri="{FF2B5EF4-FFF2-40B4-BE49-F238E27FC236}">
                <a16:creationId xmlns:a16="http://schemas.microsoft.com/office/drawing/2014/main" id="{FDD7994E-F831-41B4-9CB1-4B74C1435EF2}"/>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4" name="Rectangle 13">
            <a:extLst>
              <a:ext uri="{FF2B5EF4-FFF2-40B4-BE49-F238E27FC236}">
                <a16:creationId xmlns:a16="http://schemas.microsoft.com/office/drawing/2014/main" id="{4512E2D1-5DED-4995-AA10-AEC6CA236ED9}"/>
              </a:ext>
            </a:extLst>
          </p:cNvPr>
          <p:cNvSpPr>
            <a:spLocks noGrp="1" noChangeArrowheads="1"/>
          </p:cNvSpPr>
          <p:nvPr>
            <p:ph type="sldNum" sz="quarter" idx="12"/>
          </p:nvPr>
        </p:nvSpPr>
        <p:spPr>
          <a:ln/>
        </p:spPr>
        <p:txBody>
          <a:bodyPr/>
          <a:lstStyle>
            <a:lvl1pPr>
              <a:defRPr/>
            </a:lvl1pPr>
          </a:lstStyle>
          <a:p>
            <a:fld id="{8CCE7278-F7C1-42F8-8F69-AB6CC9AE1CF0}" type="slidenum">
              <a:rPr lang="de-DE" altLang="de-DE"/>
              <a:pPr/>
              <a:t>‹Nr.›</a:t>
            </a:fld>
            <a:endParaRPr lang="de-DE" altLang="de-DE"/>
          </a:p>
        </p:txBody>
      </p:sp>
    </p:spTree>
    <p:extLst>
      <p:ext uri="{BB962C8B-B14F-4D97-AF65-F5344CB8AC3E}">
        <p14:creationId xmlns:p14="http://schemas.microsoft.com/office/powerpoint/2010/main" val="1172778361"/>
      </p:ext>
    </p:extLst>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11">
            <a:extLst>
              <a:ext uri="{FF2B5EF4-FFF2-40B4-BE49-F238E27FC236}">
                <a16:creationId xmlns:a16="http://schemas.microsoft.com/office/drawing/2014/main" id="{E053D47B-CAC8-46B7-AB97-021DFE2823A6}"/>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12">
            <a:extLst>
              <a:ext uri="{FF2B5EF4-FFF2-40B4-BE49-F238E27FC236}">
                <a16:creationId xmlns:a16="http://schemas.microsoft.com/office/drawing/2014/main" id="{9CCF3A45-0A9B-4926-A907-C931C37E878C}"/>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7" name="Rectangle 13">
            <a:extLst>
              <a:ext uri="{FF2B5EF4-FFF2-40B4-BE49-F238E27FC236}">
                <a16:creationId xmlns:a16="http://schemas.microsoft.com/office/drawing/2014/main" id="{7FBE6E11-DF47-43DF-9D7E-38F2B5F2E7DA}"/>
              </a:ext>
            </a:extLst>
          </p:cNvPr>
          <p:cNvSpPr>
            <a:spLocks noGrp="1" noChangeArrowheads="1"/>
          </p:cNvSpPr>
          <p:nvPr>
            <p:ph type="sldNum" sz="quarter" idx="12"/>
          </p:nvPr>
        </p:nvSpPr>
        <p:spPr>
          <a:ln/>
        </p:spPr>
        <p:txBody>
          <a:bodyPr/>
          <a:lstStyle>
            <a:lvl1pPr>
              <a:defRPr/>
            </a:lvl1pPr>
          </a:lstStyle>
          <a:p>
            <a:fld id="{745DD55F-580F-43D0-A365-D26590685F16}" type="slidenum">
              <a:rPr lang="de-DE" altLang="de-DE"/>
              <a:pPr/>
              <a:t>‹Nr.›</a:t>
            </a:fld>
            <a:endParaRPr lang="de-DE" altLang="de-DE"/>
          </a:p>
        </p:txBody>
      </p:sp>
    </p:spTree>
    <p:extLst>
      <p:ext uri="{BB962C8B-B14F-4D97-AF65-F5344CB8AC3E}">
        <p14:creationId xmlns:p14="http://schemas.microsoft.com/office/powerpoint/2010/main" val="3671150561"/>
      </p:ext>
    </p:extLst>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11">
            <a:extLst>
              <a:ext uri="{FF2B5EF4-FFF2-40B4-BE49-F238E27FC236}">
                <a16:creationId xmlns:a16="http://schemas.microsoft.com/office/drawing/2014/main" id="{B697BCB4-1216-4B45-B20E-8BAC21DE67E5}"/>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12">
            <a:extLst>
              <a:ext uri="{FF2B5EF4-FFF2-40B4-BE49-F238E27FC236}">
                <a16:creationId xmlns:a16="http://schemas.microsoft.com/office/drawing/2014/main" id="{F0791E28-4A6E-4B30-915D-A6DBA8FBB3A8}"/>
              </a:ext>
            </a:extLst>
          </p:cNvPr>
          <p:cNvSpPr>
            <a:spLocks noGrp="1" noChangeArrowheads="1"/>
          </p:cNvSpPr>
          <p:nvPr>
            <p:ph type="ftr" sz="quarter" idx="11"/>
          </p:nvPr>
        </p:nvSpPr>
        <p:spPr>
          <a:ln/>
        </p:spPr>
        <p:txBody>
          <a:bodyPr/>
          <a:lstStyle>
            <a:lvl1pPr>
              <a:defRPr/>
            </a:lvl1pPr>
          </a:lstStyle>
          <a:p>
            <a:pPr>
              <a:defRPr/>
            </a:pPr>
            <a:r>
              <a:rPr lang="de-DE"/>
              <a:t>Das  Leistungsrecht der gesetzlichen Kranken- und Pflegeversicherung; Sommersemester 2018</a:t>
            </a:r>
          </a:p>
        </p:txBody>
      </p:sp>
      <p:sp>
        <p:nvSpPr>
          <p:cNvPr id="7" name="Rectangle 13">
            <a:extLst>
              <a:ext uri="{FF2B5EF4-FFF2-40B4-BE49-F238E27FC236}">
                <a16:creationId xmlns:a16="http://schemas.microsoft.com/office/drawing/2014/main" id="{1AD37A11-68DC-435F-B201-AAA25D4CBD16}"/>
              </a:ext>
            </a:extLst>
          </p:cNvPr>
          <p:cNvSpPr>
            <a:spLocks noGrp="1" noChangeArrowheads="1"/>
          </p:cNvSpPr>
          <p:nvPr>
            <p:ph type="sldNum" sz="quarter" idx="12"/>
          </p:nvPr>
        </p:nvSpPr>
        <p:spPr>
          <a:ln/>
        </p:spPr>
        <p:txBody>
          <a:bodyPr/>
          <a:lstStyle>
            <a:lvl1pPr>
              <a:defRPr/>
            </a:lvl1pPr>
          </a:lstStyle>
          <a:p>
            <a:fld id="{501B8982-B55F-4B75-9783-604C50B13AB7}" type="slidenum">
              <a:rPr lang="de-DE" altLang="de-DE"/>
              <a:pPr/>
              <a:t>‹Nr.›</a:t>
            </a:fld>
            <a:endParaRPr lang="de-DE" altLang="de-DE"/>
          </a:p>
        </p:txBody>
      </p:sp>
    </p:spTree>
    <p:extLst>
      <p:ext uri="{BB962C8B-B14F-4D97-AF65-F5344CB8AC3E}">
        <p14:creationId xmlns:p14="http://schemas.microsoft.com/office/powerpoint/2010/main" val="3980428783"/>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9">
            <a:extLst>
              <a:ext uri="{FF2B5EF4-FFF2-40B4-BE49-F238E27FC236}">
                <a16:creationId xmlns:a16="http://schemas.microsoft.com/office/drawing/2014/main" id="{F80AF51E-F306-4851-96F5-7460F140422C}"/>
              </a:ext>
            </a:extLst>
          </p:cNvPr>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de-DE" altLang="de-DE"/>
              <a:t>Klicken Sie, um das Titelformat zu bearbeiten</a:t>
            </a:r>
          </a:p>
        </p:txBody>
      </p:sp>
      <p:sp>
        <p:nvSpPr>
          <p:cNvPr id="78850" name="Rectangle 2">
            <a:extLst>
              <a:ext uri="{FF2B5EF4-FFF2-40B4-BE49-F238E27FC236}">
                <a16:creationId xmlns:a16="http://schemas.microsoft.com/office/drawing/2014/main" id="{443F953F-FC3F-4E99-82B4-DA40F62C04D5}"/>
              </a:ext>
            </a:extLst>
          </p:cNvPr>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de-DE"/>
          </a:p>
        </p:txBody>
      </p:sp>
      <p:sp>
        <p:nvSpPr>
          <p:cNvPr id="78851" name="Rectangle 3">
            <a:extLst>
              <a:ext uri="{FF2B5EF4-FFF2-40B4-BE49-F238E27FC236}">
                <a16:creationId xmlns:a16="http://schemas.microsoft.com/office/drawing/2014/main" id="{DC0587CC-B4B2-45D9-BDBF-7403A00504F8}"/>
              </a:ext>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de-DE"/>
          </a:p>
        </p:txBody>
      </p:sp>
      <p:sp>
        <p:nvSpPr>
          <p:cNvPr id="78852" name="Rectangle 4">
            <a:extLst>
              <a:ext uri="{FF2B5EF4-FFF2-40B4-BE49-F238E27FC236}">
                <a16:creationId xmlns:a16="http://schemas.microsoft.com/office/drawing/2014/main" id="{2C6AB7FD-A4CC-4D7C-8E73-46F81FA456DF}"/>
              </a:ext>
            </a:extLst>
          </p:cNvPr>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de-DE"/>
          </a:p>
        </p:txBody>
      </p:sp>
      <p:sp>
        <p:nvSpPr>
          <p:cNvPr id="78853" name="Rectangle 5">
            <a:extLst>
              <a:ext uri="{FF2B5EF4-FFF2-40B4-BE49-F238E27FC236}">
                <a16:creationId xmlns:a16="http://schemas.microsoft.com/office/drawing/2014/main" id="{79BCC153-A174-413D-9F30-771CF2C7BEAF}"/>
              </a:ext>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de-DE"/>
          </a:p>
        </p:txBody>
      </p:sp>
      <p:sp>
        <p:nvSpPr>
          <p:cNvPr id="78854" name="Rectangle 6">
            <a:extLst>
              <a:ext uri="{FF2B5EF4-FFF2-40B4-BE49-F238E27FC236}">
                <a16:creationId xmlns:a16="http://schemas.microsoft.com/office/drawing/2014/main" id="{71161556-064B-48C4-8C6D-4622BF9A6BB6}"/>
              </a:ext>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de-DE"/>
          </a:p>
        </p:txBody>
      </p:sp>
      <p:sp>
        <p:nvSpPr>
          <p:cNvPr id="78855" name="Rectangle 7">
            <a:extLst>
              <a:ext uri="{FF2B5EF4-FFF2-40B4-BE49-F238E27FC236}">
                <a16:creationId xmlns:a16="http://schemas.microsoft.com/office/drawing/2014/main" id="{DF048E59-686D-42F0-9CA5-7EC257910E61}"/>
              </a:ext>
            </a:extLst>
          </p:cNvPr>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de-DE"/>
          </a:p>
        </p:txBody>
      </p:sp>
      <p:sp>
        <p:nvSpPr>
          <p:cNvPr id="78856" name="Rectangle 8">
            <a:extLst>
              <a:ext uri="{FF2B5EF4-FFF2-40B4-BE49-F238E27FC236}">
                <a16:creationId xmlns:a16="http://schemas.microsoft.com/office/drawing/2014/main" id="{8F041222-A0EF-4A33-A24E-2055BEAA71FE}"/>
              </a:ext>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de-DE"/>
          </a:p>
        </p:txBody>
      </p:sp>
      <p:sp>
        <p:nvSpPr>
          <p:cNvPr id="2058" name="Rectangle 10">
            <a:extLst>
              <a:ext uri="{FF2B5EF4-FFF2-40B4-BE49-F238E27FC236}">
                <a16:creationId xmlns:a16="http://schemas.microsoft.com/office/drawing/2014/main" id="{60C7583B-C172-447E-A3F6-277CA518E341}"/>
              </a:ext>
            </a:extLst>
          </p:cNvPr>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Klicken Sie, um die Formate des Vorlagentextes zu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78859" name="Rectangle 11">
            <a:extLst>
              <a:ext uri="{FF2B5EF4-FFF2-40B4-BE49-F238E27FC236}">
                <a16:creationId xmlns:a16="http://schemas.microsoft.com/office/drawing/2014/main" id="{BAE6552D-AB96-4B56-B35E-3F39A2FE4FB2}"/>
              </a:ext>
            </a:extLst>
          </p:cNvPr>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de-DE"/>
          </a:p>
        </p:txBody>
      </p:sp>
      <p:sp>
        <p:nvSpPr>
          <p:cNvPr id="78860" name="Rectangle 12">
            <a:extLst>
              <a:ext uri="{FF2B5EF4-FFF2-40B4-BE49-F238E27FC236}">
                <a16:creationId xmlns:a16="http://schemas.microsoft.com/office/drawing/2014/main" id="{4D691C76-052F-4677-B505-B96ADD942183}"/>
              </a:ext>
            </a:extLst>
          </p:cNvPr>
          <p:cNvSpPr>
            <a:spLocks noGrp="1" noChangeArrowheads="1"/>
          </p:cNvSpPr>
          <p:nvPr>
            <p:ph type="ftr" sz="quarter" idx="3"/>
          </p:nvPr>
        </p:nvSpPr>
        <p:spPr bwMode="auto">
          <a:xfrm>
            <a:off x="2438400" y="6324600"/>
            <a:ext cx="5029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lvl1pPr>
          </a:lstStyle>
          <a:p>
            <a:pPr>
              <a:defRPr/>
            </a:pPr>
            <a:r>
              <a:rPr lang="de-DE"/>
              <a:t>Das  Leistungsrecht der gesetzlichen Kranken- und Pflegeversicherung; Sommersemester 2018</a:t>
            </a:r>
          </a:p>
        </p:txBody>
      </p:sp>
      <p:sp>
        <p:nvSpPr>
          <p:cNvPr id="78861" name="Rectangle 13">
            <a:extLst>
              <a:ext uri="{FF2B5EF4-FFF2-40B4-BE49-F238E27FC236}">
                <a16:creationId xmlns:a16="http://schemas.microsoft.com/office/drawing/2014/main" id="{235CF4BB-27DB-4DD7-958D-A5BF00ECBD9D}"/>
              </a:ext>
            </a:extLst>
          </p:cNvPr>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53738956-5B97-4CB1-82B7-9A956730FB86}" type="slidenum">
              <a:rPr lang="de-DE" altLang="de-DE"/>
              <a:pPr/>
              <a:t>‹Nr.›</a:t>
            </a:fld>
            <a:endParaRPr lang="de-DE" altLang="de-DE"/>
          </a:p>
        </p:txBody>
      </p:sp>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ransition spd="med">
    <p:wipe dir="r"/>
  </p:transition>
  <p:hf hdr="0" dt="0"/>
  <p:txStyles>
    <p:titleStyle>
      <a:lvl1pPr algn="l" rtl="0" eaLnBrk="0" fontAlgn="base" hangingPunct="0">
        <a:spcBef>
          <a:spcPct val="0"/>
        </a:spcBef>
        <a:spcAft>
          <a:spcPct val="0"/>
        </a:spcAft>
        <a:defRPr sz="1000">
          <a:solidFill>
            <a:schemeClr val="bg1"/>
          </a:solidFill>
          <a:latin typeface="+mj-lt"/>
          <a:ea typeface="+mj-ea"/>
          <a:cs typeface="+mj-cs"/>
        </a:defRPr>
      </a:lvl1pPr>
      <a:lvl2pPr algn="l" rtl="0" eaLnBrk="0" fontAlgn="base" hangingPunct="0">
        <a:spcBef>
          <a:spcPct val="0"/>
        </a:spcBef>
        <a:spcAft>
          <a:spcPct val="0"/>
        </a:spcAft>
        <a:defRPr sz="1000">
          <a:solidFill>
            <a:schemeClr val="bg1"/>
          </a:solidFill>
          <a:latin typeface="Tahoma" pitchFamily="34" charset="0"/>
        </a:defRPr>
      </a:lvl2pPr>
      <a:lvl3pPr algn="l" rtl="0" eaLnBrk="0" fontAlgn="base" hangingPunct="0">
        <a:spcBef>
          <a:spcPct val="0"/>
        </a:spcBef>
        <a:spcAft>
          <a:spcPct val="0"/>
        </a:spcAft>
        <a:defRPr sz="1000">
          <a:solidFill>
            <a:schemeClr val="bg1"/>
          </a:solidFill>
          <a:latin typeface="Tahoma" pitchFamily="34" charset="0"/>
        </a:defRPr>
      </a:lvl3pPr>
      <a:lvl4pPr algn="l" rtl="0" eaLnBrk="0" fontAlgn="base" hangingPunct="0">
        <a:spcBef>
          <a:spcPct val="0"/>
        </a:spcBef>
        <a:spcAft>
          <a:spcPct val="0"/>
        </a:spcAft>
        <a:defRPr sz="1000">
          <a:solidFill>
            <a:schemeClr val="bg1"/>
          </a:solidFill>
          <a:latin typeface="Tahoma" pitchFamily="34" charset="0"/>
        </a:defRPr>
      </a:lvl4pPr>
      <a:lvl5pPr algn="l" rtl="0" eaLnBrk="0" fontAlgn="base" hangingPunct="0">
        <a:spcBef>
          <a:spcPct val="0"/>
        </a:spcBef>
        <a:spcAft>
          <a:spcPct val="0"/>
        </a:spcAft>
        <a:defRPr sz="1000">
          <a:solidFill>
            <a:schemeClr val="bg1"/>
          </a:solidFill>
          <a:latin typeface="Tahoma" pitchFamily="34" charset="0"/>
        </a:defRPr>
      </a:lvl5pPr>
      <a:lvl6pPr marL="457200" algn="l" rtl="0" fontAlgn="base">
        <a:spcBef>
          <a:spcPct val="0"/>
        </a:spcBef>
        <a:spcAft>
          <a:spcPct val="0"/>
        </a:spcAft>
        <a:defRPr sz="1000">
          <a:solidFill>
            <a:schemeClr val="bg1"/>
          </a:solidFill>
          <a:latin typeface="Tahoma" pitchFamily="34" charset="0"/>
        </a:defRPr>
      </a:lvl6pPr>
      <a:lvl7pPr marL="914400" algn="l" rtl="0" fontAlgn="base">
        <a:spcBef>
          <a:spcPct val="0"/>
        </a:spcBef>
        <a:spcAft>
          <a:spcPct val="0"/>
        </a:spcAft>
        <a:defRPr sz="1000">
          <a:solidFill>
            <a:schemeClr val="bg1"/>
          </a:solidFill>
          <a:latin typeface="Tahoma" pitchFamily="34" charset="0"/>
        </a:defRPr>
      </a:lvl7pPr>
      <a:lvl8pPr marL="1371600" algn="l" rtl="0" fontAlgn="base">
        <a:spcBef>
          <a:spcPct val="0"/>
        </a:spcBef>
        <a:spcAft>
          <a:spcPct val="0"/>
        </a:spcAft>
        <a:defRPr sz="1000">
          <a:solidFill>
            <a:schemeClr val="bg1"/>
          </a:solidFill>
          <a:latin typeface="Tahoma" pitchFamily="34" charset="0"/>
        </a:defRPr>
      </a:lvl8pPr>
      <a:lvl9pPr marL="1828800" algn="l" rtl="0" fontAlgn="base">
        <a:spcBef>
          <a:spcPct val="0"/>
        </a:spcBef>
        <a:spcAft>
          <a:spcPct val="0"/>
        </a:spcAft>
        <a:defRPr sz="1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hyperlink" Target="%3cspan%20class=%22contentOL%22%3e%3cstrong%3e&#167;%20192%20RVO%3c/strong%3e%3cbr/%3e%3cem%3eBundesnorm%3c/em%3e%20|%20%3cstrong%3eReichsversicherungsordnung%3c/strong%3e%20|%20%20g&#252;ltig%20ab%2001.01.1976%20bis%2031.12.1988%3cbr/%3e%3cbr/%3eEinzelnorm&#160;0.00&#160;&#8364;%3c/span%3e',ABOVE,CENTER,CSSSTYLE,TEXTSIZE,'10" TargetMode="External"/><Relationship Id="rId2" Type="http://schemas.openxmlformats.org/officeDocument/2006/relationships/hyperlink" Target="http://www.juris.de/jportal/portal/t/fj6/page/page/jurisw.psml?pid=Dokumentanzeige&amp;showdoccase=1&amp;js_peid=Trefferliste&amp;documentnumber=2&amp;numberofresults=2&amp;fromdoctodoc=yes&amp;doc.id=BJNR005090911BJNE009300309&amp;doc.part=s&amp;doc.price=0.0#focuspoint" TargetMode="External"/><Relationship Id="rId1" Type="http://schemas.openxmlformats.org/officeDocument/2006/relationships/slideLayout" Target="../slideLayouts/slideLayout7.xml"/><Relationship Id="rId5" Type="http://schemas.openxmlformats.org/officeDocument/2006/relationships/hyperlink" Target="%3cspan%20class=%22contentOL%22%3e%3cstrong%3eBSG%203.%20Senat%3c/strong%3e%3cbr/%3e%3cem%3eUrteil%3c/em%3e%20|%20%3cstrong%3e1.%20Eine%20Krankenkasse%20darf%20Krankenhauspflege%20nicht%20mit%20der%20Begr&#252;ndung%20versagen,%20der%20Versicherte%20...%3c/strong%3e%3cbr/%3e%3cbr/%3eKurztext&#160;0.00&#160;&#8364;%3c/span%3e',ABOVE,CENTER,CSSSTYLE,TEXTSIZE,'10" TargetMode="External"/><Relationship Id="rId4" Type="http://schemas.openxmlformats.org/officeDocument/2006/relationships/hyperlink" Target="http://www.juris.de/jportal/portal/t/fj6/page/page/jurisw.psml?pid=Dokumentanzeige&amp;showdoccase=1&amp;js_peid=Trefferliste&amp;documentnumber=2&amp;numberofresults=2&amp;fromdoctodoc=yes&amp;doc.id=KSRE007390008&amp;doc.part=K&amp;doc.price=0.0#focuspoint" TargetMode="Externa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hyperlink" Target="%3cspan%20class=%22contentOL%22%3e%3cstrong%3e&#167;%20182%20RVO%3c/strong%3e%3cbr/%3e%3cem%3eBundesnorm%3c/em%3e%20|%20%3cstrong%3eReichsversicherungsordnung%3c/strong%3e%20|%20%20g&#252;ltig%20ab%2001.01.1984%20bis%2031.12.1988%3cbr/%3e%3cbr/%3eEinzelnorm&#160;0.00&#160;&#8364;%3c/span%3e',ABOVE,CENTER,CSSSTYLE,TEXTSIZE,'10" TargetMode="External"/><Relationship Id="rId2" Type="http://schemas.openxmlformats.org/officeDocument/2006/relationships/hyperlink" Target="http://www.juris.de/jportal/portal/t/10q6/page/page/jurisw.psml?pid=Dokumentanzeige&amp;showdoccase=1&amp;js_peid=Trefferliste&amp;documentnumber=2&amp;numberofresults=2&amp;fromdoctodoc=yes&amp;doc.id=BJNR005090911BJNE007100309&amp;doc.part=s&amp;doc.price=0.0#focuspoint" TargetMode="External"/><Relationship Id="rId1" Type="http://schemas.openxmlformats.org/officeDocument/2006/relationships/slideLayout" Target="../slideLayouts/slideLayout7.xml"/><Relationship Id="rId5" Type="http://schemas.openxmlformats.org/officeDocument/2006/relationships/hyperlink" Target="%3cspan%20class=%22contentOL%22%3e%3cstrong%3e&#167;%20182b%20RVO%3c/strong%3e%3cbr/%3e%3cem%3eBundesnorm%3c/em%3e%20|%20%3cstrong%3eReichsversicherungsordnung%3c/strong%3e%20|%20%20g&#252;ltig%20ab%2001.01.1982%20bis%2031.12.1988%3cbr/%3e%3cbr/%3eEinzelnorm&#160;0.00&#160;&#8364;%3c/span%3e',ABOVE,CENTER,CSSSTYLE,TEXTSIZE,'10" TargetMode="External"/><Relationship Id="rId4" Type="http://schemas.openxmlformats.org/officeDocument/2006/relationships/hyperlink" Target="http://www.juris.de/jportal/portal/t/10q6/page/page/jurisw.psml?pid=Dokumentanzeige&amp;showdoccase=1&amp;js_peid=Trefferliste&amp;documentnumber=2&amp;numberofresults=2&amp;fromdoctodoc=yes&amp;doc.id=BJNR005090911BJNE007300309&amp;doc.part=s&amp;doc.price=0.0#focuspoint" TargetMode="Externa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8" Type="http://schemas.openxmlformats.org/officeDocument/2006/relationships/hyperlink" Target="http://images.google.de/imgres?imgurl=http://www.carecorner.ch/images/produkte/unterarmstuetze_kruecke_106.jpg&amp;imgrefurl=http://www.carecorner.ch/index2.php&amp;h=210&amp;w=149&amp;sz=15&amp;hl=de&amp;start=4&amp;tbnid=PNp6I4jeAnzNWM:&amp;tbnh=106&amp;tbnw=75&amp;prev=/images?q%3DKr%C3%BCcke%26gbv%3D2%26hl%3Dde%26sa%3DG" TargetMode="External"/><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images.google.de/imgres?imgurl=http://www.bavweb.de/bilder/arznei.jpg&amp;imgrefurl=http://www.bavweb.de/abfalltipps/tipp.php?Nr%3D133&amp;h=283&amp;w=565&amp;sz=37&amp;hl=de&amp;start=1&amp;tbnid=s3jS5gAgYcIBfM:&amp;tbnh=67&amp;tbnw=134&amp;prev=/images?q%3DArznei%26gbv%3D2%26hl%3Dde%26sa%3DG" TargetMode="External"/><Relationship Id="rId1" Type="http://schemas.openxmlformats.org/officeDocument/2006/relationships/slideLayout" Target="../slideLayouts/slideLayout7.xml"/><Relationship Id="rId6" Type="http://schemas.openxmlformats.org/officeDocument/2006/relationships/hyperlink" Target="http://images.google.de/imgres?imgurl=http://www.adpic.de/data/picture/detail/Zahnarzt_Bohrer_1071.jpg&amp;imgrefurl=http://www.adpic.de/lizenzfreie_bilder/Gesundheit/Med.%20Geraete/Zahnarzt_Bohrer_1071.html&amp;h=281&amp;w=375&amp;sz=18&amp;hl=de&amp;start=22&amp;tbnid=egZXRrFXjTsQLM:&amp;tbnh=91&amp;tbnw=122&amp;prev=/images?q%3DZahnarzt%26start%3D20%26gbv%3D2%26ndsp%3D20%26hl%3Dde%26sa%3DN" TargetMode="External"/><Relationship Id="rId5" Type="http://schemas.openxmlformats.org/officeDocument/2006/relationships/image" Target="../media/image17.jpeg"/><Relationship Id="rId4" Type="http://schemas.openxmlformats.org/officeDocument/2006/relationships/hyperlink" Target="http://images.google.de/imgres?imgurl=http://www.angola.at/mambo/images/stories/arzt.jpg&amp;imgrefurl=http://www.angola.at/mambo/index.php?option%3Dcom_content%26task%3Dview%26id%3D96%26Itemid%3D68&amp;h=250&amp;w=255&amp;sz=9&amp;hl=de&amp;start=20&amp;tbnid=AB2i5EXbA5bltM:&amp;tbnh=109&amp;tbnw=111&amp;prev=/images?q%3DArzt%26gbv%3D2%26hl%3Dde%26sa%3DG" TargetMode="External"/><Relationship Id="rId9"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hyperlink" Target="FILENAME?xid=137489,169&amp;CGI_LINK=SGB%20V%20&#167;%20121a" TargetMode="Externa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hyperlink" Target="%3cspan%20class=%22contentOL%22%3e%3cstrong%3e&#167;%2027a%20SGB%205%3c/strong%3e%3cbr/%3e%3cem%3eBundesnorm%3c/em%3e%20|%20%3cstrong%3eK&#252;nstliche%20Befruchtung%3c/strong%3e%20|%20Sozialgesetzbuch%20(SGB)%20F&#252;nftes%20Buch%20(V)%20-%20Gesetzliche%20Krankenversicherung%20-%20(Artikel%201%20des%20...%20|%20%20g&#252;ltig%20ab%2001.01.2004%3cbr/%3e%3cbr/%3eEinzelnorm&#160;0.00&#160;&#8364;%3c/span%3e',ABOVE,CENTER,CSSSTYLE,TEXTSIZE,'10" TargetMode="External"/><Relationship Id="rId2" Type="http://schemas.openxmlformats.org/officeDocument/2006/relationships/hyperlink" Target="http://www.juris.de/jportal/portal/t/g6h/page/page/jurisw.psml?pid=Dokumentanzeige&amp;showdoccase=1&amp;js_peid=Trefferliste&amp;documentnumber=15&amp;numberofresults=33&amp;fromdoctodoc=yes&amp;doc.id=BJNR024820988BJNE039601308&amp;doc.part=S&amp;doc.price=0.0#focuspoint" TargetMode="Externa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hyperlink" Target="FILENAME?xid=137489,124&amp;CGI_LINK=SGB%20V%20&#167;%20..92" TargetMode="Externa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hyperlink" Target="FILENAME?xid=137489,32&amp;CGI_LINK=SGB%20V%20&#167;%20.27a#jurabs_1" TargetMode="Externa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hyperlink" Target="FILENAME?xid=137489,32&amp;CGI_LINK=SGB%20V%20&#167;%20.27a#jurabs_1" TargetMode="Externa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hyperlink" Target="FILENAME?xid=137489,124&amp;CGI_LINK=SGB%20V%20&#167;%20..92#jurabs_1" TargetMode="Externa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hyperlink" Target="FILENAME?xid=137489,124&amp;CGI_LINK=SGB%20V%20&#167;%20..92#jurabs_6a" TargetMode="External"/><Relationship Id="rId2" Type="http://schemas.openxmlformats.org/officeDocument/2006/relationships/hyperlink" Target="FILENAME?xid=137489,124&amp;CGI_LINK=SGB%20V%20&#167;%20..92" TargetMode="Externa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de/imgres?imgurl=http://www.marlene-lauffen.de/images/10euro.jpg&amp;imgrefurl=http://www.marlene-lauffen.de/index.php&amp;h=903&amp;w=1204&amp;sz=785&amp;hl=de&amp;start=7&amp;tbnid=C7gOt-YliT5rFM:&amp;tbnh=113&amp;tbnw=150&amp;prev=/images?q%3D10%2BEuro%26gbv%3D2%26hl%3Dde%26sa%3DG" TargetMode="Externa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3" Type="http://schemas.openxmlformats.org/officeDocument/2006/relationships/slide" Target="slide160.xml"/><Relationship Id="rId2" Type="http://schemas.openxmlformats.org/officeDocument/2006/relationships/slide" Target="slide153.xml"/><Relationship Id="rId1" Type="http://schemas.openxmlformats.org/officeDocument/2006/relationships/slideLayout" Target="../slideLayouts/slideLayout7.xml"/><Relationship Id="rId6" Type="http://schemas.openxmlformats.org/officeDocument/2006/relationships/hyperlink" Target="Exkurs%20Positivliste.ppt#-1,1,PowerPoint-Pr&#228;sentation" TargetMode="External"/><Relationship Id="rId5" Type="http://schemas.openxmlformats.org/officeDocument/2006/relationships/slide" Target="slide172.xml"/><Relationship Id="rId4" Type="http://schemas.openxmlformats.org/officeDocument/2006/relationships/slide" Target="slide168.xml"/></Relationships>
</file>

<file path=ppt/slides/_rels/slide153.xml.rels><?xml version="1.0" encoding="UTF-8" standalone="yes"?>
<Relationships xmlns="http://schemas.openxmlformats.org/package/2006/relationships"><Relationship Id="rId2" Type="http://schemas.openxmlformats.org/officeDocument/2006/relationships/hyperlink" Target="Exkurs%20Leistungspflicht%20f&#252;r%20nicht%20zugelassenene%20Arzneimittel.ppt#-1,1,PowerPoint-Pr&#228;sentation" TargetMode="Externa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slide" Target="slide15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hyperlink" Target="FILENAME?xid=139314,55&amp;CGI_LINK=AMG%20&#167;%20..46" TargetMode="External"/><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2" Type="http://schemas.openxmlformats.org/officeDocument/2006/relationships/hyperlink" Target="FILENAME?xid=139497,21&amp;CGI_LINK=IfSG%20&#167;%20..20#jurabs_6" TargetMode="External"/><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hyperlink" Target="FILENAME?xid=139342,4&amp;CGI_LINK=BtMG%20&#167;%20...3" TargetMode="External"/><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2" Type="http://schemas.openxmlformats.org/officeDocument/2006/relationships/slide" Target="slide152.xml"/><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2" Type="http://schemas.openxmlformats.org/officeDocument/2006/relationships/slide" Target="slide173.xml"/><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3" Type="http://schemas.openxmlformats.org/officeDocument/2006/relationships/slide" Target="slide152.xml"/><Relationship Id="rId2" Type="http://schemas.openxmlformats.org/officeDocument/2006/relationships/hyperlink" Target="file:///C:\Users\rolan\Desktop\Vorlesung\Exkurs%20Verordnung%20nach%20&#167;%2034%20Abs.%203.ppt#-1,1,PowerPoint-Pr&#228;sentation" TargetMode="External"/><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hyperlink" Target="Exkurs%20Verordnungsausschl&#252;sse%20nach%20Abschnitt%20G%20der%20AMR.ppt#-1,1,PowerPoint-Pr&#228;sentation" TargetMode="External"/><Relationship Id="rId2" Type="http://schemas.openxmlformats.org/officeDocument/2006/relationships/slide" Target="slide174.xml"/><Relationship Id="rId1" Type="http://schemas.openxmlformats.org/officeDocument/2006/relationships/slideLayout" Target="../slideLayouts/slideLayout7.xml"/><Relationship Id="rId4" Type="http://schemas.openxmlformats.org/officeDocument/2006/relationships/hyperlink" Target="&#220;bersicht%20ausgeschl.%20Arzneimittel.pdf" TargetMode="External"/></Relationships>
</file>

<file path=ppt/slides/_rels/slide173.xml.rels><?xml version="1.0" encoding="UTF-8" standalone="yes"?>
<Relationships xmlns="http://schemas.openxmlformats.org/package/2006/relationships"><Relationship Id="rId2" Type="http://schemas.openxmlformats.org/officeDocument/2006/relationships/slide" Target="slide168.xml"/><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2" Type="http://schemas.openxmlformats.org/officeDocument/2006/relationships/hyperlink" Target="FILENAME?xid=137489,124&amp;CGI_LINK=SGB%20V%20&#167;%20..92#jurabs_1" TargetMode="External"/><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2" Type="http://schemas.openxmlformats.org/officeDocument/2006/relationships/hyperlink" Target="lexsoft://document/FILENAME?xid=137489,43#jurabs_1b"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3" Type="http://schemas.openxmlformats.org/officeDocument/2006/relationships/hyperlink" Target="lexsoft://document/FILENAME?xid=137489,124#jurabs_3a" TargetMode="External"/><Relationship Id="rId7" Type="http://schemas.openxmlformats.org/officeDocument/2006/relationships/hyperlink" Target="lexsoft://document/FILENAME?xid=137489,203#jurabs_5" TargetMode="External"/><Relationship Id="rId2" Type="http://schemas.openxmlformats.org/officeDocument/2006/relationships/hyperlink" Target="lexsoft://document/FILENAME?xid=137489,474#jurabs_8" TargetMode="External"/><Relationship Id="rId1" Type="http://schemas.openxmlformats.org/officeDocument/2006/relationships/slideLayout" Target="../slideLayouts/slideLayout7.xml"/><Relationship Id="rId6" Type="http://schemas.openxmlformats.org/officeDocument/2006/relationships/hyperlink" Target="lexsoft://document/FILENAME?xid=137489,43#jurabs_2" TargetMode="External"/><Relationship Id="rId5" Type="http://schemas.openxmlformats.org/officeDocument/2006/relationships/hyperlink" Target="lexsoft://document/FILENAME?xid=137489,44#jurabs_2" TargetMode="External"/><Relationship Id="rId4" Type="http://schemas.openxmlformats.org/officeDocument/2006/relationships/hyperlink" Target="lexsoft://document/FILENAME?xid=137489,44#jurabs_1" TargetMode="External"/></Relationships>
</file>

<file path=ppt/slides/_rels/slide192.xml.rels><?xml version="1.0" encoding="UTF-8" standalone="yes"?>
<Relationships xmlns="http://schemas.openxmlformats.org/package/2006/relationships"><Relationship Id="rId3" Type="http://schemas.openxmlformats.org/officeDocument/2006/relationships/hyperlink" Target="lexsoft://document/FILENAME?xid=137489,124#jurabs_1" TargetMode="External"/><Relationship Id="rId2" Type="http://schemas.openxmlformats.org/officeDocument/2006/relationships/hyperlink" Target="lexsoft://document/FILENAME?xid=137489,124#jurabs_3a" TargetMode="External"/><Relationship Id="rId1" Type="http://schemas.openxmlformats.org/officeDocument/2006/relationships/slideLayout" Target="../slideLayouts/slideLayout7.xml"/><Relationship Id="rId5" Type="http://schemas.openxmlformats.org/officeDocument/2006/relationships/hyperlink" Target="lexsoft://document/FILENAME?xid=137489,127#jurabs_1" TargetMode="External"/><Relationship Id="rId4" Type="http://schemas.openxmlformats.org/officeDocument/2006/relationships/hyperlink" Target="lexsoft://document/FILENAME?xid=137489,124#jurabs_2" TargetMode="Externa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3" Type="http://schemas.openxmlformats.org/officeDocument/2006/relationships/hyperlink" Target="Exkurs%20Podol.%20Therapie.ppt" TargetMode="External"/><Relationship Id="rId2" Type="http://schemas.openxmlformats.org/officeDocument/2006/relationships/hyperlink" Target="Exkurs%20Phys.%20Therapie.ppt" TargetMode="External"/><Relationship Id="rId1" Type="http://schemas.openxmlformats.org/officeDocument/2006/relationships/slideLayout" Target="../slideLayouts/slideLayout7.xml"/><Relationship Id="rId5" Type="http://schemas.openxmlformats.org/officeDocument/2006/relationships/hyperlink" Target="Exkurs%20Ergotherapie.ppt" TargetMode="External"/><Relationship Id="rId4" Type="http://schemas.openxmlformats.org/officeDocument/2006/relationships/hyperlink" Target="Exkurs%20Logop&#228;die.ppt" TargetMode="External"/></Relationships>
</file>

<file path=ppt/slides/_rels/slide196.xml.rels><?xml version="1.0" encoding="UTF-8" standalone="yes"?>
<Relationships xmlns="http://schemas.openxmlformats.org/package/2006/relationships"><Relationship Id="rId3" Type="http://schemas.openxmlformats.org/officeDocument/2006/relationships/slide" Target="slide200.xml"/><Relationship Id="rId2" Type="http://schemas.openxmlformats.org/officeDocument/2006/relationships/slide" Target="slide199.xml"/><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2" Type="http://schemas.openxmlformats.org/officeDocument/2006/relationships/slide" Target="slide202.xml"/><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3" Type="http://schemas.openxmlformats.org/officeDocument/2006/relationships/slide" Target="slide196.xml"/><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3.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11.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196.xml"/><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2" Type="http://schemas.openxmlformats.org/officeDocument/2006/relationships/hyperlink" Target="Exkurs%20Hilfsmittel%20Einzelf&#228;lle.ppt#-1,1,PowerPoint-Pr&#228;sentation" TargetMode="External"/><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3" Type="http://schemas.openxmlformats.org/officeDocument/2006/relationships/hyperlink" Target="lexsoft://document/FILENAME?xid=137489,364" TargetMode="External"/><Relationship Id="rId2" Type="http://schemas.openxmlformats.org/officeDocument/2006/relationships/hyperlink" Target="lexsoft://document/FILENAME?xid=143031,11" TargetMode="External"/><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8" Type="http://schemas.openxmlformats.org/officeDocument/2006/relationships/hyperlink" Target="lexsoft://document/FILENAME?xid=142987,80#jurabs_4" TargetMode="External"/><Relationship Id="rId3" Type="http://schemas.openxmlformats.org/officeDocument/2006/relationships/hyperlink" Target="lexsoft://document/FILENAME?xid=142987,16" TargetMode="External"/><Relationship Id="rId7" Type="http://schemas.openxmlformats.org/officeDocument/2006/relationships/hyperlink" Target="lexsoft://document/FILENAME?xid=142987,80#jurabs_2" TargetMode="External"/><Relationship Id="rId2" Type="http://schemas.openxmlformats.org/officeDocument/2006/relationships/hyperlink" Target="lexsoft://document/FILENAME?xid=142987,15" TargetMode="External"/><Relationship Id="rId1" Type="http://schemas.openxmlformats.org/officeDocument/2006/relationships/slideLayout" Target="../slideLayouts/slideLayout7.xml"/><Relationship Id="rId6" Type="http://schemas.openxmlformats.org/officeDocument/2006/relationships/hyperlink" Target="lexsoft://document/FILENAME?xid=142987,1" TargetMode="External"/><Relationship Id="rId5" Type="http://schemas.openxmlformats.org/officeDocument/2006/relationships/hyperlink" Target="lexsoft://document/FILENAME?xid=142987,45" TargetMode="External"/><Relationship Id="rId4" Type="http://schemas.openxmlformats.org/officeDocument/2006/relationships/hyperlink" Target="lexsoft://document/FILENAME?xid=143031,11" TargetMode="Externa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images.google.de/imgres?imgurl=http://data1.blog.de/media/752/2002752_b7cad850f7_m.jpg&amp;imgrefurl=http://seamiess.blog.de/&amp;h=305&amp;w=500&amp;sz=48&amp;hl=de&amp;start=15&amp;tbnid=Pym9dyAa2Gx7KM:&amp;tbnh=79&amp;tbnw=130&amp;prev=/images?q%3DSchweinshaxe%26gbv%3D2%26hl%3Dde%26sa%3DG" TargetMode="External"/><Relationship Id="rId13"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3.jpeg"/><Relationship Id="rId12" Type="http://schemas.openxmlformats.org/officeDocument/2006/relationships/hyperlink" Target="http://www.google.de/imgres?q=brustimplantate&amp;hl=de&amp;sa=X&amp;rlz=1T4GZAZ_deDE420DE420&amp;biw=1280&amp;bih=538&amp;tbm=isch&amp;prmd=imvnsfd&amp;tbnid=rzzshCU8EI93CM:&amp;imgrefurl=http://www.haz.de/Nachrichten/Panorama/Uebersicht/Gruender-von-Brustimplantate-Hersteller-PIP-festgenommen&amp;docid=Mrdbe4bPtDhaOM&amp;imgurl=http://www.haz.de/var/storage/images/haz/nachrichten/panorama/uebersicht/gruender-von-brustimplantate-hersteller-pip-festgenommen/18655253-1-ger-DE/Gruender-von-Brustimplantate-Hersteller-PIP-festgenommen_ArtikelQuer.jpg&amp;w=505&amp;h=337&amp;ei=eE59T_CVFMzFtAaCsJGUCQ&amp;zoom=1&amp;iact=hc&amp;vpx=709&amp;vpy=194&amp;dur=2969&amp;hovh=183&amp;hovw=275&amp;tx=119&amp;ty=97&amp;sig=100432706002728541304&amp;page=1&amp;tbnh=144&amp;tbnw=205&amp;start=0&amp;ndsp=10&amp;ved=1t:429,r:3,s:0,i:125" TargetMode="External"/><Relationship Id="rId2" Type="http://schemas.openxmlformats.org/officeDocument/2006/relationships/hyperlink" Target="http://images.google.de/imgres?imgurl=http://www.100besteschriften.de/bilder/026/Zapfino_Tatoo_web.jpg&amp;imgrefurl=http://www.100besteschriften.de/26_Zapfino.html&amp;h=439&amp;w=440&amp;sz=37&amp;hl=de&amp;start=37&amp;tbnid=KLYWaNWcCungqM:&amp;tbnh=127&amp;tbnw=127&amp;prev=/images?q%3DTatoo%26start%3D20%26gbv%3D2%26ndsp%3D20%26hl%3Dde%26sa%3DN" TargetMode="External"/><Relationship Id="rId1" Type="http://schemas.openxmlformats.org/officeDocument/2006/relationships/slideLayout" Target="../slideLayouts/slideLayout7.xml"/><Relationship Id="rId6" Type="http://schemas.openxmlformats.org/officeDocument/2006/relationships/hyperlink" Target="http://images.google.de/imgres?imgurl=http://www.bike-fitline.com/images/mountainbike-singeltrail.jpg&amp;imgrefurl=http://www.bike-fitline.com/urlaub-fahrrad-bike-fahrradreisen-bitou.htm&amp;h=400&amp;w=300&amp;sz=18&amp;hl=de&amp;start=1&amp;tbnid=8gMpRXGGQqbpZM:&amp;tbnh=124&amp;tbnw=93&amp;prev=/images?q%3DMountainbike%26gbv%3D2%26hl%3Dde%26sa%3DG" TargetMode="External"/><Relationship Id="rId11" Type="http://schemas.openxmlformats.org/officeDocument/2006/relationships/image" Target="../media/image5.jpeg"/><Relationship Id="rId5" Type="http://schemas.openxmlformats.org/officeDocument/2006/relationships/image" Target="../media/image2.jpeg"/><Relationship Id="rId10" Type="http://schemas.openxmlformats.org/officeDocument/2006/relationships/hyperlink" Target="http://images.google.de/imgres?imgurl=http://www.welt.de/multimedia/archive/00422/rauchen_DW_Finanzen_422137g.jpg&amp;imgrefurl=http://www.welt.de/wirtschaft/article1314203/Deutsche_rauchen_nur_noch_billig.html&amp;h=313&amp;w=469&amp;sz=16&amp;hl=de&amp;start=23&amp;tbnid=nj219s9YNj7TrM:&amp;tbnh=85&amp;tbnw=128&amp;prev=/images?q%3DRauchen%26start%3D20%26gbv%3D2%26ndsp%3D20%26hl%3Dde%26sa%3DN" TargetMode="External"/><Relationship Id="rId4" Type="http://schemas.openxmlformats.org/officeDocument/2006/relationships/hyperlink" Target="http://images.google.de/imgres?imgurl=http://upload.wikimedia.org/wikipedia/commons/3/3a/Piercing.jpg&amp;imgrefurl=http://commons.wikimedia.org/wiki/Image:Piercing.jpg&amp;h=489&amp;w=658&amp;sz=43&amp;hl=de&amp;start=1&amp;tbnid=LB3NntKIuZeLnM:&amp;tbnh=103&amp;tbnw=138&amp;prev=/images?q%3DPiercing%26gbv%3D2%26hl%3Dde%26sa%3DG" TargetMode="External"/><Relationship Id="rId9" Type="http://schemas.openxmlformats.org/officeDocument/2006/relationships/image" Target="../media/image4.jpeg"/></Relationships>
</file>

<file path=ppt/slides/_rels/slide230.xml.rels><?xml version="1.0" encoding="UTF-8" standalone="yes"?>
<Relationships xmlns="http://schemas.openxmlformats.org/package/2006/relationships"><Relationship Id="rId2" Type="http://schemas.openxmlformats.org/officeDocument/2006/relationships/hyperlink" Target="Exkurs%20Krankenhausbehandlung.ppt" TargetMode="External"/><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3" Type="http://schemas.openxmlformats.org/officeDocument/2006/relationships/hyperlink" Target="lexsoft://document/FILENAME?xid=628426,19#jurabs_1" TargetMode="External"/><Relationship Id="rId2" Type="http://schemas.openxmlformats.org/officeDocument/2006/relationships/hyperlink" Target="lexsoft://document/FILENAME?xid=142987,1" TargetMode="External"/><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2" Type="http://schemas.openxmlformats.org/officeDocument/2006/relationships/hyperlink" Target="lexsoft://document/FILENAME?xid=628426,19#jurabs_1"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Exkurs%20Selbstverschulden.ppt#-1,1,PowerPoint-Pr&#228;sentation" TargetMode="External"/><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3" Type="http://schemas.openxmlformats.org/officeDocument/2006/relationships/hyperlink" Target="lexsoft://document/FILENAME?xid=137489,150" TargetMode="External"/><Relationship Id="rId2" Type="http://schemas.openxmlformats.org/officeDocument/2006/relationships/hyperlink" Target="lexsoft://document/FILENAME?xid=137493,21#jurabs_2a" TargetMode="External"/><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2" Type="http://schemas.openxmlformats.org/officeDocument/2006/relationships/hyperlink" Target="lexsoft://document/FILENAME?xid=137489,25#jurabs_7" TargetMode="External"/><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8" Type="http://schemas.openxmlformats.org/officeDocument/2006/relationships/hyperlink" Target="lexsoft://document/FILENAME?xid=628426,9" TargetMode="External"/><Relationship Id="rId3" Type="http://schemas.openxmlformats.org/officeDocument/2006/relationships/hyperlink" Target="lexsoft://document/FILENAME?xid=137489,26" TargetMode="External"/><Relationship Id="rId7" Type="http://schemas.openxmlformats.org/officeDocument/2006/relationships/hyperlink" Target="lexsoft://document/FILENAME?xid=137489,12" TargetMode="External"/><Relationship Id="rId2" Type="http://schemas.openxmlformats.org/officeDocument/2006/relationships/hyperlink" Target="lexsoft://document/FILENAME?xid=137489,25#jurabs_4" TargetMode="External"/><Relationship Id="rId1" Type="http://schemas.openxmlformats.org/officeDocument/2006/relationships/slideLayout" Target="../slideLayouts/slideLayout7.xml"/><Relationship Id="rId6" Type="http://schemas.openxmlformats.org/officeDocument/2006/relationships/hyperlink" Target="lexsoft://document/FILENAME?xid=137489,7#jurabs_1" TargetMode="External"/><Relationship Id="rId5" Type="http://schemas.openxmlformats.org/officeDocument/2006/relationships/hyperlink" Target="lexsoft://document/FILENAME?xid=137489,53" TargetMode="External"/><Relationship Id="rId10" Type="http://schemas.openxmlformats.org/officeDocument/2006/relationships/hyperlink" Target="Krankengeld1.ppt#-1,1,Krankengeld" TargetMode="External"/><Relationship Id="rId4" Type="http://schemas.openxmlformats.org/officeDocument/2006/relationships/hyperlink" Target="lexsoft://document/FILENAME?xid=137489,52#jurabs_2" TargetMode="External"/><Relationship Id="rId9" Type="http://schemas.openxmlformats.org/officeDocument/2006/relationships/hyperlink" Target="lexsoft://document/FILENAME?xid=628426,102" TargetMode="Externa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2" Type="http://schemas.openxmlformats.org/officeDocument/2006/relationships/hyperlink" Target="Berechnungsbeispiel%20zu%20&#167;%2055%20Abs.%203.ppt"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1.xml.rels><?xml version="1.0" encoding="UTF-8" standalone="yes"?>
<Relationships xmlns="http://schemas.openxmlformats.org/package/2006/relationships"><Relationship Id="rId2" Type="http://schemas.openxmlformats.org/officeDocument/2006/relationships/hyperlink" Target="../Sonstiges/Rechtsquellen/RL-Zahnersatz-2006-03-01.pdf" TargetMode="External"/><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3" Type="http://schemas.openxmlformats.org/officeDocument/2006/relationships/hyperlink" Target="../Sonstiges/Urteile,%20Gutachten%20o.&#228;/BSG%2026.09.2006.doc" TargetMode="External"/><Relationship Id="rId2" Type="http://schemas.openxmlformats.org/officeDocument/2006/relationships/hyperlink" Target="../Sonstiges/Rechtsquellen/RL-Krankenransport-2004-12-21.pdf" TargetMode="External"/><Relationship Id="rId1" Type="http://schemas.openxmlformats.org/officeDocument/2006/relationships/slideLayout" Target="../slideLayouts/slideLayout7.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7.xml.rels><?xml version="1.0" encoding="UTF-8" standalone="yes"?>
<Relationships xmlns="http://schemas.openxmlformats.org/package/2006/relationships"><Relationship Id="rId3" Type="http://schemas.openxmlformats.org/officeDocument/2006/relationships/hyperlink" Target="Modellvorhaben%20Nierenscreening.doc" TargetMode="External"/><Relationship Id="rId2" Type="http://schemas.openxmlformats.org/officeDocument/2006/relationships/hyperlink" Target="&#167;%2017%20Satzung.doc" TargetMode="External"/><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file:///C:\Users\rolan\Desktop\Vorlesung\Exkurs%20&#167;%2034%20Abs.%201%20SGB%20V.ppt#-1,1,PowerPoint-Pr&#228;sentation" TargetMode="External"/><Relationship Id="rId1" Type="http://schemas.openxmlformats.org/officeDocument/2006/relationships/slideLayout" Target="../slideLayouts/slideLayout7.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6.xml.rels><?xml version="1.0" encoding="UTF-8" standalone="yes"?>
<Relationships xmlns="http://schemas.openxmlformats.org/package/2006/relationships"><Relationship Id="rId3" Type="http://schemas.openxmlformats.org/officeDocument/2006/relationships/hyperlink" Target="lexsoft://document/FILENAME?xid=142782,1" TargetMode="External"/><Relationship Id="rId2" Type="http://schemas.openxmlformats.org/officeDocument/2006/relationships/hyperlink" Target="lexsoft://document/FILENAME?xid=137489,58#jurabs_2" TargetMode="External"/><Relationship Id="rId1" Type="http://schemas.openxmlformats.org/officeDocument/2006/relationships/slideLayout" Target="../slideLayouts/slideLayout7.xml"/><Relationship Id="rId5" Type="http://schemas.openxmlformats.org/officeDocument/2006/relationships/hyperlink" Target="lexsoft://document/FILENAME?xid=137489,61" TargetMode="External"/><Relationship Id="rId4" Type="http://schemas.openxmlformats.org/officeDocument/2006/relationships/hyperlink" Target="lexsoft://document/FILENAME?xid=137489,60" TargetMode="Externa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file:///C:\Users\rolan\Desktop\Vorlesung\BVerfG%2029.11.2007.ppt#-1,1,PowerPoint-Pr&#228;sentation" TargetMode="External"/><Relationship Id="rId2" Type="http://schemas.openxmlformats.org/officeDocument/2006/relationships/hyperlink" Target="Exkurs%20&#167;%20135.ppt" TargetMode="External"/><Relationship Id="rId1" Type="http://schemas.openxmlformats.org/officeDocument/2006/relationships/slideLayout" Target="../slideLayouts/slideLayout7.xml"/><Relationship Id="rId4" Type="http://schemas.openxmlformats.org/officeDocument/2006/relationships/hyperlink" Target="Exkurs%20&#167;%202%20Abs.%201a.ppt#-1,1,PowerPoint-Pr&#228;sentation"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juris.de/jportal/portal/t/ana/page/page/jurisw.psml?pid=Dokumentanzeige&amp;showdoccase=1&amp;js_peid=Trefferliste&amp;documentnumber=1&amp;numberofresults=2&amp;fromdoctodoc=yes&amp;doc.id=BJNR024820988BJNE009605308&amp;doc.part=S&amp;doc.price=0.0#focuspoint" TargetMode="External"/><Relationship Id="rId2" Type="http://schemas.openxmlformats.org/officeDocument/2006/relationships/hyperlink" Target="%3cspan%20class=%22contentOL%22%3e%3cstrong%3e&#167;%20135%20SGB%205%3c/strong%3e%3cbr/%3e%3cem%3eBundesnorm%3c/em%3e%20|%20%3cstrong%3eBewertung%20von%20Untersuchungs-%20und%20Behandlungsmethoden%3c/strong%3e%20|%20Sozialgesetzbuch%20(SGB)%20F&#252;nftes%20Buch%20(V)%20-%20Gesetzliche%20Krankenversicherung%20-%20(Artikel%201%20des%20...%20|%20%20g&#252;ltig%20ab%2001.01.2004%3cbr/%3e%3cbr/%3eEinzelnorm&#160;0.00&#160;&#8364;%3c/span%3e',ABOVE,CENTER,CSSSTYLE,TEXTSIZE,'10" TargetMode="External"/><Relationship Id="rId1" Type="http://schemas.openxmlformats.org/officeDocument/2006/relationships/slideLayout" Target="../slideLayouts/slideLayout7.xml"/><Relationship Id="rId4" Type="http://schemas.openxmlformats.org/officeDocument/2006/relationships/hyperlink" Target="%3cspan%20class=%22contentOL%22%3e%3cstrong%3e&#167;%2013%20SGB%205%3c/strong%3e%3cbr/%3e%3cem%3eBundesnorm%3c/em%3e%20|%20%3cstrong%3eKostenerstattung%3c/strong%3e%20|%20Sozialgesetzbuch%20(SGB)%20F&#252;nftes%20Buch%20(V)%20-%20Gesetzliche%20Krankenversicherung%20-%20(Artikel%201%20des%20...%20|%20%20g&#252;ltig%20ab%2001.01.2004%3cbr/%3e%3cbr/%3eEinzelnorm&#160;0.00&#160;&#8364;%3c/span%3e',ABOVE,CENTER,CSSSTYLE,TEXTSIZE,'10"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3cspan%20class=%22contentOL%22%3e%3cstrong%3e&#167;%2013%20SGB%205%3c/strong%3e%3cbr/%3e%3cem%3eBundesnorm%3c/em%3e%20|%20%3cstrong%3eKostenerstattung%3c/strong%3e%20|%20Sozialgesetzbuch%20(SGB)%20F&#252;nftes%20Buch%20(V)%20-%20Gesetzliche%20Krankenversicherung%20-%20(Artikel%201%20des%20...%20|%20%20g&#252;ltig%20ab%2001.01.2004%3cbr/%3e%3cbr/%3eEinzelnorm&#160;0.00&#160;&#8364;%3c/span%3e',ABOVE,CENTER,CSSSTYLE,TEXTSIZE,'10" TargetMode="External"/><Relationship Id="rId7" Type="http://schemas.openxmlformats.org/officeDocument/2006/relationships/hyperlink" Target="%3cspan%20class=%22contentOL%22%3e%3cstrong%3e&#167;%2092%20SGB%205%3c/strong%3e%3cbr/%3e%3cem%3eBundesnorm%3c/em%3e%20|%20%3cstrong%3eRichtlinien%20der%20Bundesaussch&#252;sse%3c/strong%3e%20|%20Sozialgesetzbuch%20(SGB)%20F&#252;nftes%20Buch%20(V)%20-%20Gesetzliche%20Krankenversicherung%20-%20(Artikel%201%20des%20...%20|%20%20g&#252;ltig%20ab%2001.05.2006%3cbr/%3e%3cbr/%3eEinzelnorm&#160;0.00&#160;&#8364;%3c/span%3e',ABOVE,CENTER,CSSSTYLE,TEXTSIZE,'10" TargetMode="External"/><Relationship Id="rId2" Type="http://schemas.openxmlformats.org/officeDocument/2006/relationships/hyperlink" Target="http://www.juris.de/jportal/portal/t/anj/page/page/jurisw.psml?pid=Dokumentanzeige&amp;showdoccase=1&amp;js_peid=Trefferliste&amp;documentnumber=1&amp;numberofresults=2&amp;fromdoctodoc=yes&amp;doc.id=BJNR024820988BJNE009605308&amp;doc.part=S&amp;doc.price=0.0#focuspoint" TargetMode="External"/><Relationship Id="rId1" Type="http://schemas.openxmlformats.org/officeDocument/2006/relationships/slideLayout" Target="../slideLayouts/slideLayout7.xml"/><Relationship Id="rId6" Type="http://schemas.openxmlformats.org/officeDocument/2006/relationships/hyperlink" Target="http://www.juris.de/jportal/portal/t/anj/page/page/jurisw.psml?pid=Dokumentanzeige&amp;showdoccase=1&amp;js_peid=Trefferliste&amp;documentnumber=1&amp;numberofresults=2&amp;fromdoctodoc=yes&amp;doc.id=BJNR024820988BJNE017522308&amp;doc.part=S&amp;doc.price=0.0#focuspoint" TargetMode="External"/><Relationship Id="rId5" Type="http://schemas.openxmlformats.org/officeDocument/2006/relationships/hyperlink" Target="%3cspan%20class=%22contentOL%22%3e%3cstrong%3e&#167;%20135%20SGB%205%3c/strong%3e%3cbr/%3e%3cem%3eBundesnorm%3c/em%3e%20|%20%3cstrong%3eBewertung%20von%20Untersuchungs-%20und%20Behandlungsmethoden%3c/strong%3e%20|%20Sozialgesetzbuch%20(SGB)%20F&#252;nftes%20Buch%20(V)%20-%20Gesetzliche%20Krankenversicherung%20-%20(Artikel%201%20des%20...%20|%20%20g&#252;ltig%20ab%2001.01.2004%3cbr/%3e%3cbr/%3eEinzelnorm&#160;0.00&#160;&#8364;%3c/span%3e',ABOVE,CENTER,CSSSTYLE,TEXTSIZE,'10" TargetMode="External"/><Relationship Id="rId4" Type="http://schemas.openxmlformats.org/officeDocument/2006/relationships/hyperlink" Target="http://www.juris.de/jportal/portal/t/anj/page/page/jurisw.psml?pid=Dokumentanzeige&amp;showdoccase=1&amp;js_peid=Trefferliste&amp;documentnumber=1&amp;numberofresults=2&amp;fromdoctodoc=yes&amp;doc.id=BJNR024820988BJNE021906308&amp;doc.part=S&amp;doc.price=0.0#focuspoint"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3cspan%20class=%22contentOL%22%3e%3cstrong%3e&#167;%20135%20SGB%205%3c/strong%3e%3cbr/%3e%3cem%3eBundesnorm%3c/em%3e%20|%20%3cstrong%3eBewertung%20von%20Untersuchungs-%20und%20Behandlungsmethoden%3c/strong%3e%20|%20Sozialgesetzbuch%20(SGB)%20F&#252;nftes%20Buch%20(V)%20-%20Gesetzliche%20Krankenversicherung%20-%20(Artikel%201%20des%20...%20|%20%20g&#252;ltig%20ab%2001.01.2004%3cbr/%3e%3cbr/%3eEinzelnorm&#160;0.00&#160;&#8364;%3c/span%3e',ABOVE,CENTER,CSSSTYLE,TEXTSIZE,'10" TargetMode="External"/><Relationship Id="rId2" Type="http://schemas.openxmlformats.org/officeDocument/2006/relationships/hyperlink" Target="http://www.juris.de/jportal/portal/t/anj/page/page/jurisw.psml?pid=Dokumentanzeige&amp;showdoccase=1&amp;js_peid=Trefferliste&amp;documentnumber=1&amp;numberofresults=2&amp;fromdoctodoc=yes&amp;doc.id=BJNR024820988BJNE021906308&amp;doc.part=S&amp;doc.price=0.0#focuspoint" TargetMode="External"/><Relationship Id="rId1" Type="http://schemas.openxmlformats.org/officeDocument/2006/relationships/slideLayout" Target="../slideLayouts/slideLayout7.xml"/><Relationship Id="rId5" Type="http://schemas.openxmlformats.org/officeDocument/2006/relationships/hyperlink" Target="%3cspan%20class=%22contentOL%22%3e%3cstrong%3e&#167;%202%20SGB%205%3c/strong%3e%3cbr/%3e%3cem%3eBundesnorm%3c/em%3e%20|%20%3cstrong%3eLeistungen%3c/strong%3e%20|%20Sozialgesetzbuch%20(SGB)%20F&#252;nftes%20Buch%20(V)%20-%20Gesetzliche%20Krankenversicherung%20-%20(Artikel%201%20des%20...%20|%20%20g&#252;ltig%20ab%2001.07.2004%3cbr/%3e%3cbr/%3eEinzelnorm&#160;0.00&#160;&#8364;%3c/span%3e',ABOVE,CENTER,CSSSTYLE,TEXTSIZE,'10" TargetMode="External"/><Relationship Id="rId4" Type="http://schemas.openxmlformats.org/officeDocument/2006/relationships/hyperlink" Target="http://www.juris.de/jportal/portal/t/anj/page/page/jurisw.psml?pid=Dokumentanzeige&amp;showdoccase=1&amp;js_peid=Trefferliste&amp;documentnumber=1&amp;numberofresults=2&amp;fromdoctodoc=yes&amp;doc.id=BJNR024820988BJNE008402308&amp;doc.part=S&amp;doc.price=0.0#focuspoint" TargetMode="Externa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3cspan%20class=%22contentOL%22%3e%3cstrong%3e&#167;%2013%20SGB%205%3c/strong%3e%3cbr/%3e%3cem%3eBundesnorm%3c/em%3e%20|%20%3cstrong%3eKostenerstattung%3c/strong%3e%20|%20Sozialgesetzbuch%20(SGB)%20F&#252;nftes%20Buch%20(V)%20-%20Gesetzliche%20Krankenversicherung%20-%20(Artikel%201%20des%20...%20|%20%20g&#252;ltig%20ab%2001.01.2004%3cbr/%3e%3cbr/%3eEinzelnorm&#160;0.00&#160;&#8364;%3c/span%3e',ABOVE,CENTER,CSSSTYLE,TEXTSIZE,'10" TargetMode="External"/><Relationship Id="rId2" Type="http://schemas.openxmlformats.org/officeDocument/2006/relationships/hyperlink" Target="http://www.juris.de/jportal/portal/t/anj/page/page/jurisw.psml?pid=Dokumentanzeige&amp;showdoccase=1&amp;js_peid=Trefferliste&amp;documentnumber=1&amp;numberofresults=2&amp;fromdoctodoc=yes&amp;doc.id=BJNR024820988BJNE009605308&amp;doc.part=S&amp;doc.price=0.0#focuspoint"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hyperlink" Target="%3cspan%20class=%22contentOL%22%3e%3cstrong%3eBSG%201.%20Senat%3c/strong%3e%3cbr/%3e%3cem%3eBeschlu&#223;%3c/em%3e%20|%20%3cstrong%3eGrunds&#228;tzliche%20Bedeutung%20-%20Rechtssache%20-%20Drogensubstitutionsbehandlung%20(hier:%20Remedacen)%20-%20...%3c/strong%3e%20|%20Langtext%20vorhanden%3cbr/%3e%3cbr/%3eKurztext&#160;0.00&#160;&#8364;%3c/span%3e',ABOVE,CENTER,CSSSTYLE,TEXTSIZE,'10" TargetMode="External"/><Relationship Id="rId2" Type="http://schemas.openxmlformats.org/officeDocument/2006/relationships/hyperlink" Target="http://www.juris.de/jportal/portal/t/bcv/page/page/jurisw.psml?pid=Dokumentanzeige&amp;showdoccase=1&amp;js_peid=Trefferliste&amp;documentnumber=1&amp;numberofresults=1&amp;fromdoctodoc=yes&amp;doc.id=KSRE043450818&amp;doc.part=K&amp;doc.price=0.0#focuspoint" TargetMode="External"/><Relationship Id="rId1" Type="http://schemas.openxmlformats.org/officeDocument/2006/relationships/slideLayout" Target="../slideLayouts/slideLayout7.xml"/><Relationship Id="rId5" Type="http://schemas.openxmlformats.org/officeDocument/2006/relationships/hyperlink" Target="%3cspan%20class=%22contentOL%22%3e%3cstrong%3eBSG%201.%20Senat%3c/strong%3e%3cbr/%3e%3cem%3eUrteil%3c/em%3e%20|%20%3cstrong%3eKrankenversicherung%20-%20Grenze%20des%20Kostenerstattungsanspruchs%20bei%20selbstbeschaffter%20Leistung%20nach%20...%3c/strong%3e%20|%20Langtext%20vorhanden%3cbr/%3e%3cbr/%3eKurztext&#160;0.00&#160;&#8364;%3c/span%3e',ABOVE,CENTER,CSSSTYLE,TEXTSIZE,'10" TargetMode="External"/><Relationship Id="rId4" Type="http://schemas.openxmlformats.org/officeDocument/2006/relationships/hyperlink" Target="http://www.juris.de/jportal/portal/t/bcv/page/page/jurisw.psml?pid=Dokumentanzeige&amp;showdoccase=1&amp;js_peid=Trefferliste&amp;documentnumber=1&amp;numberofresults=1&amp;fromdoctodoc=yes&amp;doc.id=KSRE064840918&amp;doc.part=K&amp;doc.price=0.0#focuspoint"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hyperlink" Target="Exkurs%20Patientenbeteiligung.ppt#-1,1,PowerPoint-Pr&#228;sentation" TargetMode="Externa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hyperlink" Target="http://images.google.de/imgres?imgurl=http://www.kredite-net.de/geld1.gif&amp;imgrefurl=http://www.kredite-net.de/versicherung.htm&amp;h=1517&amp;w=2026&amp;sz=1125&amp;hl=de&amp;start=9&amp;tbnid=UE2y4lusLU-VTM:&amp;tbnh=112&amp;tbnw=150&amp;prev=/images?q%3DGeld%26gbv%3D2%26hl%3Dde%26sa%3DG" TargetMode="External"/><Relationship Id="rId18" Type="http://schemas.openxmlformats.org/officeDocument/2006/relationships/image" Target="../media/image14.jpeg"/><Relationship Id="rId3" Type="http://schemas.openxmlformats.org/officeDocument/2006/relationships/hyperlink" Target="http://images.google.de/imgres?imgurl=http://img.stern.de/_content/58/71/587176/arzt_500.jpg&amp;imgrefurl=http://www.stern.de/wissenschaft/medizin/587176.html?nv%3Dct_mt&amp;h=375&amp;w=500&amp;sz=97&amp;hl=de&amp;start=14&amp;tbnid=eyx0YJ4r12FHBM:&amp;tbnh=98&amp;tbnw=130&amp;prev=/images?q%3DArzt%26gbv%3D2%26hl%3Dde%26sa%3DG" TargetMode="External"/><Relationship Id="rId7" Type="http://schemas.openxmlformats.org/officeDocument/2006/relationships/hyperlink" Target="http://images.google.de/imgres?imgurl=http://www.zipperlein.com/catalog/images/standard_rollstuhl.jpg&amp;imgrefurl=http://www.zipperlein.com/catalog/product_info.php/products_id/106&amp;h=318&amp;w=340&amp;sz=57&amp;hl=de&amp;start=1&amp;tbnid=BJ64-GsFjUFbIM:&amp;tbnh=111&amp;tbnw=119&amp;prev=/images?q%3DRollstuhl%26gbv%3D2%26hl%3Dde%26sa%3DG" TargetMode="External"/><Relationship Id="rId12" Type="http://schemas.openxmlformats.org/officeDocument/2006/relationships/image" Target="../media/image11.jpeg"/><Relationship Id="rId17" Type="http://schemas.openxmlformats.org/officeDocument/2006/relationships/hyperlink" Target="http://images.google.de/imgres?imgurl=http://www.ld7.de/oeffentlich/sonstiges/aok/bilder/aok10v.jpg&amp;imgrefurl=http://www.ld7.de/oeffentlich/sonstiges/aok/html/aok10v.html&amp;h=400&amp;w=535&amp;sz=30&amp;hl=de&amp;start=12&amp;tbnid=7H5Da5AIXuRg-M:&amp;tbnh=99&amp;tbnw=132&amp;prev=/images?q%3DAOK%26gbv%3D2%26hl%3Dde%26sa%3DG" TargetMode="External"/><Relationship Id="rId2" Type="http://schemas.openxmlformats.org/officeDocument/2006/relationships/chart" Target="../charts/chart1.xml"/><Relationship Id="rId16"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hyperlink" Target="http://images.google.de/imgres?imgurl=http://www.welt.de/multimedia/archive/00224/zahnarzt_DW_Wissens_224493g.jpg&amp;imgrefurl=http://www.welt.de/wissenschaft/article828465/Uebermaechtige_Angst_vor_dem_Zahnarzt.html&amp;h=313&amp;w=468&amp;sz=24&amp;hl=de&amp;start=4&amp;tbnid=g31GwFK9vFgqWM:&amp;tbnh=86&amp;tbnw=128&amp;prev=/images?q%3DZahnarzt%26gbv%3D2%26hl%3Dde%26sa%3DG" TargetMode="External"/><Relationship Id="rId5" Type="http://schemas.openxmlformats.org/officeDocument/2006/relationships/hyperlink" Target="http://images.google.de/imgres?imgurl=http://www.digifon-alarmbox.de/images/krankenhaus.gif&amp;imgrefurl=http://www.digifon-alarmbox.de/digifon/krankenhaus.html&amp;h=397&amp;w=600&amp;sz=136&amp;hl=de&amp;start=2&amp;tbnid=ostXg7z846CrFM:&amp;tbnh=89&amp;tbnw=135&amp;prev=/images?q%3DKrankenhaus%26gbv%3D2%26hl%3Dde%26sa%3DG" TargetMode="External"/><Relationship Id="rId15" Type="http://schemas.openxmlformats.org/officeDocument/2006/relationships/hyperlink" Target="http://images.google.de/imgres?imgurl=http://www.seg-unterfarrnbach.de/1/files/1_3.jpg&amp;imgrefurl=http://www.seg-unterfarrnbach.de/1/1.html&amp;h=327&amp;w=500&amp;sz=47&amp;hl=de&amp;start=1&amp;tbnid=j4wGSS6-vGEaGM:&amp;tbnh=85&amp;tbnw=130&amp;prev=/images?q%3DKrankenwagen%26gbv%3D2%26hl%3Dde%26sa%3DG" TargetMode="External"/><Relationship Id="rId10" Type="http://schemas.openxmlformats.org/officeDocument/2006/relationships/image" Target="../media/image10.jpeg"/><Relationship Id="rId4" Type="http://schemas.openxmlformats.org/officeDocument/2006/relationships/image" Target="../media/image7.jpeg"/><Relationship Id="rId9" Type="http://schemas.openxmlformats.org/officeDocument/2006/relationships/hyperlink" Target="http://images.google.de/imgres?imgurl=http://www.flensburg-online.de/gesundheit/tabletten.jpg&amp;imgrefurl=http://www.flensburg-online.de/gesundheit/&amp;h=272&amp;w=315&amp;sz=54&amp;hl=de&amp;start=5&amp;tbnid=nujPv8MNMCWjfM:&amp;tbnh=101&amp;tbnw=117&amp;prev=/images?q%3DTabletten%26gbv%3D2%26hl%3Dde%26sa%3DG" TargetMode="External"/><Relationship Id="rId1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hyperlink" Target="FILENAME?xid=137488,25&amp;CGI_LINK=SGB%20IV%20&#167;%20..18#jurabs_1" TargetMode="Externa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hyperlink" Target="lexsoft://document/FILENAME?xid=137489,124"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hyperlink" Target="file:///C:\Users\rolan\Desktop\Vorlesung\Krebsfr&#252;herkennungsrichtlinie.pdf" TargetMode="External"/><Relationship Id="rId2" Type="http://schemas.openxmlformats.org/officeDocument/2006/relationships/hyperlink" Target="file:///C:\Users\rolan\Desktop\Vorlesung\Richtlinie%20Gesundheitsuntersuchungen.pdf" TargetMode="Externa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hyperlink" Target="Abgrenzung%20Krankheit-Behinderung.ppt#-1,1,PowerPoint-Pr&#228;sentation" TargetMode="Externa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hyperlink" Target="%3cspan%20class=%22contentOL%22%3e%3cstrong%3e&#167;%20182%20RVO%3c/strong%3e%3cbr/%3e%3cem%3eBundesnorm%3c/em%3e%20|%20%3cstrong%3eReichsversicherungsordnung%3c/strong%3e%20|%20%20g&#252;ltig%20ab%2001.01.1984%20bis%2031.12.1988%3cbr/%3e%3cbr/%3eEinzelnorm&#160;0.00&#160;&#8364;%3c/span%3e',ABOVE,CENTER,CSSSTYLE,TEXTSIZE,'10" TargetMode="External"/><Relationship Id="rId2" Type="http://schemas.openxmlformats.org/officeDocument/2006/relationships/hyperlink" Target="http://www.juris.de/jportal/portal/t/9pt/page/page/jurisw.psml?pid=Dokumentanzeige&amp;showdoccase=1&amp;js_peid=Trefferliste&amp;documentnumber=1&amp;numberofresults=1&amp;fromdoctodoc=yes&amp;doc.id=BJNR005090911BJNE007100309&amp;doc.part=s&amp;doc.price=0.0#focuspoint" TargetMode="Externa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mages.google.de/imgres?imgurl=http://www.football-crazy.de/wp-content/uploads/2007/05/beinbruch.jpg&amp;imgrefurl=http://www.football-crazy.de/?p%3D463&amp;h=274&amp;w=268&amp;sz=8&amp;hl=de&amp;start=2&amp;tbnid=3D1o4XTpMl3zaM:&amp;tbnh=113&amp;tbnw=111&amp;prev=/images?q%3DBeinbruch%26gbv%3D2%26hl%3Dde%26sa%3DG" TargetMode="Externa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hyperlink" Target="%3cspan%20class=%22contentOL%22%3e%3cstrong%3e&#167;%20182%20RVO%3c/strong%3e%3cbr/%3e%3cem%3eBundesnorm%3c/em%3e%20|%20%3cstrong%3eReichsversicherungsordnung%3c/strong%3e%20|%20%20g&#252;ltig%20ab%2001.01.1984%20bis%2031.12.1988%3cbr/%3e%3cbr/%3eEinzelnorm&#160;0.00&#160;&#8364;%3c/span%3e',ABOVE,CENTER,CSSSTYLE,TEXTSIZE,'10" TargetMode="External"/><Relationship Id="rId2" Type="http://schemas.openxmlformats.org/officeDocument/2006/relationships/hyperlink" Target="http://www.juris.de/jportal/portal/t/9vd/page/page/jurisw.psml?pid=Dokumentanzeige&amp;showdoccase=1&amp;js_peid=Trefferliste&amp;documentnumber=2&amp;numberofresults=2&amp;fromdoctodoc=yes&amp;doc.id=BJNR005090911BJNE007100309&amp;doc.part=s&amp;doc.price=0.0#focuspoint" TargetMode="External"/><Relationship Id="rId1" Type="http://schemas.openxmlformats.org/officeDocument/2006/relationships/slideLayout" Target="../slideLayouts/slideLayout7.xml"/><Relationship Id="rId5" Type="http://schemas.openxmlformats.org/officeDocument/2006/relationships/hyperlink" Target="%3cspan%20class=%22contentOL%22%3e%3cstrong%3e&#167;%20184%20RVO%3c/strong%3e%3cbr/%3e%3cem%3eBundesnorm%3c/em%3e%20|%20%3cstrong%3eReichsversicherungsordnung%3c/strong%3e%20|%20%20g&#252;ltig%20ab%2001.01.1986%20bis%2031.12.1988%3cbr/%3e%3cbr/%3eEinzelnorm&#160;0.00&#160;&#8364;%3c/span%3e',ABOVE,CENTER,CSSSTYLE,TEXTSIZE,'10" TargetMode="External"/><Relationship Id="rId4" Type="http://schemas.openxmlformats.org/officeDocument/2006/relationships/hyperlink" Target="http://www.juris.de/jportal/portal/t/9vd/page/page/jurisw.psml?pid=Dokumentanzeige&amp;showdoccase=1&amp;js_peid=Trefferliste&amp;documentnumber=2&amp;numberofresults=2&amp;fromdoctodoc=yes&amp;doc.id=BJNR005090911BJNE008001308&amp;doc.part=s&amp;doc.price=0.0#focuspoint" TargetMode="Externa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ußzeilenplatzhalter 2">
            <a:extLst>
              <a:ext uri="{FF2B5EF4-FFF2-40B4-BE49-F238E27FC236}">
                <a16:creationId xmlns:a16="http://schemas.microsoft.com/office/drawing/2014/main" id="{D1A0C1BE-57E4-44A0-ADB4-F1AAA897220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099" name="Foliennummernplatzhalter 3">
            <a:extLst>
              <a:ext uri="{FF2B5EF4-FFF2-40B4-BE49-F238E27FC236}">
                <a16:creationId xmlns:a16="http://schemas.microsoft.com/office/drawing/2014/main" id="{CEBCC3A6-42B6-4A79-9766-CAE6BF5D1BC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0A75B98-0303-435C-9EBD-B1AD10EBB69D}" type="slidenum">
              <a:rPr lang="de-DE" altLang="de-DE" sz="1400"/>
              <a:pPr eaLnBrk="1" hangingPunct="1"/>
              <a:t>1</a:t>
            </a:fld>
            <a:endParaRPr lang="de-DE" altLang="de-DE" sz="1400" dirty="0"/>
          </a:p>
        </p:txBody>
      </p:sp>
      <p:sp>
        <p:nvSpPr>
          <p:cNvPr id="23554" name="Text Box 2">
            <a:extLst>
              <a:ext uri="{FF2B5EF4-FFF2-40B4-BE49-F238E27FC236}">
                <a16:creationId xmlns:a16="http://schemas.microsoft.com/office/drawing/2014/main" id="{7EA507E1-3952-45F9-997F-E87A3CB36C75}"/>
              </a:ext>
            </a:extLst>
          </p:cNvPr>
          <p:cNvSpPr txBox="1">
            <a:spLocks noChangeArrowheads="1"/>
          </p:cNvSpPr>
          <p:nvPr/>
        </p:nvSpPr>
        <p:spPr bwMode="auto">
          <a:xfrm>
            <a:off x="838200" y="2133600"/>
            <a:ext cx="7162800" cy="3019425"/>
          </a:xfrm>
          <a:prstGeom prst="rect">
            <a:avLst/>
          </a:prstGeom>
          <a:noFill/>
          <a:ln w="9525">
            <a:noFill/>
            <a:miter lim="800000"/>
            <a:headEnd/>
            <a:tailEnd/>
          </a:ln>
          <a:effectLst/>
        </p:spPr>
        <p:txBody>
          <a:bodyPr>
            <a:spAutoFit/>
          </a:bodyPr>
          <a:lstStyle/>
          <a:p>
            <a:pPr algn="ctr">
              <a:spcBef>
                <a:spcPct val="50000"/>
              </a:spcBef>
              <a:defRPr/>
            </a:pPr>
            <a:r>
              <a:rPr lang="de-DE" sz="4800" b="1" cap="small" dirty="0">
                <a:solidFill>
                  <a:srgbClr val="33CC33"/>
                </a:solidFill>
                <a:effectLst>
                  <a:outerShdw blurRad="38100" dist="38100" dir="2700000" algn="tl">
                    <a:srgbClr val="C0C0C0"/>
                  </a:outerShdw>
                </a:effectLst>
                <a:latin typeface="Arial Black" pitchFamily="34" charset="0"/>
              </a:rPr>
              <a:t>Das Leistungsrecht der gesetzlichen Kranken- und Pflegeversicherung</a:t>
            </a:r>
          </a:p>
        </p:txBody>
      </p:sp>
      <p:sp>
        <p:nvSpPr>
          <p:cNvPr id="4101" name="Rectangle 3">
            <a:extLst>
              <a:ext uri="{FF2B5EF4-FFF2-40B4-BE49-F238E27FC236}">
                <a16:creationId xmlns:a16="http://schemas.microsoft.com/office/drawing/2014/main" id="{DADFC6D1-5A0B-4028-A2F0-DEF1F2AF99DB}"/>
              </a:ext>
            </a:extLst>
          </p:cNvPr>
          <p:cNvSpPr>
            <a:spLocks noGrp="1" noChangeArrowheads="1"/>
          </p:cNvSpPr>
          <p:nvPr>
            <p:ph type="title" idx="4294967295"/>
          </p:nvPr>
        </p:nvSpPr>
        <p:spPr/>
        <p:txBody>
          <a:bodyPr/>
          <a:lstStyle/>
          <a:p>
            <a:pPr eaLnBrk="1" hangingPunct="1"/>
            <a:r>
              <a:rPr lang="de-DE" altLang="de-DE" dirty="0"/>
              <a:t>Titelfolie</a:t>
            </a:r>
          </a:p>
        </p:txBody>
      </p:sp>
      <p:sp>
        <p:nvSpPr>
          <p:cNvPr id="4102" name="Text Box 4">
            <a:extLst>
              <a:ext uri="{FF2B5EF4-FFF2-40B4-BE49-F238E27FC236}">
                <a16:creationId xmlns:a16="http://schemas.microsoft.com/office/drawing/2014/main" id="{3B3164F3-69B4-424B-A4CD-95FD7A9969CB}"/>
              </a:ext>
            </a:extLst>
          </p:cNvPr>
          <p:cNvSpPr txBox="1">
            <a:spLocks noChangeArrowheads="1"/>
          </p:cNvSpPr>
          <p:nvPr/>
        </p:nvSpPr>
        <p:spPr bwMode="auto">
          <a:xfrm>
            <a:off x="2095500" y="5435600"/>
            <a:ext cx="464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Sommersemester 2018</a:t>
            </a:r>
          </a:p>
        </p:txBody>
      </p:sp>
    </p:spTree>
  </p:cSld>
  <p:clrMapOvr>
    <a:masterClrMapping/>
  </p:clrMapOvr>
  <p:transition spd="med">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ußzeilenplatzhalter 2">
            <a:extLst>
              <a:ext uri="{FF2B5EF4-FFF2-40B4-BE49-F238E27FC236}">
                <a16:creationId xmlns:a16="http://schemas.microsoft.com/office/drawing/2014/main" id="{87718844-FD1E-4328-86A7-8294917F929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315" name="Foliennummernplatzhalter 3">
            <a:extLst>
              <a:ext uri="{FF2B5EF4-FFF2-40B4-BE49-F238E27FC236}">
                <a16:creationId xmlns:a16="http://schemas.microsoft.com/office/drawing/2014/main" id="{0712C04E-12BD-4FB4-A061-F9DDA5D60E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C2BCB7C-AC08-477C-98C7-F11376225ACD}" type="slidenum">
              <a:rPr lang="de-DE" altLang="de-DE" sz="1400"/>
              <a:pPr eaLnBrk="1" hangingPunct="1"/>
              <a:t>10</a:t>
            </a:fld>
            <a:endParaRPr lang="de-DE" altLang="de-DE" sz="1400"/>
          </a:p>
        </p:txBody>
      </p:sp>
      <p:sp>
        <p:nvSpPr>
          <p:cNvPr id="13316" name="Rectangle 5">
            <a:extLst>
              <a:ext uri="{FF2B5EF4-FFF2-40B4-BE49-F238E27FC236}">
                <a16:creationId xmlns:a16="http://schemas.microsoft.com/office/drawing/2014/main" id="{C3872FC7-D30C-4963-85B5-7F71CB3ED14E}"/>
              </a:ext>
            </a:extLst>
          </p:cNvPr>
          <p:cNvSpPr>
            <a:spLocks noGrp="1" noChangeArrowheads="1"/>
          </p:cNvSpPr>
          <p:nvPr>
            <p:ph type="title" idx="4294967295"/>
          </p:nvPr>
        </p:nvSpPr>
        <p:spPr/>
        <p:txBody>
          <a:bodyPr/>
          <a:lstStyle/>
          <a:p>
            <a:pPr eaLnBrk="1" hangingPunct="1"/>
            <a:r>
              <a:rPr lang="de-DE" altLang="de-DE"/>
              <a:t>Gliederung Leistungen 5</a:t>
            </a:r>
          </a:p>
        </p:txBody>
      </p:sp>
      <p:sp>
        <p:nvSpPr>
          <p:cNvPr id="13317" name="Text Box 2">
            <a:extLst>
              <a:ext uri="{FF2B5EF4-FFF2-40B4-BE49-F238E27FC236}">
                <a16:creationId xmlns:a16="http://schemas.microsoft.com/office/drawing/2014/main" id="{4B425C10-F26B-434E-B169-9DD8DE808CE9}"/>
              </a:ext>
            </a:extLst>
          </p:cNvPr>
          <p:cNvSpPr txBox="1">
            <a:spLocks noChangeArrowheads="1"/>
          </p:cNvSpPr>
          <p:nvPr/>
        </p:nvSpPr>
        <p:spPr bwMode="auto">
          <a:xfrm>
            <a:off x="1600200" y="762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 Die Leistungen im einzelnen (5)</a:t>
            </a:r>
          </a:p>
        </p:txBody>
      </p:sp>
      <p:sp>
        <p:nvSpPr>
          <p:cNvPr id="13318" name="Text Box 3">
            <a:extLst>
              <a:ext uri="{FF2B5EF4-FFF2-40B4-BE49-F238E27FC236}">
                <a16:creationId xmlns:a16="http://schemas.microsoft.com/office/drawing/2014/main" id="{27585A4F-8E19-4149-A36C-4E7B6099B841}"/>
              </a:ext>
            </a:extLst>
          </p:cNvPr>
          <p:cNvSpPr txBox="1">
            <a:spLocks noChangeArrowheads="1"/>
          </p:cNvSpPr>
          <p:nvPr/>
        </p:nvSpPr>
        <p:spPr bwMode="auto">
          <a:xfrm>
            <a:off x="609600" y="2144713"/>
            <a:ext cx="8001000" cy="288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dirty="0">
                <a:latin typeface="Arial" panose="020B0604020202020204" pitchFamily="34" charset="0"/>
                <a:cs typeface="Arial" panose="020B0604020202020204" pitchFamily="34" charset="0"/>
              </a:rPr>
              <a:t>Zuzahlungen, Härtefallregelung</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Zuzahlungen</a:t>
            </a:r>
          </a:p>
          <a:p>
            <a:pPr eaLnBrk="1" hangingPunct="1">
              <a:spcBef>
                <a:spcPct val="50000"/>
              </a:spcBef>
            </a:pPr>
            <a:r>
              <a:rPr lang="de-DE" altLang="de-DE" sz="1800" dirty="0">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a) Grundsätze</a:t>
            </a:r>
          </a:p>
          <a:p>
            <a:pPr eaLnBrk="1" hangingPunct="1">
              <a:spcBef>
                <a:spcPct val="50000"/>
              </a:spcBef>
            </a:pPr>
            <a:r>
              <a:rPr lang="de-DE" altLang="de-DE" sz="1600" dirty="0">
                <a:latin typeface="Arial" panose="020B0604020202020204" pitchFamily="34" charset="0"/>
                <a:cs typeface="Arial" panose="020B0604020202020204" pitchFamily="34" charset="0"/>
              </a:rPr>
              <a:t>		b) Höhe</a:t>
            </a:r>
          </a:p>
          <a:p>
            <a:pPr eaLnBrk="1" hangingPunct="1">
              <a:spcBef>
                <a:spcPct val="50000"/>
              </a:spcBef>
            </a:pPr>
            <a:r>
              <a:rPr lang="de-DE" altLang="de-DE" sz="1600" dirty="0">
                <a:latin typeface="Arial" panose="020B0604020202020204" pitchFamily="34" charset="0"/>
                <a:cs typeface="Arial" panose="020B0604020202020204" pitchFamily="34" charset="0"/>
              </a:rPr>
              <a:t>	2. Härtefallregelung</a:t>
            </a:r>
          </a:p>
          <a:p>
            <a:pPr eaLnBrk="1" hangingPunct="1">
              <a:spcBef>
                <a:spcPct val="50000"/>
              </a:spcBef>
            </a:pPr>
            <a:r>
              <a:rPr lang="de-DE" altLang="de-DE" sz="1600" dirty="0">
                <a:latin typeface="Arial" panose="020B0604020202020204" pitchFamily="34" charset="0"/>
                <a:cs typeface="Arial" panose="020B0604020202020204" pitchFamily="34" charset="0"/>
              </a:rPr>
              <a:t>		a) Grundsätze</a:t>
            </a:r>
          </a:p>
          <a:p>
            <a:pPr eaLnBrk="1" hangingPunct="1">
              <a:spcBef>
                <a:spcPct val="50000"/>
              </a:spcBef>
            </a:pPr>
            <a:r>
              <a:rPr lang="de-DE" altLang="de-DE" sz="1600" dirty="0">
                <a:latin typeface="Arial" panose="020B0604020202020204" pitchFamily="34" charset="0"/>
                <a:cs typeface="Arial" panose="020B0604020202020204" pitchFamily="34" charset="0"/>
              </a:rPr>
              <a:t>		b) Belastungsgrenze	</a:t>
            </a:r>
          </a:p>
        </p:txBody>
      </p:sp>
      <p:sp>
        <p:nvSpPr>
          <p:cNvPr id="41988" name="AutoShape 4">
            <a:hlinkClick r:id="rId2" action="ppaction://hlinksldjump" highlightClick="1"/>
            <a:extLst>
              <a:ext uri="{FF2B5EF4-FFF2-40B4-BE49-F238E27FC236}">
                <a16:creationId xmlns:a16="http://schemas.microsoft.com/office/drawing/2014/main" id="{0E4976E4-6ED1-4B72-8099-61ED40AA0416}"/>
              </a:ext>
            </a:extLst>
          </p:cNvPr>
          <p:cNvSpPr>
            <a:spLocks noChangeArrowheads="1"/>
          </p:cNvSpPr>
          <p:nvPr/>
        </p:nvSpPr>
        <p:spPr bwMode="auto">
          <a:xfrm>
            <a:off x="7543800" y="5943600"/>
            <a:ext cx="3048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anim calcmode="lin" valueType="num">
                                      <p:cBhvr additive="base">
                                        <p:cTn id="7" dur="500" fill="hold"/>
                                        <p:tgtEl>
                                          <p:spTgt spid="41988"/>
                                        </p:tgtEl>
                                        <p:attrNameLst>
                                          <p:attrName>ppt_x</p:attrName>
                                        </p:attrNameLst>
                                      </p:cBhvr>
                                      <p:tavLst>
                                        <p:tav tm="0">
                                          <p:val>
                                            <p:strVal val="0-#ppt_w/2"/>
                                          </p:val>
                                        </p:tav>
                                        <p:tav tm="100000">
                                          <p:val>
                                            <p:strVal val="#ppt_x"/>
                                          </p:val>
                                        </p:tav>
                                      </p:tavLst>
                                    </p:anim>
                                    <p:anim calcmode="lin" valueType="num">
                                      <p:cBhvr additive="base">
                                        <p:cTn id="8" dur="500" fill="hold"/>
                                        <p:tgtEl>
                                          <p:spTgt spid="419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Fußzeilenplatzhalter 2">
            <a:extLst>
              <a:ext uri="{FF2B5EF4-FFF2-40B4-BE49-F238E27FC236}">
                <a16:creationId xmlns:a16="http://schemas.microsoft.com/office/drawing/2014/main" id="{736061EA-F2AE-4741-9458-E6FB17840C8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5475" name="Foliennummernplatzhalter 3">
            <a:extLst>
              <a:ext uri="{FF2B5EF4-FFF2-40B4-BE49-F238E27FC236}">
                <a16:creationId xmlns:a16="http://schemas.microsoft.com/office/drawing/2014/main" id="{ED7387EC-07F7-4EE1-8E30-9DF206237F6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12E63C8-6C60-4983-B30B-5C7BBF4DB7D1}" type="slidenum">
              <a:rPr lang="de-DE" altLang="de-DE" sz="1400"/>
              <a:pPr eaLnBrk="1" hangingPunct="1"/>
              <a:t>100</a:t>
            </a:fld>
            <a:endParaRPr lang="de-DE" altLang="de-DE" sz="1400"/>
          </a:p>
        </p:txBody>
      </p:sp>
      <p:sp>
        <p:nvSpPr>
          <p:cNvPr id="105476" name="Text Box 2">
            <a:extLst>
              <a:ext uri="{FF2B5EF4-FFF2-40B4-BE49-F238E27FC236}">
                <a16:creationId xmlns:a16="http://schemas.microsoft.com/office/drawing/2014/main" id="{57370B59-851A-46CF-97D9-1F042579AB3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5477" name="Text Box 3">
            <a:extLst>
              <a:ext uri="{FF2B5EF4-FFF2-40B4-BE49-F238E27FC236}">
                <a16:creationId xmlns:a16="http://schemas.microsoft.com/office/drawing/2014/main" id="{51B3DD44-83C6-4FC4-9A76-415253E38D99}"/>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14)</a:t>
            </a:r>
            <a:endParaRPr lang="de-DE" altLang="de-DE" sz="2000"/>
          </a:p>
        </p:txBody>
      </p:sp>
      <p:sp>
        <p:nvSpPr>
          <p:cNvPr id="105478" name="Text Box 4">
            <a:extLst>
              <a:ext uri="{FF2B5EF4-FFF2-40B4-BE49-F238E27FC236}">
                <a16:creationId xmlns:a16="http://schemas.microsoft.com/office/drawing/2014/main" id="{493771A5-5C11-4C06-80A6-B6EB3DC7A1EC}"/>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5479" name="Rectangle 6">
            <a:extLst>
              <a:ext uri="{FF2B5EF4-FFF2-40B4-BE49-F238E27FC236}">
                <a16:creationId xmlns:a16="http://schemas.microsoft.com/office/drawing/2014/main" id="{5BA56EAF-867F-42C5-8683-5B23E55FFEEF}"/>
              </a:ext>
            </a:extLst>
          </p:cNvPr>
          <p:cNvSpPr>
            <a:spLocks noGrp="1" noChangeArrowheads="1"/>
          </p:cNvSpPr>
          <p:nvPr>
            <p:ph type="title" idx="4294967295"/>
          </p:nvPr>
        </p:nvSpPr>
        <p:spPr/>
        <p:txBody>
          <a:bodyPr/>
          <a:lstStyle/>
          <a:p>
            <a:pPr eaLnBrk="1" hangingPunct="1"/>
            <a:r>
              <a:rPr lang="de-DE" altLang="de-DE"/>
              <a:t>Krankheit 14</a:t>
            </a:r>
          </a:p>
        </p:txBody>
      </p:sp>
      <p:sp>
        <p:nvSpPr>
          <p:cNvPr id="171016" name="Text Box 8">
            <a:extLst>
              <a:ext uri="{FF2B5EF4-FFF2-40B4-BE49-F238E27FC236}">
                <a16:creationId xmlns:a16="http://schemas.microsoft.com/office/drawing/2014/main" id="{23F95B4E-3254-4239-890E-7FD6FFA6A075}"/>
              </a:ext>
            </a:extLst>
          </p:cNvPr>
          <p:cNvSpPr txBox="1">
            <a:spLocks noChangeArrowheads="1"/>
          </p:cNvSpPr>
          <p:nvPr/>
        </p:nvSpPr>
        <p:spPr bwMode="auto">
          <a:xfrm>
            <a:off x="304800" y="2616200"/>
            <a:ext cx="8229600" cy="15811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Orientierungssatz</a:t>
            </a:r>
          </a:p>
          <a:p>
            <a:pPr algn="ctr" eaLnBrk="1" hangingPunct="1">
              <a:spcBef>
                <a:spcPct val="50000"/>
              </a:spcBef>
            </a:pPr>
            <a:r>
              <a:rPr lang="de-DE" altLang="de-DE" sz="1400"/>
              <a:t> Leistungsanspruch unabhängig von Krankheitsursache:</a:t>
            </a:r>
          </a:p>
          <a:p>
            <a:pPr eaLnBrk="1" hangingPunct="1">
              <a:spcBef>
                <a:spcPct val="50000"/>
              </a:spcBef>
            </a:pPr>
            <a:r>
              <a:rPr lang="de-DE" altLang="de-DE" sz="1400"/>
              <a:t>1. Die gesetzliche Krankenversicherung hat Leistungen grundsätzlich unabhängig von der Krankheitsursache zu gewähren. Die Ausnahmebestimmung des </a:t>
            </a:r>
            <a:r>
              <a:rPr lang="de-DE" altLang="de-DE" sz="1400">
                <a:solidFill>
                  <a:srgbClr val="FFFFFF"/>
                </a:solidFill>
                <a:hlinkClick r:id="rId2"/>
                <a:hlinkMouseOver r:id="rId3"/>
              </a:rPr>
              <a:t>§ 192 RVO</a:t>
            </a:r>
            <a:r>
              <a:rPr lang="de-DE" altLang="de-DE" sz="1400"/>
              <a:t> bezieht sich nur auf das Krankengeld, so daß eine Leistungspflicht auch dann besteht, wenn die Krankheit auf ein schuldhaftes Verhalten des Versicherten zurückzuführen ist (vgl </a:t>
            </a:r>
            <a:r>
              <a:rPr lang="de-DE" altLang="de-DE" sz="1400">
                <a:solidFill>
                  <a:srgbClr val="FFFFFF"/>
                </a:solidFill>
                <a:hlinkClick r:id="rId4"/>
                <a:hlinkMouseOver r:id="rId5"/>
              </a:rPr>
              <a:t>BSG vom 30.1. 1963 3 RK 4/61 = BSGE 18, 257</a:t>
            </a:r>
            <a:r>
              <a:rPr lang="de-DE" altLang="de-DE" sz="1400"/>
              <a:t> ). </a:t>
            </a:r>
          </a:p>
        </p:txBody>
      </p:sp>
      <p:grpSp>
        <p:nvGrpSpPr>
          <p:cNvPr id="2" name="Group 12">
            <a:extLst>
              <a:ext uri="{FF2B5EF4-FFF2-40B4-BE49-F238E27FC236}">
                <a16:creationId xmlns:a16="http://schemas.microsoft.com/office/drawing/2014/main" id="{24F0A168-4803-4383-AC65-B2E652F97834}"/>
              </a:ext>
            </a:extLst>
          </p:cNvPr>
          <p:cNvGrpSpPr>
            <a:grpSpLocks/>
          </p:cNvGrpSpPr>
          <p:nvPr/>
        </p:nvGrpSpPr>
        <p:grpSpPr bwMode="auto">
          <a:xfrm>
            <a:off x="6172200" y="2362200"/>
            <a:ext cx="1752600" cy="1219200"/>
            <a:chOff x="4464" y="1488"/>
            <a:chExt cx="1104" cy="768"/>
          </a:xfrm>
        </p:grpSpPr>
        <p:sp>
          <p:nvSpPr>
            <p:cNvPr id="105484" name="Text Box 10">
              <a:extLst>
                <a:ext uri="{FF2B5EF4-FFF2-40B4-BE49-F238E27FC236}">
                  <a16:creationId xmlns:a16="http://schemas.microsoft.com/office/drawing/2014/main" id="{88541B22-6C0D-4861-A771-1BDF977922F6}"/>
                </a:ext>
              </a:extLst>
            </p:cNvPr>
            <p:cNvSpPr txBox="1">
              <a:spLocks noChangeArrowheads="1"/>
            </p:cNvSpPr>
            <p:nvPr/>
          </p:nvSpPr>
          <p:spPr bwMode="auto">
            <a:xfrm>
              <a:off x="4464" y="1488"/>
              <a:ext cx="1104" cy="19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Jetzt § 52 SGB V !!</a:t>
              </a:r>
            </a:p>
          </p:txBody>
        </p:sp>
        <p:sp>
          <p:nvSpPr>
            <p:cNvPr id="105485" name="Line 11">
              <a:extLst>
                <a:ext uri="{FF2B5EF4-FFF2-40B4-BE49-F238E27FC236}">
                  <a16:creationId xmlns:a16="http://schemas.microsoft.com/office/drawing/2014/main" id="{18ED094D-DABD-4D45-8579-D49BBC5FD9B0}"/>
                </a:ext>
              </a:extLst>
            </p:cNvPr>
            <p:cNvSpPr>
              <a:spLocks noChangeShapeType="1"/>
            </p:cNvSpPr>
            <p:nvPr/>
          </p:nvSpPr>
          <p:spPr bwMode="auto">
            <a:xfrm flipH="1">
              <a:off x="4464" y="1776"/>
              <a:ext cx="288" cy="48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grpSp>
      <p:sp>
        <p:nvSpPr>
          <p:cNvPr id="171021" name="Text Box 13">
            <a:extLst>
              <a:ext uri="{FF2B5EF4-FFF2-40B4-BE49-F238E27FC236}">
                <a16:creationId xmlns:a16="http://schemas.microsoft.com/office/drawing/2014/main" id="{09309546-A66B-440D-860D-87D47D925107}"/>
              </a:ext>
            </a:extLst>
          </p:cNvPr>
          <p:cNvSpPr txBox="1">
            <a:spLocks noChangeArrowheads="1"/>
          </p:cNvSpPr>
          <p:nvPr/>
        </p:nvSpPr>
        <p:spPr bwMode="auto">
          <a:xfrm>
            <a:off x="304800" y="4191000"/>
            <a:ext cx="8229600" cy="5175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2. Die Interessenlage bei einer Sterilisation ist nicht gleichzusetzen mit der bei ihrer Rückgängigmachung. Mangels vergleichbarer Sachverhalte hat hier eine Analogie auszuscheiden.</a:t>
            </a:r>
          </a:p>
        </p:txBody>
      </p:sp>
      <p:sp>
        <p:nvSpPr>
          <p:cNvPr id="171024" name="Text Box 16">
            <a:extLst>
              <a:ext uri="{FF2B5EF4-FFF2-40B4-BE49-F238E27FC236}">
                <a16:creationId xmlns:a16="http://schemas.microsoft.com/office/drawing/2014/main" id="{80EA90C1-DD1F-4687-8AF1-24CDFAB47A54}"/>
              </a:ext>
            </a:extLst>
          </p:cNvPr>
          <p:cNvSpPr txBox="1">
            <a:spLocks noChangeArrowheads="1"/>
          </p:cNvSpPr>
          <p:nvPr/>
        </p:nvSpPr>
        <p:spPr bwMode="auto">
          <a:xfrm>
            <a:off x="304800" y="4695825"/>
            <a:ext cx="8229600" cy="9429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3. Ein bewusst und gewollt in der Absicht künftiger Lebensgestaltung herbeigeführter Zustand der Unfruchtbarkeit ist keine Krankheit iS der gesetzlichen Krankenversicherung. Das mag dann anders sein, wenn die Sterilisation aus gesundheitlichen</a:t>
            </a:r>
            <a:r>
              <a:rPr lang="de-DE" altLang="de-DE" sz="1400">
                <a:latin typeface="Verdana" panose="020B0604030504040204" pitchFamily="34" charset="0"/>
              </a:rPr>
              <a:t> Gründen durchgeführt wurde und diese Gründe zwischenzeitlich entfallen sind.</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1016"/>
                                        </p:tgtEl>
                                        <p:attrNameLst>
                                          <p:attrName>style.visibility</p:attrName>
                                        </p:attrNameLst>
                                      </p:cBhvr>
                                      <p:to>
                                        <p:strVal val="visible"/>
                                      </p:to>
                                    </p:set>
                                    <p:anim calcmode="lin" valueType="num">
                                      <p:cBhvr additive="base">
                                        <p:cTn id="7" dur="500" fill="hold"/>
                                        <p:tgtEl>
                                          <p:spTgt spid="171016"/>
                                        </p:tgtEl>
                                        <p:attrNameLst>
                                          <p:attrName>ppt_x</p:attrName>
                                        </p:attrNameLst>
                                      </p:cBhvr>
                                      <p:tavLst>
                                        <p:tav tm="0">
                                          <p:val>
                                            <p:strVal val="0-#ppt_w/2"/>
                                          </p:val>
                                        </p:tav>
                                        <p:tav tm="100000">
                                          <p:val>
                                            <p:strVal val="#ppt_x"/>
                                          </p:val>
                                        </p:tav>
                                      </p:tavLst>
                                    </p:anim>
                                    <p:anim calcmode="lin" valueType="num">
                                      <p:cBhvr additive="base">
                                        <p:cTn id="8" dur="500" fill="hold"/>
                                        <p:tgtEl>
                                          <p:spTgt spid="1710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1021"/>
                                        </p:tgtEl>
                                        <p:attrNameLst>
                                          <p:attrName>style.visibility</p:attrName>
                                        </p:attrNameLst>
                                      </p:cBhvr>
                                      <p:to>
                                        <p:strVal val="visible"/>
                                      </p:to>
                                    </p:set>
                                    <p:anim calcmode="lin" valueType="num">
                                      <p:cBhvr additive="base">
                                        <p:cTn id="19" dur="500" fill="hold"/>
                                        <p:tgtEl>
                                          <p:spTgt spid="171021"/>
                                        </p:tgtEl>
                                        <p:attrNameLst>
                                          <p:attrName>ppt_x</p:attrName>
                                        </p:attrNameLst>
                                      </p:cBhvr>
                                      <p:tavLst>
                                        <p:tav tm="0">
                                          <p:val>
                                            <p:strVal val="0-#ppt_w/2"/>
                                          </p:val>
                                        </p:tav>
                                        <p:tav tm="100000">
                                          <p:val>
                                            <p:strVal val="#ppt_x"/>
                                          </p:val>
                                        </p:tav>
                                      </p:tavLst>
                                    </p:anim>
                                    <p:anim calcmode="lin" valueType="num">
                                      <p:cBhvr additive="base">
                                        <p:cTn id="20" dur="500" fill="hold"/>
                                        <p:tgtEl>
                                          <p:spTgt spid="17102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1024"/>
                                        </p:tgtEl>
                                        <p:attrNameLst>
                                          <p:attrName>style.visibility</p:attrName>
                                        </p:attrNameLst>
                                      </p:cBhvr>
                                      <p:to>
                                        <p:strVal val="visible"/>
                                      </p:to>
                                    </p:set>
                                    <p:anim calcmode="lin" valueType="num">
                                      <p:cBhvr additive="base">
                                        <p:cTn id="25" dur="500" fill="hold"/>
                                        <p:tgtEl>
                                          <p:spTgt spid="171024"/>
                                        </p:tgtEl>
                                        <p:attrNameLst>
                                          <p:attrName>ppt_x</p:attrName>
                                        </p:attrNameLst>
                                      </p:cBhvr>
                                      <p:tavLst>
                                        <p:tav tm="0">
                                          <p:val>
                                            <p:strVal val="0-#ppt_w/2"/>
                                          </p:val>
                                        </p:tav>
                                        <p:tav tm="100000">
                                          <p:val>
                                            <p:strVal val="#ppt_x"/>
                                          </p:val>
                                        </p:tav>
                                      </p:tavLst>
                                    </p:anim>
                                    <p:anim calcmode="lin" valueType="num">
                                      <p:cBhvr additive="base">
                                        <p:cTn id="26" dur="500" fill="hold"/>
                                        <p:tgtEl>
                                          <p:spTgt spid="1710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6" grpId="0" animBg="1" autoUpdateAnimBg="0"/>
      <p:bldP spid="171021" grpId="0" animBg="1" autoUpdateAnimBg="0"/>
      <p:bldP spid="171024" grpId="0" animBg="1" autoUpdateAnimBg="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ußzeilenplatzhalter 2">
            <a:extLst>
              <a:ext uri="{FF2B5EF4-FFF2-40B4-BE49-F238E27FC236}">
                <a16:creationId xmlns:a16="http://schemas.microsoft.com/office/drawing/2014/main" id="{4D15C646-5EF4-4AC3-AF30-F3C8FFFA56C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6499" name="Foliennummernplatzhalter 3">
            <a:extLst>
              <a:ext uri="{FF2B5EF4-FFF2-40B4-BE49-F238E27FC236}">
                <a16:creationId xmlns:a16="http://schemas.microsoft.com/office/drawing/2014/main" id="{D855663E-63F1-47FE-8468-2BA1F30F309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EAE0852-9B4F-4DA0-B1DF-F89A70341033}" type="slidenum">
              <a:rPr lang="de-DE" altLang="de-DE" sz="1400"/>
              <a:pPr eaLnBrk="1" hangingPunct="1"/>
              <a:t>101</a:t>
            </a:fld>
            <a:endParaRPr lang="de-DE" altLang="de-DE" sz="1400"/>
          </a:p>
        </p:txBody>
      </p:sp>
      <p:sp>
        <p:nvSpPr>
          <p:cNvPr id="106500" name="Text Box 2">
            <a:extLst>
              <a:ext uri="{FF2B5EF4-FFF2-40B4-BE49-F238E27FC236}">
                <a16:creationId xmlns:a16="http://schemas.microsoft.com/office/drawing/2014/main" id="{92C6A7D0-D103-4286-8148-8C31D96486E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6501" name="Text Box 3">
            <a:extLst>
              <a:ext uri="{FF2B5EF4-FFF2-40B4-BE49-F238E27FC236}">
                <a16:creationId xmlns:a16="http://schemas.microsoft.com/office/drawing/2014/main" id="{CC41C5F5-FACC-4972-981C-EB5C31D42690}"/>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15)</a:t>
            </a:r>
            <a:endParaRPr lang="de-DE" altLang="de-DE" sz="2000"/>
          </a:p>
        </p:txBody>
      </p:sp>
      <p:sp>
        <p:nvSpPr>
          <p:cNvPr id="106502" name="Text Box 4">
            <a:extLst>
              <a:ext uri="{FF2B5EF4-FFF2-40B4-BE49-F238E27FC236}">
                <a16:creationId xmlns:a16="http://schemas.microsoft.com/office/drawing/2014/main" id="{B9E9CDBC-E5C8-4BE4-AC9E-515BC54072B4}"/>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6503" name="Rectangle 5">
            <a:extLst>
              <a:ext uri="{FF2B5EF4-FFF2-40B4-BE49-F238E27FC236}">
                <a16:creationId xmlns:a16="http://schemas.microsoft.com/office/drawing/2014/main" id="{9D06F8C0-955E-4891-B886-1F6D1E48ABF6}"/>
              </a:ext>
            </a:extLst>
          </p:cNvPr>
          <p:cNvSpPr>
            <a:spLocks noGrp="1" noChangeArrowheads="1"/>
          </p:cNvSpPr>
          <p:nvPr>
            <p:ph type="title" idx="4294967295"/>
          </p:nvPr>
        </p:nvSpPr>
        <p:spPr/>
        <p:txBody>
          <a:bodyPr/>
          <a:lstStyle/>
          <a:p>
            <a:pPr eaLnBrk="1" hangingPunct="1"/>
            <a:r>
              <a:rPr lang="de-DE" altLang="de-DE"/>
              <a:t>Krankheit 15</a:t>
            </a:r>
          </a:p>
        </p:txBody>
      </p:sp>
      <p:sp>
        <p:nvSpPr>
          <p:cNvPr id="173062" name="Text Box 6">
            <a:extLst>
              <a:ext uri="{FF2B5EF4-FFF2-40B4-BE49-F238E27FC236}">
                <a16:creationId xmlns:a16="http://schemas.microsoft.com/office/drawing/2014/main" id="{BC48BE06-6AE2-4887-95AB-CA61E17D38F3}"/>
              </a:ext>
            </a:extLst>
          </p:cNvPr>
          <p:cNvSpPr txBox="1">
            <a:spLocks noChangeArrowheads="1"/>
          </p:cNvSpPr>
          <p:nvPr/>
        </p:nvSpPr>
        <p:spPr bwMode="auto">
          <a:xfrm>
            <a:off x="304800" y="3563938"/>
            <a:ext cx="8229600" cy="146526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Verdana" panose="020B0604030504040204" pitchFamily="34" charset="0"/>
              </a:rPr>
              <a:t>Ein Anspruch auf Leistungen der Krankenkasse zur künstlichen Befruchtung setzt ungewollte Kinderlosigkeit voraus und ist nach einer nicht durch Krankheit erforderlichen Sterilisation eines Ehepartners ausgeschlossen (Anschluss BSG vom 25.5.2000 - B 8 KN 3/99 KR R = SozR 3-2500 § 27a Nr 1). </a:t>
            </a:r>
          </a:p>
        </p:txBody>
      </p:sp>
      <p:sp>
        <p:nvSpPr>
          <p:cNvPr id="106505" name="Text Box 7">
            <a:extLst>
              <a:ext uri="{FF2B5EF4-FFF2-40B4-BE49-F238E27FC236}">
                <a16:creationId xmlns:a16="http://schemas.microsoft.com/office/drawing/2014/main" id="{D6D7F166-1149-47EA-8AD7-79073DED214D}"/>
              </a:ext>
            </a:extLst>
          </p:cNvPr>
          <p:cNvSpPr txBox="1">
            <a:spLocks noChangeArrowheads="1"/>
          </p:cNvSpPr>
          <p:nvPr/>
        </p:nvSpPr>
        <p:spPr bwMode="auto">
          <a:xfrm>
            <a:off x="228600" y="2667000"/>
            <a:ext cx="845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Verdana" panose="020B0604030504040204" pitchFamily="34" charset="0"/>
              </a:rPr>
              <a:t>s.a. BSG v. 21.06.2005 (B 8 KN 1/04 KR R)</a:t>
            </a:r>
          </a:p>
        </p:txBody>
      </p:sp>
      <p:sp>
        <p:nvSpPr>
          <p:cNvPr id="173064" name="Text Box 8">
            <a:extLst>
              <a:ext uri="{FF2B5EF4-FFF2-40B4-BE49-F238E27FC236}">
                <a16:creationId xmlns:a16="http://schemas.microsoft.com/office/drawing/2014/main" id="{349C26A9-ADE4-4A98-BAA3-6BD601A7DF3E}"/>
              </a:ext>
            </a:extLst>
          </p:cNvPr>
          <p:cNvSpPr txBox="1">
            <a:spLocks noChangeArrowheads="1"/>
          </p:cNvSpPr>
          <p:nvPr/>
        </p:nvSpPr>
        <p:spPr bwMode="auto">
          <a:xfrm>
            <a:off x="533400" y="5791200"/>
            <a:ext cx="8153400" cy="45720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bg1"/>
                </a:solidFill>
              </a:rPr>
              <a:t>Aber: Wie verhält es sich bei einer Zwangssterilisation?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62"/>
                                        </p:tgtEl>
                                        <p:attrNameLst>
                                          <p:attrName>style.visibility</p:attrName>
                                        </p:attrNameLst>
                                      </p:cBhvr>
                                      <p:to>
                                        <p:strVal val="visible"/>
                                      </p:to>
                                    </p:set>
                                    <p:anim calcmode="lin" valueType="num">
                                      <p:cBhvr additive="base">
                                        <p:cTn id="7" dur="500" fill="hold"/>
                                        <p:tgtEl>
                                          <p:spTgt spid="173062"/>
                                        </p:tgtEl>
                                        <p:attrNameLst>
                                          <p:attrName>ppt_x</p:attrName>
                                        </p:attrNameLst>
                                      </p:cBhvr>
                                      <p:tavLst>
                                        <p:tav tm="0">
                                          <p:val>
                                            <p:strVal val="0-#ppt_w/2"/>
                                          </p:val>
                                        </p:tav>
                                        <p:tav tm="100000">
                                          <p:val>
                                            <p:strVal val="#ppt_x"/>
                                          </p:val>
                                        </p:tav>
                                      </p:tavLst>
                                    </p:anim>
                                    <p:anim calcmode="lin" valueType="num">
                                      <p:cBhvr additive="base">
                                        <p:cTn id="8" dur="500" fill="hold"/>
                                        <p:tgtEl>
                                          <p:spTgt spid="1730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3064"/>
                                        </p:tgtEl>
                                        <p:attrNameLst>
                                          <p:attrName>style.visibility</p:attrName>
                                        </p:attrNameLst>
                                      </p:cBhvr>
                                      <p:to>
                                        <p:strVal val="visible"/>
                                      </p:to>
                                    </p:set>
                                    <p:anim calcmode="lin" valueType="num">
                                      <p:cBhvr additive="base">
                                        <p:cTn id="13" dur="500" fill="hold"/>
                                        <p:tgtEl>
                                          <p:spTgt spid="173064"/>
                                        </p:tgtEl>
                                        <p:attrNameLst>
                                          <p:attrName>ppt_x</p:attrName>
                                        </p:attrNameLst>
                                      </p:cBhvr>
                                      <p:tavLst>
                                        <p:tav tm="0">
                                          <p:val>
                                            <p:strVal val="0-#ppt_w/2"/>
                                          </p:val>
                                        </p:tav>
                                        <p:tav tm="100000">
                                          <p:val>
                                            <p:strVal val="#ppt_x"/>
                                          </p:val>
                                        </p:tav>
                                      </p:tavLst>
                                    </p:anim>
                                    <p:anim calcmode="lin" valueType="num">
                                      <p:cBhvr additive="base">
                                        <p:cTn id="14" dur="500" fill="hold"/>
                                        <p:tgtEl>
                                          <p:spTgt spid="1730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2" grpId="0" animBg="1" autoUpdateAnimBg="0"/>
      <p:bldP spid="173064" grpId="0" animBg="1" autoUpdateAnimBg="0"/>
    </p:bld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Fußzeilenplatzhalter 2">
            <a:extLst>
              <a:ext uri="{FF2B5EF4-FFF2-40B4-BE49-F238E27FC236}">
                <a16:creationId xmlns:a16="http://schemas.microsoft.com/office/drawing/2014/main" id="{75B0FFC1-0C62-43E2-9A4A-84BD27AFCD5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7523" name="Foliennummernplatzhalter 3">
            <a:extLst>
              <a:ext uri="{FF2B5EF4-FFF2-40B4-BE49-F238E27FC236}">
                <a16:creationId xmlns:a16="http://schemas.microsoft.com/office/drawing/2014/main" id="{EDB414BF-20B7-4C64-A993-3839106A23E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7C39652-EA53-4608-806F-C5C12A4F0A87}" type="slidenum">
              <a:rPr lang="de-DE" altLang="de-DE" sz="1400"/>
              <a:pPr eaLnBrk="1" hangingPunct="1"/>
              <a:t>102</a:t>
            </a:fld>
            <a:endParaRPr lang="de-DE" altLang="de-DE" sz="1400"/>
          </a:p>
        </p:txBody>
      </p:sp>
      <p:sp>
        <p:nvSpPr>
          <p:cNvPr id="107524" name="Text Box 2">
            <a:extLst>
              <a:ext uri="{FF2B5EF4-FFF2-40B4-BE49-F238E27FC236}">
                <a16:creationId xmlns:a16="http://schemas.microsoft.com/office/drawing/2014/main" id="{46D9AEEA-DF8C-4287-A647-9104BCA5286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7525" name="Text Box 3">
            <a:extLst>
              <a:ext uri="{FF2B5EF4-FFF2-40B4-BE49-F238E27FC236}">
                <a16:creationId xmlns:a16="http://schemas.microsoft.com/office/drawing/2014/main" id="{6C6A4A11-28CA-43A5-8608-D27A47F841B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a:t>
            </a:r>
            <a:endParaRPr lang="de-DE" altLang="de-DE" sz="2000"/>
          </a:p>
        </p:txBody>
      </p:sp>
      <p:sp>
        <p:nvSpPr>
          <p:cNvPr id="107526" name="Text Box 4">
            <a:extLst>
              <a:ext uri="{FF2B5EF4-FFF2-40B4-BE49-F238E27FC236}">
                <a16:creationId xmlns:a16="http://schemas.microsoft.com/office/drawing/2014/main" id="{A852DE66-F0EE-497D-927A-93089A6F23E6}"/>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07527" name="Rectangle 14">
            <a:extLst>
              <a:ext uri="{FF2B5EF4-FFF2-40B4-BE49-F238E27FC236}">
                <a16:creationId xmlns:a16="http://schemas.microsoft.com/office/drawing/2014/main" id="{AC412C01-0611-4466-A24F-ACC99A174715}"/>
              </a:ext>
            </a:extLst>
          </p:cNvPr>
          <p:cNvSpPr>
            <a:spLocks noGrp="1" noChangeArrowheads="1"/>
          </p:cNvSpPr>
          <p:nvPr>
            <p:ph type="title" idx="4294967295"/>
          </p:nvPr>
        </p:nvSpPr>
        <p:spPr/>
        <p:txBody>
          <a:bodyPr/>
          <a:lstStyle/>
          <a:p>
            <a:pPr eaLnBrk="1" hangingPunct="1"/>
            <a:r>
              <a:rPr lang="de-DE" altLang="de-DE"/>
              <a:t>Voraussetzungen 1</a:t>
            </a:r>
          </a:p>
        </p:txBody>
      </p:sp>
      <p:sp>
        <p:nvSpPr>
          <p:cNvPr id="107528" name="Rectangle 15">
            <a:extLst>
              <a:ext uri="{FF2B5EF4-FFF2-40B4-BE49-F238E27FC236}">
                <a16:creationId xmlns:a16="http://schemas.microsoft.com/office/drawing/2014/main" id="{7405CE00-0E34-4E5E-8F9B-19889142239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52592" name="Text Box 16">
            <a:extLst>
              <a:ext uri="{FF2B5EF4-FFF2-40B4-BE49-F238E27FC236}">
                <a16:creationId xmlns:a16="http://schemas.microsoft.com/office/drawing/2014/main" id="{B2091297-9F50-49AD-9E8F-0F109A5C3687}"/>
              </a:ext>
            </a:extLst>
          </p:cNvPr>
          <p:cNvSpPr txBox="1">
            <a:spLocks noChangeArrowheads="1"/>
          </p:cNvSpPr>
          <p:nvPr/>
        </p:nvSpPr>
        <p:spPr bwMode="auto">
          <a:xfrm>
            <a:off x="685800" y="3733800"/>
            <a:ext cx="77724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hlink"/>
                </a:solidFill>
                <a:latin typeface="MS Shell Dlg" panose="020B0604020202020204" pitchFamily="34" charset="0"/>
              </a:rPr>
              <a:t>zu erkennen</a:t>
            </a:r>
            <a:endParaRPr lang="de-DE" altLang="de-DE">
              <a:latin typeface="MS Shell Dlg" panose="020B0604020202020204" pitchFamily="34" charset="0"/>
            </a:endParaRPr>
          </a:p>
        </p:txBody>
      </p:sp>
      <p:sp>
        <p:nvSpPr>
          <p:cNvPr id="152593" name="Text Box 17">
            <a:extLst>
              <a:ext uri="{FF2B5EF4-FFF2-40B4-BE49-F238E27FC236}">
                <a16:creationId xmlns:a16="http://schemas.microsoft.com/office/drawing/2014/main" id="{4C43FC0D-4AA2-442C-A51B-F5F6AC747D2A}"/>
              </a:ext>
            </a:extLst>
          </p:cNvPr>
          <p:cNvSpPr txBox="1">
            <a:spLocks noChangeArrowheads="1"/>
          </p:cNvSpPr>
          <p:nvPr/>
        </p:nvSpPr>
        <p:spPr bwMode="auto">
          <a:xfrm>
            <a:off x="685800" y="4191000"/>
            <a:ext cx="77724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folHlink"/>
                </a:solidFill>
                <a:latin typeface="MS Shell Dlg" panose="020B0604020202020204" pitchFamily="34" charset="0"/>
              </a:rPr>
              <a:t>zu heilen</a:t>
            </a:r>
            <a:endParaRPr lang="de-DE" altLang="de-DE"/>
          </a:p>
        </p:txBody>
      </p:sp>
      <p:sp>
        <p:nvSpPr>
          <p:cNvPr id="152594" name="Text Box 18">
            <a:extLst>
              <a:ext uri="{FF2B5EF4-FFF2-40B4-BE49-F238E27FC236}">
                <a16:creationId xmlns:a16="http://schemas.microsoft.com/office/drawing/2014/main" id="{CAEDFA3B-FD1F-4244-9EBA-2C9E507208F5}"/>
              </a:ext>
            </a:extLst>
          </p:cNvPr>
          <p:cNvSpPr txBox="1">
            <a:spLocks noChangeArrowheads="1"/>
          </p:cNvSpPr>
          <p:nvPr/>
        </p:nvSpPr>
        <p:spPr bwMode="auto">
          <a:xfrm>
            <a:off x="685800" y="4648200"/>
            <a:ext cx="77724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9900"/>
                </a:solidFill>
                <a:latin typeface="MS Shell Dlg" panose="020B0604020202020204" pitchFamily="34" charset="0"/>
              </a:rPr>
              <a:t>ihre Verschlimmerung zu verhüten</a:t>
            </a:r>
            <a:endParaRPr lang="de-DE" altLang="de-DE"/>
          </a:p>
        </p:txBody>
      </p:sp>
      <p:sp>
        <p:nvSpPr>
          <p:cNvPr id="152595" name="Text Box 19">
            <a:extLst>
              <a:ext uri="{FF2B5EF4-FFF2-40B4-BE49-F238E27FC236}">
                <a16:creationId xmlns:a16="http://schemas.microsoft.com/office/drawing/2014/main" id="{ED421ACE-8E13-4682-B76A-50E979E9072B}"/>
              </a:ext>
            </a:extLst>
          </p:cNvPr>
          <p:cNvSpPr txBox="1">
            <a:spLocks noChangeArrowheads="1"/>
          </p:cNvSpPr>
          <p:nvPr/>
        </p:nvSpPr>
        <p:spPr bwMode="auto">
          <a:xfrm>
            <a:off x="685800" y="5105400"/>
            <a:ext cx="77724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FF0000"/>
                </a:solidFill>
                <a:latin typeface="MS Shell Dlg" panose="020B0604020202020204" pitchFamily="34" charset="0"/>
              </a:rPr>
              <a:t>Krankheitsbeschwerden zu lindern</a:t>
            </a:r>
            <a:endParaRPr lang="de-DE" altLang="de-DE">
              <a:solidFill>
                <a:srgbClr val="FF0000"/>
              </a:solidFill>
            </a:endParaRPr>
          </a:p>
        </p:txBody>
      </p:sp>
      <p:sp>
        <p:nvSpPr>
          <p:cNvPr id="152596" name="Text Box 20">
            <a:extLst>
              <a:ext uri="{FF2B5EF4-FFF2-40B4-BE49-F238E27FC236}">
                <a16:creationId xmlns:a16="http://schemas.microsoft.com/office/drawing/2014/main" id="{B8076B51-B99A-4EDD-9EF3-EB3BC98E973D}"/>
              </a:ext>
            </a:extLst>
          </p:cNvPr>
          <p:cNvSpPr txBox="1">
            <a:spLocks noChangeArrowheads="1"/>
          </p:cNvSpPr>
          <p:nvPr/>
        </p:nvSpPr>
        <p:spPr bwMode="auto">
          <a:xfrm>
            <a:off x="685800" y="2819400"/>
            <a:ext cx="7696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MS Shell Dlg" panose="020B0604020202020204" pitchFamily="34" charset="0"/>
              </a:rPr>
              <a:t>Versicherte haben Anspruch auf Krankenbehandlung, wenn sie notwendig ist, um eine Krankheit </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2596"/>
                                        </p:tgtEl>
                                        <p:attrNameLst>
                                          <p:attrName>style.visibility</p:attrName>
                                        </p:attrNameLst>
                                      </p:cBhvr>
                                      <p:to>
                                        <p:strVal val="visible"/>
                                      </p:to>
                                    </p:set>
                                    <p:anim calcmode="lin" valueType="num">
                                      <p:cBhvr additive="base">
                                        <p:cTn id="7" dur="500" fill="hold"/>
                                        <p:tgtEl>
                                          <p:spTgt spid="152596"/>
                                        </p:tgtEl>
                                        <p:attrNameLst>
                                          <p:attrName>ppt_x</p:attrName>
                                        </p:attrNameLst>
                                      </p:cBhvr>
                                      <p:tavLst>
                                        <p:tav tm="0">
                                          <p:val>
                                            <p:strVal val="0-#ppt_w/2"/>
                                          </p:val>
                                        </p:tav>
                                        <p:tav tm="100000">
                                          <p:val>
                                            <p:strVal val="#ppt_x"/>
                                          </p:val>
                                        </p:tav>
                                      </p:tavLst>
                                    </p:anim>
                                    <p:anim calcmode="lin" valueType="num">
                                      <p:cBhvr additive="base">
                                        <p:cTn id="8" dur="500" fill="hold"/>
                                        <p:tgtEl>
                                          <p:spTgt spid="15259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2592"/>
                                        </p:tgtEl>
                                        <p:attrNameLst>
                                          <p:attrName>style.visibility</p:attrName>
                                        </p:attrNameLst>
                                      </p:cBhvr>
                                      <p:to>
                                        <p:strVal val="visible"/>
                                      </p:to>
                                    </p:set>
                                    <p:anim calcmode="lin" valueType="num">
                                      <p:cBhvr additive="base">
                                        <p:cTn id="13" dur="500" fill="hold"/>
                                        <p:tgtEl>
                                          <p:spTgt spid="152592"/>
                                        </p:tgtEl>
                                        <p:attrNameLst>
                                          <p:attrName>ppt_x</p:attrName>
                                        </p:attrNameLst>
                                      </p:cBhvr>
                                      <p:tavLst>
                                        <p:tav tm="0">
                                          <p:val>
                                            <p:strVal val="0-#ppt_w/2"/>
                                          </p:val>
                                        </p:tav>
                                        <p:tav tm="100000">
                                          <p:val>
                                            <p:strVal val="#ppt_x"/>
                                          </p:val>
                                        </p:tav>
                                      </p:tavLst>
                                    </p:anim>
                                    <p:anim calcmode="lin" valueType="num">
                                      <p:cBhvr additive="base">
                                        <p:cTn id="14" dur="500" fill="hold"/>
                                        <p:tgtEl>
                                          <p:spTgt spid="15259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2593"/>
                                        </p:tgtEl>
                                        <p:attrNameLst>
                                          <p:attrName>style.visibility</p:attrName>
                                        </p:attrNameLst>
                                      </p:cBhvr>
                                      <p:to>
                                        <p:strVal val="visible"/>
                                      </p:to>
                                    </p:set>
                                    <p:anim calcmode="lin" valueType="num">
                                      <p:cBhvr additive="base">
                                        <p:cTn id="19" dur="500" fill="hold"/>
                                        <p:tgtEl>
                                          <p:spTgt spid="152593"/>
                                        </p:tgtEl>
                                        <p:attrNameLst>
                                          <p:attrName>ppt_x</p:attrName>
                                        </p:attrNameLst>
                                      </p:cBhvr>
                                      <p:tavLst>
                                        <p:tav tm="0">
                                          <p:val>
                                            <p:strVal val="0-#ppt_w/2"/>
                                          </p:val>
                                        </p:tav>
                                        <p:tav tm="100000">
                                          <p:val>
                                            <p:strVal val="#ppt_x"/>
                                          </p:val>
                                        </p:tav>
                                      </p:tavLst>
                                    </p:anim>
                                    <p:anim calcmode="lin" valueType="num">
                                      <p:cBhvr additive="base">
                                        <p:cTn id="20" dur="500" fill="hold"/>
                                        <p:tgtEl>
                                          <p:spTgt spid="15259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2594"/>
                                        </p:tgtEl>
                                        <p:attrNameLst>
                                          <p:attrName>style.visibility</p:attrName>
                                        </p:attrNameLst>
                                      </p:cBhvr>
                                      <p:to>
                                        <p:strVal val="visible"/>
                                      </p:to>
                                    </p:set>
                                    <p:anim calcmode="lin" valueType="num">
                                      <p:cBhvr additive="base">
                                        <p:cTn id="25" dur="500" fill="hold"/>
                                        <p:tgtEl>
                                          <p:spTgt spid="152594"/>
                                        </p:tgtEl>
                                        <p:attrNameLst>
                                          <p:attrName>ppt_x</p:attrName>
                                        </p:attrNameLst>
                                      </p:cBhvr>
                                      <p:tavLst>
                                        <p:tav tm="0">
                                          <p:val>
                                            <p:strVal val="0-#ppt_w/2"/>
                                          </p:val>
                                        </p:tav>
                                        <p:tav tm="100000">
                                          <p:val>
                                            <p:strVal val="#ppt_x"/>
                                          </p:val>
                                        </p:tav>
                                      </p:tavLst>
                                    </p:anim>
                                    <p:anim calcmode="lin" valueType="num">
                                      <p:cBhvr additive="base">
                                        <p:cTn id="26" dur="500" fill="hold"/>
                                        <p:tgtEl>
                                          <p:spTgt spid="15259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2595"/>
                                        </p:tgtEl>
                                        <p:attrNameLst>
                                          <p:attrName>style.visibility</p:attrName>
                                        </p:attrNameLst>
                                      </p:cBhvr>
                                      <p:to>
                                        <p:strVal val="visible"/>
                                      </p:to>
                                    </p:set>
                                    <p:anim calcmode="lin" valueType="num">
                                      <p:cBhvr additive="base">
                                        <p:cTn id="31" dur="500" fill="hold"/>
                                        <p:tgtEl>
                                          <p:spTgt spid="152595"/>
                                        </p:tgtEl>
                                        <p:attrNameLst>
                                          <p:attrName>ppt_x</p:attrName>
                                        </p:attrNameLst>
                                      </p:cBhvr>
                                      <p:tavLst>
                                        <p:tav tm="0">
                                          <p:val>
                                            <p:strVal val="0-#ppt_w/2"/>
                                          </p:val>
                                        </p:tav>
                                        <p:tav tm="100000">
                                          <p:val>
                                            <p:strVal val="#ppt_x"/>
                                          </p:val>
                                        </p:tav>
                                      </p:tavLst>
                                    </p:anim>
                                    <p:anim calcmode="lin" valueType="num">
                                      <p:cBhvr additive="base">
                                        <p:cTn id="32" dur="500" fill="hold"/>
                                        <p:tgtEl>
                                          <p:spTgt spid="1525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92" grpId="0" animBg="1" autoUpdateAnimBg="0"/>
      <p:bldP spid="152593" grpId="0" animBg="1" autoUpdateAnimBg="0"/>
      <p:bldP spid="152594" grpId="0" animBg="1" autoUpdateAnimBg="0"/>
      <p:bldP spid="152595" grpId="0" animBg="1" autoUpdateAnimBg="0"/>
      <p:bldP spid="152596" grpId="0" autoUpdateAnimBg="0"/>
    </p:bld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Fußzeilenplatzhalter 2">
            <a:extLst>
              <a:ext uri="{FF2B5EF4-FFF2-40B4-BE49-F238E27FC236}">
                <a16:creationId xmlns:a16="http://schemas.microsoft.com/office/drawing/2014/main" id="{9B33D9F3-1BBD-4EB2-B550-92DC9C55D1D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8547" name="Foliennummernplatzhalter 3">
            <a:extLst>
              <a:ext uri="{FF2B5EF4-FFF2-40B4-BE49-F238E27FC236}">
                <a16:creationId xmlns:a16="http://schemas.microsoft.com/office/drawing/2014/main" id="{3FD41ED8-2A71-491A-8735-459C3E88EFE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CCAFEB9-48A0-4A4D-AA88-DC681F8F1DCF}" type="slidenum">
              <a:rPr lang="de-DE" altLang="de-DE" sz="1400"/>
              <a:pPr eaLnBrk="1" hangingPunct="1"/>
              <a:t>103</a:t>
            </a:fld>
            <a:endParaRPr lang="de-DE" altLang="de-DE" sz="1400"/>
          </a:p>
        </p:txBody>
      </p:sp>
      <p:sp>
        <p:nvSpPr>
          <p:cNvPr id="108548" name="Text Box 2">
            <a:extLst>
              <a:ext uri="{FF2B5EF4-FFF2-40B4-BE49-F238E27FC236}">
                <a16:creationId xmlns:a16="http://schemas.microsoft.com/office/drawing/2014/main" id="{2338F6A4-C4F6-4779-AB98-6BF50C7261A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8549" name="Text Box 3">
            <a:extLst>
              <a:ext uri="{FF2B5EF4-FFF2-40B4-BE49-F238E27FC236}">
                <a16:creationId xmlns:a16="http://schemas.microsoft.com/office/drawing/2014/main" id="{6459D763-C05C-4D4B-98D7-3B86C98AAEC8}"/>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2)</a:t>
            </a:r>
          </a:p>
        </p:txBody>
      </p:sp>
      <p:sp>
        <p:nvSpPr>
          <p:cNvPr id="108550" name="Text Box 4">
            <a:extLst>
              <a:ext uri="{FF2B5EF4-FFF2-40B4-BE49-F238E27FC236}">
                <a16:creationId xmlns:a16="http://schemas.microsoft.com/office/drawing/2014/main" id="{51040F6A-F732-4EF3-8F4F-AF28211A0D5A}"/>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08551" name="Rectangle 5">
            <a:extLst>
              <a:ext uri="{FF2B5EF4-FFF2-40B4-BE49-F238E27FC236}">
                <a16:creationId xmlns:a16="http://schemas.microsoft.com/office/drawing/2014/main" id="{807D76AE-F83F-4F6E-B119-E4EB04A54AC8}"/>
              </a:ext>
            </a:extLst>
          </p:cNvPr>
          <p:cNvSpPr>
            <a:spLocks noGrp="1" noChangeArrowheads="1"/>
          </p:cNvSpPr>
          <p:nvPr>
            <p:ph type="title" idx="4294967295"/>
          </p:nvPr>
        </p:nvSpPr>
        <p:spPr/>
        <p:txBody>
          <a:bodyPr/>
          <a:lstStyle/>
          <a:p>
            <a:pPr eaLnBrk="1" hangingPunct="1"/>
            <a:r>
              <a:rPr lang="de-DE" altLang="de-DE"/>
              <a:t>Voraussetzungen 2</a:t>
            </a:r>
          </a:p>
        </p:txBody>
      </p:sp>
      <p:sp>
        <p:nvSpPr>
          <p:cNvPr id="108552" name="Rectangle 6">
            <a:extLst>
              <a:ext uri="{FF2B5EF4-FFF2-40B4-BE49-F238E27FC236}">
                <a16:creationId xmlns:a16="http://schemas.microsoft.com/office/drawing/2014/main" id="{535BB404-6CD6-4BD6-B870-9146CB7868E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08553" name="Text Box 8">
            <a:extLst>
              <a:ext uri="{FF2B5EF4-FFF2-40B4-BE49-F238E27FC236}">
                <a16:creationId xmlns:a16="http://schemas.microsoft.com/office/drawing/2014/main" id="{2DF84C4A-AC2B-4112-90F8-B5B788DC8BC3}"/>
              </a:ext>
            </a:extLst>
          </p:cNvPr>
          <p:cNvSpPr txBox="1">
            <a:spLocks noChangeArrowheads="1"/>
          </p:cNvSpPr>
          <p:nvPr/>
        </p:nvSpPr>
        <p:spPr bwMode="auto">
          <a:xfrm>
            <a:off x="1476375" y="29718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Erkennen einer Krankheit:</a:t>
            </a:r>
          </a:p>
        </p:txBody>
      </p:sp>
      <p:sp>
        <p:nvSpPr>
          <p:cNvPr id="153609" name="Text Box 9">
            <a:extLst>
              <a:ext uri="{FF2B5EF4-FFF2-40B4-BE49-F238E27FC236}">
                <a16:creationId xmlns:a16="http://schemas.microsoft.com/office/drawing/2014/main" id="{7F13D7BA-2AF5-4EBF-AA1D-DF5A31F3EE2E}"/>
              </a:ext>
            </a:extLst>
          </p:cNvPr>
          <p:cNvSpPr txBox="1">
            <a:spLocks noChangeArrowheads="1"/>
          </p:cNvSpPr>
          <p:nvPr/>
        </p:nvSpPr>
        <p:spPr bwMode="auto">
          <a:xfrm>
            <a:off x="1066800" y="3657600"/>
            <a:ext cx="6934200" cy="8223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Festellen von Ursache und Erscheinungsform einer Krankheit</a:t>
            </a:r>
          </a:p>
        </p:txBody>
      </p:sp>
      <p:sp>
        <p:nvSpPr>
          <p:cNvPr id="153610" name="Text Box 10">
            <a:extLst>
              <a:ext uri="{FF2B5EF4-FFF2-40B4-BE49-F238E27FC236}">
                <a16:creationId xmlns:a16="http://schemas.microsoft.com/office/drawing/2014/main" id="{84B514E3-207E-47E0-883E-F63D5D73FFE9}"/>
              </a:ext>
            </a:extLst>
          </p:cNvPr>
          <p:cNvSpPr txBox="1">
            <a:spLocks noChangeArrowheads="1"/>
          </p:cNvSpPr>
          <p:nvPr/>
        </p:nvSpPr>
        <p:spPr bwMode="auto">
          <a:xfrm>
            <a:off x="1066800" y="4451350"/>
            <a:ext cx="6934200" cy="1187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Diagnostik kein Selbstzweck, sondern nur im Zusammenhang mit den anderen Behandlungs-zielen erheblich</a:t>
            </a:r>
          </a:p>
        </p:txBody>
      </p:sp>
      <p:sp>
        <p:nvSpPr>
          <p:cNvPr id="153611" name="Text Box 11">
            <a:extLst>
              <a:ext uri="{FF2B5EF4-FFF2-40B4-BE49-F238E27FC236}">
                <a16:creationId xmlns:a16="http://schemas.microsoft.com/office/drawing/2014/main" id="{D17FB4BA-1A95-4781-944E-78A292095EDB}"/>
              </a:ext>
            </a:extLst>
          </p:cNvPr>
          <p:cNvSpPr txBox="1">
            <a:spLocks noChangeArrowheads="1"/>
          </p:cNvSpPr>
          <p:nvPr/>
        </p:nvSpPr>
        <p:spPr bwMode="auto">
          <a:xfrm>
            <a:off x="1066800" y="5638800"/>
            <a:ext cx="6934200" cy="8223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Krankheitserkennung i.S. v. § 27 ist abzugrenzen von der Früherkennung i.S. v. §§ 25, 26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09"/>
                                        </p:tgtEl>
                                        <p:attrNameLst>
                                          <p:attrName>style.visibility</p:attrName>
                                        </p:attrNameLst>
                                      </p:cBhvr>
                                      <p:to>
                                        <p:strVal val="visible"/>
                                      </p:to>
                                    </p:set>
                                    <p:anim calcmode="lin" valueType="num">
                                      <p:cBhvr additive="base">
                                        <p:cTn id="7" dur="500" fill="hold"/>
                                        <p:tgtEl>
                                          <p:spTgt spid="153609"/>
                                        </p:tgtEl>
                                        <p:attrNameLst>
                                          <p:attrName>ppt_x</p:attrName>
                                        </p:attrNameLst>
                                      </p:cBhvr>
                                      <p:tavLst>
                                        <p:tav tm="0">
                                          <p:val>
                                            <p:strVal val="0-#ppt_w/2"/>
                                          </p:val>
                                        </p:tav>
                                        <p:tav tm="100000">
                                          <p:val>
                                            <p:strVal val="#ppt_x"/>
                                          </p:val>
                                        </p:tav>
                                      </p:tavLst>
                                    </p:anim>
                                    <p:anim calcmode="lin" valueType="num">
                                      <p:cBhvr additive="base">
                                        <p:cTn id="8" dur="500" fill="hold"/>
                                        <p:tgtEl>
                                          <p:spTgt spid="15360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10"/>
                                        </p:tgtEl>
                                        <p:attrNameLst>
                                          <p:attrName>style.visibility</p:attrName>
                                        </p:attrNameLst>
                                      </p:cBhvr>
                                      <p:to>
                                        <p:strVal val="visible"/>
                                      </p:to>
                                    </p:set>
                                    <p:anim calcmode="lin" valueType="num">
                                      <p:cBhvr additive="base">
                                        <p:cTn id="13" dur="500" fill="hold"/>
                                        <p:tgtEl>
                                          <p:spTgt spid="153610"/>
                                        </p:tgtEl>
                                        <p:attrNameLst>
                                          <p:attrName>ppt_x</p:attrName>
                                        </p:attrNameLst>
                                      </p:cBhvr>
                                      <p:tavLst>
                                        <p:tav tm="0">
                                          <p:val>
                                            <p:strVal val="0-#ppt_w/2"/>
                                          </p:val>
                                        </p:tav>
                                        <p:tav tm="100000">
                                          <p:val>
                                            <p:strVal val="#ppt_x"/>
                                          </p:val>
                                        </p:tav>
                                      </p:tavLst>
                                    </p:anim>
                                    <p:anim calcmode="lin" valueType="num">
                                      <p:cBhvr additive="base">
                                        <p:cTn id="14" dur="500" fill="hold"/>
                                        <p:tgtEl>
                                          <p:spTgt spid="15361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11"/>
                                        </p:tgtEl>
                                        <p:attrNameLst>
                                          <p:attrName>style.visibility</p:attrName>
                                        </p:attrNameLst>
                                      </p:cBhvr>
                                      <p:to>
                                        <p:strVal val="visible"/>
                                      </p:to>
                                    </p:set>
                                    <p:anim calcmode="lin" valueType="num">
                                      <p:cBhvr additive="base">
                                        <p:cTn id="19" dur="500" fill="hold"/>
                                        <p:tgtEl>
                                          <p:spTgt spid="153611"/>
                                        </p:tgtEl>
                                        <p:attrNameLst>
                                          <p:attrName>ppt_x</p:attrName>
                                        </p:attrNameLst>
                                      </p:cBhvr>
                                      <p:tavLst>
                                        <p:tav tm="0">
                                          <p:val>
                                            <p:strVal val="0-#ppt_w/2"/>
                                          </p:val>
                                        </p:tav>
                                        <p:tav tm="100000">
                                          <p:val>
                                            <p:strVal val="#ppt_x"/>
                                          </p:val>
                                        </p:tav>
                                      </p:tavLst>
                                    </p:anim>
                                    <p:anim calcmode="lin" valueType="num">
                                      <p:cBhvr additive="base">
                                        <p:cTn id="20" dur="500" fill="hold"/>
                                        <p:tgtEl>
                                          <p:spTgt spid="1536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9" grpId="0" animBg="1" autoUpdateAnimBg="0"/>
      <p:bldP spid="153610" grpId="0" animBg="1" autoUpdateAnimBg="0"/>
      <p:bldP spid="153611" grpId="0" animBg="1"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Fußzeilenplatzhalter 2">
            <a:extLst>
              <a:ext uri="{FF2B5EF4-FFF2-40B4-BE49-F238E27FC236}">
                <a16:creationId xmlns:a16="http://schemas.microsoft.com/office/drawing/2014/main" id="{097DF854-7713-409C-90BD-580CA08B1D3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9571" name="Foliennummernplatzhalter 3">
            <a:extLst>
              <a:ext uri="{FF2B5EF4-FFF2-40B4-BE49-F238E27FC236}">
                <a16:creationId xmlns:a16="http://schemas.microsoft.com/office/drawing/2014/main" id="{61281921-49CA-47D0-9ECC-927EB2E49F4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B54BE2B-9CAE-4D1B-B233-90289620BDA3}" type="slidenum">
              <a:rPr lang="de-DE" altLang="de-DE" sz="1400"/>
              <a:pPr eaLnBrk="1" hangingPunct="1"/>
              <a:t>104</a:t>
            </a:fld>
            <a:endParaRPr lang="de-DE" altLang="de-DE" sz="1400"/>
          </a:p>
        </p:txBody>
      </p:sp>
      <p:sp>
        <p:nvSpPr>
          <p:cNvPr id="109572" name="Text Box 2">
            <a:extLst>
              <a:ext uri="{FF2B5EF4-FFF2-40B4-BE49-F238E27FC236}">
                <a16:creationId xmlns:a16="http://schemas.microsoft.com/office/drawing/2014/main" id="{3A0A4107-C230-4794-9C50-47EF872FB0E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9573" name="Text Box 3">
            <a:extLst>
              <a:ext uri="{FF2B5EF4-FFF2-40B4-BE49-F238E27FC236}">
                <a16:creationId xmlns:a16="http://schemas.microsoft.com/office/drawing/2014/main" id="{803916BA-9073-47D7-94FC-B9157D1D5EE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3)</a:t>
            </a:r>
          </a:p>
        </p:txBody>
      </p:sp>
      <p:sp>
        <p:nvSpPr>
          <p:cNvPr id="109574" name="Text Box 4">
            <a:extLst>
              <a:ext uri="{FF2B5EF4-FFF2-40B4-BE49-F238E27FC236}">
                <a16:creationId xmlns:a16="http://schemas.microsoft.com/office/drawing/2014/main" id="{3CE4D3D2-14FB-4CB2-8AE4-CEC3A9E27592}"/>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09575" name="Rectangle 5">
            <a:extLst>
              <a:ext uri="{FF2B5EF4-FFF2-40B4-BE49-F238E27FC236}">
                <a16:creationId xmlns:a16="http://schemas.microsoft.com/office/drawing/2014/main" id="{882C590D-9B29-49CB-94E1-20B9FBEC212B}"/>
              </a:ext>
            </a:extLst>
          </p:cNvPr>
          <p:cNvSpPr>
            <a:spLocks noGrp="1" noChangeArrowheads="1"/>
          </p:cNvSpPr>
          <p:nvPr>
            <p:ph type="title" idx="4294967295"/>
          </p:nvPr>
        </p:nvSpPr>
        <p:spPr/>
        <p:txBody>
          <a:bodyPr/>
          <a:lstStyle/>
          <a:p>
            <a:pPr eaLnBrk="1" hangingPunct="1"/>
            <a:r>
              <a:rPr lang="de-DE" altLang="de-DE"/>
              <a:t>Voraussetzungen 3</a:t>
            </a:r>
          </a:p>
        </p:txBody>
      </p:sp>
      <p:sp>
        <p:nvSpPr>
          <p:cNvPr id="109576" name="Rectangle 6">
            <a:extLst>
              <a:ext uri="{FF2B5EF4-FFF2-40B4-BE49-F238E27FC236}">
                <a16:creationId xmlns:a16="http://schemas.microsoft.com/office/drawing/2014/main" id="{92C27966-2631-4D58-9C37-0BB8697FCCB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09577" name="Text Box 7">
            <a:extLst>
              <a:ext uri="{FF2B5EF4-FFF2-40B4-BE49-F238E27FC236}">
                <a16:creationId xmlns:a16="http://schemas.microsoft.com/office/drawing/2014/main" id="{7A98D96F-141B-4CCF-858C-45826C2EDD6B}"/>
              </a:ext>
            </a:extLst>
          </p:cNvPr>
          <p:cNvSpPr txBox="1">
            <a:spLocks noChangeArrowheads="1"/>
          </p:cNvSpPr>
          <p:nvPr/>
        </p:nvSpPr>
        <p:spPr bwMode="auto">
          <a:xfrm>
            <a:off x="1476375" y="29718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Heilung einer Krankheit:</a:t>
            </a:r>
          </a:p>
        </p:txBody>
      </p:sp>
      <p:sp>
        <p:nvSpPr>
          <p:cNvPr id="154632" name="Text Box 8">
            <a:extLst>
              <a:ext uri="{FF2B5EF4-FFF2-40B4-BE49-F238E27FC236}">
                <a16:creationId xmlns:a16="http://schemas.microsoft.com/office/drawing/2014/main" id="{12AFA43A-1634-4D8E-B3F9-CDF02C54DAD5}"/>
              </a:ext>
            </a:extLst>
          </p:cNvPr>
          <p:cNvSpPr txBox="1">
            <a:spLocks noChangeArrowheads="1"/>
          </p:cNvSpPr>
          <p:nvPr/>
        </p:nvSpPr>
        <p:spPr bwMode="auto">
          <a:xfrm>
            <a:off x="1066800" y="3657600"/>
            <a:ext cx="69342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Hauptziel der Krankenbehandlung</a:t>
            </a:r>
          </a:p>
        </p:txBody>
      </p:sp>
      <p:sp>
        <p:nvSpPr>
          <p:cNvPr id="154633" name="Text Box 9">
            <a:extLst>
              <a:ext uri="{FF2B5EF4-FFF2-40B4-BE49-F238E27FC236}">
                <a16:creationId xmlns:a16="http://schemas.microsoft.com/office/drawing/2014/main" id="{139F28DC-9BBE-463F-992A-7AEC1D0D744C}"/>
              </a:ext>
            </a:extLst>
          </p:cNvPr>
          <p:cNvSpPr txBox="1">
            <a:spLocks noChangeArrowheads="1"/>
          </p:cNvSpPr>
          <p:nvPr/>
        </p:nvSpPr>
        <p:spPr bwMode="auto">
          <a:xfrm>
            <a:off x="1066800" y="4114800"/>
            <a:ext cx="6934200" cy="8223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Vollständige Wiederherstellung der Gesundheit, aber auch Besserung</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32"/>
                                        </p:tgtEl>
                                        <p:attrNameLst>
                                          <p:attrName>style.visibility</p:attrName>
                                        </p:attrNameLst>
                                      </p:cBhvr>
                                      <p:to>
                                        <p:strVal val="visible"/>
                                      </p:to>
                                    </p:set>
                                    <p:anim calcmode="lin" valueType="num">
                                      <p:cBhvr additive="base">
                                        <p:cTn id="7" dur="500" fill="hold"/>
                                        <p:tgtEl>
                                          <p:spTgt spid="154632"/>
                                        </p:tgtEl>
                                        <p:attrNameLst>
                                          <p:attrName>ppt_x</p:attrName>
                                        </p:attrNameLst>
                                      </p:cBhvr>
                                      <p:tavLst>
                                        <p:tav tm="0">
                                          <p:val>
                                            <p:strVal val="0-#ppt_w/2"/>
                                          </p:val>
                                        </p:tav>
                                        <p:tav tm="100000">
                                          <p:val>
                                            <p:strVal val="#ppt_x"/>
                                          </p:val>
                                        </p:tav>
                                      </p:tavLst>
                                    </p:anim>
                                    <p:anim calcmode="lin" valueType="num">
                                      <p:cBhvr additive="base">
                                        <p:cTn id="8" dur="500" fill="hold"/>
                                        <p:tgtEl>
                                          <p:spTgt spid="15463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4633"/>
                                        </p:tgtEl>
                                        <p:attrNameLst>
                                          <p:attrName>style.visibility</p:attrName>
                                        </p:attrNameLst>
                                      </p:cBhvr>
                                      <p:to>
                                        <p:strVal val="visible"/>
                                      </p:to>
                                    </p:set>
                                    <p:anim calcmode="lin" valueType="num">
                                      <p:cBhvr additive="base">
                                        <p:cTn id="13" dur="500" fill="hold"/>
                                        <p:tgtEl>
                                          <p:spTgt spid="154633"/>
                                        </p:tgtEl>
                                        <p:attrNameLst>
                                          <p:attrName>ppt_x</p:attrName>
                                        </p:attrNameLst>
                                      </p:cBhvr>
                                      <p:tavLst>
                                        <p:tav tm="0">
                                          <p:val>
                                            <p:strVal val="0-#ppt_w/2"/>
                                          </p:val>
                                        </p:tav>
                                        <p:tav tm="100000">
                                          <p:val>
                                            <p:strVal val="#ppt_x"/>
                                          </p:val>
                                        </p:tav>
                                      </p:tavLst>
                                    </p:anim>
                                    <p:anim calcmode="lin" valueType="num">
                                      <p:cBhvr additive="base">
                                        <p:cTn id="14" dur="500" fill="hold"/>
                                        <p:tgtEl>
                                          <p:spTgt spid="1546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32" grpId="0" animBg="1" autoUpdateAnimBg="0"/>
      <p:bldP spid="154633" grpId="0" animBg="1"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Fußzeilenplatzhalter 2">
            <a:extLst>
              <a:ext uri="{FF2B5EF4-FFF2-40B4-BE49-F238E27FC236}">
                <a16:creationId xmlns:a16="http://schemas.microsoft.com/office/drawing/2014/main" id="{09C7C287-C79B-4649-A09C-080A6D68DDE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0595" name="Foliennummernplatzhalter 3">
            <a:extLst>
              <a:ext uri="{FF2B5EF4-FFF2-40B4-BE49-F238E27FC236}">
                <a16:creationId xmlns:a16="http://schemas.microsoft.com/office/drawing/2014/main" id="{EEDDA147-7822-480A-95BB-456D6DB4D2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88D1F29-644A-453D-BA95-243C8B940A35}" type="slidenum">
              <a:rPr lang="de-DE" altLang="de-DE" sz="1400"/>
              <a:pPr eaLnBrk="1" hangingPunct="1"/>
              <a:t>105</a:t>
            </a:fld>
            <a:endParaRPr lang="de-DE" altLang="de-DE" sz="1400"/>
          </a:p>
        </p:txBody>
      </p:sp>
      <p:sp>
        <p:nvSpPr>
          <p:cNvPr id="110596" name="Text Box 2">
            <a:extLst>
              <a:ext uri="{FF2B5EF4-FFF2-40B4-BE49-F238E27FC236}">
                <a16:creationId xmlns:a16="http://schemas.microsoft.com/office/drawing/2014/main" id="{656938C0-C6F3-4AF7-B513-2A940E3AD3D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0597" name="Text Box 3">
            <a:extLst>
              <a:ext uri="{FF2B5EF4-FFF2-40B4-BE49-F238E27FC236}">
                <a16:creationId xmlns:a16="http://schemas.microsoft.com/office/drawing/2014/main" id="{5F6FD420-5515-4CD9-9B1A-930E5DF60A08}"/>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4)</a:t>
            </a:r>
          </a:p>
        </p:txBody>
      </p:sp>
      <p:sp>
        <p:nvSpPr>
          <p:cNvPr id="110598" name="Text Box 4">
            <a:extLst>
              <a:ext uri="{FF2B5EF4-FFF2-40B4-BE49-F238E27FC236}">
                <a16:creationId xmlns:a16="http://schemas.microsoft.com/office/drawing/2014/main" id="{CFD2C800-66BE-4532-939B-0C78C724F7EB}"/>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0599" name="Rectangle 5">
            <a:extLst>
              <a:ext uri="{FF2B5EF4-FFF2-40B4-BE49-F238E27FC236}">
                <a16:creationId xmlns:a16="http://schemas.microsoft.com/office/drawing/2014/main" id="{3B6D58EF-BD26-4205-9B1F-312928BCAACB}"/>
              </a:ext>
            </a:extLst>
          </p:cNvPr>
          <p:cNvSpPr>
            <a:spLocks noGrp="1" noChangeArrowheads="1"/>
          </p:cNvSpPr>
          <p:nvPr>
            <p:ph type="title" idx="4294967295"/>
          </p:nvPr>
        </p:nvSpPr>
        <p:spPr/>
        <p:txBody>
          <a:bodyPr/>
          <a:lstStyle/>
          <a:p>
            <a:pPr eaLnBrk="1" hangingPunct="1"/>
            <a:r>
              <a:rPr lang="de-DE" altLang="de-DE"/>
              <a:t>Voraussetzungen 4</a:t>
            </a:r>
          </a:p>
        </p:txBody>
      </p:sp>
      <p:sp>
        <p:nvSpPr>
          <p:cNvPr id="110600" name="Rectangle 6">
            <a:extLst>
              <a:ext uri="{FF2B5EF4-FFF2-40B4-BE49-F238E27FC236}">
                <a16:creationId xmlns:a16="http://schemas.microsoft.com/office/drawing/2014/main" id="{598551DC-74D1-4A82-9D36-A6E41B21D64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0601" name="Text Box 7">
            <a:extLst>
              <a:ext uri="{FF2B5EF4-FFF2-40B4-BE49-F238E27FC236}">
                <a16:creationId xmlns:a16="http://schemas.microsoft.com/office/drawing/2014/main" id="{123FEB40-CDB2-4188-B21E-58D0EB1D9B46}"/>
              </a:ext>
            </a:extLst>
          </p:cNvPr>
          <p:cNvSpPr txBox="1">
            <a:spLocks noChangeArrowheads="1"/>
          </p:cNvSpPr>
          <p:nvPr/>
        </p:nvSpPr>
        <p:spPr bwMode="auto">
          <a:xfrm>
            <a:off x="1476375" y="29718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Verhütung der Verschlimmerung:</a:t>
            </a:r>
          </a:p>
        </p:txBody>
      </p:sp>
      <p:sp>
        <p:nvSpPr>
          <p:cNvPr id="155656" name="Text Box 8">
            <a:extLst>
              <a:ext uri="{FF2B5EF4-FFF2-40B4-BE49-F238E27FC236}">
                <a16:creationId xmlns:a16="http://schemas.microsoft.com/office/drawing/2014/main" id="{712293D9-D791-4733-B09E-93600BDBFC6F}"/>
              </a:ext>
            </a:extLst>
          </p:cNvPr>
          <p:cNvSpPr txBox="1">
            <a:spLocks noChangeArrowheads="1"/>
          </p:cNvSpPr>
          <p:nvPr/>
        </p:nvSpPr>
        <p:spPr bwMode="auto">
          <a:xfrm>
            <a:off x="1066800" y="3657600"/>
            <a:ext cx="6934200" cy="1187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Verhinderung der weiteren Ausprägung vorhan-dener Funktionsstörungen oder des Auftretens von Folge- und Begleiterkrankungen</a:t>
            </a:r>
          </a:p>
        </p:txBody>
      </p:sp>
      <p:sp>
        <p:nvSpPr>
          <p:cNvPr id="155657" name="Text Box 9">
            <a:extLst>
              <a:ext uri="{FF2B5EF4-FFF2-40B4-BE49-F238E27FC236}">
                <a16:creationId xmlns:a16="http://schemas.microsoft.com/office/drawing/2014/main" id="{B23A0CAC-77FA-4C03-92D4-A4E185DB7212}"/>
              </a:ext>
            </a:extLst>
          </p:cNvPr>
          <p:cNvSpPr txBox="1">
            <a:spLocks noChangeArrowheads="1"/>
          </p:cNvSpPr>
          <p:nvPr/>
        </p:nvSpPr>
        <p:spPr bwMode="auto">
          <a:xfrm>
            <a:off x="1066800" y="4800600"/>
            <a:ext cx="69342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Lebensverlängerung für begrenzte Zeit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6"/>
                                        </p:tgtEl>
                                        <p:attrNameLst>
                                          <p:attrName>style.visibility</p:attrName>
                                        </p:attrNameLst>
                                      </p:cBhvr>
                                      <p:to>
                                        <p:strVal val="visible"/>
                                      </p:to>
                                    </p:set>
                                    <p:anim calcmode="lin" valueType="num">
                                      <p:cBhvr additive="base">
                                        <p:cTn id="7" dur="500" fill="hold"/>
                                        <p:tgtEl>
                                          <p:spTgt spid="155656"/>
                                        </p:tgtEl>
                                        <p:attrNameLst>
                                          <p:attrName>ppt_x</p:attrName>
                                        </p:attrNameLst>
                                      </p:cBhvr>
                                      <p:tavLst>
                                        <p:tav tm="0">
                                          <p:val>
                                            <p:strVal val="0-#ppt_w/2"/>
                                          </p:val>
                                        </p:tav>
                                        <p:tav tm="100000">
                                          <p:val>
                                            <p:strVal val="#ppt_x"/>
                                          </p:val>
                                        </p:tav>
                                      </p:tavLst>
                                    </p:anim>
                                    <p:anim calcmode="lin" valueType="num">
                                      <p:cBhvr additive="base">
                                        <p:cTn id="8" dur="500" fill="hold"/>
                                        <p:tgtEl>
                                          <p:spTgt spid="15565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5657"/>
                                        </p:tgtEl>
                                        <p:attrNameLst>
                                          <p:attrName>style.visibility</p:attrName>
                                        </p:attrNameLst>
                                      </p:cBhvr>
                                      <p:to>
                                        <p:strVal val="visible"/>
                                      </p:to>
                                    </p:set>
                                    <p:anim calcmode="lin" valueType="num">
                                      <p:cBhvr additive="base">
                                        <p:cTn id="13" dur="500" fill="hold"/>
                                        <p:tgtEl>
                                          <p:spTgt spid="155657"/>
                                        </p:tgtEl>
                                        <p:attrNameLst>
                                          <p:attrName>ppt_x</p:attrName>
                                        </p:attrNameLst>
                                      </p:cBhvr>
                                      <p:tavLst>
                                        <p:tav tm="0">
                                          <p:val>
                                            <p:strVal val="0-#ppt_w/2"/>
                                          </p:val>
                                        </p:tav>
                                        <p:tav tm="100000">
                                          <p:val>
                                            <p:strVal val="#ppt_x"/>
                                          </p:val>
                                        </p:tav>
                                      </p:tavLst>
                                    </p:anim>
                                    <p:anim calcmode="lin" valueType="num">
                                      <p:cBhvr additive="base">
                                        <p:cTn id="14" dur="500" fill="hold"/>
                                        <p:tgtEl>
                                          <p:spTgt spid="1556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6" grpId="0" animBg="1" autoUpdateAnimBg="0"/>
      <p:bldP spid="155657" grpId="0" animBg="1" autoUpdateAnimBg="0"/>
    </p:bld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Fußzeilenplatzhalter 2">
            <a:extLst>
              <a:ext uri="{FF2B5EF4-FFF2-40B4-BE49-F238E27FC236}">
                <a16:creationId xmlns:a16="http://schemas.microsoft.com/office/drawing/2014/main" id="{5F9E99C7-3952-4B23-992B-F6350BA285A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1619" name="Foliennummernplatzhalter 3">
            <a:extLst>
              <a:ext uri="{FF2B5EF4-FFF2-40B4-BE49-F238E27FC236}">
                <a16:creationId xmlns:a16="http://schemas.microsoft.com/office/drawing/2014/main" id="{270CDFFC-BED6-4221-A884-779966F72F5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C65B77A-462B-46BE-B3E3-8F42811D867E}" type="slidenum">
              <a:rPr lang="de-DE" altLang="de-DE" sz="1400"/>
              <a:pPr eaLnBrk="1" hangingPunct="1"/>
              <a:t>106</a:t>
            </a:fld>
            <a:endParaRPr lang="de-DE" altLang="de-DE" sz="1400"/>
          </a:p>
        </p:txBody>
      </p:sp>
      <p:sp>
        <p:nvSpPr>
          <p:cNvPr id="111620" name="Text Box 2">
            <a:extLst>
              <a:ext uri="{FF2B5EF4-FFF2-40B4-BE49-F238E27FC236}">
                <a16:creationId xmlns:a16="http://schemas.microsoft.com/office/drawing/2014/main" id="{3736CFD6-8985-4FF7-B373-AD1B8E60128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1621" name="Text Box 3">
            <a:extLst>
              <a:ext uri="{FF2B5EF4-FFF2-40B4-BE49-F238E27FC236}">
                <a16:creationId xmlns:a16="http://schemas.microsoft.com/office/drawing/2014/main" id="{29E95592-3348-44A4-9163-70FE509B4BA5}"/>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5)</a:t>
            </a:r>
          </a:p>
        </p:txBody>
      </p:sp>
      <p:sp>
        <p:nvSpPr>
          <p:cNvPr id="111622" name="Text Box 4">
            <a:extLst>
              <a:ext uri="{FF2B5EF4-FFF2-40B4-BE49-F238E27FC236}">
                <a16:creationId xmlns:a16="http://schemas.microsoft.com/office/drawing/2014/main" id="{EBB840A9-98CA-46C6-9FA8-17A53FB0165E}"/>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1623" name="Rectangle 5">
            <a:extLst>
              <a:ext uri="{FF2B5EF4-FFF2-40B4-BE49-F238E27FC236}">
                <a16:creationId xmlns:a16="http://schemas.microsoft.com/office/drawing/2014/main" id="{549F3759-01DC-4E3C-B5AB-CD91E2080763}"/>
              </a:ext>
            </a:extLst>
          </p:cNvPr>
          <p:cNvSpPr>
            <a:spLocks noGrp="1" noChangeArrowheads="1"/>
          </p:cNvSpPr>
          <p:nvPr>
            <p:ph type="title" idx="4294967295"/>
          </p:nvPr>
        </p:nvSpPr>
        <p:spPr/>
        <p:txBody>
          <a:bodyPr/>
          <a:lstStyle/>
          <a:p>
            <a:pPr eaLnBrk="1" hangingPunct="1"/>
            <a:r>
              <a:rPr lang="de-DE" altLang="de-DE"/>
              <a:t>Voraussetzungen 5</a:t>
            </a:r>
          </a:p>
        </p:txBody>
      </p:sp>
      <p:sp>
        <p:nvSpPr>
          <p:cNvPr id="111624" name="Rectangle 6">
            <a:extLst>
              <a:ext uri="{FF2B5EF4-FFF2-40B4-BE49-F238E27FC236}">
                <a16:creationId xmlns:a16="http://schemas.microsoft.com/office/drawing/2014/main" id="{2C478CE0-D1EB-4C4A-AA14-D191191F434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1625" name="Text Box 7">
            <a:extLst>
              <a:ext uri="{FF2B5EF4-FFF2-40B4-BE49-F238E27FC236}">
                <a16:creationId xmlns:a16="http://schemas.microsoft.com/office/drawing/2014/main" id="{55BE1246-6F27-4B5F-A270-4E9FC4D7A4B6}"/>
              </a:ext>
            </a:extLst>
          </p:cNvPr>
          <p:cNvSpPr txBox="1">
            <a:spLocks noChangeArrowheads="1"/>
          </p:cNvSpPr>
          <p:nvPr/>
        </p:nvSpPr>
        <p:spPr bwMode="auto">
          <a:xfrm>
            <a:off x="1476375" y="29718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Linderung von Krankheitsbeschwerden:</a:t>
            </a:r>
          </a:p>
        </p:txBody>
      </p:sp>
      <p:sp>
        <p:nvSpPr>
          <p:cNvPr id="156680" name="Text Box 8">
            <a:extLst>
              <a:ext uri="{FF2B5EF4-FFF2-40B4-BE49-F238E27FC236}">
                <a16:creationId xmlns:a16="http://schemas.microsoft.com/office/drawing/2014/main" id="{AEA0B559-A9B5-44A3-B153-6E634A80C2C5}"/>
              </a:ext>
            </a:extLst>
          </p:cNvPr>
          <p:cNvSpPr txBox="1">
            <a:spLocks noChangeArrowheads="1"/>
          </p:cNvSpPr>
          <p:nvPr/>
        </p:nvSpPr>
        <p:spPr bwMode="auto">
          <a:xfrm>
            <a:off x="1066800" y="3657600"/>
            <a:ext cx="6934200" cy="8223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Linderung von Schmerzen und sonstigen Beschwerden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6680"/>
                                        </p:tgtEl>
                                        <p:attrNameLst>
                                          <p:attrName>style.visibility</p:attrName>
                                        </p:attrNameLst>
                                      </p:cBhvr>
                                      <p:to>
                                        <p:strVal val="visible"/>
                                      </p:to>
                                    </p:set>
                                    <p:anim calcmode="lin" valueType="num">
                                      <p:cBhvr additive="base">
                                        <p:cTn id="7" dur="500" fill="hold"/>
                                        <p:tgtEl>
                                          <p:spTgt spid="156680"/>
                                        </p:tgtEl>
                                        <p:attrNameLst>
                                          <p:attrName>ppt_x</p:attrName>
                                        </p:attrNameLst>
                                      </p:cBhvr>
                                      <p:tavLst>
                                        <p:tav tm="0">
                                          <p:val>
                                            <p:strVal val="0-#ppt_w/2"/>
                                          </p:val>
                                        </p:tav>
                                        <p:tav tm="100000">
                                          <p:val>
                                            <p:strVal val="#ppt_x"/>
                                          </p:val>
                                        </p:tav>
                                      </p:tavLst>
                                    </p:anim>
                                    <p:anim calcmode="lin" valueType="num">
                                      <p:cBhvr additive="base">
                                        <p:cTn id="8" dur="500" fill="hold"/>
                                        <p:tgtEl>
                                          <p:spTgt spid="1566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80" grpId="0" animBg="1" autoUpdateAnimBg="0"/>
    </p:bld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Fußzeilenplatzhalter 2">
            <a:extLst>
              <a:ext uri="{FF2B5EF4-FFF2-40B4-BE49-F238E27FC236}">
                <a16:creationId xmlns:a16="http://schemas.microsoft.com/office/drawing/2014/main" id="{920908EE-061E-4E79-A75D-8B0D90A96EA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2643" name="Foliennummernplatzhalter 3">
            <a:extLst>
              <a:ext uri="{FF2B5EF4-FFF2-40B4-BE49-F238E27FC236}">
                <a16:creationId xmlns:a16="http://schemas.microsoft.com/office/drawing/2014/main" id="{64DDA53C-61C8-4AC7-B8F8-00CA3981663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7C95EE0-7822-449B-BC0C-A4F3083470FB}" type="slidenum">
              <a:rPr lang="de-DE" altLang="de-DE" sz="1400"/>
              <a:pPr eaLnBrk="1" hangingPunct="1"/>
              <a:t>107</a:t>
            </a:fld>
            <a:endParaRPr lang="de-DE" altLang="de-DE" sz="1400"/>
          </a:p>
        </p:txBody>
      </p:sp>
      <p:sp>
        <p:nvSpPr>
          <p:cNvPr id="112644" name="Text Box 2">
            <a:extLst>
              <a:ext uri="{FF2B5EF4-FFF2-40B4-BE49-F238E27FC236}">
                <a16:creationId xmlns:a16="http://schemas.microsoft.com/office/drawing/2014/main" id="{286EBD8E-CFD6-4558-983D-699DD80F80C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2645" name="Text Box 3">
            <a:extLst>
              <a:ext uri="{FF2B5EF4-FFF2-40B4-BE49-F238E27FC236}">
                <a16:creationId xmlns:a16="http://schemas.microsoft.com/office/drawing/2014/main" id="{98DBF0C3-2CDA-4181-A3A2-63D809D0F60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6)</a:t>
            </a:r>
          </a:p>
        </p:txBody>
      </p:sp>
      <p:sp>
        <p:nvSpPr>
          <p:cNvPr id="112646" name="Text Box 4">
            <a:extLst>
              <a:ext uri="{FF2B5EF4-FFF2-40B4-BE49-F238E27FC236}">
                <a16:creationId xmlns:a16="http://schemas.microsoft.com/office/drawing/2014/main" id="{F1555E29-B266-4691-B224-310754F526BD}"/>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2647" name="Rectangle 5">
            <a:extLst>
              <a:ext uri="{FF2B5EF4-FFF2-40B4-BE49-F238E27FC236}">
                <a16:creationId xmlns:a16="http://schemas.microsoft.com/office/drawing/2014/main" id="{BB6ABD08-9E4D-4CF9-9D9A-274BF85CB519}"/>
              </a:ext>
            </a:extLst>
          </p:cNvPr>
          <p:cNvSpPr>
            <a:spLocks noGrp="1" noChangeArrowheads="1"/>
          </p:cNvSpPr>
          <p:nvPr>
            <p:ph type="title" idx="4294967295"/>
          </p:nvPr>
        </p:nvSpPr>
        <p:spPr/>
        <p:txBody>
          <a:bodyPr/>
          <a:lstStyle/>
          <a:p>
            <a:pPr eaLnBrk="1" hangingPunct="1"/>
            <a:r>
              <a:rPr lang="de-DE" altLang="de-DE"/>
              <a:t>Voraussetzungen 6</a:t>
            </a:r>
          </a:p>
        </p:txBody>
      </p:sp>
      <p:sp>
        <p:nvSpPr>
          <p:cNvPr id="112648" name="Rectangle 6">
            <a:extLst>
              <a:ext uri="{FF2B5EF4-FFF2-40B4-BE49-F238E27FC236}">
                <a16:creationId xmlns:a16="http://schemas.microsoft.com/office/drawing/2014/main" id="{C5B0879B-7C4A-4B36-A38D-0FA5E376A1F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2520" name="Text Box 8">
            <a:extLst>
              <a:ext uri="{FF2B5EF4-FFF2-40B4-BE49-F238E27FC236}">
                <a16:creationId xmlns:a16="http://schemas.microsoft.com/office/drawing/2014/main" id="{D10C1CEF-19FC-4756-9B9B-D1D3BB6F5C30}"/>
              </a:ext>
            </a:extLst>
          </p:cNvPr>
          <p:cNvSpPr txBox="1">
            <a:spLocks noChangeArrowheads="1"/>
          </p:cNvSpPr>
          <p:nvPr/>
        </p:nvSpPr>
        <p:spPr bwMode="auto">
          <a:xfrm>
            <a:off x="990600" y="2819400"/>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Krankenbehandlung muss </a:t>
            </a:r>
            <a:r>
              <a:rPr lang="de-DE" altLang="de-DE">
                <a:solidFill>
                  <a:schemeClr val="hlink"/>
                </a:solidFill>
              </a:rPr>
              <a:t>notwendig</a:t>
            </a:r>
            <a:r>
              <a:rPr lang="de-DE" altLang="de-DE"/>
              <a:t> sein</a:t>
            </a:r>
          </a:p>
        </p:txBody>
      </p:sp>
      <p:sp>
        <p:nvSpPr>
          <p:cNvPr id="192521" name="Text Box 9">
            <a:extLst>
              <a:ext uri="{FF2B5EF4-FFF2-40B4-BE49-F238E27FC236}">
                <a16:creationId xmlns:a16="http://schemas.microsoft.com/office/drawing/2014/main" id="{32DDDF43-6E1B-4936-8795-1BBB5D278DB7}"/>
              </a:ext>
            </a:extLst>
          </p:cNvPr>
          <p:cNvSpPr txBox="1">
            <a:spLocks noChangeArrowheads="1"/>
          </p:cNvSpPr>
          <p:nvPr/>
        </p:nvSpPr>
        <p:spPr bwMode="auto">
          <a:xfrm>
            <a:off x="685800" y="3581400"/>
            <a:ext cx="7848600" cy="6413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Der Begriff der Notwendigkeit ist ein unbestimmter Rechtsbegriff ohne Beurteilungsspielraum, d.h., er ist gerichtlich in vollem Umfang überprüfbar</a:t>
            </a:r>
          </a:p>
        </p:txBody>
      </p:sp>
      <p:sp>
        <p:nvSpPr>
          <p:cNvPr id="192523" name="Text Box 11">
            <a:extLst>
              <a:ext uri="{FF2B5EF4-FFF2-40B4-BE49-F238E27FC236}">
                <a16:creationId xmlns:a16="http://schemas.microsoft.com/office/drawing/2014/main" id="{24483286-8D94-460D-AA95-57B0F2984503}"/>
              </a:ext>
            </a:extLst>
          </p:cNvPr>
          <p:cNvSpPr txBox="1">
            <a:spLocks noChangeArrowheads="1"/>
          </p:cNvSpPr>
          <p:nvPr/>
        </p:nvSpPr>
        <p:spPr bwMode="auto">
          <a:xfrm>
            <a:off x="685800" y="4191000"/>
            <a:ext cx="7848600" cy="6413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Was notwendig ist, wird vornehmlich durch den medizinischen Zweck der Leistung bestimmt</a:t>
            </a:r>
          </a:p>
        </p:txBody>
      </p:sp>
      <p:sp>
        <p:nvSpPr>
          <p:cNvPr id="192524" name="Text Box 12">
            <a:extLst>
              <a:ext uri="{FF2B5EF4-FFF2-40B4-BE49-F238E27FC236}">
                <a16:creationId xmlns:a16="http://schemas.microsoft.com/office/drawing/2014/main" id="{606E7CFB-C2DE-47B2-BBB8-A4634BBC3C23}"/>
              </a:ext>
            </a:extLst>
          </p:cNvPr>
          <p:cNvSpPr txBox="1">
            <a:spLocks noChangeArrowheads="1"/>
          </p:cNvSpPr>
          <p:nvPr/>
        </p:nvSpPr>
        <p:spPr bwMode="auto">
          <a:xfrm>
            <a:off x="685800" y="4800600"/>
            <a:ext cx="7848600" cy="915988"/>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Ein Funktionsausfall macht zwar einen möglichst umfassenden Ausgleich nötig, jedoch darf dieser Ausgleich sich nicht auf besondere berufliche, private oder allgemein-gesellschaftliche Nachteile erstrecken. </a:t>
            </a:r>
          </a:p>
        </p:txBody>
      </p:sp>
      <p:sp>
        <p:nvSpPr>
          <p:cNvPr id="192525" name="Text Box 13">
            <a:extLst>
              <a:ext uri="{FF2B5EF4-FFF2-40B4-BE49-F238E27FC236}">
                <a16:creationId xmlns:a16="http://schemas.microsoft.com/office/drawing/2014/main" id="{7651931E-A8DC-48C7-BE7A-1B42238276CC}"/>
              </a:ext>
            </a:extLst>
          </p:cNvPr>
          <p:cNvSpPr txBox="1">
            <a:spLocks noChangeArrowheads="1"/>
          </p:cNvSpPr>
          <p:nvPr/>
        </p:nvSpPr>
        <p:spPr bwMode="auto">
          <a:xfrm rot="-575588">
            <a:off x="5715000" y="5715000"/>
            <a:ext cx="25146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Verdana" panose="020B0604030504040204" pitchFamily="34" charset="0"/>
              </a:rPr>
              <a:t>BSGE 42, 229</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2520"/>
                                        </p:tgtEl>
                                        <p:attrNameLst>
                                          <p:attrName>style.visibility</p:attrName>
                                        </p:attrNameLst>
                                      </p:cBhvr>
                                      <p:to>
                                        <p:strVal val="visible"/>
                                      </p:to>
                                    </p:set>
                                    <p:anim calcmode="lin" valueType="num">
                                      <p:cBhvr additive="base">
                                        <p:cTn id="7" dur="500" fill="hold"/>
                                        <p:tgtEl>
                                          <p:spTgt spid="192520"/>
                                        </p:tgtEl>
                                        <p:attrNameLst>
                                          <p:attrName>ppt_x</p:attrName>
                                        </p:attrNameLst>
                                      </p:cBhvr>
                                      <p:tavLst>
                                        <p:tav tm="0">
                                          <p:val>
                                            <p:strVal val="0-#ppt_w/2"/>
                                          </p:val>
                                        </p:tav>
                                        <p:tav tm="100000">
                                          <p:val>
                                            <p:strVal val="#ppt_x"/>
                                          </p:val>
                                        </p:tav>
                                      </p:tavLst>
                                    </p:anim>
                                    <p:anim calcmode="lin" valueType="num">
                                      <p:cBhvr additive="base">
                                        <p:cTn id="8" dur="500" fill="hold"/>
                                        <p:tgtEl>
                                          <p:spTgt spid="1925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2521"/>
                                        </p:tgtEl>
                                        <p:attrNameLst>
                                          <p:attrName>style.visibility</p:attrName>
                                        </p:attrNameLst>
                                      </p:cBhvr>
                                      <p:to>
                                        <p:strVal val="visible"/>
                                      </p:to>
                                    </p:set>
                                    <p:anim calcmode="lin" valueType="num">
                                      <p:cBhvr additive="base">
                                        <p:cTn id="13" dur="500" fill="hold"/>
                                        <p:tgtEl>
                                          <p:spTgt spid="192521"/>
                                        </p:tgtEl>
                                        <p:attrNameLst>
                                          <p:attrName>ppt_x</p:attrName>
                                        </p:attrNameLst>
                                      </p:cBhvr>
                                      <p:tavLst>
                                        <p:tav tm="0">
                                          <p:val>
                                            <p:strVal val="0-#ppt_w/2"/>
                                          </p:val>
                                        </p:tav>
                                        <p:tav tm="100000">
                                          <p:val>
                                            <p:strVal val="#ppt_x"/>
                                          </p:val>
                                        </p:tav>
                                      </p:tavLst>
                                    </p:anim>
                                    <p:anim calcmode="lin" valueType="num">
                                      <p:cBhvr additive="base">
                                        <p:cTn id="14" dur="500" fill="hold"/>
                                        <p:tgtEl>
                                          <p:spTgt spid="19252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2523"/>
                                        </p:tgtEl>
                                        <p:attrNameLst>
                                          <p:attrName>style.visibility</p:attrName>
                                        </p:attrNameLst>
                                      </p:cBhvr>
                                      <p:to>
                                        <p:strVal val="visible"/>
                                      </p:to>
                                    </p:set>
                                    <p:anim calcmode="lin" valueType="num">
                                      <p:cBhvr additive="base">
                                        <p:cTn id="19" dur="500" fill="hold"/>
                                        <p:tgtEl>
                                          <p:spTgt spid="192523"/>
                                        </p:tgtEl>
                                        <p:attrNameLst>
                                          <p:attrName>ppt_x</p:attrName>
                                        </p:attrNameLst>
                                      </p:cBhvr>
                                      <p:tavLst>
                                        <p:tav tm="0">
                                          <p:val>
                                            <p:strVal val="0-#ppt_w/2"/>
                                          </p:val>
                                        </p:tav>
                                        <p:tav tm="100000">
                                          <p:val>
                                            <p:strVal val="#ppt_x"/>
                                          </p:val>
                                        </p:tav>
                                      </p:tavLst>
                                    </p:anim>
                                    <p:anim calcmode="lin" valueType="num">
                                      <p:cBhvr additive="base">
                                        <p:cTn id="20" dur="500" fill="hold"/>
                                        <p:tgtEl>
                                          <p:spTgt spid="19252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2524"/>
                                        </p:tgtEl>
                                        <p:attrNameLst>
                                          <p:attrName>style.visibility</p:attrName>
                                        </p:attrNameLst>
                                      </p:cBhvr>
                                      <p:to>
                                        <p:strVal val="visible"/>
                                      </p:to>
                                    </p:set>
                                    <p:anim calcmode="lin" valueType="num">
                                      <p:cBhvr additive="base">
                                        <p:cTn id="25" dur="500" fill="hold"/>
                                        <p:tgtEl>
                                          <p:spTgt spid="192524"/>
                                        </p:tgtEl>
                                        <p:attrNameLst>
                                          <p:attrName>ppt_x</p:attrName>
                                        </p:attrNameLst>
                                      </p:cBhvr>
                                      <p:tavLst>
                                        <p:tav tm="0">
                                          <p:val>
                                            <p:strVal val="0-#ppt_w/2"/>
                                          </p:val>
                                        </p:tav>
                                        <p:tav tm="100000">
                                          <p:val>
                                            <p:strVal val="#ppt_x"/>
                                          </p:val>
                                        </p:tav>
                                      </p:tavLst>
                                    </p:anim>
                                    <p:anim calcmode="lin" valueType="num">
                                      <p:cBhvr additive="base">
                                        <p:cTn id="26" dur="500" fill="hold"/>
                                        <p:tgtEl>
                                          <p:spTgt spid="19252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92525"/>
                                        </p:tgtEl>
                                        <p:attrNameLst>
                                          <p:attrName>style.visibility</p:attrName>
                                        </p:attrNameLst>
                                      </p:cBhvr>
                                      <p:to>
                                        <p:strVal val="visible"/>
                                      </p:to>
                                    </p:set>
                                    <p:anim calcmode="lin" valueType="num">
                                      <p:cBhvr additive="base">
                                        <p:cTn id="31" dur="500" fill="hold"/>
                                        <p:tgtEl>
                                          <p:spTgt spid="192525"/>
                                        </p:tgtEl>
                                        <p:attrNameLst>
                                          <p:attrName>ppt_x</p:attrName>
                                        </p:attrNameLst>
                                      </p:cBhvr>
                                      <p:tavLst>
                                        <p:tav tm="0">
                                          <p:val>
                                            <p:strVal val="1+#ppt_w/2"/>
                                          </p:val>
                                        </p:tav>
                                        <p:tav tm="100000">
                                          <p:val>
                                            <p:strVal val="#ppt_x"/>
                                          </p:val>
                                        </p:tav>
                                      </p:tavLst>
                                    </p:anim>
                                    <p:anim calcmode="lin" valueType="num">
                                      <p:cBhvr additive="base">
                                        <p:cTn id="32" dur="500" fill="hold"/>
                                        <p:tgtEl>
                                          <p:spTgt spid="1925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20" grpId="0" autoUpdateAnimBg="0"/>
      <p:bldP spid="192521" grpId="0" animBg="1" autoUpdateAnimBg="0"/>
      <p:bldP spid="192523" grpId="0" animBg="1" autoUpdateAnimBg="0"/>
      <p:bldP spid="192524" grpId="0" animBg="1" autoUpdateAnimBg="0"/>
      <p:bldP spid="192525" grpId="0" animBg="1"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Fußzeilenplatzhalter 2">
            <a:extLst>
              <a:ext uri="{FF2B5EF4-FFF2-40B4-BE49-F238E27FC236}">
                <a16:creationId xmlns:a16="http://schemas.microsoft.com/office/drawing/2014/main" id="{B30B309D-A710-4F63-9A41-3713A3FA0CC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3667" name="Foliennummernplatzhalter 3">
            <a:extLst>
              <a:ext uri="{FF2B5EF4-FFF2-40B4-BE49-F238E27FC236}">
                <a16:creationId xmlns:a16="http://schemas.microsoft.com/office/drawing/2014/main" id="{221159E2-1EB7-486E-B667-FF83F45128C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CEC716E-D7CF-4112-A75F-D2F6E80FDF32}" type="slidenum">
              <a:rPr lang="de-DE" altLang="de-DE" sz="1400"/>
              <a:pPr eaLnBrk="1" hangingPunct="1"/>
              <a:t>108</a:t>
            </a:fld>
            <a:endParaRPr lang="de-DE" altLang="de-DE" sz="1400"/>
          </a:p>
        </p:txBody>
      </p:sp>
      <p:sp>
        <p:nvSpPr>
          <p:cNvPr id="113668" name="Text Box 2">
            <a:extLst>
              <a:ext uri="{FF2B5EF4-FFF2-40B4-BE49-F238E27FC236}">
                <a16:creationId xmlns:a16="http://schemas.microsoft.com/office/drawing/2014/main" id="{88D068BA-4B7E-44C0-A132-607BA64E120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3669" name="Text Box 3">
            <a:extLst>
              <a:ext uri="{FF2B5EF4-FFF2-40B4-BE49-F238E27FC236}">
                <a16:creationId xmlns:a16="http://schemas.microsoft.com/office/drawing/2014/main" id="{B69CA900-51AD-4A41-A12E-1EF0B89287D6}"/>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7)</a:t>
            </a:r>
          </a:p>
        </p:txBody>
      </p:sp>
      <p:sp>
        <p:nvSpPr>
          <p:cNvPr id="113670" name="Text Box 4">
            <a:extLst>
              <a:ext uri="{FF2B5EF4-FFF2-40B4-BE49-F238E27FC236}">
                <a16:creationId xmlns:a16="http://schemas.microsoft.com/office/drawing/2014/main" id="{AA5E07F1-054F-46B7-94BF-7D9BCA7401C9}"/>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3671" name="Rectangle 5">
            <a:extLst>
              <a:ext uri="{FF2B5EF4-FFF2-40B4-BE49-F238E27FC236}">
                <a16:creationId xmlns:a16="http://schemas.microsoft.com/office/drawing/2014/main" id="{45D9E518-C9AA-4818-8C68-D9EF74B2DFB9}"/>
              </a:ext>
            </a:extLst>
          </p:cNvPr>
          <p:cNvSpPr>
            <a:spLocks noGrp="1" noChangeArrowheads="1"/>
          </p:cNvSpPr>
          <p:nvPr>
            <p:ph type="title" idx="4294967295"/>
          </p:nvPr>
        </p:nvSpPr>
        <p:spPr/>
        <p:txBody>
          <a:bodyPr/>
          <a:lstStyle/>
          <a:p>
            <a:pPr eaLnBrk="1" hangingPunct="1"/>
            <a:r>
              <a:rPr lang="de-DE" altLang="de-DE"/>
              <a:t>Voraussetzungen 7</a:t>
            </a:r>
          </a:p>
        </p:txBody>
      </p:sp>
      <p:sp>
        <p:nvSpPr>
          <p:cNvPr id="113672" name="Rectangle 6">
            <a:extLst>
              <a:ext uri="{FF2B5EF4-FFF2-40B4-BE49-F238E27FC236}">
                <a16:creationId xmlns:a16="http://schemas.microsoft.com/office/drawing/2014/main" id="{3C5ED36F-8DE5-4B8C-AFB3-43D4F70338F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3544" name="Text Box 8">
            <a:extLst>
              <a:ext uri="{FF2B5EF4-FFF2-40B4-BE49-F238E27FC236}">
                <a16:creationId xmlns:a16="http://schemas.microsoft.com/office/drawing/2014/main" id="{FEC3A0FF-B9A6-4020-8A97-AAC1F0B01181}"/>
              </a:ext>
            </a:extLst>
          </p:cNvPr>
          <p:cNvSpPr txBox="1">
            <a:spLocks noChangeArrowheads="1"/>
          </p:cNvSpPr>
          <p:nvPr/>
        </p:nvSpPr>
        <p:spPr bwMode="auto">
          <a:xfrm>
            <a:off x="609600" y="3394075"/>
            <a:ext cx="7848600" cy="27019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Verdana" panose="020B0604030504040204" pitchFamily="34" charset="0"/>
              </a:rPr>
              <a:t>1. Die Leistungspflicht der gesetzlichen Krankenversicherung im Rahmen der orthopädischen Ausstattung ( </a:t>
            </a:r>
            <a:r>
              <a:rPr lang="de-DE" altLang="de-DE" sz="1800">
                <a:solidFill>
                  <a:srgbClr val="FFFFFF"/>
                </a:solidFill>
                <a:latin typeface="Verdana" panose="020B0604030504040204" pitchFamily="34" charset="0"/>
                <a:hlinkClick r:id="rId2"/>
                <a:hlinkMouseOver r:id="rId3"/>
              </a:rPr>
              <a:t>RVO § 182 Abs 1 Nr 1</a:t>
            </a:r>
            <a:r>
              <a:rPr lang="de-DE" altLang="de-DE" sz="1800">
                <a:latin typeface="Verdana" panose="020B0604030504040204" pitchFamily="34" charset="0"/>
              </a:rPr>
              <a:t> Buchst c iVm </a:t>
            </a:r>
            <a:r>
              <a:rPr lang="de-DE" altLang="de-DE" sz="1800">
                <a:solidFill>
                  <a:srgbClr val="FFFFFF"/>
                </a:solidFill>
                <a:latin typeface="Verdana" panose="020B0604030504040204" pitchFamily="34" charset="0"/>
                <a:hlinkClick r:id="rId4"/>
                <a:hlinkMouseOver r:id="rId5"/>
              </a:rPr>
              <a:t>RVO § 182b</a:t>
            </a:r>
            <a:r>
              <a:rPr lang="de-DE" altLang="de-DE" sz="1800">
                <a:latin typeface="Verdana" panose="020B0604030504040204" pitchFamily="34" charset="0"/>
              </a:rPr>
              <a:t> ) ist darauf beschränkt, den Ausgleich von natürlichen Funktionen eines nicht oder nicht voll funktions-fähigen Körperorgans herzustellen. </a:t>
            </a:r>
          </a:p>
          <a:p>
            <a:pPr eaLnBrk="1" hangingPunct="1">
              <a:spcBef>
                <a:spcPct val="50000"/>
              </a:spcBef>
            </a:pPr>
            <a:r>
              <a:rPr lang="de-DE" altLang="de-DE" sz="1800">
                <a:latin typeface="Verdana" panose="020B0604030504040204" pitchFamily="34" charset="0"/>
              </a:rPr>
              <a:t>2. Hilfsmittel, die für besondere, dem gesellschaftlichen oder pri-vaten Bereich zuzurechnende Betätigungen erforderlich sind, begründen keine Leistungspflicht der gesetzlichen Krankenver-sicherung.</a:t>
            </a:r>
          </a:p>
        </p:txBody>
      </p:sp>
      <p:sp>
        <p:nvSpPr>
          <p:cNvPr id="113674" name="Text Box 12">
            <a:extLst>
              <a:ext uri="{FF2B5EF4-FFF2-40B4-BE49-F238E27FC236}">
                <a16:creationId xmlns:a16="http://schemas.microsoft.com/office/drawing/2014/main" id="{C8E7B3FE-06BF-4027-BA90-F8249DDE4449}"/>
              </a:ext>
            </a:extLst>
          </p:cNvPr>
          <p:cNvSpPr txBox="1">
            <a:spLocks noChangeArrowheads="1"/>
          </p:cNvSpPr>
          <p:nvPr/>
        </p:nvSpPr>
        <p:spPr bwMode="auto">
          <a:xfrm>
            <a:off x="3186113" y="266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Verdana" panose="020B0604030504040204" pitchFamily="34" charset="0"/>
              </a:rPr>
              <a:t>BSGE 42, 229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44"/>
                                        </p:tgtEl>
                                        <p:attrNameLst>
                                          <p:attrName>style.visibility</p:attrName>
                                        </p:attrNameLst>
                                      </p:cBhvr>
                                      <p:to>
                                        <p:strVal val="visible"/>
                                      </p:to>
                                    </p:set>
                                    <p:anim calcmode="lin" valueType="num">
                                      <p:cBhvr additive="base">
                                        <p:cTn id="7" dur="500" fill="hold"/>
                                        <p:tgtEl>
                                          <p:spTgt spid="193544"/>
                                        </p:tgtEl>
                                        <p:attrNameLst>
                                          <p:attrName>ppt_x</p:attrName>
                                        </p:attrNameLst>
                                      </p:cBhvr>
                                      <p:tavLst>
                                        <p:tav tm="0">
                                          <p:val>
                                            <p:strVal val="0-#ppt_w/2"/>
                                          </p:val>
                                        </p:tav>
                                        <p:tav tm="100000">
                                          <p:val>
                                            <p:strVal val="#ppt_x"/>
                                          </p:val>
                                        </p:tav>
                                      </p:tavLst>
                                    </p:anim>
                                    <p:anim calcmode="lin" valueType="num">
                                      <p:cBhvr additive="base">
                                        <p:cTn id="8" dur="500" fill="hold"/>
                                        <p:tgtEl>
                                          <p:spTgt spid="1935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4" grpId="0" animBg="1"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Fußzeilenplatzhalter 2">
            <a:extLst>
              <a:ext uri="{FF2B5EF4-FFF2-40B4-BE49-F238E27FC236}">
                <a16:creationId xmlns:a16="http://schemas.microsoft.com/office/drawing/2014/main" id="{72218059-685D-4209-9E68-5320CE1B80E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4691" name="Foliennummernplatzhalter 3">
            <a:extLst>
              <a:ext uri="{FF2B5EF4-FFF2-40B4-BE49-F238E27FC236}">
                <a16:creationId xmlns:a16="http://schemas.microsoft.com/office/drawing/2014/main" id="{824D87A3-0AD0-4AF1-AB0C-D4F7CF70B08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C0AD40A-E49B-4991-944C-1A2C7745EE12}" type="slidenum">
              <a:rPr lang="de-DE" altLang="de-DE" sz="1400"/>
              <a:pPr eaLnBrk="1" hangingPunct="1"/>
              <a:t>109</a:t>
            </a:fld>
            <a:endParaRPr lang="de-DE" altLang="de-DE" sz="1400"/>
          </a:p>
        </p:txBody>
      </p:sp>
      <p:sp>
        <p:nvSpPr>
          <p:cNvPr id="114692" name="Text Box 2">
            <a:extLst>
              <a:ext uri="{FF2B5EF4-FFF2-40B4-BE49-F238E27FC236}">
                <a16:creationId xmlns:a16="http://schemas.microsoft.com/office/drawing/2014/main" id="{CECDB697-16D0-4146-BBD6-4250C1D4D97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4693" name="Text Box 3">
            <a:extLst>
              <a:ext uri="{FF2B5EF4-FFF2-40B4-BE49-F238E27FC236}">
                <a16:creationId xmlns:a16="http://schemas.microsoft.com/office/drawing/2014/main" id="{B8A7D892-3982-4CE9-883C-CAAB732271EE}"/>
              </a:ext>
            </a:extLst>
          </p:cNvPr>
          <p:cNvSpPr txBox="1">
            <a:spLocks noChangeArrowheads="1"/>
          </p:cNvSpPr>
          <p:nvPr/>
        </p:nvSpPr>
        <p:spPr bwMode="auto">
          <a:xfrm>
            <a:off x="1257300" y="1295400"/>
            <a:ext cx="758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8)</a:t>
            </a:r>
          </a:p>
        </p:txBody>
      </p:sp>
      <p:sp>
        <p:nvSpPr>
          <p:cNvPr id="114694" name="Text Box 4">
            <a:extLst>
              <a:ext uri="{FF2B5EF4-FFF2-40B4-BE49-F238E27FC236}">
                <a16:creationId xmlns:a16="http://schemas.microsoft.com/office/drawing/2014/main" id="{DA575111-C4BC-4893-8F6A-AE05A961DB45}"/>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4695" name="Rectangle 5">
            <a:extLst>
              <a:ext uri="{FF2B5EF4-FFF2-40B4-BE49-F238E27FC236}">
                <a16:creationId xmlns:a16="http://schemas.microsoft.com/office/drawing/2014/main" id="{78FC81BA-A8AB-4B8D-A6B8-F18F56F5C9C7}"/>
              </a:ext>
            </a:extLst>
          </p:cNvPr>
          <p:cNvSpPr>
            <a:spLocks noGrp="1" noChangeArrowheads="1"/>
          </p:cNvSpPr>
          <p:nvPr>
            <p:ph type="title" idx="4294967295"/>
          </p:nvPr>
        </p:nvSpPr>
        <p:spPr/>
        <p:txBody>
          <a:bodyPr/>
          <a:lstStyle/>
          <a:p>
            <a:pPr eaLnBrk="1" hangingPunct="1"/>
            <a:r>
              <a:rPr lang="de-DE" altLang="de-DE"/>
              <a:t>Voraussetzungen 8</a:t>
            </a:r>
          </a:p>
        </p:txBody>
      </p:sp>
      <p:sp>
        <p:nvSpPr>
          <p:cNvPr id="114696" name="Rectangle 6">
            <a:extLst>
              <a:ext uri="{FF2B5EF4-FFF2-40B4-BE49-F238E27FC236}">
                <a16:creationId xmlns:a16="http://schemas.microsoft.com/office/drawing/2014/main" id="{3B8071C1-289C-473B-B86A-F4D84C3F4F8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4697" name="Text Box 7">
            <a:extLst>
              <a:ext uri="{FF2B5EF4-FFF2-40B4-BE49-F238E27FC236}">
                <a16:creationId xmlns:a16="http://schemas.microsoft.com/office/drawing/2014/main" id="{9ED1E09D-8C82-4377-A4C8-0E050FAC38FE}"/>
              </a:ext>
            </a:extLst>
          </p:cNvPr>
          <p:cNvSpPr txBox="1">
            <a:spLocks noChangeArrowheads="1"/>
          </p:cNvSpPr>
          <p:nvPr/>
        </p:nvSpPr>
        <p:spPr bwMode="auto">
          <a:xfrm>
            <a:off x="1476375" y="2971800"/>
            <a:ext cx="5867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Behandlungszugänglichkeit von psychiatrischen Dauerbehandlungen</a:t>
            </a:r>
          </a:p>
        </p:txBody>
      </p:sp>
      <p:sp>
        <p:nvSpPr>
          <p:cNvPr id="114698" name="Text Box 9">
            <a:extLst>
              <a:ext uri="{FF2B5EF4-FFF2-40B4-BE49-F238E27FC236}">
                <a16:creationId xmlns:a16="http://schemas.microsoft.com/office/drawing/2014/main" id="{A9285D9E-9D91-4DF7-952D-D7F61D1941FA}"/>
              </a:ext>
            </a:extLst>
          </p:cNvPr>
          <p:cNvSpPr txBox="1">
            <a:spLocks noChangeArrowheads="1"/>
          </p:cNvSpPr>
          <p:nvPr/>
        </p:nvSpPr>
        <p:spPr bwMode="auto">
          <a:xfrm>
            <a:off x="1371600" y="4419600"/>
            <a:ext cx="6096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BSG v. 12.11.1985 (BSGE 59, 116)</a:t>
            </a:r>
          </a:p>
        </p:txBody>
      </p:sp>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ußzeilenplatzhalter 2">
            <a:extLst>
              <a:ext uri="{FF2B5EF4-FFF2-40B4-BE49-F238E27FC236}">
                <a16:creationId xmlns:a16="http://schemas.microsoft.com/office/drawing/2014/main" id="{8B3C3852-F342-4010-B502-E432B017C11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339" name="Foliennummernplatzhalter 3">
            <a:extLst>
              <a:ext uri="{FF2B5EF4-FFF2-40B4-BE49-F238E27FC236}">
                <a16:creationId xmlns:a16="http://schemas.microsoft.com/office/drawing/2014/main" id="{6D370CA1-7970-4B1F-A891-9A56D47D50B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BC75B9D-A8FD-4552-8E87-3302D6FB6509}" type="slidenum">
              <a:rPr lang="de-DE" altLang="de-DE" sz="1400"/>
              <a:pPr eaLnBrk="1" hangingPunct="1"/>
              <a:t>11</a:t>
            </a:fld>
            <a:endParaRPr lang="de-DE" altLang="de-DE" sz="1400"/>
          </a:p>
        </p:txBody>
      </p:sp>
      <p:sp>
        <p:nvSpPr>
          <p:cNvPr id="14340" name="Rectangle 6">
            <a:extLst>
              <a:ext uri="{FF2B5EF4-FFF2-40B4-BE49-F238E27FC236}">
                <a16:creationId xmlns:a16="http://schemas.microsoft.com/office/drawing/2014/main" id="{8F0D160A-E644-4B8A-86E8-5A0766D9FF5D}"/>
              </a:ext>
            </a:extLst>
          </p:cNvPr>
          <p:cNvSpPr>
            <a:spLocks noGrp="1" noChangeArrowheads="1"/>
          </p:cNvSpPr>
          <p:nvPr>
            <p:ph type="title" idx="4294967295"/>
          </p:nvPr>
        </p:nvSpPr>
        <p:spPr/>
        <p:txBody>
          <a:bodyPr/>
          <a:lstStyle/>
          <a:p>
            <a:pPr eaLnBrk="1" hangingPunct="1"/>
            <a:r>
              <a:rPr lang="de-DE" altLang="de-DE"/>
              <a:t>Gliederung Experimentierklauseln 1</a:t>
            </a:r>
          </a:p>
        </p:txBody>
      </p:sp>
      <p:sp>
        <p:nvSpPr>
          <p:cNvPr id="14341" name="Text Box 2">
            <a:extLst>
              <a:ext uri="{FF2B5EF4-FFF2-40B4-BE49-F238E27FC236}">
                <a16:creationId xmlns:a16="http://schemas.microsoft.com/office/drawing/2014/main" id="{1B8FF9F0-88F3-4A36-92DA-BBAF1CEE718B}"/>
              </a:ext>
            </a:extLst>
          </p:cNvPr>
          <p:cNvSpPr txBox="1">
            <a:spLocks noChangeArrowheads="1"/>
          </p:cNvSpPr>
          <p:nvPr/>
        </p:nvSpPr>
        <p:spPr bwMode="auto">
          <a:xfrm>
            <a:off x="1084569" y="704498"/>
            <a:ext cx="78594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E. „Experimentierklauseln“, neue Versorgungsformen (1)</a:t>
            </a:r>
          </a:p>
        </p:txBody>
      </p:sp>
      <p:sp>
        <p:nvSpPr>
          <p:cNvPr id="43011" name="Text Box 3">
            <a:extLst>
              <a:ext uri="{FF2B5EF4-FFF2-40B4-BE49-F238E27FC236}">
                <a16:creationId xmlns:a16="http://schemas.microsoft.com/office/drawing/2014/main" id="{11F049BA-9F4C-4F5F-BC12-AD2EDF956F9E}"/>
              </a:ext>
            </a:extLst>
          </p:cNvPr>
          <p:cNvSpPr txBox="1">
            <a:spLocks noChangeArrowheads="1"/>
          </p:cNvSpPr>
          <p:nvPr/>
        </p:nvSpPr>
        <p:spPr bwMode="auto">
          <a:xfrm>
            <a:off x="914400" y="2209800"/>
            <a:ext cx="76962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dirty="0">
                <a:latin typeface="Arial" panose="020B0604020202020204" pitchFamily="34" charset="0"/>
                <a:cs typeface="Arial" panose="020B0604020202020204" pitchFamily="34" charset="0"/>
              </a:rPr>
              <a:t>Modellvorhaben</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Grundsätze</a:t>
            </a:r>
          </a:p>
          <a:p>
            <a:pPr eaLnBrk="1" hangingPunct="1">
              <a:spcBef>
                <a:spcPct val="50000"/>
              </a:spcBef>
            </a:pPr>
            <a:r>
              <a:rPr lang="de-DE" altLang="de-DE" sz="1800" dirty="0">
                <a:latin typeface="Arial" panose="020B0604020202020204" pitchFamily="34" charset="0"/>
                <a:cs typeface="Arial" panose="020B0604020202020204" pitchFamily="34" charset="0"/>
              </a:rPr>
              <a:t>	2. Vereinbarungen mit Leistungserbringern</a:t>
            </a:r>
          </a:p>
        </p:txBody>
      </p:sp>
      <p:sp>
        <p:nvSpPr>
          <p:cNvPr id="43012" name="Text Box 4">
            <a:extLst>
              <a:ext uri="{FF2B5EF4-FFF2-40B4-BE49-F238E27FC236}">
                <a16:creationId xmlns:a16="http://schemas.microsoft.com/office/drawing/2014/main" id="{0145D14E-C053-4DF1-9F62-BE40261DCFE3}"/>
              </a:ext>
            </a:extLst>
          </p:cNvPr>
          <p:cNvSpPr txBox="1">
            <a:spLocks noChangeArrowheads="1"/>
          </p:cNvSpPr>
          <p:nvPr/>
        </p:nvSpPr>
        <p:spPr bwMode="auto">
          <a:xfrm>
            <a:off x="804863" y="3749675"/>
            <a:ext cx="8153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dirty="0">
                <a:latin typeface="Times New Roman" panose="02020603050405020304" pitchFamily="18" charset="0"/>
              </a:rPr>
              <a:t> </a:t>
            </a:r>
            <a:r>
              <a:rPr lang="de-DE" altLang="de-DE" dirty="0">
                <a:latin typeface="Arial" panose="020B0604020202020204" pitchFamily="34" charset="0"/>
                <a:cs typeface="Arial" panose="020B0604020202020204" pitchFamily="34" charset="0"/>
              </a:rPr>
              <a:t>Tarife und Bonusregelungen</a:t>
            </a:r>
          </a:p>
          <a:p>
            <a:pPr marL="717550"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Tarife nach § 53</a:t>
            </a:r>
          </a:p>
          <a:p>
            <a:pPr marL="717550" eaLnBrk="1" hangingPunct="1">
              <a:spcBef>
                <a:spcPct val="50000"/>
              </a:spcBef>
            </a:pPr>
            <a:r>
              <a:rPr lang="de-DE" altLang="de-DE" sz="1800" dirty="0">
                <a:latin typeface="Arial" panose="020B0604020202020204" pitchFamily="34" charset="0"/>
                <a:cs typeface="Arial" panose="020B0604020202020204" pitchFamily="34" charset="0"/>
              </a:rPr>
              <a:t>	2. Bonus nach § 65 a	</a:t>
            </a:r>
            <a:r>
              <a:rPr lang="de-DE" altLang="de-DE" dirty="0">
                <a:latin typeface="Times New Roman" panose="02020603050405020304" pitchFamily="18" charset="0"/>
              </a:rPr>
              <a:t>	</a:t>
            </a:r>
          </a:p>
        </p:txBody>
      </p:sp>
      <p:sp>
        <p:nvSpPr>
          <p:cNvPr id="43013" name="Text Box 5">
            <a:extLst>
              <a:ext uri="{FF2B5EF4-FFF2-40B4-BE49-F238E27FC236}">
                <a16:creationId xmlns:a16="http://schemas.microsoft.com/office/drawing/2014/main" id="{0C712C4B-E3DF-4791-8DC5-F42AC0D492FE}"/>
              </a:ext>
            </a:extLst>
          </p:cNvPr>
          <p:cNvSpPr txBox="1">
            <a:spLocks noChangeArrowheads="1"/>
          </p:cNvSpPr>
          <p:nvPr/>
        </p:nvSpPr>
        <p:spPr bwMode="auto">
          <a:xfrm>
            <a:off x="714375" y="5791200"/>
            <a:ext cx="670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III.     </a:t>
            </a:r>
            <a:r>
              <a:rPr lang="de-DE" altLang="de-DE" dirty="0">
                <a:latin typeface="Arial" panose="020B0604020202020204" pitchFamily="34" charset="0"/>
                <a:cs typeface="Arial" panose="020B0604020202020204" pitchFamily="34" charset="0"/>
              </a:rPr>
              <a:t>Unterstützung bei Behandlungsfehlern</a:t>
            </a:r>
            <a:r>
              <a:rPr lang="de-DE" altLang="de-DE" sz="1800" dirty="0">
                <a:latin typeface="Arial" panose="020B0604020202020204" pitchFamily="34" charset="0"/>
                <a:cs typeface="Arial" panose="020B0604020202020204" pitchFamily="34" charset="0"/>
              </a:rPr>
              <a:t> </a:t>
            </a:r>
            <a:endParaRPr lang="de-DE" altLang="de-DE" dirty="0">
              <a:latin typeface="Arial" panose="020B0604020202020204" pitchFamily="34" charset="0"/>
              <a:cs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gtEl>
                                        <p:attrNameLst>
                                          <p:attrName>style.visibility</p:attrName>
                                        </p:attrNameLst>
                                      </p:cBhvr>
                                      <p:to>
                                        <p:strVal val="visible"/>
                                      </p:to>
                                    </p:set>
                                    <p:anim calcmode="lin" valueType="num">
                                      <p:cBhvr additive="base">
                                        <p:cTn id="7" dur="500" fill="hold"/>
                                        <p:tgtEl>
                                          <p:spTgt spid="43011"/>
                                        </p:tgtEl>
                                        <p:attrNameLst>
                                          <p:attrName>ppt_x</p:attrName>
                                        </p:attrNameLst>
                                      </p:cBhvr>
                                      <p:tavLst>
                                        <p:tav tm="0">
                                          <p:val>
                                            <p:strVal val="0-#ppt_w/2"/>
                                          </p:val>
                                        </p:tav>
                                        <p:tav tm="100000">
                                          <p:val>
                                            <p:strVal val="#ppt_x"/>
                                          </p:val>
                                        </p:tav>
                                      </p:tavLst>
                                    </p:anim>
                                    <p:anim calcmode="lin" valueType="num">
                                      <p:cBhvr additive="base">
                                        <p:cTn id="8" dur="500" fill="hold"/>
                                        <p:tgtEl>
                                          <p:spTgt spid="4301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2"/>
                                        </p:tgtEl>
                                        <p:attrNameLst>
                                          <p:attrName>style.visibility</p:attrName>
                                        </p:attrNameLst>
                                      </p:cBhvr>
                                      <p:to>
                                        <p:strVal val="visible"/>
                                      </p:to>
                                    </p:set>
                                    <p:anim calcmode="lin" valueType="num">
                                      <p:cBhvr additive="base">
                                        <p:cTn id="13" dur="500" fill="hold"/>
                                        <p:tgtEl>
                                          <p:spTgt spid="43012"/>
                                        </p:tgtEl>
                                        <p:attrNameLst>
                                          <p:attrName>ppt_x</p:attrName>
                                        </p:attrNameLst>
                                      </p:cBhvr>
                                      <p:tavLst>
                                        <p:tav tm="0">
                                          <p:val>
                                            <p:strVal val="0-#ppt_w/2"/>
                                          </p:val>
                                        </p:tav>
                                        <p:tav tm="100000">
                                          <p:val>
                                            <p:strVal val="#ppt_x"/>
                                          </p:val>
                                        </p:tav>
                                      </p:tavLst>
                                    </p:anim>
                                    <p:anim calcmode="lin" valueType="num">
                                      <p:cBhvr additive="base">
                                        <p:cTn id="14" dur="500" fill="hold"/>
                                        <p:tgtEl>
                                          <p:spTgt spid="4301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3"/>
                                        </p:tgtEl>
                                        <p:attrNameLst>
                                          <p:attrName>style.visibility</p:attrName>
                                        </p:attrNameLst>
                                      </p:cBhvr>
                                      <p:to>
                                        <p:strVal val="visible"/>
                                      </p:to>
                                    </p:set>
                                    <p:anim calcmode="lin" valueType="num">
                                      <p:cBhvr additive="base">
                                        <p:cTn id="19" dur="500" fill="hold"/>
                                        <p:tgtEl>
                                          <p:spTgt spid="43013"/>
                                        </p:tgtEl>
                                        <p:attrNameLst>
                                          <p:attrName>ppt_x</p:attrName>
                                        </p:attrNameLst>
                                      </p:cBhvr>
                                      <p:tavLst>
                                        <p:tav tm="0">
                                          <p:val>
                                            <p:strVal val="0-#ppt_w/2"/>
                                          </p:val>
                                        </p:tav>
                                        <p:tav tm="100000">
                                          <p:val>
                                            <p:strVal val="#ppt_x"/>
                                          </p:val>
                                        </p:tav>
                                      </p:tavLst>
                                    </p:anim>
                                    <p:anim calcmode="lin" valueType="num">
                                      <p:cBhvr additive="base">
                                        <p:cTn id="20" dur="500" fill="hold"/>
                                        <p:tgtEl>
                                          <p:spTgt spid="430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autoUpdateAnimBg="0"/>
      <p:bldP spid="43012" grpId="0" autoUpdateAnimBg="0"/>
      <p:bldP spid="43013" grpId="0"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Fußzeilenplatzhalter 2">
            <a:extLst>
              <a:ext uri="{FF2B5EF4-FFF2-40B4-BE49-F238E27FC236}">
                <a16:creationId xmlns:a16="http://schemas.microsoft.com/office/drawing/2014/main" id="{B9B144AC-4615-42EC-8999-E9CCBDADC54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5715" name="Foliennummernplatzhalter 3">
            <a:extLst>
              <a:ext uri="{FF2B5EF4-FFF2-40B4-BE49-F238E27FC236}">
                <a16:creationId xmlns:a16="http://schemas.microsoft.com/office/drawing/2014/main" id="{545C3FBB-AFEF-4776-AA4A-08930410902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FF46777-4254-473A-90FA-10ED70DDBB7C}" type="slidenum">
              <a:rPr lang="de-DE" altLang="de-DE" sz="1400"/>
              <a:pPr eaLnBrk="1" hangingPunct="1"/>
              <a:t>110</a:t>
            </a:fld>
            <a:endParaRPr lang="de-DE" altLang="de-DE" sz="1400"/>
          </a:p>
        </p:txBody>
      </p:sp>
      <p:sp>
        <p:nvSpPr>
          <p:cNvPr id="115716" name="Text Box 2">
            <a:extLst>
              <a:ext uri="{FF2B5EF4-FFF2-40B4-BE49-F238E27FC236}">
                <a16:creationId xmlns:a16="http://schemas.microsoft.com/office/drawing/2014/main" id="{514AF371-18AE-4830-B016-44992ADF2F9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5717" name="Text Box 3">
            <a:extLst>
              <a:ext uri="{FF2B5EF4-FFF2-40B4-BE49-F238E27FC236}">
                <a16:creationId xmlns:a16="http://schemas.microsoft.com/office/drawing/2014/main" id="{DB8A60DC-B6F0-4AF7-B3AA-94E8330E7F2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9)</a:t>
            </a:r>
          </a:p>
        </p:txBody>
      </p:sp>
      <p:sp>
        <p:nvSpPr>
          <p:cNvPr id="115718" name="Text Box 4">
            <a:extLst>
              <a:ext uri="{FF2B5EF4-FFF2-40B4-BE49-F238E27FC236}">
                <a16:creationId xmlns:a16="http://schemas.microsoft.com/office/drawing/2014/main" id="{37413B0E-8A70-4981-A8B1-A1987F09FB57}"/>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5719" name="Rectangle 5">
            <a:extLst>
              <a:ext uri="{FF2B5EF4-FFF2-40B4-BE49-F238E27FC236}">
                <a16:creationId xmlns:a16="http://schemas.microsoft.com/office/drawing/2014/main" id="{97FCC53E-F97A-4A41-86CE-23C44DD4D508}"/>
              </a:ext>
            </a:extLst>
          </p:cNvPr>
          <p:cNvSpPr>
            <a:spLocks noGrp="1" noChangeArrowheads="1"/>
          </p:cNvSpPr>
          <p:nvPr>
            <p:ph type="title" idx="4294967295"/>
          </p:nvPr>
        </p:nvSpPr>
        <p:spPr/>
        <p:txBody>
          <a:bodyPr/>
          <a:lstStyle/>
          <a:p>
            <a:pPr eaLnBrk="1" hangingPunct="1"/>
            <a:r>
              <a:rPr lang="de-DE" altLang="de-DE"/>
              <a:t>Voraussetzungen 9</a:t>
            </a:r>
          </a:p>
        </p:txBody>
      </p:sp>
      <p:sp>
        <p:nvSpPr>
          <p:cNvPr id="115720" name="Rectangle 6">
            <a:extLst>
              <a:ext uri="{FF2B5EF4-FFF2-40B4-BE49-F238E27FC236}">
                <a16:creationId xmlns:a16="http://schemas.microsoft.com/office/drawing/2014/main" id="{4F3A4F85-14FC-4F50-AFCF-46791DBD459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5721" name="Text Box 7">
            <a:extLst>
              <a:ext uri="{FF2B5EF4-FFF2-40B4-BE49-F238E27FC236}">
                <a16:creationId xmlns:a16="http://schemas.microsoft.com/office/drawing/2014/main" id="{285E5347-7419-40AA-94C1-A0F3E1FF0BEB}"/>
              </a:ext>
            </a:extLst>
          </p:cNvPr>
          <p:cNvSpPr txBox="1">
            <a:spLocks noChangeArrowheads="1"/>
          </p:cNvSpPr>
          <p:nvPr/>
        </p:nvSpPr>
        <p:spPr bwMode="auto">
          <a:xfrm>
            <a:off x="1476375" y="2270125"/>
            <a:ext cx="5867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Behandlungszugänglichkeit von psychiatrischen Dauerbehandlungen</a:t>
            </a:r>
          </a:p>
        </p:txBody>
      </p:sp>
      <p:sp>
        <p:nvSpPr>
          <p:cNvPr id="158736" name="Text Box 16">
            <a:extLst>
              <a:ext uri="{FF2B5EF4-FFF2-40B4-BE49-F238E27FC236}">
                <a16:creationId xmlns:a16="http://schemas.microsoft.com/office/drawing/2014/main" id="{674942D2-2920-4D0F-A5E5-F037F86746F0}"/>
              </a:ext>
            </a:extLst>
          </p:cNvPr>
          <p:cNvSpPr txBox="1">
            <a:spLocks noChangeArrowheads="1"/>
          </p:cNvSpPr>
          <p:nvPr/>
        </p:nvSpPr>
        <p:spPr bwMode="auto">
          <a:xfrm>
            <a:off x="533400" y="2971800"/>
            <a:ext cx="8153400" cy="3759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Verdana" panose="020B0604030504040204" pitchFamily="34" charset="0"/>
              </a:rPr>
              <a:t>Bei einer Geisteskrankheit von langer Dauer (hier: seit 45 Jahren) ist es für den retrospektiven - vom Ergebnis her geführten - Nachweis ursprünglicher Behandlungsbedürftigkeit erforderlich, anhand der die Krankheit in ihrer langen Dauer prägenden Umstände eine wesentliche, vom bisherigen Dauer-zustand sich deutlich abhebende Besserung herauszustellen. In einem Fall wie dem vorliegenden sind derartige Anforderungen aber auch dann zu stellen, wenn der Nachweis der Behandlungsbedürftigkeit nicht retrospektiv - vom Ergebnis her -, sondern prognostisch geführt werden soll. Denn hier spricht die Art und Dauer der Erkrankung für die Vermutung, daß die Schizophrenie der Versicherten keiner mit Heilungs- oder Besserungs-aussichten verbundenen Behandlung mehr zugänglich ist. Von einer solchen Vermutung könnte dann nicht ausgegangen werden, wenn neue Heilme-thoden oder neue psychophysische Gegebenheiten des Versicherten die Besserungsaussichten wieder in den Bereich einer wenn auch nur gering-fügigen Wahrscheinlichkeit rücken würden.</a:t>
            </a:r>
            <a:endParaRPr lang="de-DE" altLang="de-DE" sz="1600"/>
          </a:p>
        </p:txBody>
      </p:sp>
      <p:sp>
        <p:nvSpPr>
          <p:cNvPr id="158737" name="Text Box 17">
            <a:extLst>
              <a:ext uri="{FF2B5EF4-FFF2-40B4-BE49-F238E27FC236}">
                <a16:creationId xmlns:a16="http://schemas.microsoft.com/office/drawing/2014/main" id="{FDC0E6E0-DC53-4A50-8638-48CCBF5F88F4}"/>
              </a:ext>
            </a:extLst>
          </p:cNvPr>
          <p:cNvSpPr txBox="1">
            <a:spLocks noChangeArrowheads="1"/>
          </p:cNvSpPr>
          <p:nvPr/>
        </p:nvSpPr>
        <p:spPr bwMode="auto">
          <a:xfrm rot="-926054">
            <a:off x="7081838" y="2376488"/>
            <a:ext cx="1757362"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BSGE 59, 116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8737"/>
                                        </p:tgtEl>
                                        <p:attrNameLst>
                                          <p:attrName>style.visibility</p:attrName>
                                        </p:attrNameLst>
                                      </p:cBhvr>
                                      <p:to>
                                        <p:strVal val="visible"/>
                                      </p:to>
                                    </p:set>
                                    <p:anim calcmode="lin" valueType="num">
                                      <p:cBhvr additive="base">
                                        <p:cTn id="7" dur="500" fill="hold"/>
                                        <p:tgtEl>
                                          <p:spTgt spid="158737"/>
                                        </p:tgtEl>
                                        <p:attrNameLst>
                                          <p:attrName>ppt_x</p:attrName>
                                        </p:attrNameLst>
                                      </p:cBhvr>
                                      <p:tavLst>
                                        <p:tav tm="0">
                                          <p:val>
                                            <p:strVal val="1+#ppt_w/2"/>
                                          </p:val>
                                        </p:tav>
                                        <p:tav tm="100000">
                                          <p:val>
                                            <p:strVal val="#ppt_x"/>
                                          </p:val>
                                        </p:tav>
                                      </p:tavLst>
                                    </p:anim>
                                    <p:anim calcmode="lin" valueType="num">
                                      <p:cBhvr additive="base">
                                        <p:cTn id="8" dur="500" fill="hold"/>
                                        <p:tgtEl>
                                          <p:spTgt spid="15873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8736"/>
                                        </p:tgtEl>
                                        <p:attrNameLst>
                                          <p:attrName>style.visibility</p:attrName>
                                        </p:attrNameLst>
                                      </p:cBhvr>
                                      <p:to>
                                        <p:strVal val="visible"/>
                                      </p:to>
                                    </p:set>
                                    <p:anim calcmode="lin" valueType="num">
                                      <p:cBhvr additive="base">
                                        <p:cTn id="13" dur="500" fill="hold"/>
                                        <p:tgtEl>
                                          <p:spTgt spid="158736"/>
                                        </p:tgtEl>
                                        <p:attrNameLst>
                                          <p:attrName>ppt_x</p:attrName>
                                        </p:attrNameLst>
                                      </p:cBhvr>
                                      <p:tavLst>
                                        <p:tav tm="0">
                                          <p:val>
                                            <p:strVal val="0-#ppt_w/2"/>
                                          </p:val>
                                        </p:tav>
                                        <p:tav tm="100000">
                                          <p:val>
                                            <p:strVal val="#ppt_x"/>
                                          </p:val>
                                        </p:tav>
                                      </p:tavLst>
                                    </p:anim>
                                    <p:anim calcmode="lin" valueType="num">
                                      <p:cBhvr additive="base">
                                        <p:cTn id="14" dur="500" fill="hold"/>
                                        <p:tgtEl>
                                          <p:spTgt spid="1587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36" grpId="0" animBg="1" autoUpdateAnimBg="0"/>
      <p:bldP spid="158737" grpId="0" animBg="1" autoUpdateAnimBg="0"/>
    </p:bld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Fußzeilenplatzhalter 2">
            <a:extLst>
              <a:ext uri="{FF2B5EF4-FFF2-40B4-BE49-F238E27FC236}">
                <a16:creationId xmlns:a16="http://schemas.microsoft.com/office/drawing/2014/main" id="{E121CDCD-AA15-4870-9DF0-498E29B6FF1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6739" name="Foliennummernplatzhalter 3">
            <a:extLst>
              <a:ext uri="{FF2B5EF4-FFF2-40B4-BE49-F238E27FC236}">
                <a16:creationId xmlns:a16="http://schemas.microsoft.com/office/drawing/2014/main" id="{901FE256-8854-483D-A0A1-85597361032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3239215-2082-44E8-971F-CA0399AB7352}" type="slidenum">
              <a:rPr lang="de-DE" altLang="de-DE" sz="1400"/>
              <a:pPr eaLnBrk="1" hangingPunct="1"/>
              <a:t>111</a:t>
            </a:fld>
            <a:endParaRPr lang="de-DE" altLang="de-DE" sz="1400"/>
          </a:p>
        </p:txBody>
      </p:sp>
      <p:sp>
        <p:nvSpPr>
          <p:cNvPr id="116740" name="Text Box 2">
            <a:extLst>
              <a:ext uri="{FF2B5EF4-FFF2-40B4-BE49-F238E27FC236}">
                <a16:creationId xmlns:a16="http://schemas.microsoft.com/office/drawing/2014/main" id="{76024C21-752D-499B-B5FD-4CDE90E3CC1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6741" name="Text Box 3">
            <a:extLst>
              <a:ext uri="{FF2B5EF4-FFF2-40B4-BE49-F238E27FC236}">
                <a16:creationId xmlns:a16="http://schemas.microsoft.com/office/drawing/2014/main" id="{E1342A1A-4F5B-4880-B23C-C25BD6822AD2}"/>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10)</a:t>
            </a:r>
          </a:p>
        </p:txBody>
      </p:sp>
      <p:sp>
        <p:nvSpPr>
          <p:cNvPr id="116742" name="Text Box 4">
            <a:extLst>
              <a:ext uri="{FF2B5EF4-FFF2-40B4-BE49-F238E27FC236}">
                <a16:creationId xmlns:a16="http://schemas.microsoft.com/office/drawing/2014/main" id="{17772EB0-64F4-42E5-B4B7-EF2E34FFBB5C}"/>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6743" name="Rectangle 5">
            <a:extLst>
              <a:ext uri="{FF2B5EF4-FFF2-40B4-BE49-F238E27FC236}">
                <a16:creationId xmlns:a16="http://schemas.microsoft.com/office/drawing/2014/main" id="{B3AAC4FA-E287-4E14-B2A4-9D8DA7DABAAD}"/>
              </a:ext>
            </a:extLst>
          </p:cNvPr>
          <p:cNvSpPr>
            <a:spLocks noGrp="1" noChangeArrowheads="1"/>
          </p:cNvSpPr>
          <p:nvPr>
            <p:ph type="title" idx="4294967295"/>
          </p:nvPr>
        </p:nvSpPr>
        <p:spPr/>
        <p:txBody>
          <a:bodyPr/>
          <a:lstStyle/>
          <a:p>
            <a:pPr eaLnBrk="1" hangingPunct="1"/>
            <a:r>
              <a:rPr lang="de-DE" altLang="de-DE"/>
              <a:t>Voraussetzungen 10</a:t>
            </a:r>
          </a:p>
        </p:txBody>
      </p:sp>
      <p:sp>
        <p:nvSpPr>
          <p:cNvPr id="116744" name="Rectangle 6">
            <a:extLst>
              <a:ext uri="{FF2B5EF4-FFF2-40B4-BE49-F238E27FC236}">
                <a16:creationId xmlns:a16="http://schemas.microsoft.com/office/drawing/2014/main" id="{819F9AB6-AE42-4BA7-AD38-B79B96A95B2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6745" name="Text Box 7">
            <a:extLst>
              <a:ext uri="{FF2B5EF4-FFF2-40B4-BE49-F238E27FC236}">
                <a16:creationId xmlns:a16="http://schemas.microsoft.com/office/drawing/2014/main" id="{42EC6CD1-2BB6-4136-BAFB-BFBDC61C2C18}"/>
              </a:ext>
            </a:extLst>
          </p:cNvPr>
          <p:cNvSpPr txBox="1">
            <a:spLocks noChangeArrowheads="1"/>
          </p:cNvSpPr>
          <p:nvPr/>
        </p:nvSpPr>
        <p:spPr bwMode="auto">
          <a:xfrm>
            <a:off x="304800" y="2422525"/>
            <a:ext cx="883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Behandlungszugänglichkeit von psychiatrischen Dauerbehandlungen</a:t>
            </a:r>
          </a:p>
        </p:txBody>
      </p:sp>
      <p:sp>
        <p:nvSpPr>
          <p:cNvPr id="176136" name="Text Box 8">
            <a:extLst>
              <a:ext uri="{FF2B5EF4-FFF2-40B4-BE49-F238E27FC236}">
                <a16:creationId xmlns:a16="http://schemas.microsoft.com/office/drawing/2014/main" id="{C491B87A-D94A-4A48-AA4A-604224BFCF5E}"/>
              </a:ext>
            </a:extLst>
          </p:cNvPr>
          <p:cNvSpPr txBox="1">
            <a:spLocks noChangeArrowheads="1"/>
          </p:cNvSpPr>
          <p:nvPr/>
        </p:nvSpPr>
        <p:spPr bwMode="auto">
          <a:xfrm>
            <a:off x="381000" y="3451225"/>
            <a:ext cx="8153400" cy="329320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dirty="0">
                <a:solidFill>
                  <a:srgbClr val="000000"/>
                </a:solidFill>
                <a:latin typeface="Helvetica" panose="020B0604020202020204" pitchFamily="34" charset="0"/>
              </a:rPr>
              <a:t>Leitsätze</a:t>
            </a:r>
          </a:p>
          <a:p>
            <a:pPr eaLnBrk="1" hangingPunct="1">
              <a:spcBef>
                <a:spcPct val="50000"/>
              </a:spcBef>
            </a:pPr>
            <a:r>
              <a:rPr lang="de-DE" altLang="de-DE" sz="1600" dirty="0">
                <a:solidFill>
                  <a:srgbClr val="000000"/>
                </a:solidFill>
                <a:latin typeface="Helvetica" panose="020B0604020202020204" pitchFamily="34" charset="0"/>
              </a:rPr>
              <a:t>1. Die vormundschaftsgerichtliche Genehmigung der Unterbringung eines psychisch erkrankten Versicherten zur Durchführung einer stationären psychiatrischen Heilbehandlung (§ 1906 Abs 1 </a:t>
            </a:r>
            <a:r>
              <a:rPr lang="de-DE" altLang="de-DE" sz="1600" dirty="0" err="1">
                <a:solidFill>
                  <a:srgbClr val="000000"/>
                </a:solidFill>
                <a:latin typeface="Helvetica" panose="020B0604020202020204" pitchFamily="34" charset="0"/>
              </a:rPr>
              <a:t>Nr</a:t>
            </a:r>
            <a:r>
              <a:rPr lang="de-DE" altLang="de-DE" sz="1600" dirty="0">
                <a:solidFill>
                  <a:srgbClr val="000000"/>
                </a:solidFill>
                <a:latin typeface="Helvetica" panose="020B0604020202020204" pitchFamily="34" charset="0"/>
              </a:rPr>
              <a:t> 2 BGB) schließt im Streit um den Vergütungsanspruch des Krankenhausträgers den Einwand der Krankenkasse nicht aus, die Krankenhausbehandlung sei nicht erforderlich gewesen.</a:t>
            </a:r>
          </a:p>
          <a:p>
            <a:pPr eaLnBrk="1" hangingPunct="1">
              <a:spcBef>
                <a:spcPct val="50000"/>
              </a:spcBef>
            </a:pPr>
            <a:r>
              <a:rPr lang="de-DE" altLang="de-DE" sz="1600" dirty="0">
                <a:solidFill>
                  <a:srgbClr val="000000"/>
                </a:solidFill>
                <a:latin typeface="Helvetica" panose="020B0604020202020204" pitchFamily="34" charset="0"/>
              </a:rPr>
              <a:t>2. Hält eine Krankenkasse den weiteren Krankenhausaufenthalt eines psychiatrisch behandlungsbedürftigen Versicherten wegen ambulanter Behandlungsalternativen für nicht erforderlich, hat sie die Entscheidung der Krankenhausärzte, die stationäre Behandlung fortzusetzen, als vertretbar hinzunehmen, wenn sie die Behandlungs-alternativen - soweit nicht flächendeckend vorhanden - den Krankenhausärzten und dem Versicherten bzw. dessen Betreuer nicht konkret und nachprüfbar aufgezeigt hat.</a:t>
            </a:r>
          </a:p>
        </p:txBody>
      </p:sp>
      <p:sp>
        <p:nvSpPr>
          <p:cNvPr id="176137" name="Text Box 9">
            <a:extLst>
              <a:ext uri="{FF2B5EF4-FFF2-40B4-BE49-F238E27FC236}">
                <a16:creationId xmlns:a16="http://schemas.microsoft.com/office/drawing/2014/main" id="{5317F576-9595-46BE-AFCA-6BB27497598D}"/>
              </a:ext>
            </a:extLst>
          </p:cNvPr>
          <p:cNvSpPr txBox="1">
            <a:spLocks noChangeArrowheads="1"/>
          </p:cNvSpPr>
          <p:nvPr/>
        </p:nvSpPr>
        <p:spPr bwMode="auto">
          <a:xfrm>
            <a:off x="914400" y="2895600"/>
            <a:ext cx="754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Aber: BSG v. </a:t>
            </a:r>
            <a:r>
              <a:rPr lang="de-DE" altLang="de-DE">
                <a:solidFill>
                  <a:srgbClr val="000000"/>
                </a:solidFill>
              </a:rPr>
              <a:t>13.5.2004, B 3 KR 18/03 R:</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6137"/>
                                        </p:tgtEl>
                                        <p:attrNameLst>
                                          <p:attrName>style.visibility</p:attrName>
                                        </p:attrNameLst>
                                      </p:cBhvr>
                                      <p:to>
                                        <p:strVal val="visible"/>
                                      </p:to>
                                    </p:set>
                                    <p:anim calcmode="lin" valueType="num">
                                      <p:cBhvr additive="base">
                                        <p:cTn id="7" dur="500" fill="hold"/>
                                        <p:tgtEl>
                                          <p:spTgt spid="176137"/>
                                        </p:tgtEl>
                                        <p:attrNameLst>
                                          <p:attrName>ppt_x</p:attrName>
                                        </p:attrNameLst>
                                      </p:cBhvr>
                                      <p:tavLst>
                                        <p:tav tm="0">
                                          <p:val>
                                            <p:strVal val="0-#ppt_w/2"/>
                                          </p:val>
                                        </p:tav>
                                        <p:tav tm="100000">
                                          <p:val>
                                            <p:strVal val="#ppt_x"/>
                                          </p:val>
                                        </p:tav>
                                      </p:tavLst>
                                    </p:anim>
                                    <p:anim calcmode="lin" valueType="num">
                                      <p:cBhvr additive="base">
                                        <p:cTn id="8" dur="500" fill="hold"/>
                                        <p:tgtEl>
                                          <p:spTgt spid="17613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6136"/>
                                        </p:tgtEl>
                                        <p:attrNameLst>
                                          <p:attrName>style.visibility</p:attrName>
                                        </p:attrNameLst>
                                      </p:cBhvr>
                                      <p:to>
                                        <p:strVal val="visible"/>
                                      </p:to>
                                    </p:set>
                                    <p:anim calcmode="lin" valueType="num">
                                      <p:cBhvr additive="base">
                                        <p:cTn id="13" dur="500" fill="hold"/>
                                        <p:tgtEl>
                                          <p:spTgt spid="176136"/>
                                        </p:tgtEl>
                                        <p:attrNameLst>
                                          <p:attrName>ppt_x</p:attrName>
                                        </p:attrNameLst>
                                      </p:cBhvr>
                                      <p:tavLst>
                                        <p:tav tm="0">
                                          <p:val>
                                            <p:strVal val="0-#ppt_w/2"/>
                                          </p:val>
                                        </p:tav>
                                        <p:tav tm="100000">
                                          <p:val>
                                            <p:strVal val="#ppt_x"/>
                                          </p:val>
                                        </p:tav>
                                      </p:tavLst>
                                    </p:anim>
                                    <p:anim calcmode="lin" valueType="num">
                                      <p:cBhvr additive="base">
                                        <p:cTn id="14" dur="500" fill="hold"/>
                                        <p:tgtEl>
                                          <p:spTgt spid="1761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6" grpId="0" animBg="1" autoUpdateAnimBg="0"/>
      <p:bldP spid="176137" grpId="0" autoUpdateAnimBg="0"/>
    </p:bld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Fußzeilenplatzhalter 2">
            <a:extLst>
              <a:ext uri="{FF2B5EF4-FFF2-40B4-BE49-F238E27FC236}">
                <a16:creationId xmlns:a16="http://schemas.microsoft.com/office/drawing/2014/main" id="{E7D39CB0-9665-42C2-9DC1-D5AE96C34C4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7763" name="Foliennummernplatzhalter 3">
            <a:extLst>
              <a:ext uri="{FF2B5EF4-FFF2-40B4-BE49-F238E27FC236}">
                <a16:creationId xmlns:a16="http://schemas.microsoft.com/office/drawing/2014/main" id="{0E8DC301-9B8B-479C-90C6-AFBAF0F1EF3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8D4A090-CACE-42F6-AA5B-CECD153A8C35}" type="slidenum">
              <a:rPr lang="de-DE" altLang="de-DE" sz="1400"/>
              <a:pPr eaLnBrk="1" hangingPunct="1"/>
              <a:t>112</a:t>
            </a:fld>
            <a:endParaRPr lang="de-DE" altLang="de-DE" sz="1400"/>
          </a:p>
        </p:txBody>
      </p:sp>
      <p:sp>
        <p:nvSpPr>
          <p:cNvPr id="117764" name="Text Box 2">
            <a:extLst>
              <a:ext uri="{FF2B5EF4-FFF2-40B4-BE49-F238E27FC236}">
                <a16:creationId xmlns:a16="http://schemas.microsoft.com/office/drawing/2014/main" id="{A1B67345-880C-4BF8-AC64-61CC4C068A3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7765" name="Text Box 3">
            <a:extLst>
              <a:ext uri="{FF2B5EF4-FFF2-40B4-BE49-F238E27FC236}">
                <a16:creationId xmlns:a16="http://schemas.microsoft.com/office/drawing/2014/main" id="{AAD7CD5C-B3D9-46AF-9628-FF83F9C17C24}"/>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11)</a:t>
            </a:r>
          </a:p>
        </p:txBody>
      </p:sp>
      <p:sp>
        <p:nvSpPr>
          <p:cNvPr id="117766" name="Text Box 4">
            <a:extLst>
              <a:ext uri="{FF2B5EF4-FFF2-40B4-BE49-F238E27FC236}">
                <a16:creationId xmlns:a16="http://schemas.microsoft.com/office/drawing/2014/main" id="{B603360A-1BE4-4594-BFE3-0817EB9442D3}"/>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7767" name="Rectangle 5">
            <a:extLst>
              <a:ext uri="{FF2B5EF4-FFF2-40B4-BE49-F238E27FC236}">
                <a16:creationId xmlns:a16="http://schemas.microsoft.com/office/drawing/2014/main" id="{F1E44901-02ED-44B5-844E-FD1F217D3242}"/>
              </a:ext>
            </a:extLst>
          </p:cNvPr>
          <p:cNvSpPr>
            <a:spLocks noGrp="1" noChangeArrowheads="1"/>
          </p:cNvSpPr>
          <p:nvPr>
            <p:ph type="title" idx="4294967295"/>
          </p:nvPr>
        </p:nvSpPr>
        <p:spPr/>
        <p:txBody>
          <a:bodyPr/>
          <a:lstStyle/>
          <a:p>
            <a:pPr eaLnBrk="1" hangingPunct="1"/>
            <a:r>
              <a:rPr lang="de-DE" altLang="de-DE"/>
              <a:t>Voraussetzungen 11</a:t>
            </a:r>
          </a:p>
        </p:txBody>
      </p:sp>
      <p:sp>
        <p:nvSpPr>
          <p:cNvPr id="117768" name="Rectangle 6">
            <a:extLst>
              <a:ext uri="{FF2B5EF4-FFF2-40B4-BE49-F238E27FC236}">
                <a16:creationId xmlns:a16="http://schemas.microsoft.com/office/drawing/2014/main" id="{C8EB1397-2155-4465-8B6B-A6CFCD4DFE1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7769" name="Text Box 7">
            <a:extLst>
              <a:ext uri="{FF2B5EF4-FFF2-40B4-BE49-F238E27FC236}">
                <a16:creationId xmlns:a16="http://schemas.microsoft.com/office/drawing/2014/main" id="{4C15C2BC-D671-4624-B69B-19ECDDFBE7A1}"/>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77160" name="Text Box 8">
            <a:extLst>
              <a:ext uri="{FF2B5EF4-FFF2-40B4-BE49-F238E27FC236}">
                <a16:creationId xmlns:a16="http://schemas.microsoft.com/office/drawing/2014/main" id="{608A5E47-8160-4141-A27C-171E11BC0E65}"/>
              </a:ext>
            </a:extLst>
          </p:cNvPr>
          <p:cNvSpPr txBox="1">
            <a:spLocks noChangeArrowheads="1"/>
          </p:cNvSpPr>
          <p:nvPr/>
        </p:nvSpPr>
        <p:spPr bwMode="auto">
          <a:xfrm>
            <a:off x="419100" y="2909221"/>
            <a:ext cx="8153400" cy="310854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dirty="0">
                <a:solidFill>
                  <a:srgbClr val="000000"/>
                </a:solidFill>
                <a:latin typeface="Helvetica" panose="020B0604020202020204" pitchFamily="34" charset="0"/>
              </a:rPr>
              <a:t>Ein Versicherter der beklagten Krankenkasse, der seit Jahrzehnten an Schizophrenie leidet und deswegen wiederholt über längere Zeiträume in dem vom Kläger betriebenen Psychiatrischen Krankenhaus M. (nunmehr Zentrum für Soziale Psychiatrie Kurhessen) stationär behandelt worden ist, wurde dort am 28. Dezember 1997 erneut wegen Wahnvorstellungen und Bedrohung von Familienangehörigen stationär aufgenommen. Der Krankenhausaufenthalt dauerte bis zum 1. September 1999. Die zur psychiatrischen Behandlung der "schweren paranoid-halluzinatorischen Psychose" (Aufnahmediagnose) vom Betreuer des Versicherten veranlasste Unterbringung in dem Krankenhaus wurde durch das Vormundschaftsgericht jeweils zeitabschnittsweise genehmigt, darunter durch Beschluss vom 29. Juni 1998 für die folgenden sechs Monate. Die Beklagte trug die Kosten der Behandlung mit Ausnahme der Zeit vom 1. Juli bis zum 29. Oktober 1998. Sie lehnte nach Einholung eines Gutachtens des Medizinischen Dienstes der Krankenversicherung (MDK) gegenüber dem Krankenhaus die am 13. Juli 1998 beantragte Verlängerung der stationären Behandlung über den 30. Juni 1998 hinaus ab, weil wegen der eingetretenen Stabilisierung des Patienten eine Krankenhausbehandlung nicht mehr erforderlich sei. </a:t>
            </a:r>
          </a:p>
        </p:txBody>
      </p:sp>
      <p:sp>
        <p:nvSpPr>
          <p:cNvPr id="117771" name="Text Box 10">
            <a:extLst>
              <a:ext uri="{FF2B5EF4-FFF2-40B4-BE49-F238E27FC236}">
                <a16:creationId xmlns:a16="http://schemas.microsoft.com/office/drawing/2014/main" id="{E63B23E4-D22D-4719-98BA-38FB23F31D97}"/>
              </a:ext>
            </a:extLst>
          </p:cNvPr>
          <p:cNvSpPr txBox="1">
            <a:spLocks noChangeArrowheads="1"/>
          </p:cNvSpPr>
          <p:nvPr/>
        </p:nvSpPr>
        <p:spPr bwMode="auto">
          <a:xfrm>
            <a:off x="1853547" y="2579539"/>
            <a:ext cx="5181600" cy="3048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Auszüge aus dem Tatbestand und den Entscheidungsgründen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7160"/>
                                        </p:tgtEl>
                                        <p:attrNameLst>
                                          <p:attrName>style.visibility</p:attrName>
                                        </p:attrNameLst>
                                      </p:cBhvr>
                                      <p:to>
                                        <p:strVal val="visible"/>
                                      </p:to>
                                    </p:set>
                                    <p:anim calcmode="lin" valueType="num">
                                      <p:cBhvr additive="base">
                                        <p:cTn id="7" dur="500" fill="hold"/>
                                        <p:tgtEl>
                                          <p:spTgt spid="177160"/>
                                        </p:tgtEl>
                                        <p:attrNameLst>
                                          <p:attrName>ppt_x</p:attrName>
                                        </p:attrNameLst>
                                      </p:cBhvr>
                                      <p:tavLst>
                                        <p:tav tm="0">
                                          <p:val>
                                            <p:strVal val="0-#ppt_w/2"/>
                                          </p:val>
                                        </p:tav>
                                        <p:tav tm="100000">
                                          <p:val>
                                            <p:strVal val="#ppt_x"/>
                                          </p:val>
                                        </p:tav>
                                      </p:tavLst>
                                    </p:anim>
                                    <p:anim calcmode="lin" valueType="num">
                                      <p:cBhvr additive="base">
                                        <p:cTn id="8" dur="500" fill="hold"/>
                                        <p:tgtEl>
                                          <p:spTgt spid="1771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60" grpId="0" animBg="1" autoUpdateAnimBg="0"/>
    </p:bld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Fußzeilenplatzhalter 2">
            <a:extLst>
              <a:ext uri="{FF2B5EF4-FFF2-40B4-BE49-F238E27FC236}">
                <a16:creationId xmlns:a16="http://schemas.microsoft.com/office/drawing/2014/main" id="{47421439-85F4-42E6-B3A7-459E1586719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8787" name="Foliennummernplatzhalter 3">
            <a:extLst>
              <a:ext uri="{FF2B5EF4-FFF2-40B4-BE49-F238E27FC236}">
                <a16:creationId xmlns:a16="http://schemas.microsoft.com/office/drawing/2014/main" id="{D8682586-DE2F-41E3-986E-607EE1EE2D4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8DB146B-C15E-4774-BDFA-4F1C3ED814D9}" type="slidenum">
              <a:rPr lang="de-DE" altLang="de-DE" sz="1400"/>
              <a:pPr eaLnBrk="1" hangingPunct="1"/>
              <a:t>113</a:t>
            </a:fld>
            <a:endParaRPr lang="de-DE" altLang="de-DE" sz="1400"/>
          </a:p>
        </p:txBody>
      </p:sp>
      <p:sp>
        <p:nvSpPr>
          <p:cNvPr id="118788" name="Text Box 2">
            <a:extLst>
              <a:ext uri="{FF2B5EF4-FFF2-40B4-BE49-F238E27FC236}">
                <a16:creationId xmlns:a16="http://schemas.microsoft.com/office/drawing/2014/main" id="{29C0D52F-2959-4D6D-98CA-87074968749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8789" name="Text Box 3">
            <a:extLst>
              <a:ext uri="{FF2B5EF4-FFF2-40B4-BE49-F238E27FC236}">
                <a16:creationId xmlns:a16="http://schemas.microsoft.com/office/drawing/2014/main" id="{767E59E9-46FE-436E-82AD-BD27E20DE2CE}"/>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12)</a:t>
            </a:r>
          </a:p>
        </p:txBody>
      </p:sp>
      <p:sp>
        <p:nvSpPr>
          <p:cNvPr id="118790" name="Text Box 4">
            <a:extLst>
              <a:ext uri="{FF2B5EF4-FFF2-40B4-BE49-F238E27FC236}">
                <a16:creationId xmlns:a16="http://schemas.microsoft.com/office/drawing/2014/main" id="{E74C863E-FB9B-42DC-BEA6-A93CBAE2DC37}"/>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8791" name="Rectangle 5">
            <a:extLst>
              <a:ext uri="{FF2B5EF4-FFF2-40B4-BE49-F238E27FC236}">
                <a16:creationId xmlns:a16="http://schemas.microsoft.com/office/drawing/2014/main" id="{320193E2-19C8-4A04-8FD9-DAE190BD35A0}"/>
              </a:ext>
            </a:extLst>
          </p:cNvPr>
          <p:cNvSpPr>
            <a:spLocks noGrp="1" noChangeArrowheads="1"/>
          </p:cNvSpPr>
          <p:nvPr>
            <p:ph type="title" idx="4294967295"/>
          </p:nvPr>
        </p:nvSpPr>
        <p:spPr/>
        <p:txBody>
          <a:bodyPr/>
          <a:lstStyle/>
          <a:p>
            <a:pPr eaLnBrk="1" hangingPunct="1"/>
            <a:r>
              <a:rPr lang="de-DE" altLang="de-DE"/>
              <a:t>Voraussetzungen 12</a:t>
            </a:r>
          </a:p>
        </p:txBody>
      </p:sp>
      <p:sp>
        <p:nvSpPr>
          <p:cNvPr id="118792" name="Rectangle 6">
            <a:extLst>
              <a:ext uri="{FF2B5EF4-FFF2-40B4-BE49-F238E27FC236}">
                <a16:creationId xmlns:a16="http://schemas.microsoft.com/office/drawing/2014/main" id="{5A21AFC5-B6EB-476F-B22C-40386F2DC81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8793" name="Text Box 7">
            <a:extLst>
              <a:ext uri="{FF2B5EF4-FFF2-40B4-BE49-F238E27FC236}">
                <a16:creationId xmlns:a16="http://schemas.microsoft.com/office/drawing/2014/main" id="{C7625C4E-1AB8-4F0A-8DF0-9AE477B43750}"/>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78184" name="Text Box 8">
            <a:extLst>
              <a:ext uri="{FF2B5EF4-FFF2-40B4-BE49-F238E27FC236}">
                <a16:creationId xmlns:a16="http://schemas.microsoft.com/office/drawing/2014/main" id="{9A863E4C-7815-4E72-B3F3-C94A96FBEBBA}"/>
              </a:ext>
            </a:extLst>
          </p:cNvPr>
          <p:cNvSpPr txBox="1">
            <a:spLocks noChangeArrowheads="1"/>
          </p:cNvSpPr>
          <p:nvPr/>
        </p:nvSpPr>
        <p:spPr bwMode="auto">
          <a:xfrm>
            <a:off x="381000" y="2819400"/>
            <a:ext cx="8153400" cy="5810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a:solidFill>
                  <a:srgbClr val="000000"/>
                </a:solidFill>
                <a:latin typeface="Helvetica" panose="020B0604020202020204" pitchFamily="34" charset="0"/>
              </a:rPr>
              <a:t>Die Zahlungsverpflichtung der Krankenkasse entsteht - unabhängig von einer Kostenzusage - unmittelbar mit der Inanspruchnahme der Leistung durch den Versicherten.</a:t>
            </a:r>
          </a:p>
        </p:txBody>
      </p:sp>
      <p:sp>
        <p:nvSpPr>
          <p:cNvPr id="178185" name="Text Box 9">
            <a:extLst>
              <a:ext uri="{FF2B5EF4-FFF2-40B4-BE49-F238E27FC236}">
                <a16:creationId xmlns:a16="http://schemas.microsoft.com/office/drawing/2014/main" id="{103E3AB0-D24E-46AC-B49A-FF4F2FA416E5}"/>
              </a:ext>
            </a:extLst>
          </p:cNvPr>
          <p:cNvSpPr txBox="1">
            <a:spLocks noChangeArrowheads="1"/>
          </p:cNvSpPr>
          <p:nvPr/>
        </p:nvSpPr>
        <p:spPr bwMode="auto">
          <a:xfrm>
            <a:off x="381000" y="3352800"/>
            <a:ext cx="8153400" cy="1314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a:solidFill>
                  <a:srgbClr val="000000"/>
                </a:solidFill>
                <a:latin typeface="Helvetica" panose="020B0604020202020204" pitchFamily="34" charset="0"/>
              </a:rPr>
              <a:t>Der Zahlungsanspruch des Krankenhauses korrespondiert mit dem Anspruch des Versicherten auf Krankenhausbehandlung. Demgemäß müssen beim Versicherten bei der Aufnahme in das Krankenhaus grundsätzlich die versicherungsrechtlichen Voraussetzungen für die Inanspruchnahme von Leistungen der gesetzlichen Krankenversicherung sowie Krankenhausbehandlungsbedürftigkeit vorliegen.</a:t>
            </a:r>
            <a:endParaRPr lang="de-DE" altLang="de-DE" sz="1600"/>
          </a:p>
        </p:txBody>
      </p:sp>
      <p:sp>
        <p:nvSpPr>
          <p:cNvPr id="178186" name="Text Box 10">
            <a:extLst>
              <a:ext uri="{FF2B5EF4-FFF2-40B4-BE49-F238E27FC236}">
                <a16:creationId xmlns:a16="http://schemas.microsoft.com/office/drawing/2014/main" id="{E78FB347-6D76-4368-B5C1-2B95503C9CBF}"/>
              </a:ext>
            </a:extLst>
          </p:cNvPr>
          <p:cNvSpPr txBox="1">
            <a:spLocks noChangeArrowheads="1"/>
          </p:cNvSpPr>
          <p:nvPr/>
        </p:nvSpPr>
        <p:spPr bwMode="auto">
          <a:xfrm>
            <a:off x="381000" y="4648200"/>
            <a:ext cx="8153400" cy="18034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a:solidFill>
                  <a:srgbClr val="000000"/>
                </a:solidFill>
                <a:latin typeface="Helvetica" panose="020B0604020202020204" pitchFamily="34" charset="0"/>
              </a:rPr>
              <a:t>Es ist vielmehr eine Gesamtbetrachtung vorzunehmen, bei der den mit Aussicht auf Erfolg angestrebten Behandlungszielen und den vorhandenen Möglichkeiten einer vorrangigen ambulanten Behandlung entscheidende Bedeutung zukommen. Bei einer psychiatrischen Erkrankung kann der Einsatz von krankenhausspezifischen Geräten in den Hintergrund treten und allein der notwendige Einsatz von Ärzten, therapeutischen Hilfskräften und Pflegepersonal sowie die Art der Medikation die Notwendigkeit einer stationären Behandlung begründen. </a:t>
            </a:r>
            <a:endParaRPr lang="de-DE" altLang="de-DE" sz="16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8184"/>
                                        </p:tgtEl>
                                        <p:attrNameLst>
                                          <p:attrName>style.visibility</p:attrName>
                                        </p:attrNameLst>
                                      </p:cBhvr>
                                      <p:to>
                                        <p:strVal val="visible"/>
                                      </p:to>
                                    </p:set>
                                    <p:anim calcmode="lin" valueType="num">
                                      <p:cBhvr additive="base">
                                        <p:cTn id="7" dur="500" fill="hold"/>
                                        <p:tgtEl>
                                          <p:spTgt spid="178184"/>
                                        </p:tgtEl>
                                        <p:attrNameLst>
                                          <p:attrName>ppt_x</p:attrName>
                                        </p:attrNameLst>
                                      </p:cBhvr>
                                      <p:tavLst>
                                        <p:tav tm="0">
                                          <p:val>
                                            <p:strVal val="0-#ppt_w/2"/>
                                          </p:val>
                                        </p:tav>
                                        <p:tav tm="100000">
                                          <p:val>
                                            <p:strVal val="#ppt_x"/>
                                          </p:val>
                                        </p:tav>
                                      </p:tavLst>
                                    </p:anim>
                                    <p:anim calcmode="lin" valueType="num">
                                      <p:cBhvr additive="base">
                                        <p:cTn id="8" dur="500" fill="hold"/>
                                        <p:tgtEl>
                                          <p:spTgt spid="17818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8185"/>
                                        </p:tgtEl>
                                        <p:attrNameLst>
                                          <p:attrName>style.visibility</p:attrName>
                                        </p:attrNameLst>
                                      </p:cBhvr>
                                      <p:to>
                                        <p:strVal val="visible"/>
                                      </p:to>
                                    </p:set>
                                    <p:anim calcmode="lin" valueType="num">
                                      <p:cBhvr additive="base">
                                        <p:cTn id="13" dur="500" fill="hold"/>
                                        <p:tgtEl>
                                          <p:spTgt spid="178185"/>
                                        </p:tgtEl>
                                        <p:attrNameLst>
                                          <p:attrName>ppt_x</p:attrName>
                                        </p:attrNameLst>
                                      </p:cBhvr>
                                      <p:tavLst>
                                        <p:tav tm="0">
                                          <p:val>
                                            <p:strVal val="0-#ppt_w/2"/>
                                          </p:val>
                                        </p:tav>
                                        <p:tav tm="100000">
                                          <p:val>
                                            <p:strVal val="#ppt_x"/>
                                          </p:val>
                                        </p:tav>
                                      </p:tavLst>
                                    </p:anim>
                                    <p:anim calcmode="lin" valueType="num">
                                      <p:cBhvr additive="base">
                                        <p:cTn id="14" dur="500" fill="hold"/>
                                        <p:tgtEl>
                                          <p:spTgt spid="17818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8186"/>
                                        </p:tgtEl>
                                        <p:attrNameLst>
                                          <p:attrName>style.visibility</p:attrName>
                                        </p:attrNameLst>
                                      </p:cBhvr>
                                      <p:to>
                                        <p:strVal val="visible"/>
                                      </p:to>
                                    </p:set>
                                    <p:anim calcmode="lin" valueType="num">
                                      <p:cBhvr additive="base">
                                        <p:cTn id="19" dur="500" fill="hold"/>
                                        <p:tgtEl>
                                          <p:spTgt spid="178186"/>
                                        </p:tgtEl>
                                        <p:attrNameLst>
                                          <p:attrName>ppt_x</p:attrName>
                                        </p:attrNameLst>
                                      </p:cBhvr>
                                      <p:tavLst>
                                        <p:tav tm="0">
                                          <p:val>
                                            <p:strVal val="0-#ppt_w/2"/>
                                          </p:val>
                                        </p:tav>
                                        <p:tav tm="100000">
                                          <p:val>
                                            <p:strVal val="#ppt_x"/>
                                          </p:val>
                                        </p:tav>
                                      </p:tavLst>
                                    </p:anim>
                                    <p:anim calcmode="lin" valueType="num">
                                      <p:cBhvr additive="base">
                                        <p:cTn id="20" dur="500" fill="hold"/>
                                        <p:tgtEl>
                                          <p:spTgt spid="178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animBg="1" autoUpdateAnimBg="0"/>
      <p:bldP spid="178185" grpId="0" animBg="1" autoUpdateAnimBg="0"/>
      <p:bldP spid="178186" grpId="0" animBg="1" autoUpdateAnimBg="0"/>
    </p:bld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Fußzeilenplatzhalter 2">
            <a:extLst>
              <a:ext uri="{FF2B5EF4-FFF2-40B4-BE49-F238E27FC236}">
                <a16:creationId xmlns:a16="http://schemas.microsoft.com/office/drawing/2014/main" id="{9A282105-EC4C-415E-9A7F-47C6D1708D8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9811" name="Foliennummernplatzhalter 3">
            <a:extLst>
              <a:ext uri="{FF2B5EF4-FFF2-40B4-BE49-F238E27FC236}">
                <a16:creationId xmlns:a16="http://schemas.microsoft.com/office/drawing/2014/main" id="{4926F9BA-AF41-4A3A-987C-9B4E0EEE76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C4B7417-BC7D-4431-B421-432A872F2FC3}" type="slidenum">
              <a:rPr lang="de-DE" altLang="de-DE" sz="1400"/>
              <a:pPr eaLnBrk="1" hangingPunct="1"/>
              <a:t>114</a:t>
            </a:fld>
            <a:endParaRPr lang="de-DE" altLang="de-DE" sz="1400"/>
          </a:p>
        </p:txBody>
      </p:sp>
      <p:sp>
        <p:nvSpPr>
          <p:cNvPr id="119812" name="Text Box 2">
            <a:extLst>
              <a:ext uri="{FF2B5EF4-FFF2-40B4-BE49-F238E27FC236}">
                <a16:creationId xmlns:a16="http://schemas.microsoft.com/office/drawing/2014/main" id="{694A7AC2-063F-4013-8AC4-989550EAF02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19813" name="Text Box 3">
            <a:extLst>
              <a:ext uri="{FF2B5EF4-FFF2-40B4-BE49-F238E27FC236}">
                <a16:creationId xmlns:a16="http://schemas.microsoft.com/office/drawing/2014/main" id="{47DCFC67-A516-4B19-AC0B-23DE2B10EEF8}"/>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13)</a:t>
            </a:r>
          </a:p>
        </p:txBody>
      </p:sp>
      <p:sp>
        <p:nvSpPr>
          <p:cNvPr id="119814" name="Text Box 4">
            <a:extLst>
              <a:ext uri="{FF2B5EF4-FFF2-40B4-BE49-F238E27FC236}">
                <a16:creationId xmlns:a16="http://schemas.microsoft.com/office/drawing/2014/main" id="{DFF20AC6-E612-47AF-A657-713ED4ED6DD2}"/>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19815" name="Rectangle 5">
            <a:extLst>
              <a:ext uri="{FF2B5EF4-FFF2-40B4-BE49-F238E27FC236}">
                <a16:creationId xmlns:a16="http://schemas.microsoft.com/office/drawing/2014/main" id="{59954237-D4D3-4C8C-9936-B2DC43D5AA0A}"/>
              </a:ext>
            </a:extLst>
          </p:cNvPr>
          <p:cNvSpPr>
            <a:spLocks noGrp="1" noChangeArrowheads="1"/>
          </p:cNvSpPr>
          <p:nvPr>
            <p:ph type="title" idx="4294967295"/>
          </p:nvPr>
        </p:nvSpPr>
        <p:spPr/>
        <p:txBody>
          <a:bodyPr/>
          <a:lstStyle/>
          <a:p>
            <a:pPr eaLnBrk="1" hangingPunct="1"/>
            <a:r>
              <a:rPr lang="de-DE" altLang="de-DE"/>
              <a:t>Voraussetzungen 13</a:t>
            </a:r>
          </a:p>
        </p:txBody>
      </p:sp>
      <p:sp>
        <p:nvSpPr>
          <p:cNvPr id="119816" name="Rectangle 6">
            <a:extLst>
              <a:ext uri="{FF2B5EF4-FFF2-40B4-BE49-F238E27FC236}">
                <a16:creationId xmlns:a16="http://schemas.microsoft.com/office/drawing/2014/main" id="{6388ED1D-DA6D-4622-BA49-FB1990CCA7A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19817" name="Text Box 7">
            <a:extLst>
              <a:ext uri="{FF2B5EF4-FFF2-40B4-BE49-F238E27FC236}">
                <a16:creationId xmlns:a16="http://schemas.microsoft.com/office/drawing/2014/main" id="{9FAD65C8-B0BD-4919-90C5-DEE06B9EF918}"/>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79208" name="Text Box 8">
            <a:extLst>
              <a:ext uri="{FF2B5EF4-FFF2-40B4-BE49-F238E27FC236}">
                <a16:creationId xmlns:a16="http://schemas.microsoft.com/office/drawing/2014/main" id="{33942144-2682-4BD5-A639-A195EF481804}"/>
              </a:ext>
            </a:extLst>
          </p:cNvPr>
          <p:cNvSpPr txBox="1">
            <a:spLocks noChangeArrowheads="1"/>
          </p:cNvSpPr>
          <p:nvPr/>
        </p:nvSpPr>
        <p:spPr bwMode="auto">
          <a:xfrm>
            <a:off x="381000" y="2819400"/>
            <a:ext cx="8153400" cy="8255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a:solidFill>
                  <a:srgbClr val="000000"/>
                </a:solidFill>
                <a:latin typeface="Helvetica" panose="020B0604020202020204" pitchFamily="34" charset="0"/>
              </a:rPr>
              <a:t>Die Prognose des Krankenhausarztes, dass eine weitere psychiatrische Behandlung im Krankenhaus notwendig ist, muss vielmehr von der Krankenkasse hingenommen werden, sofern sie vertretbar ist</a:t>
            </a:r>
          </a:p>
        </p:txBody>
      </p:sp>
      <p:sp>
        <p:nvSpPr>
          <p:cNvPr id="179209" name="Text Box 9">
            <a:extLst>
              <a:ext uri="{FF2B5EF4-FFF2-40B4-BE49-F238E27FC236}">
                <a16:creationId xmlns:a16="http://schemas.microsoft.com/office/drawing/2014/main" id="{5436C829-9CF4-453C-9BA2-597D807D4100}"/>
              </a:ext>
            </a:extLst>
          </p:cNvPr>
          <p:cNvSpPr txBox="1">
            <a:spLocks noChangeArrowheads="1"/>
          </p:cNvSpPr>
          <p:nvPr/>
        </p:nvSpPr>
        <p:spPr bwMode="auto">
          <a:xfrm>
            <a:off x="381000" y="3581400"/>
            <a:ext cx="8153400" cy="156966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dirty="0">
                <a:solidFill>
                  <a:srgbClr val="000000"/>
                </a:solidFill>
                <a:latin typeface="Helvetica" panose="020B0604020202020204" pitchFamily="34" charset="0"/>
              </a:rPr>
              <a:t>Die Entscheidung des Krankenhausarztes ist daher stets aus seiner voraus-schauenden Sicht unter Zugrundelegung der im Entscheidungszeitpunkt bekannten (oder auch nur erkennbaren) Umstände zu beurteilen. Die Prognoseentscheidung, eine Krankenhausbehandlung sei weiterhin notwendig, wäre dann nicht vertretbar, wenn sie </a:t>
            </a:r>
            <a:r>
              <a:rPr lang="de-DE" altLang="de-DE" sz="1600" dirty="0" err="1">
                <a:solidFill>
                  <a:srgbClr val="000000"/>
                </a:solidFill>
                <a:latin typeface="Helvetica" panose="020B0604020202020204" pitchFamily="34" charset="0"/>
              </a:rPr>
              <a:t>zB</a:t>
            </a:r>
            <a:r>
              <a:rPr lang="de-DE" altLang="de-DE" sz="1600" dirty="0">
                <a:solidFill>
                  <a:srgbClr val="000000"/>
                </a:solidFill>
                <a:latin typeface="Helvetica" panose="020B0604020202020204" pitchFamily="34" charset="0"/>
              </a:rPr>
              <a:t> im Widerspruch zur allgemeinen oder besonderen ärztlichen Erfahrung steht oder medizinische Standards verletzt.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8"/>
                                        </p:tgtEl>
                                        <p:attrNameLst>
                                          <p:attrName>style.visibility</p:attrName>
                                        </p:attrNameLst>
                                      </p:cBhvr>
                                      <p:to>
                                        <p:strVal val="visible"/>
                                      </p:to>
                                    </p:set>
                                    <p:anim calcmode="lin" valueType="num">
                                      <p:cBhvr additive="base">
                                        <p:cTn id="7" dur="500" fill="hold"/>
                                        <p:tgtEl>
                                          <p:spTgt spid="179208"/>
                                        </p:tgtEl>
                                        <p:attrNameLst>
                                          <p:attrName>ppt_x</p:attrName>
                                        </p:attrNameLst>
                                      </p:cBhvr>
                                      <p:tavLst>
                                        <p:tav tm="0">
                                          <p:val>
                                            <p:strVal val="0-#ppt_w/2"/>
                                          </p:val>
                                        </p:tav>
                                        <p:tav tm="100000">
                                          <p:val>
                                            <p:strVal val="#ppt_x"/>
                                          </p:val>
                                        </p:tav>
                                      </p:tavLst>
                                    </p:anim>
                                    <p:anim calcmode="lin" valueType="num">
                                      <p:cBhvr additive="base">
                                        <p:cTn id="8" dur="500" fill="hold"/>
                                        <p:tgtEl>
                                          <p:spTgt spid="17920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9"/>
                                        </p:tgtEl>
                                        <p:attrNameLst>
                                          <p:attrName>style.visibility</p:attrName>
                                        </p:attrNameLst>
                                      </p:cBhvr>
                                      <p:to>
                                        <p:strVal val="visible"/>
                                      </p:to>
                                    </p:set>
                                    <p:anim calcmode="lin" valueType="num">
                                      <p:cBhvr additive="base">
                                        <p:cTn id="13" dur="500" fill="hold"/>
                                        <p:tgtEl>
                                          <p:spTgt spid="179209"/>
                                        </p:tgtEl>
                                        <p:attrNameLst>
                                          <p:attrName>ppt_x</p:attrName>
                                        </p:attrNameLst>
                                      </p:cBhvr>
                                      <p:tavLst>
                                        <p:tav tm="0">
                                          <p:val>
                                            <p:strVal val="0-#ppt_w/2"/>
                                          </p:val>
                                        </p:tav>
                                        <p:tav tm="100000">
                                          <p:val>
                                            <p:strVal val="#ppt_x"/>
                                          </p:val>
                                        </p:tav>
                                      </p:tavLst>
                                    </p:anim>
                                    <p:anim calcmode="lin" valueType="num">
                                      <p:cBhvr additive="base">
                                        <p:cTn id="14" dur="500" fill="hold"/>
                                        <p:tgtEl>
                                          <p:spTgt spid="1792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8" grpId="0" animBg="1" autoUpdateAnimBg="0"/>
      <p:bldP spid="179209" grpId="0" animBg="1" autoUpdateAnimBg="0"/>
    </p:bld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Fußzeilenplatzhalter 2">
            <a:extLst>
              <a:ext uri="{FF2B5EF4-FFF2-40B4-BE49-F238E27FC236}">
                <a16:creationId xmlns:a16="http://schemas.microsoft.com/office/drawing/2014/main" id="{F8181B2C-5392-4CC6-96EF-99914628212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0835" name="Foliennummernplatzhalter 3">
            <a:extLst>
              <a:ext uri="{FF2B5EF4-FFF2-40B4-BE49-F238E27FC236}">
                <a16:creationId xmlns:a16="http://schemas.microsoft.com/office/drawing/2014/main" id="{DFFF7BA8-FB9F-426E-9897-EF30C51D8A7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92B0EC3-1622-47CB-827A-E3A474F924FF}" type="slidenum">
              <a:rPr lang="de-DE" altLang="de-DE" sz="1400"/>
              <a:pPr eaLnBrk="1" hangingPunct="1"/>
              <a:t>115</a:t>
            </a:fld>
            <a:endParaRPr lang="de-DE" altLang="de-DE" sz="1400"/>
          </a:p>
        </p:txBody>
      </p:sp>
      <p:sp>
        <p:nvSpPr>
          <p:cNvPr id="120836" name="Text Box 2">
            <a:extLst>
              <a:ext uri="{FF2B5EF4-FFF2-40B4-BE49-F238E27FC236}">
                <a16:creationId xmlns:a16="http://schemas.microsoft.com/office/drawing/2014/main" id="{BEBD4F4F-BF9B-4E74-9BB8-D6CD9121A73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0837" name="Text Box 3">
            <a:extLst>
              <a:ext uri="{FF2B5EF4-FFF2-40B4-BE49-F238E27FC236}">
                <a16:creationId xmlns:a16="http://schemas.microsoft.com/office/drawing/2014/main" id="{F1DDFA99-6B1E-46E0-9FD6-B5E51B992D83}"/>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14)</a:t>
            </a:r>
          </a:p>
        </p:txBody>
      </p:sp>
      <p:sp>
        <p:nvSpPr>
          <p:cNvPr id="120838" name="Text Box 4">
            <a:extLst>
              <a:ext uri="{FF2B5EF4-FFF2-40B4-BE49-F238E27FC236}">
                <a16:creationId xmlns:a16="http://schemas.microsoft.com/office/drawing/2014/main" id="{07EBADCC-D71E-4FAA-9F0A-334C23505FE9}"/>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20839" name="Rectangle 5">
            <a:extLst>
              <a:ext uri="{FF2B5EF4-FFF2-40B4-BE49-F238E27FC236}">
                <a16:creationId xmlns:a16="http://schemas.microsoft.com/office/drawing/2014/main" id="{441093C2-3B57-44C7-BC05-5079E4AF9049}"/>
              </a:ext>
            </a:extLst>
          </p:cNvPr>
          <p:cNvSpPr>
            <a:spLocks noGrp="1" noChangeArrowheads="1"/>
          </p:cNvSpPr>
          <p:nvPr>
            <p:ph type="title" idx="4294967295"/>
          </p:nvPr>
        </p:nvSpPr>
        <p:spPr/>
        <p:txBody>
          <a:bodyPr/>
          <a:lstStyle/>
          <a:p>
            <a:pPr eaLnBrk="1" hangingPunct="1"/>
            <a:r>
              <a:rPr lang="de-DE" altLang="de-DE"/>
              <a:t>Voraussetzungen 14</a:t>
            </a:r>
          </a:p>
        </p:txBody>
      </p:sp>
      <p:sp>
        <p:nvSpPr>
          <p:cNvPr id="120840" name="Rectangle 6">
            <a:extLst>
              <a:ext uri="{FF2B5EF4-FFF2-40B4-BE49-F238E27FC236}">
                <a16:creationId xmlns:a16="http://schemas.microsoft.com/office/drawing/2014/main" id="{7218EF50-995F-4089-BE0C-C6A077C8A8E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0841" name="Text Box 7">
            <a:extLst>
              <a:ext uri="{FF2B5EF4-FFF2-40B4-BE49-F238E27FC236}">
                <a16:creationId xmlns:a16="http://schemas.microsoft.com/office/drawing/2014/main" id="{929661D7-4029-411F-9F0F-8ECA7F3EBB74}"/>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80232" name="Text Box 8">
            <a:extLst>
              <a:ext uri="{FF2B5EF4-FFF2-40B4-BE49-F238E27FC236}">
                <a16:creationId xmlns:a16="http://schemas.microsoft.com/office/drawing/2014/main" id="{86220642-A2B5-48E8-8467-C78B4069F76A}"/>
              </a:ext>
            </a:extLst>
          </p:cNvPr>
          <p:cNvSpPr txBox="1">
            <a:spLocks noChangeArrowheads="1"/>
          </p:cNvSpPr>
          <p:nvPr/>
        </p:nvSpPr>
        <p:spPr bwMode="auto">
          <a:xfrm>
            <a:off x="304800" y="3267075"/>
            <a:ext cx="8458200" cy="320087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dirty="0">
                <a:solidFill>
                  <a:srgbClr val="000000"/>
                </a:solidFill>
                <a:latin typeface="Helvetica" panose="020B0604020202020204" pitchFamily="34" charset="0"/>
              </a:rPr>
              <a:t>Der klagende Sozialhilfeträger begehrt von der beklagten Krankenkasse die Erstattung der Kosten für die stationäre psychiatrische Behandlung ihres Versicherten (= Beigeladener zu 3.). </a:t>
            </a:r>
          </a:p>
          <a:p>
            <a:pPr eaLnBrk="1" hangingPunct="1">
              <a:spcBef>
                <a:spcPct val="50000"/>
              </a:spcBef>
            </a:pPr>
            <a:r>
              <a:rPr lang="de-DE" altLang="de-DE" sz="1400" dirty="0">
                <a:solidFill>
                  <a:srgbClr val="000000"/>
                </a:solidFill>
                <a:latin typeface="Helvetica" panose="020B0604020202020204" pitchFamily="34" charset="0"/>
              </a:rPr>
              <a:t>Bei dem 1975 geborenen Beigeladenen zu 3., dem vom Kläger Sozialhilfeleistungen gewährt wurden, besteht eine Minderbegabung mit Verhaltensstörungen sowie Neigung zu auto- und fremdaggressiven Impulsdurchbrüchen, sexueller Enthemmung bei insgesamt dissoziativer Fehlreaktionsbereitschaft. Er befand sich deswegen seit Juli 1991 mehrfach lange Zeit in stationärer psychiatrischer Behandlung. Am 9. Juni 1997 wurde vormundschaftsgerichtlich seine Unterbringung in einer geschlossenen Einrichtung längstens bis 28. April 1999 genehmigt. </a:t>
            </a:r>
          </a:p>
          <a:p>
            <a:pPr eaLnBrk="1" hangingPunct="1">
              <a:spcBef>
                <a:spcPct val="50000"/>
              </a:spcBef>
            </a:pPr>
            <a:r>
              <a:rPr lang="de-DE" altLang="de-DE" sz="1400" dirty="0">
                <a:solidFill>
                  <a:srgbClr val="000000"/>
                </a:solidFill>
                <a:latin typeface="Helvetica" panose="020B0604020202020204" pitchFamily="34" charset="0"/>
              </a:rPr>
              <a:t>Nach wiederholt gescheiterten Versuchen der </a:t>
            </a:r>
            <a:r>
              <a:rPr lang="de-DE" altLang="de-DE" sz="1400" dirty="0" err="1">
                <a:solidFill>
                  <a:srgbClr val="000000"/>
                </a:solidFill>
                <a:latin typeface="Helvetica" panose="020B0604020202020204" pitchFamily="34" charset="0"/>
              </a:rPr>
              <a:t>Enthospitalisierung</a:t>
            </a:r>
            <a:r>
              <a:rPr lang="de-DE" altLang="de-DE" sz="1400" dirty="0">
                <a:solidFill>
                  <a:srgbClr val="000000"/>
                </a:solidFill>
                <a:latin typeface="Helvetica" panose="020B0604020202020204" pitchFamily="34" charset="0"/>
              </a:rPr>
              <a:t> (zuletzt im November/Dezember 1996) befand sich der Beigeladene zu 3. ab 16. Dezember 1996 durchgehend in psychiatrischen Fachkliniken. Auf einen Kostenübernahmeantrag der Beigeladenen zu 1. vom 24. Februar 1997 hin übernahm die Beklagte die Kosten des stationären Aufenthalts in der Klinik der Beigeladenen zu 1. in H. bis 11. März 1997. </a:t>
            </a:r>
          </a:p>
        </p:txBody>
      </p:sp>
      <p:sp>
        <p:nvSpPr>
          <p:cNvPr id="180234" name="Text Box 10">
            <a:extLst>
              <a:ext uri="{FF2B5EF4-FFF2-40B4-BE49-F238E27FC236}">
                <a16:creationId xmlns:a16="http://schemas.microsoft.com/office/drawing/2014/main" id="{1B033B8E-8271-44ED-B24D-3E42A25AE925}"/>
              </a:ext>
            </a:extLst>
          </p:cNvPr>
          <p:cNvSpPr txBox="1">
            <a:spLocks noChangeArrowheads="1"/>
          </p:cNvSpPr>
          <p:nvPr/>
        </p:nvSpPr>
        <p:spPr bwMode="auto">
          <a:xfrm>
            <a:off x="990600" y="2509838"/>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Nochmals aber: BSG v. </a:t>
            </a:r>
            <a:r>
              <a:rPr lang="de-DE" altLang="de-DE">
                <a:solidFill>
                  <a:srgbClr val="000000"/>
                </a:solidFill>
                <a:latin typeface="Helvetica" panose="020B0604020202020204" pitchFamily="34" charset="0"/>
              </a:rPr>
              <a:t>4.4.2006, B 1 KR 32/04 R:</a:t>
            </a:r>
            <a:endParaRPr lang="de-DE" altLang="de-DE"/>
          </a:p>
        </p:txBody>
      </p:sp>
      <p:sp>
        <p:nvSpPr>
          <p:cNvPr id="180235" name="Text Box 11">
            <a:extLst>
              <a:ext uri="{FF2B5EF4-FFF2-40B4-BE49-F238E27FC236}">
                <a16:creationId xmlns:a16="http://schemas.microsoft.com/office/drawing/2014/main" id="{44EE18BA-6F80-4A06-AC35-766E34C58167}"/>
              </a:ext>
            </a:extLst>
          </p:cNvPr>
          <p:cNvSpPr txBox="1">
            <a:spLocks noChangeArrowheads="1"/>
          </p:cNvSpPr>
          <p:nvPr/>
        </p:nvSpPr>
        <p:spPr bwMode="auto">
          <a:xfrm>
            <a:off x="1752600" y="2971800"/>
            <a:ext cx="5562600" cy="3048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Auszüge aus Tatbestand und Entscheidungsgründen: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0234"/>
                                        </p:tgtEl>
                                        <p:attrNameLst>
                                          <p:attrName>style.visibility</p:attrName>
                                        </p:attrNameLst>
                                      </p:cBhvr>
                                      <p:to>
                                        <p:strVal val="visible"/>
                                      </p:to>
                                    </p:set>
                                    <p:anim calcmode="lin" valueType="num">
                                      <p:cBhvr additive="base">
                                        <p:cTn id="7" dur="500" fill="hold"/>
                                        <p:tgtEl>
                                          <p:spTgt spid="180234"/>
                                        </p:tgtEl>
                                        <p:attrNameLst>
                                          <p:attrName>ppt_x</p:attrName>
                                        </p:attrNameLst>
                                      </p:cBhvr>
                                      <p:tavLst>
                                        <p:tav tm="0">
                                          <p:val>
                                            <p:strVal val="0-#ppt_w/2"/>
                                          </p:val>
                                        </p:tav>
                                        <p:tav tm="100000">
                                          <p:val>
                                            <p:strVal val="#ppt_x"/>
                                          </p:val>
                                        </p:tav>
                                      </p:tavLst>
                                    </p:anim>
                                    <p:anim calcmode="lin" valueType="num">
                                      <p:cBhvr additive="base">
                                        <p:cTn id="8" dur="500" fill="hold"/>
                                        <p:tgtEl>
                                          <p:spTgt spid="1802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0235"/>
                                        </p:tgtEl>
                                        <p:attrNameLst>
                                          <p:attrName>style.visibility</p:attrName>
                                        </p:attrNameLst>
                                      </p:cBhvr>
                                      <p:to>
                                        <p:strVal val="visible"/>
                                      </p:to>
                                    </p:set>
                                    <p:anim calcmode="lin" valueType="num">
                                      <p:cBhvr additive="base">
                                        <p:cTn id="13" dur="500" fill="hold"/>
                                        <p:tgtEl>
                                          <p:spTgt spid="180235"/>
                                        </p:tgtEl>
                                        <p:attrNameLst>
                                          <p:attrName>ppt_x</p:attrName>
                                        </p:attrNameLst>
                                      </p:cBhvr>
                                      <p:tavLst>
                                        <p:tav tm="0">
                                          <p:val>
                                            <p:strVal val="0-#ppt_w/2"/>
                                          </p:val>
                                        </p:tav>
                                        <p:tav tm="100000">
                                          <p:val>
                                            <p:strVal val="#ppt_x"/>
                                          </p:val>
                                        </p:tav>
                                      </p:tavLst>
                                    </p:anim>
                                    <p:anim calcmode="lin" valueType="num">
                                      <p:cBhvr additive="base">
                                        <p:cTn id="14" dur="500" fill="hold"/>
                                        <p:tgtEl>
                                          <p:spTgt spid="18023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0232"/>
                                        </p:tgtEl>
                                        <p:attrNameLst>
                                          <p:attrName>style.visibility</p:attrName>
                                        </p:attrNameLst>
                                      </p:cBhvr>
                                      <p:to>
                                        <p:strVal val="visible"/>
                                      </p:to>
                                    </p:set>
                                    <p:anim calcmode="lin" valueType="num">
                                      <p:cBhvr additive="base">
                                        <p:cTn id="19" dur="500" fill="hold"/>
                                        <p:tgtEl>
                                          <p:spTgt spid="180232"/>
                                        </p:tgtEl>
                                        <p:attrNameLst>
                                          <p:attrName>ppt_x</p:attrName>
                                        </p:attrNameLst>
                                      </p:cBhvr>
                                      <p:tavLst>
                                        <p:tav tm="0">
                                          <p:val>
                                            <p:strVal val="0-#ppt_w/2"/>
                                          </p:val>
                                        </p:tav>
                                        <p:tav tm="100000">
                                          <p:val>
                                            <p:strVal val="#ppt_x"/>
                                          </p:val>
                                        </p:tav>
                                      </p:tavLst>
                                    </p:anim>
                                    <p:anim calcmode="lin" valueType="num">
                                      <p:cBhvr additive="base">
                                        <p:cTn id="20" dur="500" fill="hold"/>
                                        <p:tgtEl>
                                          <p:spTgt spid="1802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32" grpId="0" animBg="1" autoUpdateAnimBg="0"/>
      <p:bldP spid="180234" grpId="0" autoUpdateAnimBg="0"/>
      <p:bldP spid="180235" grpId="0" animBg="1" autoUpdateAnimBg="0"/>
    </p:bld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Fußzeilenplatzhalter 2">
            <a:extLst>
              <a:ext uri="{FF2B5EF4-FFF2-40B4-BE49-F238E27FC236}">
                <a16:creationId xmlns:a16="http://schemas.microsoft.com/office/drawing/2014/main" id="{C670BCCB-4E69-4C04-B875-C7C8545E1D8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1859" name="Foliennummernplatzhalter 3">
            <a:extLst>
              <a:ext uri="{FF2B5EF4-FFF2-40B4-BE49-F238E27FC236}">
                <a16:creationId xmlns:a16="http://schemas.microsoft.com/office/drawing/2014/main" id="{80A65402-E5C3-4988-B41F-BF286A11F9B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875F796-1988-4353-936C-82AABD113724}" type="slidenum">
              <a:rPr lang="de-DE" altLang="de-DE" sz="1400"/>
              <a:pPr eaLnBrk="1" hangingPunct="1"/>
              <a:t>116</a:t>
            </a:fld>
            <a:endParaRPr lang="de-DE" altLang="de-DE" sz="1400"/>
          </a:p>
        </p:txBody>
      </p:sp>
      <p:sp>
        <p:nvSpPr>
          <p:cNvPr id="121860" name="Text Box 2">
            <a:extLst>
              <a:ext uri="{FF2B5EF4-FFF2-40B4-BE49-F238E27FC236}">
                <a16:creationId xmlns:a16="http://schemas.microsoft.com/office/drawing/2014/main" id="{998C9D26-00A7-46E4-BB1E-DE70976EE5D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1861" name="Text Box 3">
            <a:extLst>
              <a:ext uri="{FF2B5EF4-FFF2-40B4-BE49-F238E27FC236}">
                <a16:creationId xmlns:a16="http://schemas.microsoft.com/office/drawing/2014/main" id="{AB4BB381-40F8-49FA-B7E4-70D567FCDFAE}"/>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15)</a:t>
            </a:r>
          </a:p>
        </p:txBody>
      </p:sp>
      <p:sp>
        <p:nvSpPr>
          <p:cNvPr id="121862" name="Text Box 4">
            <a:extLst>
              <a:ext uri="{FF2B5EF4-FFF2-40B4-BE49-F238E27FC236}">
                <a16:creationId xmlns:a16="http://schemas.microsoft.com/office/drawing/2014/main" id="{F3959ED3-6331-4C86-8D0D-34312A0EC459}"/>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21863" name="Rectangle 5">
            <a:extLst>
              <a:ext uri="{FF2B5EF4-FFF2-40B4-BE49-F238E27FC236}">
                <a16:creationId xmlns:a16="http://schemas.microsoft.com/office/drawing/2014/main" id="{A7C7E9E4-6937-4B3B-BDCC-E692C0A9F1B1}"/>
              </a:ext>
            </a:extLst>
          </p:cNvPr>
          <p:cNvSpPr>
            <a:spLocks noGrp="1" noChangeArrowheads="1"/>
          </p:cNvSpPr>
          <p:nvPr>
            <p:ph type="title" idx="4294967295"/>
          </p:nvPr>
        </p:nvSpPr>
        <p:spPr/>
        <p:txBody>
          <a:bodyPr/>
          <a:lstStyle/>
          <a:p>
            <a:pPr eaLnBrk="1" hangingPunct="1"/>
            <a:r>
              <a:rPr lang="de-DE" altLang="de-DE"/>
              <a:t>Voraussetzungen 15</a:t>
            </a:r>
          </a:p>
        </p:txBody>
      </p:sp>
      <p:sp>
        <p:nvSpPr>
          <p:cNvPr id="121864" name="Rectangle 6">
            <a:extLst>
              <a:ext uri="{FF2B5EF4-FFF2-40B4-BE49-F238E27FC236}">
                <a16:creationId xmlns:a16="http://schemas.microsoft.com/office/drawing/2014/main" id="{A23039FD-76E4-4989-8589-9F068BA4045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1865" name="Text Box 7">
            <a:extLst>
              <a:ext uri="{FF2B5EF4-FFF2-40B4-BE49-F238E27FC236}">
                <a16:creationId xmlns:a16="http://schemas.microsoft.com/office/drawing/2014/main" id="{BD7ABD27-0CB7-4F38-B788-77D6A8CF9C4D}"/>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81256" name="Text Box 8">
            <a:extLst>
              <a:ext uri="{FF2B5EF4-FFF2-40B4-BE49-F238E27FC236}">
                <a16:creationId xmlns:a16="http://schemas.microsoft.com/office/drawing/2014/main" id="{4191F43D-A80E-404B-9B00-ABBA5982A9BE}"/>
              </a:ext>
            </a:extLst>
          </p:cNvPr>
          <p:cNvSpPr txBox="1">
            <a:spLocks noChangeArrowheads="1"/>
          </p:cNvSpPr>
          <p:nvPr/>
        </p:nvSpPr>
        <p:spPr bwMode="auto">
          <a:xfrm>
            <a:off x="152400" y="2819400"/>
            <a:ext cx="8458200" cy="1314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Helvetica" panose="020B0604020202020204" pitchFamily="34" charset="0"/>
              </a:rPr>
              <a:t>Der erkennende Senat beabsichtigt, die Revision des Klägers zurückzuweisen und das klageabweisende Berufungsurteil zu bestätigen. Daran sieht sich der Senat allerdings gehindert, weil er dabei in entscheidungstragender Weise von der Rechtsprechung des 3. Senats des BSG abweichen würde. Er legt dem 3. Senat daher die im Beschlusstenor enthaltenen Einzelfragen zur Beantwortung vor (vgl § 41 Abs 2 SGG) . </a:t>
            </a:r>
          </a:p>
        </p:txBody>
      </p:sp>
      <p:sp>
        <p:nvSpPr>
          <p:cNvPr id="181258" name="Text Box 10">
            <a:extLst>
              <a:ext uri="{FF2B5EF4-FFF2-40B4-BE49-F238E27FC236}">
                <a16:creationId xmlns:a16="http://schemas.microsoft.com/office/drawing/2014/main" id="{E091B54C-38A5-461C-AE74-E3D14E0408CF}"/>
              </a:ext>
            </a:extLst>
          </p:cNvPr>
          <p:cNvSpPr txBox="1">
            <a:spLocks noChangeArrowheads="1"/>
          </p:cNvSpPr>
          <p:nvPr/>
        </p:nvSpPr>
        <p:spPr bwMode="auto">
          <a:xfrm>
            <a:off x="152400" y="4094163"/>
            <a:ext cx="8458200" cy="1314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Helvetica" panose="020B0604020202020204" pitchFamily="34" charset="0"/>
              </a:rPr>
              <a:t>Nach § 27 Abs 1 Satz 1 SGB V haben Versicherte Anspruch auf Krankenbehandlung, wenn sie notwendig ist, um eine Krankheit zu erkennen, zu heilen, ihre Verschlimmerung zu verhüten oder Krankheitsbeschwerden zu lindern. Die zur Krankenbehandlung gehörende Krankenhausbehandlung (§ 27 Abs 1 Satz 2 Nr 5 SGB V) wird gemäß § 39 Abs 1 Satz 1 SGB V vollstationär, teilstationär, vor- und nachstationär sowie ambulant erbracht.</a:t>
            </a:r>
            <a:endParaRPr lang="de-DE" altLang="de-DE" sz="16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1256"/>
                                        </p:tgtEl>
                                        <p:attrNameLst>
                                          <p:attrName>style.visibility</p:attrName>
                                        </p:attrNameLst>
                                      </p:cBhvr>
                                      <p:to>
                                        <p:strVal val="visible"/>
                                      </p:to>
                                    </p:set>
                                    <p:anim calcmode="lin" valueType="num">
                                      <p:cBhvr additive="base">
                                        <p:cTn id="7" dur="500" fill="hold"/>
                                        <p:tgtEl>
                                          <p:spTgt spid="181256"/>
                                        </p:tgtEl>
                                        <p:attrNameLst>
                                          <p:attrName>ppt_x</p:attrName>
                                        </p:attrNameLst>
                                      </p:cBhvr>
                                      <p:tavLst>
                                        <p:tav tm="0">
                                          <p:val>
                                            <p:strVal val="0-#ppt_w/2"/>
                                          </p:val>
                                        </p:tav>
                                        <p:tav tm="100000">
                                          <p:val>
                                            <p:strVal val="#ppt_x"/>
                                          </p:val>
                                        </p:tav>
                                      </p:tavLst>
                                    </p:anim>
                                    <p:anim calcmode="lin" valueType="num">
                                      <p:cBhvr additive="base">
                                        <p:cTn id="8" dur="500" fill="hold"/>
                                        <p:tgtEl>
                                          <p:spTgt spid="18125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1258"/>
                                        </p:tgtEl>
                                        <p:attrNameLst>
                                          <p:attrName>style.visibility</p:attrName>
                                        </p:attrNameLst>
                                      </p:cBhvr>
                                      <p:to>
                                        <p:strVal val="visible"/>
                                      </p:to>
                                    </p:set>
                                    <p:anim calcmode="lin" valueType="num">
                                      <p:cBhvr additive="base">
                                        <p:cTn id="13" dur="500" fill="hold"/>
                                        <p:tgtEl>
                                          <p:spTgt spid="181258"/>
                                        </p:tgtEl>
                                        <p:attrNameLst>
                                          <p:attrName>ppt_x</p:attrName>
                                        </p:attrNameLst>
                                      </p:cBhvr>
                                      <p:tavLst>
                                        <p:tav tm="0">
                                          <p:val>
                                            <p:strVal val="0-#ppt_w/2"/>
                                          </p:val>
                                        </p:tav>
                                        <p:tav tm="100000">
                                          <p:val>
                                            <p:strVal val="#ppt_x"/>
                                          </p:val>
                                        </p:tav>
                                      </p:tavLst>
                                    </p:anim>
                                    <p:anim calcmode="lin" valueType="num">
                                      <p:cBhvr additive="base">
                                        <p:cTn id="14" dur="500" fill="hold"/>
                                        <p:tgtEl>
                                          <p:spTgt spid="1812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6" grpId="0" animBg="1" autoUpdateAnimBg="0"/>
      <p:bldP spid="181258" grpId="0" animBg="1" autoUpdateAnimBg="0"/>
    </p:bld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Fußzeilenplatzhalter 2">
            <a:extLst>
              <a:ext uri="{FF2B5EF4-FFF2-40B4-BE49-F238E27FC236}">
                <a16:creationId xmlns:a16="http://schemas.microsoft.com/office/drawing/2014/main" id="{85C05BAB-16D6-4938-B585-7C91255D96B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2883" name="Foliennummernplatzhalter 3">
            <a:extLst>
              <a:ext uri="{FF2B5EF4-FFF2-40B4-BE49-F238E27FC236}">
                <a16:creationId xmlns:a16="http://schemas.microsoft.com/office/drawing/2014/main" id="{2B98FC0A-5094-4C58-8583-FE745EF7699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16A86C3-0174-471C-B63D-7FED1938CC9B}" type="slidenum">
              <a:rPr lang="de-DE" altLang="de-DE" sz="1400"/>
              <a:pPr eaLnBrk="1" hangingPunct="1"/>
              <a:t>117</a:t>
            </a:fld>
            <a:endParaRPr lang="de-DE" altLang="de-DE" sz="1400"/>
          </a:p>
        </p:txBody>
      </p:sp>
      <p:sp>
        <p:nvSpPr>
          <p:cNvPr id="122884" name="Text Box 2">
            <a:extLst>
              <a:ext uri="{FF2B5EF4-FFF2-40B4-BE49-F238E27FC236}">
                <a16:creationId xmlns:a16="http://schemas.microsoft.com/office/drawing/2014/main" id="{09AB3CE5-E09D-4C19-8304-BC8BC063841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2885" name="Text Box 3">
            <a:extLst>
              <a:ext uri="{FF2B5EF4-FFF2-40B4-BE49-F238E27FC236}">
                <a16:creationId xmlns:a16="http://schemas.microsoft.com/office/drawing/2014/main" id="{1FE628DA-B7C8-457F-B0F7-DA93CAF9CBD6}"/>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16)</a:t>
            </a:r>
          </a:p>
        </p:txBody>
      </p:sp>
      <p:sp>
        <p:nvSpPr>
          <p:cNvPr id="122886" name="Text Box 4">
            <a:extLst>
              <a:ext uri="{FF2B5EF4-FFF2-40B4-BE49-F238E27FC236}">
                <a16:creationId xmlns:a16="http://schemas.microsoft.com/office/drawing/2014/main" id="{53B9D39C-223E-4B9F-BAD2-8FF41D6888AA}"/>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22887" name="Rectangle 5">
            <a:extLst>
              <a:ext uri="{FF2B5EF4-FFF2-40B4-BE49-F238E27FC236}">
                <a16:creationId xmlns:a16="http://schemas.microsoft.com/office/drawing/2014/main" id="{59341A40-A726-4FA9-B7BD-61AC0C11B4A4}"/>
              </a:ext>
            </a:extLst>
          </p:cNvPr>
          <p:cNvSpPr>
            <a:spLocks noGrp="1" noChangeArrowheads="1"/>
          </p:cNvSpPr>
          <p:nvPr>
            <p:ph type="title" idx="4294967295"/>
          </p:nvPr>
        </p:nvSpPr>
        <p:spPr/>
        <p:txBody>
          <a:bodyPr/>
          <a:lstStyle/>
          <a:p>
            <a:pPr eaLnBrk="1" hangingPunct="1"/>
            <a:r>
              <a:rPr lang="de-DE" altLang="de-DE"/>
              <a:t>Voraussetzungen 16</a:t>
            </a:r>
          </a:p>
        </p:txBody>
      </p:sp>
      <p:sp>
        <p:nvSpPr>
          <p:cNvPr id="122888" name="Rectangle 6">
            <a:extLst>
              <a:ext uri="{FF2B5EF4-FFF2-40B4-BE49-F238E27FC236}">
                <a16:creationId xmlns:a16="http://schemas.microsoft.com/office/drawing/2014/main" id="{AEDA09FB-077C-4345-B314-2CF39677767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2889" name="Text Box 7">
            <a:extLst>
              <a:ext uri="{FF2B5EF4-FFF2-40B4-BE49-F238E27FC236}">
                <a16:creationId xmlns:a16="http://schemas.microsoft.com/office/drawing/2014/main" id="{51E76045-3A34-4E5B-AE4A-A81B99F44CC3}"/>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82280" name="Text Box 8">
            <a:extLst>
              <a:ext uri="{FF2B5EF4-FFF2-40B4-BE49-F238E27FC236}">
                <a16:creationId xmlns:a16="http://schemas.microsoft.com/office/drawing/2014/main" id="{E45F8C82-0CC9-4E21-B67C-6C34C321C238}"/>
              </a:ext>
            </a:extLst>
          </p:cNvPr>
          <p:cNvSpPr txBox="1">
            <a:spLocks noChangeArrowheads="1"/>
          </p:cNvSpPr>
          <p:nvPr/>
        </p:nvSpPr>
        <p:spPr bwMode="auto">
          <a:xfrm>
            <a:off x="228600" y="2590800"/>
            <a:ext cx="8458200" cy="22923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Helvetica" panose="020B0604020202020204" pitchFamily="34" charset="0"/>
              </a:rPr>
              <a:t>Die Unterbringung des Betroffenen in einer geschlossenen Anstalt mit dem Ziel der Verwahrung, etwa weil er die öffentliche Sicherheit und Ordnung bzw sich selbst oder andere gefährdet, begründet regelmäßig keine Leistungspflicht der gesetzlichen Krankenversicherung. Auch soziale oder humanitäre Gründe genügen dafür nicht; so schließen bloße (primär nichtärztliche) Maßnahmen mit dem Ziel, eine selbstständigere Lebensführung zu ermöglichen oder die Verwahrlosung des Betroffenen zu verhindern, eine Leistungsgewährung für stationäre Krankenhausbehandlung aus. Die Notwendigkeit von Krankenhausbehandlung ist vielmehr davon abhängig, dass die Behandlung primär dazu dient, eine Krankheit zu erkennen, zu heilen, ihre Verschlimmerung zu verhüten oder Krankheitsbeschwerden zu lindern. </a:t>
            </a:r>
          </a:p>
        </p:txBody>
      </p:sp>
      <p:sp>
        <p:nvSpPr>
          <p:cNvPr id="182282" name="Text Box 10">
            <a:extLst>
              <a:ext uri="{FF2B5EF4-FFF2-40B4-BE49-F238E27FC236}">
                <a16:creationId xmlns:a16="http://schemas.microsoft.com/office/drawing/2014/main" id="{65F6A49B-80E7-458E-A90A-FE0A9853C09D}"/>
              </a:ext>
            </a:extLst>
          </p:cNvPr>
          <p:cNvSpPr txBox="1">
            <a:spLocks noChangeArrowheads="1"/>
          </p:cNvSpPr>
          <p:nvPr/>
        </p:nvSpPr>
        <p:spPr bwMode="auto">
          <a:xfrm>
            <a:off x="228600" y="4876800"/>
            <a:ext cx="8458200" cy="132343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solidFill>
                  <a:srgbClr val="000000"/>
                </a:solidFill>
                <a:latin typeface="Helvetica" panose="020B0604020202020204" pitchFamily="34" charset="0"/>
              </a:rPr>
              <a:t>Wenn aber weder Pflege noch Unterbringung zu den Aufgaben der gesetzlichen Krankenversicherung gehören, konnte dem Beigeladenen zu 3. auch kein krankenversicherungsrechtlicher Leistungsanspruch daraus erwachsen, dass ein Krankenhausarzt den weiteren stationären Krankenhausaufenthalt gleichwohl noch medizinisch für sinnvoll und geboten hielt.</a:t>
            </a:r>
            <a:endParaRPr lang="de-DE" altLang="de-DE" sz="1600"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2280"/>
                                        </p:tgtEl>
                                        <p:attrNameLst>
                                          <p:attrName>style.visibility</p:attrName>
                                        </p:attrNameLst>
                                      </p:cBhvr>
                                      <p:to>
                                        <p:strVal val="visible"/>
                                      </p:to>
                                    </p:set>
                                    <p:anim calcmode="lin" valueType="num">
                                      <p:cBhvr additive="base">
                                        <p:cTn id="7" dur="500" fill="hold"/>
                                        <p:tgtEl>
                                          <p:spTgt spid="182280"/>
                                        </p:tgtEl>
                                        <p:attrNameLst>
                                          <p:attrName>ppt_x</p:attrName>
                                        </p:attrNameLst>
                                      </p:cBhvr>
                                      <p:tavLst>
                                        <p:tav tm="0">
                                          <p:val>
                                            <p:strVal val="0-#ppt_w/2"/>
                                          </p:val>
                                        </p:tav>
                                        <p:tav tm="100000">
                                          <p:val>
                                            <p:strVal val="#ppt_x"/>
                                          </p:val>
                                        </p:tav>
                                      </p:tavLst>
                                    </p:anim>
                                    <p:anim calcmode="lin" valueType="num">
                                      <p:cBhvr additive="base">
                                        <p:cTn id="8" dur="500" fill="hold"/>
                                        <p:tgtEl>
                                          <p:spTgt spid="18228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2282"/>
                                        </p:tgtEl>
                                        <p:attrNameLst>
                                          <p:attrName>style.visibility</p:attrName>
                                        </p:attrNameLst>
                                      </p:cBhvr>
                                      <p:to>
                                        <p:strVal val="visible"/>
                                      </p:to>
                                    </p:set>
                                    <p:anim calcmode="lin" valueType="num">
                                      <p:cBhvr additive="base">
                                        <p:cTn id="13" dur="500" fill="hold"/>
                                        <p:tgtEl>
                                          <p:spTgt spid="182282"/>
                                        </p:tgtEl>
                                        <p:attrNameLst>
                                          <p:attrName>ppt_x</p:attrName>
                                        </p:attrNameLst>
                                      </p:cBhvr>
                                      <p:tavLst>
                                        <p:tav tm="0">
                                          <p:val>
                                            <p:strVal val="0-#ppt_w/2"/>
                                          </p:val>
                                        </p:tav>
                                        <p:tav tm="100000">
                                          <p:val>
                                            <p:strVal val="#ppt_x"/>
                                          </p:val>
                                        </p:tav>
                                      </p:tavLst>
                                    </p:anim>
                                    <p:anim calcmode="lin" valueType="num">
                                      <p:cBhvr additive="base">
                                        <p:cTn id="14" dur="500" fill="hold"/>
                                        <p:tgtEl>
                                          <p:spTgt spid="1822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80" grpId="0" animBg="1" autoUpdateAnimBg="0"/>
      <p:bldP spid="182282" grpId="0" animBg="1" autoUpdateAnimBg="0"/>
    </p:bld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Fußzeilenplatzhalter 2">
            <a:extLst>
              <a:ext uri="{FF2B5EF4-FFF2-40B4-BE49-F238E27FC236}">
                <a16:creationId xmlns:a16="http://schemas.microsoft.com/office/drawing/2014/main" id="{A07F2A13-937A-4E26-AB04-A845DB30005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3907" name="Foliennummernplatzhalter 3">
            <a:extLst>
              <a:ext uri="{FF2B5EF4-FFF2-40B4-BE49-F238E27FC236}">
                <a16:creationId xmlns:a16="http://schemas.microsoft.com/office/drawing/2014/main" id="{F95BEC3C-443B-44EF-AD75-16D11CD0751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3446926-55F9-48F3-9458-99B82D6CE38D}" type="slidenum">
              <a:rPr lang="de-DE" altLang="de-DE" sz="1400"/>
              <a:pPr eaLnBrk="1" hangingPunct="1"/>
              <a:t>118</a:t>
            </a:fld>
            <a:endParaRPr lang="de-DE" altLang="de-DE" sz="1400"/>
          </a:p>
        </p:txBody>
      </p:sp>
      <p:sp>
        <p:nvSpPr>
          <p:cNvPr id="123908" name="Text Box 2">
            <a:extLst>
              <a:ext uri="{FF2B5EF4-FFF2-40B4-BE49-F238E27FC236}">
                <a16:creationId xmlns:a16="http://schemas.microsoft.com/office/drawing/2014/main" id="{7FC198D9-6582-4539-A120-D5E24E70D0C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3909" name="Text Box 3">
            <a:extLst>
              <a:ext uri="{FF2B5EF4-FFF2-40B4-BE49-F238E27FC236}">
                <a16:creationId xmlns:a16="http://schemas.microsoft.com/office/drawing/2014/main" id="{B07DB625-6AA7-49FF-9B15-5464C7D51386}"/>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17)</a:t>
            </a:r>
          </a:p>
        </p:txBody>
      </p:sp>
      <p:sp>
        <p:nvSpPr>
          <p:cNvPr id="123910" name="Text Box 4">
            <a:extLst>
              <a:ext uri="{FF2B5EF4-FFF2-40B4-BE49-F238E27FC236}">
                <a16:creationId xmlns:a16="http://schemas.microsoft.com/office/drawing/2014/main" id="{6148867F-E43C-488F-9855-EF311DB429FC}"/>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Anspruchsvoraussetzungen</a:t>
            </a:r>
          </a:p>
        </p:txBody>
      </p:sp>
      <p:sp>
        <p:nvSpPr>
          <p:cNvPr id="123911" name="Rectangle 5">
            <a:extLst>
              <a:ext uri="{FF2B5EF4-FFF2-40B4-BE49-F238E27FC236}">
                <a16:creationId xmlns:a16="http://schemas.microsoft.com/office/drawing/2014/main" id="{5C3F31CE-7B60-4CF6-8738-3429F92759FC}"/>
              </a:ext>
            </a:extLst>
          </p:cNvPr>
          <p:cNvSpPr>
            <a:spLocks noGrp="1" noChangeArrowheads="1"/>
          </p:cNvSpPr>
          <p:nvPr>
            <p:ph type="title" idx="4294967295"/>
          </p:nvPr>
        </p:nvSpPr>
        <p:spPr/>
        <p:txBody>
          <a:bodyPr/>
          <a:lstStyle/>
          <a:p>
            <a:pPr eaLnBrk="1" hangingPunct="1"/>
            <a:r>
              <a:rPr lang="de-DE" altLang="de-DE"/>
              <a:t>Voraussetzungen 17</a:t>
            </a:r>
          </a:p>
        </p:txBody>
      </p:sp>
      <p:sp>
        <p:nvSpPr>
          <p:cNvPr id="123912" name="Rectangle 6">
            <a:extLst>
              <a:ext uri="{FF2B5EF4-FFF2-40B4-BE49-F238E27FC236}">
                <a16:creationId xmlns:a16="http://schemas.microsoft.com/office/drawing/2014/main" id="{25817879-B274-4A13-8097-441F0A47380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3913" name="Text Box 7">
            <a:extLst>
              <a:ext uri="{FF2B5EF4-FFF2-40B4-BE49-F238E27FC236}">
                <a16:creationId xmlns:a16="http://schemas.microsoft.com/office/drawing/2014/main" id="{1E820F6C-4B8A-40E4-B4DD-2FAFD3489B8A}"/>
              </a:ext>
            </a:extLst>
          </p:cNvPr>
          <p:cNvSpPr txBox="1">
            <a:spLocks noChangeArrowheads="1"/>
          </p:cNvSpPr>
          <p:nvPr/>
        </p:nvSpPr>
        <p:spPr bwMode="auto">
          <a:xfrm>
            <a:off x="0" y="2286000"/>
            <a:ext cx="883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t>Behandlungszugänglichkeit von psychiatrischen Dauerbehandlungen</a:t>
            </a:r>
          </a:p>
        </p:txBody>
      </p:sp>
      <p:sp>
        <p:nvSpPr>
          <p:cNvPr id="183304" name="Text Box 8">
            <a:extLst>
              <a:ext uri="{FF2B5EF4-FFF2-40B4-BE49-F238E27FC236}">
                <a16:creationId xmlns:a16="http://schemas.microsoft.com/office/drawing/2014/main" id="{97BD46ED-26E8-4DA3-9EA9-7C86F268D27F}"/>
              </a:ext>
            </a:extLst>
          </p:cNvPr>
          <p:cNvSpPr txBox="1">
            <a:spLocks noChangeArrowheads="1"/>
          </p:cNvSpPr>
          <p:nvPr/>
        </p:nvSpPr>
        <p:spPr bwMode="auto">
          <a:xfrm>
            <a:off x="228600" y="2590800"/>
            <a:ext cx="8458200" cy="253682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Helvetica" panose="020B0604020202020204" pitchFamily="34" charset="0"/>
              </a:rPr>
              <a:t>Hinge der Anspruch des Versicherten gegen seine Krankenkasse auf eine bestimmte Leistung losgelöst davon durchgehend von der individuellen Prognose des jeweiligen Leistungserbringers ab bzw von einem allein schon durch dessen Tätigwerden gegenüber dem Versicherten vermittelten "Vertrauen", hätte dies im Gesetz Ausdruck finden müssen. Die in das System der gesetzlichen Krankenversicherung einbezogenen (ärztlichen) Leistungserbringer sind trotz ihrer faktischen Schlüsselstellung bei der Konkretisierung von Leistungsansprüchen der Versicherten von Gesetzes wegen nicht befugt, zu Lasten einer Krankenkasse Rechtsentscheidungen über das Bestehen von Leistungsansprüchen zu treffen. Nach der gesetzlichen Konzeption hat vielmehr allein die Krankenkasse darüber zu befinden, ob dem Versicherten auf der Grundlage des geltenden Rechts ein bestimmter Anspruch auf Krankenbehandlung zusteht oder nicht.</a:t>
            </a:r>
          </a:p>
        </p:txBody>
      </p:sp>
      <p:sp>
        <p:nvSpPr>
          <p:cNvPr id="183305" name="Text Box 9">
            <a:extLst>
              <a:ext uri="{FF2B5EF4-FFF2-40B4-BE49-F238E27FC236}">
                <a16:creationId xmlns:a16="http://schemas.microsoft.com/office/drawing/2014/main" id="{D8C9833B-87C8-418D-9FB2-F685B4119E94}"/>
              </a:ext>
            </a:extLst>
          </p:cNvPr>
          <p:cNvSpPr txBox="1">
            <a:spLocks noChangeArrowheads="1"/>
          </p:cNvSpPr>
          <p:nvPr/>
        </p:nvSpPr>
        <p:spPr bwMode="auto">
          <a:xfrm>
            <a:off x="228600" y="5105400"/>
            <a:ext cx="8458200" cy="1314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Helvetica" panose="020B0604020202020204" pitchFamily="34" charset="0"/>
              </a:rPr>
              <a:t>Der erkennende Senat richtet die beschlossene Anfrage an den 3. Senat, weil sich die Frage der Einleitung eines Vorlageverfahrens an den Großen Senat des BSG gemäß § 41 Abs 2 SGG stellt. Eine derartige Vorlage ist nur zulässig, wenn der Senat, von dessen Entscheidung abgewichen werden soll, auf Anfrage erklärt hat, dass er an seiner Rechtsauffassung festhält (vgl § 41 Abs 3 Satz 1 SGG).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3304"/>
                                        </p:tgtEl>
                                        <p:attrNameLst>
                                          <p:attrName>style.visibility</p:attrName>
                                        </p:attrNameLst>
                                      </p:cBhvr>
                                      <p:to>
                                        <p:strVal val="visible"/>
                                      </p:to>
                                    </p:set>
                                    <p:anim calcmode="lin" valueType="num">
                                      <p:cBhvr additive="base">
                                        <p:cTn id="7" dur="500" fill="hold"/>
                                        <p:tgtEl>
                                          <p:spTgt spid="183304"/>
                                        </p:tgtEl>
                                        <p:attrNameLst>
                                          <p:attrName>ppt_x</p:attrName>
                                        </p:attrNameLst>
                                      </p:cBhvr>
                                      <p:tavLst>
                                        <p:tav tm="0">
                                          <p:val>
                                            <p:strVal val="0-#ppt_w/2"/>
                                          </p:val>
                                        </p:tav>
                                        <p:tav tm="100000">
                                          <p:val>
                                            <p:strVal val="#ppt_x"/>
                                          </p:val>
                                        </p:tav>
                                      </p:tavLst>
                                    </p:anim>
                                    <p:anim calcmode="lin" valueType="num">
                                      <p:cBhvr additive="base">
                                        <p:cTn id="8" dur="500" fill="hold"/>
                                        <p:tgtEl>
                                          <p:spTgt spid="1833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3305"/>
                                        </p:tgtEl>
                                        <p:attrNameLst>
                                          <p:attrName>style.visibility</p:attrName>
                                        </p:attrNameLst>
                                      </p:cBhvr>
                                      <p:to>
                                        <p:strVal val="visible"/>
                                      </p:to>
                                    </p:set>
                                    <p:anim calcmode="lin" valueType="num">
                                      <p:cBhvr additive="base">
                                        <p:cTn id="13" dur="500" fill="hold"/>
                                        <p:tgtEl>
                                          <p:spTgt spid="183305"/>
                                        </p:tgtEl>
                                        <p:attrNameLst>
                                          <p:attrName>ppt_x</p:attrName>
                                        </p:attrNameLst>
                                      </p:cBhvr>
                                      <p:tavLst>
                                        <p:tav tm="0">
                                          <p:val>
                                            <p:strVal val="0-#ppt_w/2"/>
                                          </p:val>
                                        </p:tav>
                                        <p:tav tm="100000">
                                          <p:val>
                                            <p:strVal val="#ppt_x"/>
                                          </p:val>
                                        </p:tav>
                                      </p:tavLst>
                                    </p:anim>
                                    <p:anim calcmode="lin" valueType="num">
                                      <p:cBhvr additive="base">
                                        <p:cTn id="14" dur="500" fill="hold"/>
                                        <p:tgtEl>
                                          <p:spTgt spid="1833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04" grpId="0" animBg="1" autoUpdateAnimBg="0"/>
      <p:bldP spid="183305" grpId="0" animBg="1" autoUpdateAnimBg="0"/>
    </p:bld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Fußzeilenplatzhalter 2">
            <a:extLst>
              <a:ext uri="{FF2B5EF4-FFF2-40B4-BE49-F238E27FC236}">
                <a16:creationId xmlns:a16="http://schemas.microsoft.com/office/drawing/2014/main" id="{198E63EB-4C61-4F72-B413-4B79A726CEF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4931" name="Foliennummernplatzhalter 3">
            <a:extLst>
              <a:ext uri="{FF2B5EF4-FFF2-40B4-BE49-F238E27FC236}">
                <a16:creationId xmlns:a16="http://schemas.microsoft.com/office/drawing/2014/main" id="{3E7EDE93-B0AB-42E1-81FE-C4C0D9A56B5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5826B53-E5FD-4D49-9E0C-B8B105EA07F4}" type="slidenum">
              <a:rPr lang="de-DE" altLang="de-DE" sz="1400"/>
              <a:pPr eaLnBrk="1" hangingPunct="1"/>
              <a:t>119</a:t>
            </a:fld>
            <a:endParaRPr lang="de-DE" altLang="de-DE" sz="1400"/>
          </a:p>
        </p:txBody>
      </p:sp>
      <p:pic>
        <p:nvPicPr>
          <p:cNvPr id="124932" name="Picture 24" descr="http://tbn0.google.com/images?q=tbn:s3jS5gAgYcIBfM:http://www.bavweb.de/bilder/arznei.jpg">
            <a:hlinkClick r:id="rId2"/>
            <a:extLst>
              <a:ext uri="{FF2B5EF4-FFF2-40B4-BE49-F238E27FC236}">
                <a16:creationId xmlns:a16="http://schemas.microsoft.com/office/drawing/2014/main" id="{EC550C6E-E8F9-49A7-A60E-23AB96F98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2133600"/>
            <a:ext cx="15319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3" name="Text Box 2">
            <a:extLst>
              <a:ext uri="{FF2B5EF4-FFF2-40B4-BE49-F238E27FC236}">
                <a16:creationId xmlns:a16="http://schemas.microsoft.com/office/drawing/2014/main" id="{02141F21-3293-43B8-8554-246716DD289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4934" name="Text Box 3">
            <a:extLst>
              <a:ext uri="{FF2B5EF4-FFF2-40B4-BE49-F238E27FC236}">
                <a16:creationId xmlns:a16="http://schemas.microsoft.com/office/drawing/2014/main" id="{0906F0B6-6265-4203-ACED-1AD475B78EF7}"/>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a:t>
            </a:r>
            <a:endParaRPr lang="de-DE" altLang="de-DE" sz="2000"/>
          </a:p>
        </p:txBody>
      </p:sp>
      <p:sp>
        <p:nvSpPr>
          <p:cNvPr id="124935" name="Text Box 4">
            <a:extLst>
              <a:ext uri="{FF2B5EF4-FFF2-40B4-BE49-F238E27FC236}">
                <a16:creationId xmlns:a16="http://schemas.microsoft.com/office/drawing/2014/main" id="{735651D7-3316-4CA0-AAF0-0FFE40EBE7F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 (Katalog)</a:t>
            </a:r>
          </a:p>
        </p:txBody>
      </p:sp>
      <p:sp>
        <p:nvSpPr>
          <p:cNvPr id="124936" name="Rectangle 5">
            <a:extLst>
              <a:ext uri="{FF2B5EF4-FFF2-40B4-BE49-F238E27FC236}">
                <a16:creationId xmlns:a16="http://schemas.microsoft.com/office/drawing/2014/main" id="{05419442-1701-444D-880F-6E97C472F74F}"/>
              </a:ext>
            </a:extLst>
          </p:cNvPr>
          <p:cNvSpPr>
            <a:spLocks noGrp="1" noChangeArrowheads="1"/>
          </p:cNvSpPr>
          <p:nvPr>
            <p:ph type="title" idx="4294967295"/>
          </p:nvPr>
        </p:nvSpPr>
        <p:spPr/>
        <p:txBody>
          <a:bodyPr/>
          <a:lstStyle/>
          <a:p>
            <a:pPr eaLnBrk="1" hangingPunct="1"/>
            <a:r>
              <a:rPr lang="de-DE" altLang="de-DE"/>
              <a:t>Krankenbehandlung  (Katalog)</a:t>
            </a:r>
          </a:p>
        </p:txBody>
      </p:sp>
      <p:sp>
        <p:nvSpPr>
          <p:cNvPr id="124937" name="Rectangle 6">
            <a:extLst>
              <a:ext uri="{FF2B5EF4-FFF2-40B4-BE49-F238E27FC236}">
                <a16:creationId xmlns:a16="http://schemas.microsoft.com/office/drawing/2014/main" id="{BDE75A93-F4EE-47FF-B2E5-7D88171F549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4938" name="Text Box 9">
            <a:extLst>
              <a:ext uri="{FF2B5EF4-FFF2-40B4-BE49-F238E27FC236}">
                <a16:creationId xmlns:a16="http://schemas.microsoft.com/office/drawing/2014/main" id="{94C18DE8-F78C-4C8C-A255-D74864E1698A}"/>
              </a:ext>
            </a:extLst>
          </p:cNvPr>
          <p:cNvSpPr txBox="1">
            <a:spLocks noChangeArrowheads="1"/>
          </p:cNvSpPr>
          <p:nvPr/>
        </p:nvSpPr>
        <p:spPr bwMode="auto">
          <a:xfrm>
            <a:off x="2214563" y="24384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27 Abs. 1 Satz 2</a:t>
            </a:r>
          </a:p>
        </p:txBody>
      </p:sp>
      <p:sp>
        <p:nvSpPr>
          <p:cNvPr id="124939" name="Text Box 10">
            <a:extLst>
              <a:ext uri="{FF2B5EF4-FFF2-40B4-BE49-F238E27FC236}">
                <a16:creationId xmlns:a16="http://schemas.microsoft.com/office/drawing/2014/main" id="{2D4ED3AA-8CFF-4883-8241-202D201D01A4}"/>
              </a:ext>
            </a:extLst>
          </p:cNvPr>
          <p:cNvSpPr txBox="1">
            <a:spLocks noChangeArrowheads="1"/>
          </p:cNvSpPr>
          <p:nvPr/>
        </p:nvSpPr>
        <p:spPr bwMode="auto">
          <a:xfrm>
            <a:off x="190500" y="3022600"/>
            <a:ext cx="8458200" cy="36671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Die Krankenbehandlung umfasst: </a:t>
            </a:r>
          </a:p>
        </p:txBody>
      </p:sp>
      <p:sp>
        <p:nvSpPr>
          <p:cNvPr id="159755" name="Text Box 11">
            <a:extLst>
              <a:ext uri="{FF2B5EF4-FFF2-40B4-BE49-F238E27FC236}">
                <a16:creationId xmlns:a16="http://schemas.microsoft.com/office/drawing/2014/main" id="{65A21A42-26C5-46DE-AAF7-E50FBB7F74BD}"/>
              </a:ext>
            </a:extLst>
          </p:cNvPr>
          <p:cNvSpPr txBox="1">
            <a:spLocks noChangeArrowheads="1"/>
          </p:cNvSpPr>
          <p:nvPr/>
        </p:nvSpPr>
        <p:spPr bwMode="auto">
          <a:xfrm>
            <a:off x="228600" y="3733800"/>
            <a:ext cx="8763000" cy="641350"/>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1. ärztliche Behandlung einschließlich Psychotherapie als ärztliche und psycho-therapeutische Behandlung, </a:t>
            </a:r>
            <a:endParaRPr lang="de-DE" altLang="de-DE"/>
          </a:p>
        </p:txBody>
      </p:sp>
      <p:sp>
        <p:nvSpPr>
          <p:cNvPr id="159756" name="Text Box 12">
            <a:extLst>
              <a:ext uri="{FF2B5EF4-FFF2-40B4-BE49-F238E27FC236}">
                <a16:creationId xmlns:a16="http://schemas.microsoft.com/office/drawing/2014/main" id="{7D00A3E4-0F5B-48C5-8EB5-B36A4042FF80}"/>
              </a:ext>
            </a:extLst>
          </p:cNvPr>
          <p:cNvSpPr txBox="1">
            <a:spLocks noChangeArrowheads="1"/>
          </p:cNvSpPr>
          <p:nvPr/>
        </p:nvSpPr>
        <p:spPr bwMode="auto">
          <a:xfrm>
            <a:off x="228600" y="4313238"/>
            <a:ext cx="8763000" cy="3667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2. zahnärztliche Behandlung, </a:t>
            </a:r>
            <a:endParaRPr lang="de-DE" altLang="de-DE"/>
          </a:p>
        </p:txBody>
      </p:sp>
      <p:sp>
        <p:nvSpPr>
          <p:cNvPr id="159757" name="Text Box 13">
            <a:extLst>
              <a:ext uri="{FF2B5EF4-FFF2-40B4-BE49-F238E27FC236}">
                <a16:creationId xmlns:a16="http://schemas.microsoft.com/office/drawing/2014/main" id="{D4051476-14D6-45FE-A799-2241296208DF}"/>
              </a:ext>
            </a:extLst>
          </p:cNvPr>
          <p:cNvSpPr txBox="1">
            <a:spLocks noChangeArrowheads="1"/>
          </p:cNvSpPr>
          <p:nvPr/>
        </p:nvSpPr>
        <p:spPr bwMode="auto">
          <a:xfrm>
            <a:off x="228600" y="4618038"/>
            <a:ext cx="87630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2a. Versorgung mit Zahnersatz einschließlich Zahnkronen und Suprakonstruktionen, </a:t>
            </a:r>
            <a:endParaRPr lang="de-DE" altLang="de-DE"/>
          </a:p>
        </p:txBody>
      </p:sp>
      <p:sp>
        <p:nvSpPr>
          <p:cNvPr id="159758" name="Text Box 14">
            <a:extLst>
              <a:ext uri="{FF2B5EF4-FFF2-40B4-BE49-F238E27FC236}">
                <a16:creationId xmlns:a16="http://schemas.microsoft.com/office/drawing/2014/main" id="{CEA7CE52-79EF-4350-AB7C-9CA3C3236A65}"/>
              </a:ext>
            </a:extLst>
          </p:cNvPr>
          <p:cNvSpPr txBox="1">
            <a:spLocks noChangeArrowheads="1"/>
          </p:cNvSpPr>
          <p:nvPr/>
        </p:nvSpPr>
        <p:spPr bwMode="auto">
          <a:xfrm>
            <a:off x="228600" y="4922838"/>
            <a:ext cx="8763000" cy="366712"/>
          </a:xfrm>
          <a:prstGeom prst="rect">
            <a:avLst/>
          </a:prstGeom>
          <a:solidFill>
            <a:srgbClr val="99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3.  Versorgung mit Arznei-, Verband-, Heil- und Hilfsmitteln, </a:t>
            </a:r>
          </a:p>
        </p:txBody>
      </p:sp>
      <p:sp>
        <p:nvSpPr>
          <p:cNvPr id="159759" name="Text Box 15">
            <a:extLst>
              <a:ext uri="{FF2B5EF4-FFF2-40B4-BE49-F238E27FC236}">
                <a16:creationId xmlns:a16="http://schemas.microsoft.com/office/drawing/2014/main" id="{EEB7A41C-C6FA-4126-B249-DF7840F4BE41}"/>
              </a:ext>
            </a:extLst>
          </p:cNvPr>
          <p:cNvSpPr txBox="1">
            <a:spLocks noChangeArrowheads="1"/>
          </p:cNvSpPr>
          <p:nvPr/>
        </p:nvSpPr>
        <p:spPr bwMode="auto">
          <a:xfrm>
            <a:off x="228600" y="5227638"/>
            <a:ext cx="8763000" cy="36671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4. häusliche Krankenpflege und Haushaltshilfe, </a:t>
            </a:r>
            <a:endParaRPr lang="de-DE" altLang="de-DE"/>
          </a:p>
        </p:txBody>
      </p:sp>
      <p:sp>
        <p:nvSpPr>
          <p:cNvPr id="159760" name="Text Box 16">
            <a:extLst>
              <a:ext uri="{FF2B5EF4-FFF2-40B4-BE49-F238E27FC236}">
                <a16:creationId xmlns:a16="http://schemas.microsoft.com/office/drawing/2014/main" id="{5EE2C381-0734-47C7-9D4D-9693D54CD34F}"/>
              </a:ext>
            </a:extLst>
          </p:cNvPr>
          <p:cNvSpPr txBox="1">
            <a:spLocks noChangeArrowheads="1"/>
          </p:cNvSpPr>
          <p:nvPr/>
        </p:nvSpPr>
        <p:spPr bwMode="auto">
          <a:xfrm>
            <a:off x="228600" y="5532438"/>
            <a:ext cx="8763000" cy="3667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5. Krankenhausbehandlung, </a:t>
            </a:r>
            <a:endParaRPr lang="de-DE" altLang="de-DE"/>
          </a:p>
        </p:txBody>
      </p:sp>
      <p:sp>
        <p:nvSpPr>
          <p:cNvPr id="159761" name="Text Box 17">
            <a:extLst>
              <a:ext uri="{FF2B5EF4-FFF2-40B4-BE49-F238E27FC236}">
                <a16:creationId xmlns:a16="http://schemas.microsoft.com/office/drawing/2014/main" id="{70791603-FD27-40AD-9CAB-3F43894FE1C6}"/>
              </a:ext>
            </a:extLst>
          </p:cNvPr>
          <p:cNvSpPr txBox="1">
            <a:spLocks noChangeArrowheads="1"/>
          </p:cNvSpPr>
          <p:nvPr/>
        </p:nvSpPr>
        <p:spPr bwMode="auto">
          <a:xfrm>
            <a:off x="228600" y="5899150"/>
            <a:ext cx="8763000" cy="366713"/>
          </a:xfrm>
          <a:prstGeom prst="rect">
            <a:avLst/>
          </a:prstGeom>
          <a:solidFill>
            <a:srgbClr val="FF99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6. Leistungen zur medizinischen Rehabilitation und ergänzende Leistungen. </a:t>
            </a:r>
            <a:endParaRPr lang="de-DE" altLang="de-DE"/>
          </a:p>
        </p:txBody>
      </p:sp>
      <p:pic>
        <p:nvPicPr>
          <p:cNvPr id="124947" name="Picture 20" descr="http://tbn0.google.com/images?q=tbn:AB2i5EXbA5bltM:http://www.angola.at/mambo/images/stories/arzt.jpg">
            <a:hlinkClick r:id="rId4"/>
            <a:extLst>
              <a:ext uri="{FF2B5EF4-FFF2-40B4-BE49-F238E27FC236}">
                <a16:creationId xmlns:a16="http://schemas.microsoft.com/office/drawing/2014/main" id="{6EA285F7-3471-4DF2-9397-1412D5B598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5600" y="1752600"/>
            <a:ext cx="1168400"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48" name="Picture 22" descr="http://tbn0.google.com/images?q=tbn:egZXRrFXjTsQLM:http://www.adpic.de/data/picture/detail/Zahnarzt_Bohrer_1071.jpg">
            <a:hlinkClick r:id="rId6"/>
            <a:extLst>
              <a:ext uri="{FF2B5EF4-FFF2-40B4-BE49-F238E27FC236}">
                <a16:creationId xmlns:a16="http://schemas.microsoft.com/office/drawing/2014/main" id="{3256D56D-A8DD-40B9-935F-5DCE4BF114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0575" y="762000"/>
            <a:ext cx="1393825" cy="103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49" name="Picture 26" descr="http://tbn0.google.com/images?q=tbn:PNp6I4jeAnzNWM:http://www.carecorner.ch/images/produkte/unterarmstuetze_kruecke_106.jpg">
            <a:hlinkClick r:id="rId8"/>
            <a:extLst>
              <a:ext uri="{FF2B5EF4-FFF2-40B4-BE49-F238E27FC236}">
                <a16:creationId xmlns:a16="http://schemas.microsoft.com/office/drawing/2014/main" id="{7E3D06BB-E855-49A1-9DA5-9E5609B8300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3200" y="457200"/>
            <a:ext cx="857250"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55"/>
                                        </p:tgtEl>
                                        <p:attrNameLst>
                                          <p:attrName>style.visibility</p:attrName>
                                        </p:attrNameLst>
                                      </p:cBhvr>
                                      <p:to>
                                        <p:strVal val="visible"/>
                                      </p:to>
                                    </p:set>
                                    <p:anim calcmode="lin" valueType="num">
                                      <p:cBhvr additive="base">
                                        <p:cTn id="7" dur="500" fill="hold"/>
                                        <p:tgtEl>
                                          <p:spTgt spid="159755"/>
                                        </p:tgtEl>
                                        <p:attrNameLst>
                                          <p:attrName>ppt_x</p:attrName>
                                        </p:attrNameLst>
                                      </p:cBhvr>
                                      <p:tavLst>
                                        <p:tav tm="0">
                                          <p:val>
                                            <p:strVal val="0-#ppt_w/2"/>
                                          </p:val>
                                        </p:tav>
                                        <p:tav tm="100000">
                                          <p:val>
                                            <p:strVal val="#ppt_x"/>
                                          </p:val>
                                        </p:tav>
                                      </p:tavLst>
                                    </p:anim>
                                    <p:anim calcmode="lin" valueType="num">
                                      <p:cBhvr additive="base">
                                        <p:cTn id="8" dur="500" fill="hold"/>
                                        <p:tgtEl>
                                          <p:spTgt spid="1597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9756"/>
                                        </p:tgtEl>
                                        <p:attrNameLst>
                                          <p:attrName>style.visibility</p:attrName>
                                        </p:attrNameLst>
                                      </p:cBhvr>
                                      <p:to>
                                        <p:strVal val="visible"/>
                                      </p:to>
                                    </p:set>
                                    <p:anim calcmode="lin" valueType="num">
                                      <p:cBhvr additive="base">
                                        <p:cTn id="13" dur="500" fill="hold"/>
                                        <p:tgtEl>
                                          <p:spTgt spid="159756"/>
                                        </p:tgtEl>
                                        <p:attrNameLst>
                                          <p:attrName>ppt_x</p:attrName>
                                        </p:attrNameLst>
                                      </p:cBhvr>
                                      <p:tavLst>
                                        <p:tav tm="0">
                                          <p:val>
                                            <p:strVal val="0-#ppt_w/2"/>
                                          </p:val>
                                        </p:tav>
                                        <p:tav tm="100000">
                                          <p:val>
                                            <p:strVal val="#ppt_x"/>
                                          </p:val>
                                        </p:tav>
                                      </p:tavLst>
                                    </p:anim>
                                    <p:anim calcmode="lin" valueType="num">
                                      <p:cBhvr additive="base">
                                        <p:cTn id="14" dur="500" fill="hold"/>
                                        <p:tgtEl>
                                          <p:spTgt spid="15975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9757"/>
                                        </p:tgtEl>
                                        <p:attrNameLst>
                                          <p:attrName>style.visibility</p:attrName>
                                        </p:attrNameLst>
                                      </p:cBhvr>
                                      <p:to>
                                        <p:strVal val="visible"/>
                                      </p:to>
                                    </p:set>
                                    <p:anim calcmode="lin" valueType="num">
                                      <p:cBhvr additive="base">
                                        <p:cTn id="19" dur="500" fill="hold"/>
                                        <p:tgtEl>
                                          <p:spTgt spid="159757"/>
                                        </p:tgtEl>
                                        <p:attrNameLst>
                                          <p:attrName>ppt_x</p:attrName>
                                        </p:attrNameLst>
                                      </p:cBhvr>
                                      <p:tavLst>
                                        <p:tav tm="0">
                                          <p:val>
                                            <p:strVal val="0-#ppt_w/2"/>
                                          </p:val>
                                        </p:tav>
                                        <p:tav tm="100000">
                                          <p:val>
                                            <p:strVal val="#ppt_x"/>
                                          </p:val>
                                        </p:tav>
                                      </p:tavLst>
                                    </p:anim>
                                    <p:anim calcmode="lin" valueType="num">
                                      <p:cBhvr additive="base">
                                        <p:cTn id="20" dur="500" fill="hold"/>
                                        <p:tgtEl>
                                          <p:spTgt spid="15975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9758"/>
                                        </p:tgtEl>
                                        <p:attrNameLst>
                                          <p:attrName>style.visibility</p:attrName>
                                        </p:attrNameLst>
                                      </p:cBhvr>
                                      <p:to>
                                        <p:strVal val="visible"/>
                                      </p:to>
                                    </p:set>
                                    <p:anim calcmode="lin" valueType="num">
                                      <p:cBhvr additive="base">
                                        <p:cTn id="25" dur="500" fill="hold"/>
                                        <p:tgtEl>
                                          <p:spTgt spid="159758"/>
                                        </p:tgtEl>
                                        <p:attrNameLst>
                                          <p:attrName>ppt_x</p:attrName>
                                        </p:attrNameLst>
                                      </p:cBhvr>
                                      <p:tavLst>
                                        <p:tav tm="0">
                                          <p:val>
                                            <p:strVal val="0-#ppt_w/2"/>
                                          </p:val>
                                        </p:tav>
                                        <p:tav tm="100000">
                                          <p:val>
                                            <p:strVal val="#ppt_x"/>
                                          </p:val>
                                        </p:tav>
                                      </p:tavLst>
                                    </p:anim>
                                    <p:anim calcmode="lin" valueType="num">
                                      <p:cBhvr additive="base">
                                        <p:cTn id="26" dur="500" fill="hold"/>
                                        <p:tgtEl>
                                          <p:spTgt spid="15975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9759"/>
                                        </p:tgtEl>
                                        <p:attrNameLst>
                                          <p:attrName>style.visibility</p:attrName>
                                        </p:attrNameLst>
                                      </p:cBhvr>
                                      <p:to>
                                        <p:strVal val="visible"/>
                                      </p:to>
                                    </p:set>
                                    <p:anim calcmode="lin" valueType="num">
                                      <p:cBhvr additive="base">
                                        <p:cTn id="31" dur="500" fill="hold"/>
                                        <p:tgtEl>
                                          <p:spTgt spid="159759"/>
                                        </p:tgtEl>
                                        <p:attrNameLst>
                                          <p:attrName>ppt_x</p:attrName>
                                        </p:attrNameLst>
                                      </p:cBhvr>
                                      <p:tavLst>
                                        <p:tav tm="0">
                                          <p:val>
                                            <p:strVal val="0-#ppt_w/2"/>
                                          </p:val>
                                        </p:tav>
                                        <p:tav tm="100000">
                                          <p:val>
                                            <p:strVal val="#ppt_x"/>
                                          </p:val>
                                        </p:tav>
                                      </p:tavLst>
                                    </p:anim>
                                    <p:anim calcmode="lin" valueType="num">
                                      <p:cBhvr additive="base">
                                        <p:cTn id="32" dur="500" fill="hold"/>
                                        <p:tgtEl>
                                          <p:spTgt spid="15975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9760"/>
                                        </p:tgtEl>
                                        <p:attrNameLst>
                                          <p:attrName>style.visibility</p:attrName>
                                        </p:attrNameLst>
                                      </p:cBhvr>
                                      <p:to>
                                        <p:strVal val="visible"/>
                                      </p:to>
                                    </p:set>
                                    <p:anim calcmode="lin" valueType="num">
                                      <p:cBhvr additive="base">
                                        <p:cTn id="37" dur="500" fill="hold"/>
                                        <p:tgtEl>
                                          <p:spTgt spid="159760"/>
                                        </p:tgtEl>
                                        <p:attrNameLst>
                                          <p:attrName>ppt_x</p:attrName>
                                        </p:attrNameLst>
                                      </p:cBhvr>
                                      <p:tavLst>
                                        <p:tav tm="0">
                                          <p:val>
                                            <p:strVal val="0-#ppt_w/2"/>
                                          </p:val>
                                        </p:tav>
                                        <p:tav tm="100000">
                                          <p:val>
                                            <p:strVal val="#ppt_x"/>
                                          </p:val>
                                        </p:tav>
                                      </p:tavLst>
                                    </p:anim>
                                    <p:anim calcmode="lin" valueType="num">
                                      <p:cBhvr additive="base">
                                        <p:cTn id="38" dur="500" fill="hold"/>
                                        <p:tgtEl>
                                          <p:spTgt spid="15976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9761"/>
                                        </p:tgtEl>
                                        <p:attrNameLst>
                                          <p:attrName>style.visibility</p:attrName>
                                        </p:attrNameLst>
                                      </p:cBhvr>
                                      <p:to>
                                        <p:strVal val="visible"/>
                                      </p:to>
                                    </p:set>
                                    <p:anim calcmode="lin" valueType="num">
                                      <p:cBhvr additive="base">
                                        <p:cTn id="43" dur="500" fill="hold"/>
                                        <p:tgtEl>
                                          <p:spTgt spid="159761"/>
                                        </p:tgtEl>
                                        <p:attrNameLst>
                                          <p:attrName>ppt_x</p:attrName>
                                        </p:attrNameLst>
                                      </p:cBhvr>
                                      <p:tavLst>
                                        <p:tav tm="0">
                                          <p:val>
                                            <p:strVal val="0-#ppt_w/2"/>
                                          </p:val>
                                        </p:tav>
                                        <p:tav tm="100000">
                                          <p:val>
                                            <p:strVal val="#ppt_x"/>
                                          </p:val>
                                        </p:tav>
                                      </p:tavLst>
                                    </p:anim>
                                    <p:anim calcmode="lin" valueType="num">
                                      <p:cBhvr additive="base">
                                        <p:cTn id="44" dur="500" fill="hold"/>
                                        <p:tgtEl>
                                          <p:spTgt spid="1597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5" grpId="0" animBg="1" autoUpdateAnimBg="0"/>
      <p:bldP spid="159756" grpId="0" animBg="1" autoUpdateAnimBg="0"/>
      <p:bldP spid="159757" grpId="0" animBg="1" autoUpdateAnimBg="0"/>
      <p:bldP spid="159758" grpId="0" animBg="1" autoUpdateAnimBg="0"/>
      <p:bldP spid="159759" grpId="0" animBg="1" autoUpdateAnimBg="0"/>
      <p:bldP spid="159760" grpId="0" animBg="1" autoUpdateAnimBg="0"/>
      <p:bldP spid="15976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ußzeilenplatzhalter 2">
            <a:extLst>
              <a:ext uri="{FF2B5EF4-FFF2-40B4-BE49-F238E27FC236}">
                <a16:creationId xmlns:a16="http://schemas.microsoft.com/office/drawing/2014/main" id="{A08DA68E-8D61-4650-99E1-515B22843AA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363" name="Foliennummernplatzhalter 3">
            <a:extLst>
              <a:ext uri="{FF2B5EF4-FFF2-40B4-BE49-F238E27FC236}">
                <a16:creationId xmlns:a16="http://schemas.microsoft.com/office/drawing/2014/main" id="{8C14EF60-9F0A-4057-9A2E-ED3BCCFA4DC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3051969-79E6-418D-AA6C-9AB57E2EAD70}" type="slidenum">
              <a:rPr lang="de-DE" altLang="de-DE" sz="1400"/>
              <a:pPr eaLnBrk="1" hangingPunct="1"/>
              <a:t>12</a:t>
            </a:fld>
            <a:endParaRPr lang="de-DE" altLang="de-DE" sz="1400"/>
          </a:p>
        </p:txBody>
      </p:sp>
      <p:sp>
        <p:nvSpPr>
          <p:cNvPr id="15364" name="Rectangle 6">
            <a:extLst>
              <a:ext uri="{FF2B5EF4-FFF2-40B4-BE49-F238E27FC236}">
                <a16:creationId xmlns:a16="http://schemas.microsoft.com/office/drawing/2014/main" id="{44AA6BBC-5418-4064-B09E-251DFCF58FB5}"/>
              </a:ext>
            </a:extLst>
          </p:cNvPr>
          <p:cNvSpPr>
            <a:spLocks noGrp="1" noChangeArrowheads="1"/>
          </p:cNvSpPr>
          <p:nvPr>
            <p:ph type="title" idx="4294967295"/>
          </p:nvPr>
        </p:nvSpPr>
        <p:spPr/>
        <p:txBody>
          <a:bodyPr/>
          <a:lstStyle/>
          <a:p>
            <a:pPr eaLnBrk="1" hangingPunct="1"/>
            <a:r>
              <a:rPr lang="de-DE" altLang="de-DE"/>
              <a:t>Gliederung Experimentierklauseln 2</a:t>
            </a:r>
          </a:p>
        </p:txBody>
      </p:sp>
      <p:sp>
        <p:nvSpPr>
          <p:cNvPr id="15365" name="Text Box 2">
            <a:extLst>
              <a:ext uri="{FF2B5EF4-FFF2-40B4-BE49-F238E27FC236}">
                <a16:creationId xmlns:a16="http://schemas.microsoft.com/office/drawing/2014/main" id="{6C1AE3F3-EDCA-4DA0-AD94-1B3251CED254}"/>
              </a:ext>
            </a:extLst>
          </p:cNvPr>
          <p:cNvSpPr txBox="1">
            <a:spLocks noChangeArrowheads="1"/>
          </p:cNvSpPr>
          <p:nvPr/>
        </p:nvSpPr>
        <p:spPr bwMode="auto">
          <a:xfrm>
            <a:off x="1150938" y="914400"/>
            <a:ext cx="80898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E. „Experimentierklauseln“, neue Versorgungsformen (2)</a:t>
            </a:r>
          </a:p>
        </p:txBody>
      </p:sp>
      <p:sp>
        <p:nvSpPr>
          <p:cNvPr id="44035" name="Text Box 3">
            <a:extLst>
              <a:ext uri="{FF2B5EF4-FFF2-40B4-BE49-F238E27FC236}">
                <a16:creationId xmlns:a16="http://schemas.microsoft.com/office/drawing/2014/main" id="{C5AC5CFD-0297-4F50-9EE9-B34111456E65}"/>
              </a:ext>
            </a:extLst>
          </p:cNvPr>
          <p:cNvSpPr txBox="1">
            <a:spLocks noChangeArrowheads="1"/>
          </p:cNvSpPr>
          <p:nvPr/>
        </p:nvSpPr>
        <p:spPr bwMode="auto">
          <a:xfrm>
            <a:off x="914400" y="2209800"/>
            <a:ext cx="7696200"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dirty="0">
                <a:latin typeface="Arial" panose="020B0604020202020204" pitchFamily="34" charset="0"/>
                <a:cs typeface="Arial" panose="020B0604020202020204" pitchFamily="34" charset="0"/>
              </a:rPr>
              <a:t>Strukturierte Behandlungsprogramme bei chron. Krankheiten (DMP)</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Grundsätze</a:t>
            </a:r>
          </a:p>
          <a:p>
            <a:pPr eaLnBrk="1" hangingPunct="1">
              <a:spcBef>
                <a:spcPct val="50000"/>
              </a:spcBef>
            </a:pPr>
            <a:r>
              <a:rPr lang="de-DE" altLang="de-DE" sz="1800" dirty="0">
                <a:latin typeface="Arial" panose="020B0604020202020204" pitchFamily="34" charset="0"/>
                <a:cs typeface="Arial" panose="020B0604020202020204" pitchFamily="34" charset="0"/>
              </a:rPr>
              <a:t>	2. Auswirkungen auf RSA</a:t>
            </a:r>
          </a:p>
        </p:txBody>
      </p:sp>
      <p:sp>
        <p:nvSpPr>
          <p:cNvPr id="44036" name="AutoShape 4">
            <a:hlinkClick r:id="rId2" action="ppaction://hlinksldjump" highlightClick="1"/>
            <a:extLst>
              <a:ext uri="{FF2B5EF4-FFF2-40B4-BE49-F238E27FC236}">
                <a16:creationId xmlns:a16="http://schemas.microsoft.com/office/drawing/2014/main" id="{B6355117-3B08-45F4-B8A7-2FE9AD5F889F}"/>
              </a:ext>
            </a:extLst>
          </p:cNvPr>
          <p:cNvSpPr>
            <a:spLocks noChangeArrowheads="1"/>
          </p:cNvSpPr>
          <p:nvPr/>
        </p:nvSpPr>
        <p:spPr bwMode="auto">
          <a:xfrm>
            <a:off x="7467600" y="6019800"/>
            <a:ext cx="3048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44037" name="Text Box 5">
            <a:extLst>
              <a:ext uri="{FF2B5EF4-FFF2-40B4-BE49-F238E27FC236}">
                <a16:creationId xmlns:a16="http://schemas.microsoft.com/office/drawing/2014/main" id="{9BDD42FC-AE77-416E-BF55-FD38A3EC5464}"/>
              </a:ext>
            </a:extLst>
          </p:cNvPr>
          <p:cNvSpPr txBox="1">
            <a:spLocks noChangeArrowheads="1"/>
          </p:cNvSpPr>
          <p:nvPr/>
        </p:nvSpPr>
        <p:spPr bwMode="auto">
          <a:xfrm>
            <a:off x="1004888" y="4175125"/>
            <a:ext cx="78486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dirty="0">
                <a:latin typeface="Arial" panose="020B0604020202020204" pitchFamily="34" charset="0"/>
                <a:cs typeface="Arial" panose="020B0604020202020204" pitchFamily="34" charset="0"/>
              </a:rPr>
              <a:t>Besondere Versorgungsformen</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Grundsätze</a:t>
            </a:r>
          </a:p>
          <a:p>
            <a:pPr eaLnBrk="1" hangingPunct="1">
              <a:spcBef>
                <a:spcPct val="50000"/>
              </a:spcBef>
            </a:pPr>
            <a:r>
              <a:rPr lang="de-DE" altLang="de-DE" sz="1800" dirty="0">
                <a:latin typeface="Arial" panose="020B0604020202020204" pitchFamily="34" charset="0"/>
                <a:cs typeface="Arial" panose="020B0604020202020204" pitchFamily="34" charset="0"/>
              </a:rPr>
              <a:t>	2. IV-Verträge</a:t>
            </a:r>
          </a:p>
          <a:p>
            <a:pPr eaLnBrk="1" hangingPunct="1">
              <a:spcBef>
                <a:spcPct val="50000"/>
              </a:spcBef>
            </a:pPr>
            <a:r>
              <a:rPr lang="de-DE" altLang="de-DE" sz="1800" dirty="0">
                <a:latin typeface="Times New Roman" panose="02020603050405020304" pitchFamily="18" charset="0"/>
              </a:rPr>
              <a:t>	</a:t>
            </a:r>
          </a:p>
          <a:p>
            <a:pPr eaLnBrk="1" hangingPunct="1">
              <a:spcBef>
                <a:spcPct val="50000"/>
              </a:spcBef>
            </a:pPr>
            <a:endParaRPr lang="de-DE" altLang="de-DE" dirty="0">
              <a:latin typeface="Times New Roman" panose="02020603050405020304"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gtEl>
                                        <p:attrNameLst>
                                          <p:attrName>style.visibility</p:attrName>
                                        </p:attrNameLst>
                                      </p:cBhvr>
                                      <p:to>
                                        <p:strVal val="visible"/>
                                      </p:to>
                                    </p:set>
                                    <p:anim calcmode="lin" valueType="num">
                                      <p:cBhvr additive="base">
                                        <p:cTn id="7" dur="500" fill="hold"/>
                                        <p:tgtEl>
                                          <p:spTgt spid="44035"/>
                                        </p:tgtEl>
                                        <p:attrNameLst>
                                          <p:attrName>ppt_x</p:attrName>
                                        </p:attrNameLst>
                                      </p:cBhvr>
                                      <p:tavLst>
                                        <p:tav tm="0">
                                          <p:val>
                                            <p:strVal val="0-#ppt_w/2"/>
                                          </p:val>
                                        </p:tav>
                                        <p:tav tm="100000">
                                          <p:val>
                                            <p:strVal val="#ppt_x"/>
                                          </p:val>
                                        </p:tav>
                                      </p:tavLst>
                                    </p:anim>
                                    <p:anim calcmode="lin" valueType="num">
                                      <p:cBhvr additive="base">
                                        <p:cTn id="8" dur="500" fill="hold"/>
                                        <p:tgtEl>
                                          <p:spTgt spid="4403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7"/>
                                        </p:tgtEl>
                                        <p:attrNameLst>
                                          <p:attrName>style.visibility</p:attrName>
                                        </p:attrNameLst>
                                      </p:cBhvr>
                                      <p:to>
                                        <p:strVal val="visible"/>
                                      </p:to>
                                    </p:set>
                                    <p:anim calcmode="lin" valueType="num">
                                      <p:cBhvr additive="base">
                                        <p:cTn id="13" dur="500" fill="hold"/>
                                        <p:tgtEl>
                                          <p:spTgt spid="44037"/>
                                        </p:tgtEl>
                                        <p:attrNameLst>
                                          <p:attrName>ppt_x</p:attrName>
                                        </p:attrNameLst>
                                      </p:cBhvr>
                                      <p:tavLst>
                                        <p:tav tm="0">
                                          <p:val>
                                            <p:strVal val="0-#ppt_w/2"/>
                                          </p:val>
                                        </p:tav>
                                        <p:tav tm="100000">
                                          <p:val>
                                            <p:strVal val="#ppt_x"/>
                                          </p:val>
                                        </p:tav>
                                      </p:tavLst>
                                    </p:anim>
                                    <p:anim calcmode="lin" valueType="num">
                                      <p:cBhvr additive="base">
                                        <p:cTn id="14" dur="500" fill="hold"/>
                                        <p:tgtEl>
                                          <p:spTgt spid="4403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6"/>
                                        </p:tgtEl>
                                        <p:attrNameLst>
                                          <p:attrName>style.visibility</p:attrName>
                                        </p:attrNameLst>
                                      </p:cBhvr>
                                      <p:to>
                                        <p:strVal val="visible"/>
                                      </p:to>
                                    </p:set>
                                    <p:anim calcmode="lin" valueType="num">
                                      <p:cBhvr additive="base">
                                        <p:cTn id="19" dur="500" fill="hold"/>
                                        <p:tgtEl>
                                          <p:spTgt spid="44036"/>
                                        </p:tgtEl>
                                        <p:attrNameLst>
                                          <p:attrName>ppt_x</p:attrName>
                                        </p:attrNameLst>
                                      </p:cBhvr>
                                      <p:tavLst>
                                        <p:tav tm="0">
                                          <p:val>
                                            <p:strVal val="0-#ppt_w/2"/>
                                          </p:val>
                                        </p:tav>
                                        <p:tav tm="100000">
                                          <p:val>
                                            <p:strVal val="#ppt_x"/>
                                          </p:val>
                                        </p:tav>
                                      </p:tavLst>
                                    </p:anim>
                                    <p:anim calcmode="lin" valueType="num">
                                      <p:cBhvr additive="base">
                                        <p:cTn id="20" dur="500" fill="hold"/>
                                        <p:tgtEl>
                                          <p:spTgt spid="440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utoUpdateAnimBg="0"/>
      <p:bldP spid="44036" grpId="0" animBg="1"/>
      <p:bldP spid="44037" grpId="0" autoUpdateAnimBg="0"/>
    </p:bld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Fußzeilenplatzhalter 2">
            <a:extLst>
              <a:ext uri="{FF2B5EF4-FFF2-40B4-BE49-F238E27FC236}">
                <a16:creationId xmlns:a16="http://schemas.microsoft.com/office/drawing/2014/main" id="{C0AA6963-B35D-47D0-A1BF-0B605D264A5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5955" name="Foliennummernplatzhalter 3">
            <a:extLst>
              <a:ext uri="{FF2B5EF4-FFF2-40B4-BE49-F238E27FC236}">
                <a16:creationId xmlns:a16="http://schemas.microsoft.com/office/drawing/2014/main" id="{DB9B52EB-23A0-4111-8812-3D518A24D34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B57A73B-8605-4670-89B7-C4857880ECEA}" type="slidenum">
              <a:rPr lang="de-DE" altLang="de-DE" sz="1400"/>
              <a:pPr eaLnBrk="1" hangingPunct="1"/>
              <a:t>120</a:t>
            </a:fld>
            <a:endParaRPr lang="de-DE" altLang="de-DE" sz="1400"/>
          </a:p>
        </p:txBody>
      </p:sp>
      <p:sp>
        <p:nvSpPr>
          <p:cNvPr id="125956" name="Text Box 2">
            <a:extLst>
              <a:ext uri="{FF2B5EF4-FFF2-40B4-BE49-F238E27FC236}">
                <a16:creationId xmlns:a16="http://schemas.microsoft.com/office/drawing/2014/main" id="{FA5DE4B2-2950-4E4D-9C1F-06249042BF8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5957" name="Text Box 3">
            <a:extLst>
              <a:ext uri="{FF2B5EF4-FFF2-40B4-BE49-F238E27FC236}">
                <a16:creationId xmlns:a16="http://schemas.microsoft.com/office/drawing/2014/main" id="{40631993-C0D8-4A6D-87F3-F87D07395986}"/>
              </a:ext>
            </a:extLst>
          </p:cNvPr>
          <p:cNvSpPr txBox="1">
            <a:spLocks noChangeArrowheads="1"/>
          </p:cNvSpPr>
          <p:nvPr/>
        </p:nvSpPr>
        <p:spPr bwMode="auto">
          <a:xfrm>
            <a:off x="1257300" y="1295400"/>
            <a:ext cx="758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(künstl. Befrucht. 1)</a:t>
            </a:r>
            <a:endParaRPr lang="de-DE" altLang="de-DE" sz="2000"/>
          </a:p>
        </p:txBody>
      </p:sp>
      <p:sp>
        <p:nvSpPr>
          <p:cNvPr id="125958" name="Text Box 4">
            <a:extLst>
              <a:ext uri="{FF2B5EF4-FFF2-40B4-BE49-F238E27FC236}">
                <a16:creationId xmlns:a16="http://schemas.microsoft.com/office/drawing/2014/main" id="{CC228E8C-F839-44DC-BF08-1AB1BF60CAC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25959" name="Rectangle 5">
            <a:extLst>
              <a:ext uri="{FF2B5EF4-FFF2-40B4-BE49-F238E27FC236}">
                <a16:creationId xmlns:a16="http://schemas.microsoft.com/office/drawing/2014/main" id="{7B17FDFD-AB93-4F49-ACEA-20D9FCA1CF5B}"/>
              </a:ext>
            </a:extLst>
          </p:cNvPr>
          <p:cNvSpPr>
            <a:spLocks noGrp="1" noChangeArrowheads="1"/>
          </p:cNvSpPr>
          <p:nvPr>
            <p:ph type="title" idx="4294967295"/>
          </p:nvPr>
        </p:nvSpPr>
        <p:spPr/>
        <p:txBody>
          <a:bodyPr/>
          <a:lstStyle/>
          <a:p>
            <a:pPr eaLnBrk="1" hangingPunct="1"/>
            <a:r>
              <a:rPr lang="de-DE" altLang="de-DE"/>
              <a:t>Krankenbehandlung 1 (künstl. Befrucht.)</a:t>
            </a:r>
          </a:p>
        </p:txBody>
      </p:sp>
      <p:sp>
        <p:nvSpPr>
          <p:cNvPr id="125960" name="Rectangle 6">
            <a:extLst>
              <a:ext uri="{FF2B5EF4-FFF2-40B4-BE49-F238E27FC236}">
                <a16:creationId xmlns:a16="http://schemas.microsoft.com/office/drawing/2014/main" id="{3F1269FB-10AA-472F-8799-6A09A02BEC6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5961" name="Text Box 7">
            <a:extLst>
              <a:ext uri="{FF2B5EF4-FFF2-40B4-BE49-F238E27FC236}">
                <a16:creationId xmlns:a16="http://schemas.microsoft.com/office/drawing/2014/main" id="{D510AEDD-3BD3-4FD8-BB1F-EC51FB9CB7F6}"/>
              </a:ext>
            </a:extLst>
          </p:cNvPr>
          <p:cNvSpPr txBox="1">
            <a:spLocks noChangeArrowheads="1"/>
          </p:cNvSpPr>
          <p:nvPr/>
        </p:nvSpPr>
        <p:spPr bwMode="auto">
          <a:xfrm>
            <a:off x="2214563" y="23622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27 a</a:t>
            </a:r>
          </a:p>
        </p:txBody>
      </p:sp>
      <p:sp>
        <p:nvSpPr>
          <p:cNvPr id="160776" name="Text Box 8">
            <a:extLst>
              <a:ext uri="{FF2B5EF4-FFF2-40B4-BE49-F238E27FC236}">
                <a16:creationId xmlns:a16="http://schemas.microsoft.com/office/drawing/2014/main" id="{A3A70E88-A3A2-454E-96B4-3E9ECA22DD25}"/>
              </a:ext>
            </a:extLst>
          </p:cNvPr>
          <p:cNvSpPr txBox="1">
            <a:spLocks noChangeArrowheads="1"/>
          </p:cNvSpPr>
          <p:nvPr/>
        </p:nvSpPr>
        <p:spPr bwMode="auto">
          <a:xfrm>
            <a:off x="190500" y="2909888"/>
            <a:ext cx="8458200" cy="349567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MS Shell Dlg" panose="020B0604020202020204" pitchFamily="34" charset="0"/>
              </a:rPr>
              <a:t>Künstliche Befruchtung </a:t>
            </a:r>
            <a:endParaRPr lang="de-DE" altLang="de-DE" sz="1400">
              <a:latin typeface="MS Shell Dlg" panose="020B0604020202020204" pitchFamily="34" charset="0"/>
            </a:endParaRPr>
          </a:p>
          <a:p>
            <a:pPr eaLnBrk="1" hangingPunct="1">
              <a:spcBef>
                <a:spcPct val="50000"/>
              </a:spcBef>
            </a:pPr>
            <a:r>
              <a:rPr lang="de-DE" altLang="de-DE" sz="1400">
                <a:latin typeface="MS Shell Dlg" panose="020B0604020202020204" pitchFamily="34" charset="0"/>
              </a:rPr>
              <a:t>(1) Die Leistungen der Krankenbehandlung umfassen auch medizinische Maßnahmen zur Herbeiführung einer Schwangerschaft, wenn </a:t>
            </a:r>
          </a:p>
          <a:p>
            <a:pPr eaLnBrk="1" hangingPunct="1">
              <a:spcBef>
                <a:spcPct val="50000"/>
              </a:spcBef>
            </a:pPr>
            <a:r>
              <a:rPr lang="de-DE" altLang="de-DE" sz="1400">
                <a:latin typeface="MS Shell Dlg" panose="020B0604020202020204" pitchFamily="34" charset="0"/>
              </a:rPr>
              <a:t>	1.  diese Maßnahmen nach ärztlicher Feststellung erforderlich sind, </a:t>
            </a:r>
          </a:p>
          <a:p>
            <a:pPr eaLnBrk="1" hangingPunct="1">
              <a:spcBef>
                <a:spcPct val="50000"/>
              </a:spcBef>
            </a:pPr>
            <a:r>
              <a:rPr lang="de-DE" altLang="de-DE" sz="1400">
                <a:latin typeface="MS Shell Dlg" panose="020B0604020202020204" pitchFamily="34" charset="0"/>
              </a:rPr>
              <a:t>	2.  nach ärztlicher Feststellung hinreichende Aussicht besteht, dass durch die Maßnahmen eine   Schwangerschaft herbeigeführt wird; eine hinreichende Aussicht besteht nicht mehr, wenn die Maßnahme drei Mal ohne Erfolg durchgeführt worden ist, </a:t>
            </a:r>
          </a:p>
          <a:p>
            <a:pPr eaLnBrk="1" hangingPunct="1">
              <a:spcBef>
                <a:spcPct val="50000"/>
              </a:spcBef>
            </a:pPr>
            <a:r>
              <a:rPr lang="de-DE" altLang="de-DE" sz="1400">
                <a:latin typeface="MS Shell Dlg" panose="020B0604020202020204" pitchFamily="34" charset="0"/>
              </a:rPr>
              <a:t>	3.  die Personen, die diese Maßnahmen in Anspruch nehmen wollen, miteinander verheiratet sind, </a:t>
            </a:r>
          </a:p>
          <a:p>
            <a:pPr eaLnBrk="1" hangingPunct="1">
              <a:spcBef>
                <a:spcPct val="50000"/>
              </a:spcBef>
            </a:pPr>
            <a:r>
              <a:rPr lang="de-DE" altLang="de-DE" sz="1400">
                <a:latin typeface="MS Shell Dlg" panose="020B0604020202020204" pitchFamily="34" charset="0"/>
              </a:rPr>
              <a:t>	4.  ausschließlich Ei- und Samenzellen der Ehegatten verwendet werden und </a:t>
            </a:r>
          </a:p>
          <a:p>
            <a:pPr eaLnBrk="1" hangingPunct="1">
              <a:spcBef>
                <a:spcPct val="50000"/>
              </a:spcBef>
            </a:pPr>
            <a:r>
              <a:rPr lang="de-DE" altLang="de-DE" sz="1400">
                <a:latin typeface="MS Shell Dlg" panose="020B0604020202020204" pitchFamily="34" charset="0"/>
              </a:rPr>
              <a:t>	5.  sich die Ehegatten vor Durchführung der Maßnahmen von einem Arzt, der die Behandlung nicht selbst durchführt, über eine solche Behandlung unter Berücksichtigung ihrer medizinischen und psychosozialen Gesichtspunkte haben unterrichten lassen und der Arzt sie an einen der Ärzte oder eine der Einrichtungen überwiesen hat, denen eine Genehmigung nach </a:t>
            </a:r>
            <a:r>
              <a:rPr lang="de-DE" altLang="de-DE" sz="1400" u="sng">
                <a:solidFill>
                  <a:srgbClr val="0000FF"/>
                </a:solidFill>
                <a:latin typeface="MS Shell Dlg" panose="020B0604020202020204" pitchFamily="34" charset="0"/>
                <a:hlinkClick r:id="rId2"/>
              </a:rPr>
              <a:t>§ 121a </a:t>
            </a:r>
            <a:r>
              <a:rPr lang="de-DE" altLang="de-DE" sz="1400">
                <a:latin typeface="MS Shell Dlg" panose="020B0604020202020204" pitchFamily="34" charset="0"/>
              </a:rPr>
              <a:t>erteilt worden ist. </a:t>
            </a:r>
          </a:p>
        </p:txBody>
      </p:sp>
      <p:grpSp>
        <p:nvGrpSpPr>
          <p:cNvPr id="2" name="Group 13">
            <a:extLst>
              <a:ext uri="{FF2B5EF4-FFF2-40B4-BE49-F238E27FC236}">
                <a16:creationId xmlns:a16="http://schemas.microsoft.com/office/drawing/2014/main" id="{66513042-FE01-430D-968E-3E59C4F2D838}"/>
              </a:ext>
            </a:extLst>
          </p:cNvPr>
          <p:cNvGrpSpPr>
            <a:grpSpLocks/>
          </p:cNvGrpSpPr>
          <p:nvPr/>
        </p:nvGrpSpPr>
        <p:grpSpPr bwMode="auto">
          <a:xfrm>
            <a:off x="5791200" y="2286000"/>
            <a:ext cx="3124200" cy="2971800"/>
            <a:chOff x="3648" y="1440"/>
            <a:chExt cx="1968" cy="1872"/>
          </a:xfrm>
        </p:grpSpPr>
        <p:sp>
          <p:nvSpPr>
            <p:cNvPr id="125964" name="Text Box 9">
              <a:extLst>
                <a:ext uri="{FF2B5EF4-FFF2-40B4-BE49-F238E27FC236}">
                  <a16:creationId xmlns:a16="http://schemas.microsoft.com/office/drawing/2014/main" id="{D2D3F198-9F8D-4C64-85C9-8D5E6D1A5C81}"/>
                </a:ext>
              </a:extLst>
            </p:cNvPr>
            <p:cNvSpPr txBox="1">
              <a:spLocks noChangeArrowheads="1"/>
            </p:cNvSpPr>
            <p:nvPr/>
          </p:nvSpPr>
          <p:spPr bwMode="auto">
            <a:xfrm>
              <a:off x="3648" y="1440"/>
              <a:ext cx="1968" cy="46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sog.homologe Insemination, z. heterologen Insemination vgl. BSG v. 09.10.2001</a:t>
              </a:r>
            </a:p>
          </p:txBody>
        </p:sp>
        <p:grpSp>
          <p:nvGrpSpPr>
            <p:cNvPr id="125965" name="Group 12">
              <a:extLst>
                <a:ext uri="{FF2B5EF4-FFF2-40B4-BE49-F238E27FC236}">
                  <a16:creationId xmlns:a16="http://schemas.microsoft.com/office/drawing/2014/main" id="{35631EA3-DB49-4FA0-90FF-A72E5D5BA899}"/>
                </a:ext>
              </a:extLst>
            </p:cNvPr>
            <p:cNvGrpSpPr>
              <a:grpSpLocks/>
            </p:cNvGrpSpPr>
            <p:nvPr/>
          </p:nvGrpSpPr>
          <p:grpSpPr bwMode="auto">
            <a:xfrm>
              <a:off x="3888" y="1920"/>
              <a:ext cx="768" cy="1392"/>
              <a:chOff x="3888" y="1920"/>
              <a:chExt cx="768" cy="1392"/>
            </a:xfrm>
          </p:grpSpPr>
          <p:sp>
            <p:nvSpPr>
              <p:cNvPr id="125966" name="Line 10">
                <a:extLst>
                  <a:ext uri="{FF2B5EF4-FFF2-40B4-BE49-F238E27FC236}">
                    <a16:creationId xmlns:a16="http://schemas.microsoft.com/office/drawing/2014/main" id="{2B6D4B4F-6B14-4D35-BB1B-662D8085C30D}"/>
                  </a:ext>
                </a:extLst>
              </p:cNvPr>
              <p:cNvSpPr>
                <a:spLocks noChangeShapeType="1"/>
              </p:cNvSpPr>
              <p:nvPr/>
            </p:nvSpPr>
            <p:spPr bwMode="auto">
              <a:xfrm>
                <a:off x="4656" y="1920"/>
                <a:ext cx="0" cy="139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25967" name="Line 11">
                <a:extLst>
                  <a:ext uri="{FF2B5EF4-FFF2-40B4-BE49-F238E27FC236}">
                    <a16:creationId xmlns:a16="http://schemas.microsoft.com/office/drawing/2014/main" id="{FDF83855-4731-493E-981E-BA3D9E1232E9}"/>
                  </a:ext>
                </a:extLst>
              </p:cNvPr>
              <p:cNvSpPr>
                <a:spLocks noChangeShapeType="1"/>
              </p:cNvSpPr>
              <p:nvPr/>
            </p:nvSpPr>
            <p:spPr bwMode="auto">
              <a:xfrm flipH="1">
                <a:off x="3888" y="3312"/>
                <a:ext cx="76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gr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6"/>
                                        </p:tgtEl>
                                        <p:attrNameLst>
                                          <p:attrName>style.visibility</p:attrName>
                                        </p:attrNameLst>
                                      </p:cBhvr>
                                      <p:to>
                                        <p:strVal val="visible"/>
                                      </p:to>
                                    </p:set>
                                    <p:anim calcmode="lin" valueType="num">
                                      <p:cBhvr additive="base">
                                        <p:cTn id="7" dur="500" fill="hold"/>
                                        <p:tgtEl>
                                          <p:spTgt spid="160776"/>
                                        </p:tgtEl>
                                        <p:attrNameLst>
                                          <p:attrName>ppt_x</p:attrName>
                                        </p:attrNameLst>
                                      </p:cBhvr>
                                      <p:tavLst>
                                        <p:tav tm="0">
                                          <p:val>
                                            <p:strVal val="0-#ppt_w/2"/>
                                          </p:val>
                                        </p:tav>
                                        <p:tav tm="100000">
                                          <p:val>
                                            <p:strVal val="#ppt_x"/>
                                          </p:val>
                                        </p:tav>
                                      </p:tavLst>
                                    </p:anim>
                                    <p:anim calcmode="lin" valueType="num">
                                      <p:cBhvr additive="base">
                                        <p:cTn id="8" dur="500" fill="hold"/>
                                        <p:tgtEl>
                                          <p:spTgt spid="16077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6" grpId="0" animBg="1" autoUpdateAnimBg="0"/>
    </p:bld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Fußzeilenplatzhalter 2">
            <a:extLst>
              <a:ext uri="{FF2B5EF4-FFF2-40B4-BE49-F238E27FC236}">
                <a16:creationId xmlns:a16="http://schemas.microsoft.com/office/drawing/2014/main" id="{F8E7D71C-1767-4315-8B1B-34B8753A2FE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6979" name="Foliennummernplatzhalter 3">
            <a:extLst>
              <a:ext uri="{FF2B5EF4-FFF2-40B4-BE49-F238E27FC236}">
                <a16:creationId xmlns:a16="http://schemas.microsoft.com/office/drawing/2014/main" id="{33FCE3FD-5E9D-47E1-B839-81325B5F564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A02951F-578B-4A9D-8D6A-7D790B35727F}" type="slidenum">
              <a:rPr lang="de-DE" altLang="de-DE" sz="1400"/>
              <a:pPr eaLnBrk="1" hangingPunct="1"/>
              <a:t>121</a:t>
            </a:fld>
            <a:endParaRPr lang="de-DE" altLang="de-DE" sz="1400"/>
          </a:p>
        </p:txBody>
      </p:sp>
      <p:sp>
        <p:nvSpPr>
          <p:cNvPr id="126980" name="Text Box 2">
            <a:extLst>
              <a:ext uri="{FF2B5EF4-FFF2-40B4-BE49-F238E27FC236}">
                <a16:creationId xmlns:a16="http://schemas.microsoft.com/office/drawing/2014/main" id="{17226D3A-F283-497E-9C9D-3350EA11931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6981" name="Text Box 3">
            <a:extLst>
              <a:ext uri="{FF2B5EF4-FFF2-40B4-BE49-F238E27FC236}">
                <a16:creationId xmlns:a16="http://schemas.microsoft.com/office/drawing/2014/main" id="{753AE5BF-2F04-4ADA-A045-B2C3D6226B77}"/>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(künstl. Befrucht. 2)</a:t>
            </a:r>
          </a:p>
        </p:txBody>
      </p:sp>
      <p:sp>
        <p:nvSpPr>
          <p:cNvPr id="126982" name="Text Box 4">
            <a:extLst>
              <a:ext uri="{FF2B5EF4-FFF2-40B4-BE49-F238E27FC236}">
                <a16:creationId xmlns:a16="http://schemas.microsoft.com/office/drawing/2014/main" id="{BC53AFFA-F187-4D3E-8936-4618871D833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26983" name="Rectangle 5">
            <a:extLst>
              <a:ext uri="{FF2B5EF4-FFF2-40B4-BE49-F238E27FC236}">
                <a16:creationId xmlns:a16="http://schemas.microsoft.com/office/drawing/2014/main" id="{A4AC9B02-E490-46AB-9A1F-CE497F059D6D}"/>
              </a:ext>
            </a:extLst>
          </p:cNvPr>
          <p:cNvSpPr>
            <a:spLocks noGrp="1" noChangeArrowheads="1"/>
          </p:cNvSpPr>
          <p:nvPr>
            <p:ph type="title" idx="4294967295"/>
          </p:nvPr>
        </p:nvSpPr>
        <p:spPr/>
        <p:txBody>
          <a:bodyPr/>
          <a:lstStyle/>
          <a:p>
            <a:pPr eaLnBrk="1" hangingPunct="1"/>
            <a:r>
              <a:rPr lang="de-DE" altLang="de-DE"/>
              <a:t>Krankenbehandlung 2 (künstl. Befrucht.)</a:t>
            </a:r>
          </a:p>
        </p:txBody>
      </p:sp>
      <p:sp>
        <p:nvSpPr>
          <p:cNvPr id="126984" name="Rectangle 6">
            <a:extLst>
              <a:ext uri="{FF2B5EF4-FFF2-40B4-BE49-F238E27FC236}">
                <a16:creationId xmlns:a16="http://schemas.microsoft.com/office/drawing/2014/main" id="{9C48E81F-1A75-4644-BA61-F3B2CB3230C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4088" name="Text Box 8">
            <a:extLst>
              <a:ext uri="{FF2B5EF4-FFF2-40B4-BE49-F238E27FC236}">
                <a16:creationId xmlns:a16="http://schemas.microsoft.com/office/drawing/2014/main" id="{4E6AC76E-4CEB-4816-9B55-C69D75F7DCAA}"/>
              </a:ext>
            </a:extLst>
          </p:cNvPr>
          <p:cNvSpPr txBox="1">
            <a:spLocks noChangeArrowheads="1"/>
          </p:cNvSpPr>
          <p:nvPr/>
        </p:nvSpPr>
        <p:spPr bwMode="auto">
          <a:xfrm>
            <a:off x="190500" y="3048000"/>
            <a:ext cx="8458200" cy="30702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Verdana" panose="020B0604030504040204" pitchFamily="34" charset="0"/>
              </a:rPr>
              <a:t>Leitsatz</a:t>
            </a:r>
          </a:p>
          <a:p>
            <a:pPr eaLnBrk="1" hangingPunct="1">
              <a:spcBef>
                <a:spcPct val="50000"/>
              </a:spcBef>
            </a:pPr>
            <a:r>
              <a:rPr lang="de-DE" altLang="de-DE" sz="1400">
                <a:latin typeface="Verdana" panose="020B0604030504040204" pitchFamily="34" charset="0"/>
              </a:rPr>
              <a:t>Maßnahmen zur Herbeiführung einer Schwangerschaft mittels künstlicher Befruchtung einer Fremdeizelle (heterologe In-vitro-Fertilisation) sind keine Leistung der gesetzlichen Krankenversicherung.</a:t>
            </a:r>
          </a:p>
          <a:p>
            <a:pPr algn="ctr" eaLnBrk="1" hangingPunct="1">
              <a:spcBef>
                <a:spcPct val="50000"/>
              </a:spcBef>
            </a:pPr>
            <a:r>
              <a:rPr lang="de-DE" altLang="de-DE" sz="1400">
                <a:latin typeface="Verdana" panose="020B0604030504040204" pitchFamily="34" charset="0"/>
              </a:rPr>
              <a:t> </a:t>
            </a:r>
            <a:r>
              <a:rPr lang="de-DE" altLang="de-DE" sz="1400" b="1">
                <a:latin typeface="Verdana" panose="020B0604030504040204" pitchFamily="34" charset="0"/>
              </a:rPr>
              <a:t>Orientierungssatz</a:t>
            </a:r>
          </a:p>
          <a:p>
            <a:pPr eaLnBrk="1" hangingPunct="1">
              <a:spcBef>
                <a:spcPct val="50000"/>
              </a:spcBef>
            </a:pPr>
            <a:r>
              <a:rPr lang="de-DE" altLang="de-DE" sz="1400">
                <a:latin typeface="Verdana" panose="020B0604030504040204" pitchFamily="34" charset="0"/>
              </a:rPr>
              <a:t> 1. Die in </a:t>
            </a:r>
            <a:r>
              <a:rPr lang="de-DE" altLang="de-DE" sz="1400">
                <a:solidFill>
                  <a:srgbClr val="FFFFFF"/>
                </a:solidFill>
                <a:latin typeface="Verdana" panose="020B0604030504040204" pitchFamily="34" charset="0"/>
                <a:hlinkClick r:id="rId2"/>
                <a:hlinkMouseOver r:id="rId3"/>
              </a:rPr>
              <a:t>§ 27a Abs 1 SGB 5</a:t>
            </a:r>
            <a:r>
              <a:rPr lang="de-DE" altLang="de-DE" sz="1400">
                <a:latin typeface="Verdana" panose="020B0604030504040204" pitchFamily="34" charset="0"/>
              </a:rPr>
              <a:t> angeordneten Einschränkungen entfallen nicht deshalb, weil die künstliche Befruchtung nicht allein der Überwindung der bestehenden Unfruchtbarkeit, sondern zugleich mittelbar der Behandlung einer damit zusammenhängenden seelischen Erkrankung dienen soll. </a:t>
            </a:r>
          </a:p>
          <a:p>
            <a:pPr eaLnBrk="1" hangingPunct="1">
              <a:spcBef>
                <a:spcPct val="50000"/>
              </a:spcBef>
            </a:pPr>
            <a:r>
              <a:rPr lang="de-DE" altLang="de-DE" sz="1400">
                <a:latin typeface="Verdana" panose="020B0604030504040204" pitchFamily="34" charset="0"/>
              </a:rPr>
              <a:t>2. Die Beschränkung der Leistungspflicht der Krankenversicherung auf Maßnahmen der künstlichen Befruchtung mit eigenen Ei- und Samenzellen der Ehegatten verletzt kein Verfassungs- und europäisches Gemeinschaftsrecht.</a:t>
            </a:r>
            <a:endParaRPr lang="de-DE" altLang="de-DE" sz="1400">
              <a:latin typeface="MS Shell Dlg" panose="020B0604020202020204" pitchFamily="34" charset="0"/>
            </a:endParaRPr>
          </a:p>
        </p:txBody>
      </p:sp>
      <p:sp>
        <p:nvSpPr>
          <p:cNvPr id="174090" name="Text Box 10">
            <a:extLst>
              <a:ext uri="{FF2B5EF4-FFF2-40B4-BE49-F238E27FC236}">
                <a16:creationId xmlns:a16="http://schemas.microsoft.com/office/drawing/2014/main" id="{A0870E63-5979-4733-A5E3-DDF9A1219EFD}"/>
              </a:ext>
            </a:extLst>
          </p:cNvPr>
          <p:cNvSpPr txBox="1">
            <a:spLocks noChangeArrowheads="1"/>
          </p:cNvSpPr>
          <p:nvPr/>
        </p:nvSpPr>
        <p:spPr bwMode="auto">
          <a:xfrm rot="-432585">
            <a:off x="5867400" y="2119313"/>
            <a:ext cx="2971800" cy="1004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BSG v. </a:t>
            </a:r>
            <a:r>
              <a:rPr lang="de-DE" altLang="de-DE">
                <a:latin typeface="Verdana" panose="020B0604030504040204" pitchFamily="34" charset="0"/>
              </a:rPr>
              <a:t>09.10.2001</a:t>
            </a:r>
          </a:p>
          <a:p>
            <a:pPr algn="ctr" eaLnBrk="1" hangingPunct="1">
              <a:spcBef>
                <a:spcPct val="50000"/>
              </a:spcBef>
            </a:pPr>
            <a:r>
              <a:rPr lang="de-DE" altLang="de-DE">
                <a:latin typeface="Verdana" panose="020B0604030504040204" pitchFamily="34" charset="0"/>
              </a:rPr>
              <a:t>B 1 KR 33/00 R</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4090"/>
                                        </p:tgtEl>
                                        <p:attrNameLst>
                                          <p:attrName>style.visibility</p:attrName>
                                        </p:attrNameLst>
                                      </p:cBhvr>
                                      <p:to>
                                        <p:strVal val="visible"/>
                                      </p:to>
                                    </p:set>
                                    <p:anim calcmode="lin" valueType="num">
                                      <p:cBhvr additive="base">
                                        <p:cTn id="7" dur="500" fill="hold"/>
                                        <p:tgtEl>
                                          <p:spTgt spid="174090"/>
                                        </p:tgtEl>
                                        <p:attrNameLst>
                                          <p:attrName>ppt_x</p:attrName>
                                        </p:attrNameLst>
                                      </p:cBhvr>
                                      <p:tavLst>
                                        <p:tav tm="0">
                                          <p:val>
                                            <p:strVal val="1+#ppt_w/2"/>
                                          </p:val>
                                        </p:tav>
                                        <p:tav tm="100000">
                                          <p:val>
                                            <p:strVal val="#ppt_x"/>
                                          </p:val>
                                        </p:tav>
                                      </p:tavLst>
                                    </p:anim>
                                    <p:anim calcmode="lin" valueType="num">
                                      <p:cBhvr additive="base">
                                        <p:cTn id="8" dur="500" fill="hold"/>
                                        <p:tgtEl>
                                          <p:spTgt spid="1740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088"/>
                                        </p:tgtEl>
                                        <p:attrNameLst>
                                          <p:attrName>style.visibility</p:attrName>
                                        </p:attrNameLst>
                                      </p:cBhvr>
                                      <p:to>
                                        <p:strVal val="visible"/>
                                      </p:to>
                                    </p:set>
                                    <p:anim calcmode="lin" valueType="num">
                                      <p:cBhvr additive="base">
                                        <p:cTn id="13" dur="500" fill="hold"/>
                                        <p:tgtEl>
                                          <p:spTgt spid="174088"/>
                                        </p:tgtEl>
                                        <p:attrNameLst>
                                          <p:attrName>ppt_x</p:attrName>
                                        </p:attrNameLst>
                                      </p:cBhvr>
                                      <p:tavLst>
                                        <p:tav tm="0">
                                          <p:val>
                                            <p:strVal val="0-#ppt_w/2"/>
                                          </p:val>
                                        </p:tav>
                                        <p:tav tm="100000">
                                          <p:val>
                                            <p:strVal val="#ppt_x"/>
                                          </p:val>
                                        </p:tav>
                                      </p:tavLst>
                                    </p:anim>
                                    <p:anim calcmode="lin" valueType="num">
                                      <p:cBhvr additive="base">
                                        <p:cTn id="14" dur="500" fill="hold"/>
                                        <p:tgtEl>
                                          <p:spTgt spid="1740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8" grpId="0" animBg="1" autoUpdateAnimBg="0"/>
      <p:bldP spid="174090" grpId="0" animBg="1" autoUpdateAnimBg="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Fußzeilenplatzhalter 2">
            <a:extLst>
              <a:ext uri="{FF2B5EF4-FFF2-40B4-BE49-F238E27FC236}">
                <a16:creationId xmlns:a16="http://schemas.microsoft.com/office/drawing/2014/main" id="{459DBF52-04C4-4DD9-BF9E-DD09FDBFCA0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8003" name="Foliennummernplatzhalter 3">
            <a:extLst>
              <a:ext uri="{FF2B5EF4-FFF2-40B4-BE49-F238E27FC236}">
                <a16:creationId xmlns:a16="http://schemas.microsoft.com/office/drawing/2014/main" id="{25B44C7D-040F-4B56-96D4-A6A79CCC663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A111D20-796C-467E-8F5E-384302413B27}" type="slidenum">
              <a:rPr lang="de-DE" altLang="de-DE" sz="1400"/>
              <a:pPr eaLnBrk="1" hangingPunct="1"/>
              <a:t>122</a:t>
            </a:fld>
            <a:endParaRPr lang="de-DE" altLang="de-DE" sz="1400"/>
          </a:p>
        </p:txBody>
      </p:sp>
      <p:sp>
        <p:nvSpPr>
          <p:cNvPr id="128004" name="Text Box 2">
            <a:extLst>
              <a:ext uri="{FF2B5EF4-FFF2-40B4-BE49-F238E27FC236}">
                <a16:creationId xmlns:a16="http://schemas.microsoft.com/office/drawing/2014/main" id="{795A6DC4-57A3-4E26-AD51-762DDC03C64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8005" name="Text Box 3">
            <a:extLst>
              <a:ext uri="{FF2B5EF4-FFF2-40B4-BE49-F238E27FC236}">
                <a16:creationId xmlns:a16="http://schemas.microsoft.com/office/drawing/2014/main" id="{1B859721-00AF-4AC8-8D10-92C129D6AECD}"/>
              </a:ext>
            </a:extLst>
          </p:cNvPr>
          <p:cNvSpPr txBox="1">
            <a:spLocks noChangeArrowheads="1"/>
          </p:cNvSpPr>
          <p:nvPr/>
        </p:nvSpPr>
        <p:spPr bwMode="auto">
          <a:xfrm>
            <a:off x="1257300" y="1295400"/>
            <a:ext cx="758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(künstl. Befrucht. 3)</a:t>
            </a:r>
          </a:p>
        </p:txBody>
      </p:sp>
      <p:sp>
        <p:nvSpPr>
          <p:cNvPr id="128006" name="Text Box 4">
            <a:extLst>
              <a:ext uri="{FF2B5EF4-FFF2-40B4-BE49-F238E27FC236}">
                <a16:creationId xmlns:a16="http://schemas.microsoft.com/office/drawing/2014/main" id="{1A087223-5C92-4F5B-B3E9-721AEDD85AA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28007" name="Rectangle 5">
            <a:extLst>
              <a:ext uri="{FF2B5EF4-FFF2-40B4-BE49-F238E27FC236}">
                <a16:creationId xmlns:a16="http://schemas.microsoft.com/office/drawing/2014/main" id="{74C66C3C-959E-4942-B421-FFD3D112A1A6}"/>
              </a:ext>
            </a:extLst>
          </p:cNvPr>
          <p:cNvSpPr>
            <a:spLocks noGrp="1" noChangeArrowheads="1"/>
          </p:cNvSpPr>
          <p:nvPr>
            <p:ph type="title" idx="4294967295"/>
          </p:nvPr>
        </p:nvSpPr>
        <p:spPr/>
        <p:txBody>
          <a:bodyPr/>
          <a:lstStyle/>
          <a:p>
            <a:pPr eaLnBrk="1" hangingPunct="1"/>
            <a:r>
              <a:rPr lang="de-DE" altLang="de-DE"/>
              <a:t>Krankenbehandlung 3 (k. Befrucht.)</a:t>
            </a:r>
          </a:p>
        </p:txBody>
      </p:sp>
      <p:sp>
        <p:nvSpPr>
          <p:cNvPr id="128008" name="Rectangle 6">
            <a:extLst>
              <a:ext uri="{FF2B5EF4-FFF2-40B4-BE49-F238E27FC236}">
                <a16:creationId xmlns:a16="http://schemas.microsoft.com/office/drawing/2014/main" id="{8AE63788-39D9-4AD7-89D3-FB60C4BEC7E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8009" name="Text Box 7">
            <a:extLst>
              <a:ext uri="{FF2B5EF4-FFF2-40B4-BE49-F238E27FC236}">
                <a16:creationId xmlns:a16="http://schemas.microsoft.com/office/drawing/2014/main" id="{2BDAFA47-536E-413F-8121-CE28BB3AE494}"/>
              </a:ext>
            </a:extLst>
          </p:cNvPr>
          <p:cNvSpPr txBox="1">
            <a:spLocks noChangeArrowheads="1"/>
          </p:cNvSpPr>
          <p:nvPr/>
        </p:nvSpPr>
        <p:spPr bwMode="auto">
          <a:xfrm>
            <a:off x="2214563" y="23622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27 a</a:t>
            </a:r>
          </a:p>
        </p:txBody>
      </p:sp>
      <p:sp>
        <p:nvSpPr>
          <p:cNvPr id="128010" name="Text Box 8">
            <a:extLst>
              <a:ext uri="{FF2B5EF4-FFF2-40B4-BE49-F238E27FC236}">
                <a16:creationId xmlns:a16="http://schemas.microsoft.com/office/drawing/2014/main" id="{580E0F96-E5FE-4443-8D5A-E4557D0231B6}"/>
              </a:ext>
            </a:extLst>
          </p:cNvPr>
          <p:cNvSpPr txBox="1">
            <a:spLocks noChangeArrowheads="1"/>
          </p:cNvSpPr>
          <p:nvPr/>
        </p:nvSpPr>
        <p:spPr bwMode="auto">
          <a:xfrm>
            <a:off x="190500" y="2852936"/>
            <a:ext cx="8458200" cy="2677656"/>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(2) </a:t>
            </a:r>
            <a:r>
              <a:rPr lang="de-DE" altLang="de-DE" sz="1400" dirty="0">
                <a:latin typeface="Arial" panose="020B0604020202020204" pitchFamily="34" charset="0"/>
                <a:cs typeface="Arial" panose="020B0604020202020204" pitchFamily="34" charset="0"/>
              </a:rPr>
              <a:t>Absatz 1 gilt auch für Inseminationen, die nach Stimulationsverfahren durchgeführt werden und bei denen dadurch ein erhöhtes Risiko von Schwangerschaften mit drei oder mehr Embryonen besteht.  Bei anderen Inseminationen ist Absatz 1 Nr. 2 zweiter Halbsatz und Nr. 5 nicht anzuwenden. </a:t>
            </a:r>
          </a:p>
          <a:p>
            <a:pPr eaLnBrk="1" hangingPunct="1">
              <a:spcBef>
                <a:spcPct val="50000"/>
              </a:spcBef>
            </a:pPr>
            <a:r>
              <a:rPr lang="de-DE" altLang="de-DE" sz="1400" dirty="0">
                <a:latin typeface="Arial" panose="020B0604020202020204" pitchFamily="34" charset="0"/>
                <a:cs typeface="Arial" panose="020B0604020202020204" pitchFamily="34" charset="0"/>
              </a:rPr>
              <a:t>(3) Anspruch auf Sachleistungen nach Absatz 1 besteht nur für Versicherte, die das </a:t>
            </a:r>
            <a:r>
              <a:rPr lang="de-DE" altLang="de-DE" sz="1400" b="1" dirty="0">
                <a:solidFill>
                  <a:schemeClr val="hlink"/>
                </a:solidFill>
                <a:latin typeface="Arial" panose="020B0604020202020204" pitchFamily="34" charset="0"/>
                <a:cs typeface="Arial" panose="020B0604020202020204" pitchFamily="34" charset="0"/>
              </a:rPr>
              <a:t>25. Lebensjahr</a:t>
            </a:r>
            <a:r>
              <a:rPr lang="de-DE" altLang="de-DE" sz="1400" dirty="0">
                <a:latin typeface="Arial" panose="020B0604020202020204" pitchFamily="34" charset="0"/>
                <a:cs typeface="Arial" panose="020B0604020202020204" pitchFamily="34" charset="0"/>
              </a:rPr>
              <a:t> vollendet haben; der Anspruch besteht nicht für </a:t>
            </a:r>
            <a:r>
              <a:rPr lang="de-DE" altLang="de-DE" sz="1400" b="1" dirty="0">
                <a:solidFill>
                  <a:schemeClr val="hlink"/>
                </a:solidFill>
                <a:latin typeface="Arial" panose="020B0604020202020204" pitchFamily="34" charset="0"/>
                <a:cs typeface="Arial" panose="020B0604020202020204" pitchFamily="34" charset="0"/>
              </a:rPr>
              <a:t>weibliche Versicherte</a:t>
            </a:r>
            <a:r>
              <a:rPr lang="de-DE" altLang="de-DE" sz="1400" dirty="0">
                <a:latin typeface="Arial" panose="020B0604020202020204" pitchFamily="34" charset="0"/>
                <a:cs typeface="Arial" panose="020B0604020202020204" pitchFamily="34" charset="0"/>
              </a:rPr>
              <a:t>, die das </a:t>
            </a:r>
            <a:r>
              <a:rPr lang="de-DE" altLang="de-DE" sz="1400" b="1" dirty="0">
                <a:solidFill>
                  <a:schemeClr val="hlink"/>
                </a:solidFill>
                <a:latin typeface="Arial" panose="020B0604020202020204" pitchFamily="34" charset="0"/>
                <a:cs typeface="Arial" panose="020B0604020202020204" pitchFamily="34" charset="0"/>
              </a:rPr>
              <a:t>40</a:t>
            </a:r>
            <a:r>
              <a:rPr lang="de-DE" altLang="de-DE" sz="1400" dirty="0">
                <a:latin typeface="Arial" panose="020B0604020202020204" pitchFamily="34" charset="0"/>
                <a:cs typeface="Arial" panose="020B0604020202020204" pitchFamily="34" charset="0"/>
              </a:rPr>
              <a:t>. und für </a:t>
            </a:r>
            <a:r>
              <a:rPr lang="de-DE" altLang="de-DE" sz="1400" b="1" dirty="0">
                <a:solidFill>
                  <a:schemeClr val="hlink"/>
                </a:solidFill>
                <a:latin typeface="Arial" panose="020B0604020202020204" pitchFamily="34" charset="0"/>
                <a:cs typeface="Arial" panose="020B0604020202020204" pitchFamily="34" charset="0"/>
              </a:rPr>
              <a:t>männliche Versicherte</a:t>
            </a:r>
            <a:r>
              <a:rPr lang="de-DE" altLang="de-DE" sz="1400" dirty="0">
                <a:latin typeface="Arial" panose="020B0604020202020204" pitchFamily="34" charset="0"/>
                <a:cs typeface="Arial" panose="020B0604020202020204" pitchFamily="34" charset="0"/>
              </a:rPr>
              <a:t>, die das </a:t>
            </a:r>
            <a:r>
              <a:rPr lang="de-DE" altLang="de-DE" sz="1400" b="1" dirty="0">
                <a:solidFill>
                  <a:schemeClr val="hlink"/>
                </a:solidFill>
                <a:latin typeface="Arial" panose="020B0604020202020204" pitchFamily="34" charset="0"/>
                <a:cs typeface="Arial" panose="020B0604020202020204" pitchFamily="34" charset="0"/>
              </a:rPr>
              <a:t>50. Lebensjahr</a:t>
            </a:r>
            <a:r>
              <a:rPr lang="de-DE" altLang="de-DE" sz="1400" dirty="0">
                <a:latin typeface="Arial" panose="020B0604020202020204" pitchFamily="34" charset="0"/>
                <a:cs typeface="Arial" panose="020B0604020202020204" pitchFamily="34" charset="0"/>
              </a:rPr>
              <a:t> vollendet haben. Vor Beginn der Behandlung ist der Krankenkasse ein Behandlungsplan zur Genehmigung vorzulegen. Die Krankenkasse übernimmt </a:t>
            </a:r>
            <a:r>
              <a:rPr lang="de-DE" altLang="de-DE" sz="1400" b="1" dirty="0">
                <a:solidFill>
                  <a:schemeClr val="hlink"/>
                </a:solidFill>
                <a:latin typeface="Arial" panose="020B0604020202020204" pitchFamily="34" charset="0"/>
                <a:cs typeface="Arial" panose="020B0604020202020204" pitchFamily="34" charset="0"/>
              </a:rPr>
              <a:t>50 vom Hundert</a:t>
            </a:r>
            <a:r>
              <a:rPr lang="de-DE" altLang="de-DE" sz="1400" dirty="0">
                <a:latin typeface="Arial" panose="020B0604020202020204" pitchFamily="34" charset="0"/>
                <a:cs typeface="Arial" panose="020B0604020202020204" pitchFamily="34" charset="0"/>
              </a:rPr>
              <a:t> der mit dem Behandlungsplan genehmigten Kosten der Maßnahmen, die bei ihrem Versicherten durchgeführt werden. </a:t>
            </a:r>
          </a:p>
          <a:p>
            <a:pPr eaLnBrk="1" hangingPunct="1">
              <a:spcBef>
                <a:spcPct val="50000"/>
              </a:spcBef>
            </a:pPr>
            <a:r>
              <a:rPr lang="de-DE" altLang="de-DE" sz="1400" dirty="0">
                <a:latin typeface="Arial" panose="020B0604020202020204" pitchFamily="34" charset="0"/>
                <a:cs typeface="Arial" panose="020B0604020202020204" pitchFamily="34" charset="0"/>
              </a:rPr>
              <a:t>(4) Der Gemeinsame Bundesausschuss bestimmt in den Richtlinien nach </a:t>
            </a:r>
            <a:r>
              <a:rPr lang="de-DE" altLang="de-DE" sz="1400" u="sng" dirty="0">
                <a:solidFill>
                  <a:srgbClr val="0000FF"/>
                </a:solidFill>
                <a:latin typeface="Arial" panose="020B0604020202020204" pitchFamily="34" charset="0"/>
                <a:cs typeface="Arial" panose="020B0604020202020204" pitchFamily="34" charset="0"/>
                <a:hlinkClick r:id="rId2"/>
              </a:rPr>
              <a:t>§ 92 </a:t>
            </a:r>
            <a:r>
              <a:rPr lang="de-DE" altLang="de-DE" sz="1400" dirty="0">
                <a:latin typeface="Arial" panose="020B0604020202020204" pitchFamily="34" charset="0"/>
                <a:cs typeface="Arial" panose="020B0604020202020204" pitchFamily="34" charset="0"/>
              </a:rPr>
              <a:t>die medizinischen Einzelheiten zu Voraussetzungen, Art und Umfang der Maßnahmen nach Absatz 1. </a:t>
            </a:r>
          </a:p>
        </p:txBody>
      </p:sp>
    </p:spTree>
  </p:cSld>
  <p:clrMapOvr>
    <a:masterClrMapping/>
  </p:clrMapOvr>
  <p:transition spd="med">
    <p:wipe dir="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Fußzeilenplatzhalter 2">
            <a:extLst>
              <a:ext uri="{FF2B5EF4-FFF2-40B4-BE49-F238E27FC236}">
                <a16:creationId xmlns:a16="http://schemas.microsoft.com/office/drawing/2014/main" id="{B1E55499-A152-4B64-A208-56D357414CC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9027" name="Foliennummernplatzhalter 3">
            <a:extLst>
              <a:ext uri="{FF2B5EF4-FFF2-40B4-BE49-F238E27FC236}">
                <a16:creationId xmlns:a16="http://schemas.microsoft.com/office/drawing/2014/main" id="{A211CCE8-0419-49AB-9ACE-121E2F6DD14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9419999-7899-455C-B10A-75669C2246C3}" type="slidenum">
              <a:rPr lang="de-DE" altLang="de-DE" sz="1400"/>
              <a:pPr eaLnBrk="1" hangingPunct="1"/>
              <a:t>123</a:t>
            </a:fld>
            <a:endParaRPr lang="de-DE" altLang="de-DE" sz="1400"/>
          </a:p>
        </p:txBody>
      </p:sp>
      <p:sp>
        <p:nvSpPr>
          <p:cNvPr id="129028" name="Text Box 2">
            <a:extLst>
              <a:ext uri="{FF2B5EF4-FFF2-40B4-BE49-F238E27FC236}">
                <a16:creationId xmlns:a16="http://schemas.microsoft.com/office/drawing/2014/main" id="{0BD0E39C-EB5C-421C-BE2B-A4EF55B4E2D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29029" name="Text Box 3">
            <a:extLst>
              <a:ext uri="{FF2B5EF4-FFF2-40B4-BE49-F238E27FC236}">
                <a16:creationId xmlns:a16="http://schemas.microsoft.com/office/drawing/2014/main" id="{94F003F6-5706-4035-872F-0812CFE5096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(künstl. Befrucht. 4)</a:t>
            </a:r>
          </a:p>
        </p:txBody>
      </p:sp>
      <p:sp>
        <p:nvSpPr>
          <p:cNvPr id="129030" name="Text Box 4">
            <a:extLst>
              <a:ext uri="{FF2B5EF4-FFF2-40B4-BE49-F238E27FC236}">
                <a16:creationId xmlns:a16="http://schemas.microsoft.com/office/drawing/2014/main" id="{1409F9E4-240C-45E5-8A7B-32A28B3A1B9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29031" name="Rectangle 5">
            <a:extLst>
              <a:ext uri="{FF2B5EF4-FFF2-40B4-BE49-F238E27FC236}">
                <a16:creationId xmlns:a16="http://schemas.microsoft.com/office/drawing/2014/main" id="{E9D2F165-7308-4E3D-91DB-DB7430B7A35B}"/>
              </a:ext>
            </a:extLst>
          </p:cNvPr>
          <p:cNvSpPr>
            <a:spLocks noGrp="1" noChangeArrowheads="1"/>
          </p:cNvSpPr>
          <p:nvPr>
            <p:ph type="title" idx="4294967295"/>
          </p:nvPr>
        </p:nvSpPr>
        <p:spPr/>
        <p:txBody>
          <a:bodyPr/>
          <a:lstStyle/>
          <a:p>
            <a:pPr eaLnBrk="1" hangingPunct="1"/>
            <a:r>
              <a:rPr lang="de-DE" altLang="de-DE"/>
              <a:t>Krankenbehandlung 4 (k. Befruchtung)</a:t>
            </a:r>
          </a:p>
        </p:txBody>
      </p:sp>
      <p:sp>
        <p:nvSpPr>
          <p:cNvPr id="129032" name="Rectangle 6">
            <a:extLst>
              <a:ext uri="{FF2B5EF4-FFF2-40B4-BE49-F238E27FC236}">
                <a16:creationId xmlns:a16="http://schemas.microsoft.com/office/drawing/2014/main" id="{0192F067-306E-4C4F-B164-8DA5CA99AB8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29033" name="Text Box 8">
            <a:extLst>
              <a:ext uri="{FF2B5EF4-FFF2-40B4-BE49-F238E27FC236}">
                <a16:creationId xmlns:a16="http://schemas.microsoft.com/office/drawing/2014/main" id="{24CDB934-01BF-4E5E-A03C-F28D140DC6D2}"/>
              </a:ext>
            </a:extLst>
          </p:cNvPr>
          <p:cNvSpPr txBox="1">
            <a:spLocks noChangeArrowheads="1"/>
          </p:cNvSpPr>
          <p:nvPr/>
        </p:nvSpPr>
        <p:spPr bwMode="auto">
          <a:xfrm>
            <a:off x="190500" y="2514600"/>
            <a:ext cx="8458200" cy="3431709"/>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MS Shell Dlg" panose="020B0604020202020204" pitchFamily="34" charset="0"/>
              </a:rPr>
              <a:t>§ 121a SGB V </a:t>
            </a:r>
            <a:endParaRPr lang="de-DE" altLang="de-DE" sz="1400" dirty="0">
              <a:latin typeface="MS Shell Dlg" panose="020B0604020202020204" pitchFamily="34" charset="0"/>
            </a:endParaRPr>
          </a:p>
          <a:p>
            <a:pPr algn="ctr" eaLnBrk="1" hangingPunct="1">
              <a:spcBef>
                <a:spcPct val="50000"/>
              </a:spcBef>
            </a:pPr>
            <a:r>
              <a:rPr lang="de-DE" altLang="de-DE" sz="1400" b="1" dirty="0">
                <a:latin typeface="MS Shell Dlg" panose="020B0604020202020204" pitchFamily="34" charset="0"/>
              </a:rPr>
              <a:t>Genehmigung zur Durchführung künstlicher Befruchtungen </a:t>
            </a:r>
            <a:endParaRPr lang="de-DE" altLang="de-DE" sz="1400" dirty="0">
              <a:latin typeface="MS Shell Dlg" panose="020B0604020202020204" pitchFamily="34" charset="0"/>
            </a:endParaRPr>
          </a:p>
          <a:p>
            <a:pPr eaLnBrk="1" hangingPunct="1">
              <a:spcBef>
                <a:spcPct val="50000"/>
              </a:spcBef>
            </a:pPr>
            <a:r>
              <a:rPr lang="de-DE" altLang="de-DE" sz="1400" dirty="0">
                <a:latin typeface="MS Shell Dlg" panose="020B0604020202020204" pitchFamily="34" charset="0"/>
              </a:rPr>
              <a:t>(1) Die Krankenkassen dürfen Maßnahmen zur Herbeiführung einer Schwangerschaft ( </a:t>
            </a:r>
            <a:r>
              <a:rPr lang="de-DE" altLang="de-DE" sz="1400" u="sng" dirty="0">
                <a:solidFill>
                  <a:srgbClr val="0000FF"/>
                </a:solidFill>
                <a:latin typeface="MS Shell Dlg" panose="020B0604020202020204" pitchFamily="34" charset="0"/>
                <a:hlinkClick r:id="rId2"/>
              </a:rPr>
              <a:t>§ 27a Abs. 1 </a:t>
            </a:r>
            <a:r>
              <a:rPr lang="de-DE" altLang="de-DE" sz="1400" dirty="0">
                <a:latin typeface="MS Shell Dlg" panose="020B0604020202020204" pitchFamily="34" charset="0"/>
              </a:rPr>
              <a:t>) nur erbringen lassen durch </a:t>
            </a:r>
          </a:p>
          <a:p>
            <a:pPr eaLnBrk="1" hangingPunct="1">
              <a:spcBef>
                <a:spcPct val="50000"/>
              </a:spcBef>
            </a:pPr>
            <a:r>
              <a:rPr lang="de-DE" altLang="de-DE" sz="1400" dirty="0">
                <a:latin typeface="MS Shell Dlg" panose="020B0604020202020204" pitchFamily="34" charset="0"/>
              </a:rPr>
              <a:t>      1.  Vertragsärzte, </a:t>
            </a:r>
          </a:p>
          <a:p>
            <a:pPr eaLnBrk="1" hangingPunct="1">
              <a:spcBef>
                <a:spcPct val="50000"/>
              </a:spcBef>
            </a:pPr>
            <a:r>
              <a:rPr lang="de-DE" altLang="de-DE" sz="1400" dirty="0">
                <a:latin typeface="MS Shell Dlg" panose="020B0604020202020204" pitchFamily="34" charset="0"/>
              </a:rPr>
              <a:t>	2.  ermächtigte Ärzte, </a:t>
            </a:r>
          </a:p>
          <a:p>
            <a:pPr eaLnBrk="1" hangingPunct="1">
              <a:spcBef>
                <a:spcPct val="50000"/>
              </a:spcBef>
            </a:pPr>
            <a:r>
              <a:rPr lang="de-DE" altLang="de-DE" sz="1400" dirty="0">
                <a:latin typeface="MS Shell Dlg" panose="020B0604020202020204" pitchFamily="34" charset="0"/>
              </a:rPr>
              <a:t>	3.  ermächtigte ärztlich geleitete Einrichtungen oder </a:t>
            </a:r>
          </a:p>
          <a:p>
            <a:pPr eaLnBrk="1" hangingPunct="1">
              <a:spcBef>
                <a:spcPct val="50000"/>
              </a:spcBef>
            </a:pPr>
            <a:r>
              <a:rPr lang="de-DE" altLang="de-DE" sz="1400" dirty="0">
                <a:latin typeface="MS Shell Dlg" panose="020B0604020202020204" pitchFamily="34" charset="0"/>
              </a:rPr>
              <a:t>	4.  zugelassene Krankenhäuser, </a:t>
            </a:r>
          </a:p>
          <a:p>
            <a:pPr eaLnBrk="1" hangingPunct="1">
              <a:spcBef>
                <a:spcPct val="50000"/>
              </a:spcBef>
            </a:pPr>
            <a:r>
              <a:rPr lang="de-DE" altLang="de-DE" sz="1400" dirty="0">
                <a:latin typeface="MS Shell Dlg" panose="020B0604020202020204" pitchFamily="34" charset="0"/>
              </a:rPr>
              <a:t>      denen die zuständige Behörde eine Genehmigung nach Absatz 2 zur Durchführung dieser Maßnahmen erteilt hat. Satz 1 gilt bei Inseminationen nur dann, wenn sie nach Stimulationsverfahren durchgeführt werden, bei denen dadurch ein erhöhtes Risiko von Schwangerschaften mit drei oder mehr Embryonen besteht. </a:t>
            </a:r>
          </a:p>
        </p:txBody>
      </p:sp>
    </p:spTree>
  </p:cSld>
  <p:clrMapOvr>
    <a:masterClrMapping/>
  </p:clrMapOvr>
  <p:transition spd="med">
    <p:wipe dir="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Fußzeilenplatzhalter 2">
            <a:extLst>
              <a:ext uri="{FF2B5EF4-FFF2-40B4-BE49-F238E27FC236}">
                <a16:creationId xmlns:a16="http://schemas.microsoft.com/office/drawing/2014/main" id="{957E3F20-360D-41F0-975E-5345F6068FB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0051" name="Foliennummernplatzhalter 3">
            <a:extLst>
              <a:ext uri="{FF2B5EF4-FFF2-40B4-BE49-F238E27FC236}">
                <a16:creationId xmlns:a16="http://schemas.microsoft.com/office/drawing/2014/main" id="{0C0DEA07-6DA5-4E3E-AD88-E06433AE70C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97CFC91-6BAE-4BEC-BA05-D4AD86490205}" type="slidenum">
              <a:rPr lang="de-DE" altLang="de-DE" sz="1400"/>
              <a:pPr eaLnBrk="1" hangingPunct="1"/>
              <a:t>124</a:t>
            </a:fld>
            <a:endParaRPr lang="de-DE" altLang="de-DE" sz="1400"/>
          </a:p>
        </p:txBody>
      </p:sp>
      <p:sp>
        <p:nvSpPr>
          <p:cNvPr id="130052" name="Text Box 2">
            <a:extLst>
              <a:ext uri="{FF2B5EF4-FFF2-40B4-BE49-F238E27FC236}">
                <a16:creationId xmlns:a16="http://schemas.microsoft.com/office/drawing/2014/main" id="{C292057D-997E-407C-B899-862E8217756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0053" name="Text Box 3">
            <a:extLst>
              <a:ext uri="{FF2B5EF4-FFF2-40B4-BE49-F238E27FC236}">
                <a16:creationId xmlns:a16="http://schemas.microsoft.com/office/drawing/2014/main" id="{6A41E140-8CEA-48D7-8D4F-04A38AD60D09}"/>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(künstl. Befrucht. 6)</a:t>
            </a:r>
          </a:p>
        </p:txBody>
      </p:sp>
      <p:sp>
        <p:nvSpPr>
          <p:cNvPr id="130054" name="Text Box 4">
            <a:extLst>
              <a:ext uri="{FF2B5EF4-FFF2-40B4-BE49-F238E27FC236}">
                <a16:creationId xmlns:a16="http://schemas.microsoft.com/office/drawing/2014/main" id="{3A4169C1-5F5C-4F7F-812F-97A94B8A14B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0055" name="Rectangle 5">
            <a:extLst>
              <a:ext uri="{FF2B5EF4-FFF2-40B4-BE49-F238E27FC236}">
                <a16:creationId xmlns:a16="http://schemas.microsoft.com/office/drawing/2014/main" id="{E3D41F49-1E21-44F3-ACDF-E802B38638EF}"/>
              </a:ext>
            </a:extLst>
          </p:cNvPr>
          <p:cNvSpPr>
            <a:spLocks noGrp="1" noChangeArrowheads="1"/>
          </p:cNvSpPr>
          <p:nvPr>
            <p:ph type="title" idx="4294967295"/>
          </p:nvPr>
        </p:nvSpPr>
        <p:spPr/>
        <p:txBody>
          <a:bodyPr/>
          <a:lstStyle/>
          <a:p>
            <a:pPr eaLnBrk="1" hangingPunct="1"/>
            <a:r>
              <a:rPr lang="de-DE" altLang="de-DE"/>
              <a:t>Krankenbehandlung 5 (k. Befrucht.)</a:t>
            </a:r>
          </a:p>
        </p:txBody>
      </p:sp>
      <p:sp>
        <p:nvSpPr>
          <p:cNvPr id="130056" name="Rectangle 6">
            <a:extLst>
              <a:ext uri="{FF2B5EF4-FFF2-40B4-BE49-F238E27FC236}">
                <a16:creationId xmlns:a16="http://schemas.microsoft.com/office/drawing/2014/main" id="{9C11B5DD-7219-4CB0-9731-AFED0C0B90E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0057" name="Text Box 7">
            <a:extLst>
              <a:ext uri="{FF2B5EF4-FFF2-40B4-BE49-F238E27FC236}">
                <a16:creationId xmlns:a16="http://schemas.microsoft.com/office/drawing/2014/main" id="{3F2D776E-32EA-4E71-A60F-C72D668C21D6}"/>
              </a:ext>
            </a:extLst>
          </p:cNvPr>
          <p:cNvSpPr txBox="1">
            <a:spLocks noChangeArrowheads="1"/>
          </p:cNvSpPr>
          <p:nvPr/>
        </p:nvSpPr>
        <p:spPr bwMode="auto">
          <a:xfrm>
            <a:off x="266700" y="2438400"/>
            <a:ext cx="8458200" cy="397031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(2) Die Genehmigung darf den im Absatz 1 Satz 1 genannten Ärzten oder Einrichtungen nur erteilt werden, wenn sie </a:t>
            </a:r>
          </a:p>
          <a:p>
            <a:pPr eaLnBrk="1" hangingPunct="1">
              <a:spcBef>
                <a:spcPct val="50000"/>
              </a:spcBef>
            </a:pPr>
            <a:r>
              <a:rPr lang="de-DE" altLang="de-DE" sz="1400" dirty="0">
                <a:latin typeface="MS Shell Dlg" panose="020B0604020202020204" pitchFamily="34" charset="0"/>
              </a:rPr>
              <a:t>	1.  über die für die Durchführung der Maßnahmen zur Herbeiführung einer Schwangerschaft                  ( </a:t>
            </a:r>
            <a:r>
              <a:rPr lang="de-DE" altLang="de-DE" sz="1400" u="sng" dirty="0">
                <a:solidFill>
                  <a:srgbClr val="0000FF"/>
                </a:solidFill>
                <a:latin typeface="MS Shell Dlg" panose="020B0604020202020204" pitchFamily="34" charset="0"/>
                <a:hlinkClick r:id="rId2"/>
              </a:rPr>
              <a:t>§ 27a Abs. 1 </a:t>
            </a:r>
            <a:r>
              <a:rPr lang="de-DE" altLang="de-DE" sz="1400" dirty="0">
                <a:latin typeface="MS Shell Dlg" panose="020B0604020202020204" pitchFamily="34" charset="0"/>
              </a:rPr>
              <a:t>) notwendigen diagnostischen und therapeutischen Möglichkeiten verfügen und nach wissenschaftlich anerkannten Methoden arbeiten und </a:t>
            </a:r>
          </a:p>
          <a:p>
            <a:pPr eaLnBrk="1" hangingPunct="1">
              <a:spcBef>
                <a:spcPct val="50000"/>
              </a:spcBef>
            </a:pPr>
            <a:r>
              <a:rPr lang="de-DE" altLang="de-DE" sz="1400" dirty="0">
                <a:latin typeface="MS Shell Dlg" panose="020B0604020202020204" pitchFamily="34" charset="0"/>
              </a:rPr>
              <a:t>	2.  die Gewähr für eine bedarfsgerechte, leistungsfähige und wirtschaftliche Durchführung von Maßnahmen zur Herbeiführung einer Schwangerschaft ( </a:t>
            </a:r>
            <a:r>
              <a:rPr lang="de-DE" altLang="de-DE" sz="1400" u="sng" dirty="0">
                <a:solidFill>
                  <a:srgbClr val="0000FF"/>
                </a:solidFill>
                <a:latin typeface="MS Shell Dlg" panose="020B0604020202020204" pitchFamily="34" charset="0"/>
                <a:hlinkClick r:id="rId2"/>
              </a:rPr>
              <a:t>§ 27a Abs. 1 </a:t>
            </a:r>
            <a:r>
              <a:rPr lang="de-DE" altLang="de-DE" sz="1400" dirty="0">
                <a:latin typeface="MS Shell Dlg" panose="020B0604020202020204" pitchFamily="34" charset="0"/>
              </a:rPr>
              <a:t>) bieten. </a:t>
            </a:r>
          </a:p>
          <a:p>
            <a:pPr eaLnBrk="1" hangingPunct="1">
              <a:spcBef>
                <a:spcPct val="50000"/>
              </a:spcBef>
            </a:pPr>
            <a:r>
              <a:rPr lang="de-DE" altLang="de-DE" sz="1400" dirty="0">
                <a:latin typeface="MS Shell Dlg" panose="020B0604020202020204" pitchFamily="34" charset="0"/>
              </a:rPr>
              <a:t>(3)  Ein Anspruch auf Genehmigung besteht nicht. Bei notwendiger Auswahl zwischen mehreren geeigneten Ärzten oder Einrichtungen, die sich um die Genehmigung bewerben, entscheidet die zuständige Behörde unter Berücksichtigung der öffentlichen Interessen und der Vielfalt der Bewerber nach pflichtgemäßem Ermessen, welche Ärzte oder welche Einrichtungen den Erfordernissen einer bedarfsgerechten, leistungsfähigen und wirtschaftlichen Durchführung von Maßnahmen zur Herbeiführung einer Schwangerschaft ( </a:t>
            </a:r>
            <a:r>
              <a:rPr lang="de-DE" altLang="de-DE" sz="1400" u="sng" dirty="0">
                <a:solidFill>
                  <a:srgbClr val="0000FF"/>
                </a:solidFill>
                <a:latin typeface="MS Shell Dlg" panose="020B0604020202020204" pitchFamily="34" charset="0"/>
                <a:hlinkClick r:id="rId2"/>
              </a:rPr>
              <a:t>§ 27a Abs. 1 </a:t>
            </a:r>
            <a:r>
              <a:rPr lang="de-DE" altLang="de-DE" sz="1400" dirty="0">
                <a:latin typeface="MS Shell Dlg" panose="020B0604020202020204" pitchFamily="34" charset="0"/>
              </a:rPr>
              <a:t>) am besten gerecht werden. </a:t>
            </a:r>
          </a:p>
          <a:p>
            <a:pPr eaLnBrk="1" hangingPunct="1">
              <a:spcBef>
                <a:spcPct val="50000"/>
              </a:spcBef>
            </a:pPr>
            <a:r>
              <a:rPr lang="de-DE" altLang="de-DE" sz="1400" dirty="0">
                <a:latin typeface="MS Shell Dlg" panose="020B0604020202020204" pitchFamily="34" charset="0"/>
              </a:rPr>
              <a:t>(4) Die zur Erteilung der Genehmigung zuständigen Behörden bestimmt die nach Landesrecht zuständige Stelle, mangels einer solchen Bestimmung die Landesregierung; diese kann die Ermächtigung weiter übertragen. </a:t>
            </a:r>
          </a:p>
        </p:txBody>
      </p:sp>
    </p:spTree>
  </p:cSld>
  <p:clrMapOvr>
    <a:masterClrMapping/>
  </p:clrMapOvr>
  <p:transition spd="med">
    <p:wipe dir="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Fußzeilenplatzhalter 2">
            <a:extLst>
              <a:ext uri="{FF2B5EF4-FFF2-40B4-BE49-F238E27FC236}">
                <a16:creationId xmlns:a16="http://schemas.microsoft.com/office/drawing/2014/main" id="{3EF5045E-1554-46CF-8A7A-EACD4FB55C3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2099" name="Foliennummernplatzhalter 3">
            <a:extLst>
              <a:ext uri="{FF2B5EF4-FFF2-40B4-BE49-F238E27FC236}">
                <a16:creationId xmlns:a16="http://schemas.microsoft.com/office/drawing/2014/main" id="{5C38751A-20CB-4FA5-B52B-2636E1B43D9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B369056-CDF3-4437-AC24-9AAA36857248}" type="slidenum">
              <a:rPr lang="de-DE" altLang="de-DE" sz="1400"/>
              <a:pPr eaLnBrk="1" hangingPunct="1"/>
              <a:t>125</a:t>
            </a:fld>
            <a:endParaRPr lang="de-DE" altLang="de-DE" sz="1400"/>
          </a:p>
        </p:txBody>
      </p:sp>
      <p:sp>
        <p:nvSpPr>
          <p:cNvPr id="132100" name="Text Box 2">
            <a:extLst>
              <a:ext uri="{FF2B5EF4-FFF2-40B4-BE49-F238E27FC236}">
                <a16:creationId xmlns:a16="http://schemas.microsoft.com/office/drawing/2014/main" id="{7D9BE438-3D88-42E3-820C-FE134F0B7DC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2101" name="Text Box 3">
            <a:extLst>
              <a:ext uri="{FF2B5EF4-FFF2-40B4-BE49-F238E27FC236}">
                <a16:creationId xmlns:a16="http://schemas.microsoft.com/office/drawing/2014/main" id="{BEA638DD-C434-4F14-AC7A-AC37995A7C53}"/>
              </a:ext>
            </a:extLst>
          </p:cNvPr>
          <p:cNvSpPr txBox="1">
            <a:spLocks noChangeArrowheads="1"/>
          </p:cNvSpPr>
          <p:nvPr/>
        </p:nvSpPr>
        <p:spPr bwMode="auto">
          <a:xfrm>
            <a:off x="1257300" y="1295400"/>
            <a:ext cx="7277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(ärztl. Behandl. 1)</a:t>
            </a:r>
            <a:endParaRPr lang="de-DE" altLang="de-DE" sz="2000"/>
          </a:p>
        </p:txBody>
      </p:sp>
      <p:sp>
        <p:nvSpPr>
          <p:cNvPr id="132102" name="Text Box 4">
            <a:extLst>
              <a:ext uri="{FF2B5EF4-FFF2-40B4-BE49-F238E27FC236}">
                <a16:creationId xmlns:a16="http://schemas.microsoft.com/office/drawing/2014/main" id="{752E1B02-68D5-45D0-8003-317F7DB2FBA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2103" name="Rectangle 5">
            <a:extLst>
              <a:ext uri="{FF2B5EF4-FFF2-40B4-BE49-F238E27FC236}">
                <a16:creationId xmlns:a16="http://schemas.microsoft.com/office/drawing/2014/main" id="{D5DD30A5-3FA5-468E-9437-8DA05DA3040B}"/>
              </a:ext>
            </a:extLst>
          </p:cNvPr>
          <p:cNvSpPr>
            <a:spLocks noGrp="1" noChangeArrowheads="1"/>
          </p:cNvSpPr>
          <p:nvPr>
            <p:ph type="title" idx="4294967295"/>
          </p:nvPr>
        </p:nvSpPr>
        <p:spPr/>
        <p:txBody>
          <a:bodyPr/>
          <a:lstStyle/>
          <a:p>
            <a:pPr eaLnBrk="1" hangingPunct="1"/>
            <a:r>
              <a:rPr lang="de-DE" altLang="de-DE"/>
              <a:t>Krankenbehandlung 1 (ärztl. Behandlung)</a:t>
            </a:r>
          </a:p>
        </p:txBody>
      </p:sp>
      <p:sp>
        <p:nvSpPr>
          <p:cNvPr id="132104" name="Rectangle 6">
            <a:extLst>
              <a:ext uri="{FF2B5EF4-FFF2-40B4-BE49-F238E27FC236}">
                <a16:creationId xmlns:a16="http://schemas.microsoft.com/office/drawing/2014/main" id="{58D3A9E1-7894-449F-9D65-80D67A162BC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2105" name="Text Box 7">
            <a:extLst>
              <a:ext uri="{FF2B5EF4-FFF2-40B4-BE49-F238E27FC236}">
                <a16:creationId xmlns:a16="http://schemas.microsoft.com/office/drawing/2014/main" id="{49BB820D-8C6E-47C2-82DB-7D6E537AB6A1}"/>
              </a:ext>
            </a:extLst>
          </p:cNvPr>
          <p:cNvSpPr txBox="1">
            <a:spLocks noChangeArrowheads="1"/>
          </p:cNvSpPr>
          <p:nvPr/>
        </p:nvSpPr>
        <p:spPr bwMode="auto">
          <a:xfrm>
            <a:off x="190500" y="3309938"/>
            <a:ext cx="8458200" cy="1816100"/>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MS Shell Dlg" panose="020B0604020202020204" pitchFamily="34" charset="0"/>
              </a:rPr>
              <a:t>Ärztliche und zahnärztliche Behandlung </a:t>
            </a:r>
            <a:endParaRPr lang="de-DE" altLang="de-DE" sz="1400">
              <a:latin typeface="MS Shell Dlg" panose="020B0604020202020204" pitchFamily="34" charset="0"/>
            </a:endParaRPr>
          </a:p>
          <a:p>
            <a:pPr eaLnBrk="1" hangingPunct="1">
              <a:spcBef>
                <a:spcPct val="50000"/>
              </a:spcBef>
            </a:pPr>
            <a:r>
              <a:rPr lang="de-DE" altLang="de-DE" sz="1800">
                <a:latin typeface="MS Shell Dlg" panose="020B0604020202020204" pitchFamily="34" charset="0"/>
              </a:rPr>
              <a:t>(1) Die ärztliche Behandlung umfasst die Tätigkeit des Arztes, die zur Verhütung, Früherkennung und Behandlung von Krankheiten nach den Regeln der ärztlichen Kunst ausreichend und zweckmäßig ist.  Zur ärztlichen Behandlung gehört auch die Hilfeleistung anderer Personen, die von dem Arzt angeordnet und von ihm zu verantworten ist. </a:t>
            </a:r>
          </a:p>
        </p:txBody>
      </p:sp>
      <p:sp>
        <p:nvSpPr>
          <p:cNvPr id="132106" name="Text Box 8">
            <a:extLst>
              <a:ext uri="{FF2B5EF4-FFF2-40B4-BE49-F238E27FC236}">
                <a16:creationId xmlns:a16="http://schemas.microsoft.com/office/drawing/2014/main" id="{C7734DFF-3920-4495-BCF5-DAB7DF83D122}"/>
              </a:ext>
            </a:extLst>
          </p:cNvPr>
          <p:cNvSpPr txBox="1">
            <a:spLocks noChangeArrowheads="1"/>
          </p:cNvSpPr>
          <p:nvPr/>
        </p:nvSpPr>
        <p:spPr bwMode="auto">
          <a:xfrm>
            <a:off x="2514600" y="25908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1</a:t>
            </a:r>
          </a:p>
        </p:txBody>
      </p:sp>
    </p:spTree>
  </p:cSld>
  <p:clrMapOvr>
    <a:masterClrMapping/>
  </p:clrMapOvr>
  <p:transition spd="med">
    <p:wipe dir="r"/>
  </p:transition>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Fußzeilenplatzhalter 2">
            <a:extLst>
              <a:ext uri="{FF2B5EF4-FFF2-40B4-BE49-F238E27FC236}">
                <a16:creationId xmlns:a16="http://schemas.microsoft.com/office/drawing/2014/main" id="{6D4DBE0E-A4DE-44B0-AC7A-58755341667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3123" name="Foliennummernplatzhalter 3">
            <a:extLst>
              <a:ext uri="{FF2B5EF4-FFF2-40B4-BE49-F238E27FC236}">
                <a16:creationId xmlns:a16="http://schemas.microsoft.com/office/drawing/2014/main" id="{95B10499-A506-42E3-AD4C-F9663D17588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91AFF00-B0D8-4C82-9735-570B492CEB14}" type="slidenum">
              <a:rPr lang="de-DE" altLang="de-DE" sz="1400"/>
              <a:pPr eaLnBrk="1" hangingPunct="1"/>
              <a:t>126</a:t>
            </a:fld>
            <a:endParaRPr lang="de-DE" altLang="de-DE" sz="1400"/>
          </a:p>
        </p:txBody>
      </p:sp>
      <p:sp>
        <p:nvSpPr>
          <p:cNvPr id="133124" name="Text Box 2">
            <a:extLst>
              <a:ext uri="{FF2B5EF4-FFF2-40B4-BE49-F238E27FC236}">
                <a16:creationId xmlns:a16="http://schemas.microsoft.com/office/drawing/2014/main" id="{34A047D6-C11C-45AA-A7B3-4CFC4A3C695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3125" name="Text Box 3">
            <a:extLst>
              <a:ext uri="{FF2B5EF4-FFF2-40B4-BE49-F238E27FC236}">
                <a16:creationId xmlns:a16="http://schemas.microsoft.com/office/drawing/2014/main" id="{E0E74B5B-6BC5-44C5-B880-271AE841652E}"/>
              </a:ext>
            </a:extLst>
          </p:cNvPr>
          <p:cNvSpPr txBox="1">
            <a:spLocks noChangeArrowheads="1"/>
          </p:cNvSpPr>
          <p:nvPr/>
        </p:nvSpPr>
        <p:spPr bwMode="auto">
          <a:xfrm>
            <a:off x="1257300" y="1295400"/>
            <a:ext cx="7277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(ärztl. Behandl. 2)</a:t>
            </a:r>
            <a:endParaRPr lang="de-DE" altLang="de-DE" sz="2000"/>
          </a:p>
        </p:txBody>
      </p:sp>
      <p:sp>
        <p:nvSpPr>
          <p:cNvPr id="133126" name="Text Box 4">
            <a:extLst>
              <a:ext uri="{FF2B5EF4-FFF2-40B4-BE49-F238E27FC236}">
                <a16:creationId xmlns:a16="http://schemas.microsoft.com/office/drawing/2014/main" id="{D8A4CD07-90BE-4BB7-ABF3-18C9C74B2A9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3127" name="Rectangle 5">
            <a:extLst>
              <a:ext uri="{FF2B5EF4-FFF2-40B4-BE49-F238E27FC236}">
                <a16:creationId xmlns:a16="http://schemas.microsoft.com/office/drawing/2014/main" id="{A6CE8368-ECDB-4820-B33B-7BDD4B68D722}"/>
              </a:ext>
            </a:extLst>
          </p:cNvPr>
          <p:cNvSpPr>
            <a:spLocks noGrp="1" noChangeArrowheads="1"/>
          </p:cNvSpPr>
          <p:nvPr>
            <p:ph type="title" idx="4294967295"/>
          </p:nvPr>
        </p:nvSpPr>
        <p:spPr/>
        <p:txBody>
          <a:bodyPr/>
          <a:lstStyle/>
          <a:p>
            <a:pPr eaLnBrk="1" hangingPunct="1"/>
            <a:r>
              <a:rPr lang="de-DE" altLang="de-DE"/>
              <a:t>Krankenbehandlung 2 (ärztl. Behandlung)</a:t>
            </a:r>
          </a:p>
        </p:txBody>
      </p:sp>
      <p:sp>
        <p:nvSpPr>
          <p:cNvPr id="133128" name="Rectangle 6">
            <a:extLst>
              <a:ext uri="{FF2B5EF4-FFF2-40B4-BE49-F238E27FC236}">
                <a16:creationId xmlns:a16="http://schemas.microsoft.com/office/drawing/2014/main" id="{CA1138A2-8A24-4E45-BDBA-978204555B8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84327" name="Text Box 7">
            <a:extLst>
              <a:ext uri="{FF2B5EF4-FFF2-40B4-BE49-F238E27FC236}">
                <a16:creationId xmlns:a16="http://schemas.microsoft.com/office/drawing/2014/main" id="{DDB5A215-BA5F-4F4F-A77E-9B2962A46355}"/>
              </a:ext>
            </a:extLst>
          </p:cNvPr>
          <p:cNvSpPr txBox="1">
            <a:spLocks noChangeArrowheads="1"/>
          </p:cNvSpPr>
          <p:nvPr/>
        </p:nvSpPr>
        <p:spPr bwMode="auto">
          <a:xfrm>
            <a:off x="190500" y="3309938"/>
            <a:ext cx="8458200" cy="11906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Ärztliche oder zahnärztliche Behandlung wird von Ärzten oder Zahnärzten erbracht.  Sind Hilfeleistungen anderer Personen erforderlich, dürfen sie nur erbracht werden, wenn sie vom Arzt (Zahnarzt) angeordnet und von ihm verantwortet werden. </a:t>
            </a:r>
          </a:p>
        </p:txBody>
      </p:sp>
      <p:sp>
        <p:nvSpPr>
          <p:cNvPr id="133130" name="Text Box 8">
            <a:extLst>
              <a:ext uri="{FF2B5EF4-FFF2-40B4-BE49-F238E27FC236}">
                <a16:creationId xmlns:a16="http://schemas.microsoft.com/office/drawing/2014/main" id="{A53A41E4-322F-40A0-B2E7-FFDB47EC2678}"/>
              </a:ext>
            </a:extLst>
          </p:cNvPr>
          <p:cNvSpPr txBox="1">
            <a:spLocks noChangeArrowheads="1"/>
          </p:cNvSpPr>
          <p:nvPr/>
        </p:nvSpPr>
        <p:spPr bwMode="auto">
          <a:xfrm>
            <a:off x="2514600" y="25908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15 Abs. 1 (Arztvorbehalt)</a:t>
            </a:r>
          </a:p>
        </p:txBody>
      </p:sp>
      <p:sp>
        <p:nvSpPr>
          <p:cNvPr id="184329" name="Text Box 9">
            <a:extLst>
              <a:ext uri="{FF2B5EF4-FFF2-40B4-BE49-F238E27FC236}">
                <a16:creationId xmlns:a16="http://schemas.microsoft.com/office/drawing/2014/main" id="{97CA7704-A657-4A49-85F5-AFC710D8D0AC}"/>
              </a:ext>
            </a:extLst>
          </p:cNvPr>
          <p:cNvSpPr txBox="1">
            <a:spLocks noChangeArrowheads="1"/>
          </p:cNvSpPr>
          <p:nvPr/>
        </p:nvSpPr>
        <p:spPr bwMode="auto">
          <a:xfrm>
            <a:off x="228600" y="4724400"/>
            <a:ext cx="845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Ausnahme: Psychologische Psychotherapeuten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27"/>
                                        </p:tgtEl>
                                        <p:attrNameLst>
                                          <p:attrName>style.visibility</p:attrName>
                                        </p:attrNameLst>
                                      </p:cBhvr>
                                      <p:to>
                                        <p:strVal val="visible"/>
                                      </p:to>
                                    </p:set>
                                    <p:anim calcmode="lin" valueType="num">
                                      <p:cBhvr additive="base">
                                        <p:cTn id="7" dur="500" fill="hold"/>
                                        <p:tgtEl>
                                          <p:spTgt spid="184327"/>
                                        </p:tgtEl>
                                        <p:attrNameLst>
                                          <p:attrName>ppt_x</p:attrName>
                                        </p:attrNameLst>
                                      </p:cBhvr>
                                      <p:tavLst>
                                        <p:tav tm="0">
                                          <p:val>
                                            <p:strVal val="0-#ppt_w/2"/>
                                          </p:val>
                                        </p:tav>
                                        <p:tav tm="100000">
                                          <p:val>
                                            <p:strVal val="#ppt_x"/>
                                          </p:val>
                                        </p:tav>
                                      </p:tavLst>
                                    </p:anim>
                                    <p:anim calcmode="lin" valueType="num">
                                      <p:cBhvr additive="base">
                                        <p:cTn id="8" dur="500" fill="hold"/>
                                        <p:tgtEl>
                                          <p:spTgt spid="1843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29"/>
                                        </p:tgtEl>
                                        <p:attrNameLst>
                                          <p:attrName>style.visibility</p:attrName>
                                        </p:attrNameLst>
                                      </p:cBhvr>
                                      <p:to>
                                        <p:strVal val="visible"/>
                                      </p:to>
                                    </p:set>
                                    <p:anim calcmode="lin" valueType="num">
                                      <p:cBhvr additive="base">
                                        <p:cTn id="13" dur="500" fill="hold"/>
                                        <p:tgtEl>
                                          <p:spTgt spid="184329"/>
                                        </p:tgtEl>
                                        <p:attrNameLst>
                                          <p:attrName>ppt_x</p:attrName>
                                        </p:attrNameLst>
                                      </p:cBhvr>
                                      <p:tavLst>
                                        <p:tav tm="0">
                                          <p:val>
                                            <p:strVal val="0-#ppt_w/2"/>
                                          </p:val>
                                        </p:tav>
                                        <p:tav tm="100000">
                                          <p:val>
                                            <p:strVal val="#ppt_x"/>
                                          </p:val>
                                        </p:tav>
                                      </p:tavLst>
                                    </p:anim>
                                    <p:anim calcmode="lin" valueType="num">
                                      <p:cBhvr additive="base">
                                        <p:cTn id="14" dur="500" fill="hold"/>
                                        <p:tgtEl>
                                          <p:spTgt spid="1843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7" grpId="0" animBg="1" autoUpdateAnimBg="0"/>
      <p:bldP spid="184329" grpId="0" autoUpdateAnimBg="0"/>
    </p:bld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Fußzeilenplatzhalter 2">
            <a:extLst>
              <a:ext uri="{FF2B5EF4-FFF2-40B4-BE49-F238E27FC236}">
                <a16:creationId xmlns:a16="http://schemas.microsoft.com/office/drawing/2014/main" id="{CABDFC07-DFE1-49AF-8B22-6A59FEAE75F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4147" name="Foliennummernplatzhalter 3">
            <a:extLst>
              <a:ext uri="{FF2B5EF4-FFF2-40B4-BE49-F238E27FC236}">
                <a16:creationId xmlns:a16="http://schemas.microsoft.com/office/drawing/2014/main" id="{A04FE9CA-4C63-4F01-A3D8-22C47AC87A0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B51DF88-CBC7-417E-B27F-C8C46D58D809}" type="slidenum">
              <a:rPr lang="de-DE" altLang="de-DE" sz="1400"/>
              <a:pPr eaLnBrk="1" hangingPunct="1"/>
              <a:t>127</a:t>
            </a:fld>
            <a:endParaRPr lang="de-DE" altLang="de-DE" sz="1400"/>
          </a:p>
        </p:txBody>
      </p:sp>
      <p:sp>
        <p:nvSpPr>
          <p:cNvPr id="134148" name="Text Box 2">
            <a:extLst>
              <a:ext uri="{FF2B5EF4-FFF2-40B4-BE49-F238E27FC236}">
                <a16:creationId xmlns:a16="http://schemas.microsoft.com/office/drawing/2014/main" id="{5D27C2E3-ADC7-4CCE-9E17-EAC3BA84BA9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4149" name="Text Box 3">
            <a:extLst>
              <a:ext uri="{FF2B5EF4-FFF2-40B4-BE49-F238E27FC236}">
                <a16:creationId xmlns:a16="http://schemas.microsoft.com/office/drawing/2014/main" id="{4E371967-A222-4F62-BC02-58BD00FC8596}"/>
              </a:ext>
            </a:extLst>
          </p:cNvPr>
          <p:cNvSpPr txBox="1">
            <a:spLocks noChangeArrowheads="1"/>
          </p:cNvSpPr>
          <p:nvPr/>
        </p:nvSpPr>
        <p:spPr bwMode="auto">
          <a:xfrm>
            <a:off x="1257300" y="1295400"/>
            <a:ext cx="7277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(ärztl. Behandl. 3)</a:t>
            </a:r>
            <a:endParaRPr lang="de-DE" altLang="de-DE" sz="2000"/>
          </a:p>
        </p:txBody>
      </p:sp>
      <p:sp>
        <p:nvSpPr>
          <p:cNvPr id="134150" name="Text Box 4">
            <a:extLst>
              <a:ext uri="{FF2B5EF4-FFF2-40B4-BE49-F238E27FC236}">
                <a16:creationId xmlns:a16="http://schemas.microsoft.com/office/drawing/2014/main" id="{BDB7CDA9-2F83-4526-974F-004E59A5B34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4151" name="Rectangle 5">
            <a:extLst>
              <a:ext uri="{FF2B5EF4-FFF2-40B4-BE49-F238E27FC236}">
                <a16:creationId xmlns:a16="http://schemas.microsoft.com/office/drawing/2014/main" id="{5C56DE81-ED77-47E4-A31F-C1B5F29E76BA}"/>
              </a:ext>
            </a:extLst>
          </p:cNvPr>
          <p:cNvSpPr>
            <a:spLocks noGrp="1" noChangeArrowheads="1"/>
          </p:cNvSpPr>
          <p:nvPr>
            <p:ph type="title" idx="4294967295"/>
          </p:nvPr>
        </p:nvSpPr>
        <p:spPr/>
        <p:txBody>
          <a:bodyPr/>
          <a:lstStyle/>
          <a:p>
            <a:pPr eaLnBrk="1" hangingPunct="1"/>
            <a:r>
              <a:rPr lang="de-DE" altLang="de-DE"/>
              <a:t>Krankenbehandlung 3 (ärztl. Behandlung)</a:t>
            </a:r>
          </a:p>
        </p:txBody>
      </p:sp>
      <p:sp>
        <p:nvSpPr>
          <p:cNvPr id="134152" name="Rectangle 6">
            <a:extLst>
              <a:ext uri="{FF2B5EF4-FFF2-40B4-BE49-F238E27FC236}">
                <a16:creationId xmlns:a16="http://schemas.microsoft.com/office/drawing/2014/main" id="{1D45C19A-CA30-4EAC-AEEA-23ED1660752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86375" name="Text Box 7">
            <a:extLst>
              <a:ext uri="{FF2B5EF4-FFF2-40B4-BE49-F238E27FC236}">
                <a16:creationId xmlns:a16="http://schemas.microsoft.com/office/drawing/2014/main" id="{C3E55EAB-54C1-415D-B4AF-ED40D54481F0}"/>
              </a:ext>
            </a:extLst>
          </p:cNvPr>
          <p:cNvSpPr txBox="1">
            <a:spLocks noChangeArrowheads="1"/>
          </p:cNvSpPr>
          <p:nvPr/>
        </p:nvSpPr>
        <p:spPr bwMode="auto">
          <a:xfrm>
            <a:off x="190500" y="3309938"/>
            <a:ext cx="8458200" cy="915987"/>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Hierzu gehören Tätigkeiten, die vom Arzt angeordnet und von ihm verantwortet werden. Sie sind der ärztlichen Berufsausübung zuzuordnen, können  jedoch delegiert werden.</a:t>
            </a:r>
          </a:p>
        </p:txBody>
      </p:sp>
      <p:sp>
        <p:nvSpPr>
          <p:cNvPr id="134154" name="Text Box 8">
            <a:extLst>
              <a:ext uri="{FF2B5EF4-FFF2-40B4-BE49-F238E27FC236}">
                <a16:creationId xmlns:a16="http://schemas.microsoft.com/office/drawing/2014/main" id="{B9E57A72-23BB-47A5-8635-17F9224DC485}"/>
              </a:ext>
            </a:extLst>
          </p:cNvPr>
          <p:cNvSpPr txBox="1">
            <a:spLocks noChangeArrowheads="1"/>
          </p:cNvSpPr>
          <p:nvPr/>
        </p:nvSpPr>
        <p:spPr bwMode="auto">
          <a:xfrm>
            <a:off x="2133600" y="2438400"/>
            <a:ext cx="457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Hilfeleistung anderer Personen</a:t>
            </a:r>
          </a:p>
        </p:txBody>
      </p:sp>
      <p:sp>
        <p:nvSpPr>
          <p:cNvPr id="186378" name="Text Box 10">
            <a:extLst>
              <a:ext uri="{FF2B5EF4-FFF2-40B4-BE49-F238E27FC236}">
                <a16:creationId xmlns:a16="http://schemas.microsoft.com/office/drawing/2014/main" id="{FFD0ADCD-E33F-456E-B792-B0BD6E1A5EC9}"/>
              </a:ext>
            </a:extLst>
          </p:cNvPr>
          <p:cNvSpPr txBox="1">
            <a:spLocks noChangeArrowheads="1"/>
          </p:cNvSpPr>
          <p:nvPr/>
        </p:nvSpPr>
        <p:spPr bwMode="auto">
          <a:xfrm>
            <a:off x="1676400" y="4572000"/>
            <a:ext cx="5486400"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7850" indent="-5778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u.a. folgende Personengruppen:</a:t>
            </a:r>
          </a:p>
          <a:p>
            <a:pPr eaLnBrk="1" hangingPunct="1">
              <a:spcBef>
                <a:spcPct val="50000"/>
              </a:spcBef>
              <a:buFontTx/>
              <a:buChar char="•"/>
            </a:pPr>
            <a:r>
              <a:rPr lang="de-DE" altLang="de-DE" sz="1800"/>
              <a:t>Arzthelferinnen</a:t>
            </a:r>
          </a:p>
          <a:p>
            <a:pPr eaLnBrk="1" hangingPunct="1">
              <a:spcBef>
                <a:spcPct val="50000"/>
              </a:spcBef>
              <a:buFontTx/>
              <a:buChar char="•"/>
            </a:pPr>
            <a:r>
              <a:rPr lang="de-DE" altLang="de-DE" sz="1800"/>
              <a:t>ProphylaxehelferInnen</a:t>
            </a:r>
          </a:p>
          <a:p>
            <a:pPr eaLnBrk="1" hangingPunct="1">
              <a:spcBef>
                <a:spcPct val="50000"/>
              </a:spcBef>
              <a:buFontTx/>
              <a:buChar char="•"/>
            </a:pPr>
            <a:r>
              <a:rPr lang="de-DE" altLang="de-DE" sz="1800"/>
              <a:t>KrankengymnstInnen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6375"/>
                                        </p:tgtEl>
                                        <p:attrNameLst>
                                          <p:attrName>style.visibility</p:attrName>
                                        </p:attrNameLst>
                                      </p:cBhvr>
                                      <p:to>
                                        <p:strVal val="visible"/>
                                      </p:to>
                                    </p:set>
                                    <p:anim calcmode="lin" valueType="num">
                                      <p:cBhvr additive="base">
                                        <p:cTn id="7" dur="500" fill="hold"/>
                                        <p:tgtEl>
                                          <p:spTgt spid="186375"/>
                                        </p:tgtEl>
                                        <p:attrNameLst>
                                          <p:attrName>ppt_x</p:attrName>
                                        </p:attrNameLst>
                                      </p:cBhvr>
                                      <p:tavLst>
                                        <p:tav tm="0">
                                          <p:val>
                                            <p:strVal val="0-#ppt_w/2"/>
                                          </p:val>
                                        </p:tav>
                                        <p:tav tm="100000">
                                          <p:val>
                                            <p:strVal val="#ppt_x"/>
                                          </p:val>
                                        </p:tav>
                                      </p:tavLst>
                                    </p:anim>
                                    <p:anim calcmode="lin" valueType="num">
                                      <p:cBhvr additive="base">
                                        <p:cTn id="8" dur="500" fill="hold"/>
                                        <p:tgtEl>
                                          <p:spTgt spid="1863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6378"/>
                                        </p:tgtEl>
                                        <p:attrNameLst>
                                          <p:attrName>style.visibility</p:attrName>
                                        </p:attrNameLst>
                                      </p:cBhvr>
                                      <p:to>
                                        <p:strVal val="visible"/>
                                      </p:to>
                                    </p:set>
                                    <p:anim calcmode="lin" valueType="num">
                                      <p:cBhvr additive="base">
                                        <p:cTn id="13" dur="500" fill="hold"/>
                                        <p:tgtEl>
                                          <p:spTgt spid="186378"/>
                                        </p:tgtEl>
                                        <p:attrNameLst>
                                          <p:attrName>ppt_x</p:attrName>
                                        </p:attrNameLst>
                                      </p:cBhvr>
                                      <p:tavLst>
                                        <p:tav tm="0">
                                          <p:val>
                                            <p:strVal val="0-#ppt_w/2"/>
                                          </p:val>
                                        </p:tav>
                                        <p:tav tm="100000">
                                          <p:val>
                                            <p:strVal val="#ppt_x"/>
                                          </p:val>
                                        </p:tav>
                                      </p:tavLst>
                                    </p:anim>
                                    <p:anim calcmode="lin" valueType="num">
                                      <p:cBhvr additive="base">
                                        <p:cTn id="14" dur="500" fill="hold"/>
                                        <p:tgtEl>
                                          <p:spTgt spid="1863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5" grpId="0" animBg="1" autoUpdateAnimBg="0"/>
      <p:bldP spid="186378" grpId="0" autoUpdateAnimBg="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Fußzeilenplatzhalter 2">
            <a:extLst>
              <a:ext uri="{FF2B5EF4-FFF2-40B4-BE49-F238E27FC236}">
                <a16:creationId xmlns:a16="http://schemas.microsoft.com/office/drawing/2014/main" id="{74068166-FE8E-4861-A746-A37EE2685C5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5171" name="Foliennummernplatzhalter 3">
            <a:extLst>
              <a:ext uri="{FF2B5EF4-FFF2-40B4-BE49-F238E27FC236}">
                <a16:creationId xmlns:a16="http://schemas.microsoft.com/office/drawing/2014/main" id="{AA80699F-3C1C-45A6-8723-A013241ADD3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3585E0C-C4C3-40B4-BC82-7AFD7B98B562}" type="slidenum">
              <a:rPr lang="de-DE" altLang="de-DE" sz="1400"/>
              <a:pPr eaLnBrk="1" hangingPunct="1"/>
              <a:t>128</a:t>
            </a:fld>
            <a:endParaRPr lang="de-DE" altLang="de-DE" sz="1400"/>
          </a:p>
        </p:txBody>
      </p:sp>
      <p:sp>
        <p:nvSpPr>
          <p:cNvPr id="135172" name="Text Box 2">
            <a:extLst>
              <a:ext uri="{FF2B5EF4-FFF2-40B4-BE49-F238E27FC236}">
                <a16:creationId xmlns:a16="http://schemas.microsoft.com/office/drawing/2014/main" id="{FFE71FBD-C363-4F74-986B-B93006EF0FC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5173" name="Text Box 3">
            <a:extLst>
              <a:ext uri="{FF2B5EF4-FFF2-40B4-BE49-F238E27FC236}">
                <a16:creationId xmlns:a16="http://schemas.microsoft.com/office/drawing/2014/main" id="{7BF3B3F4-816C-4241-8838-F4D9CCFA93BA}"/>
              </a:ext>
            </a:extLst>
          </p:cNvPr>
          <p:cNvSpPr txBox="1">
            <a:spLocks noChangeArrowheads="1"/>
          </p:cNvSpPr>
          <p:nvPr/>
        </p:nvSpPr>
        <p:spPr bwMode="auto">
          <a:xfrm>
            <a:off x="1257300" y="1295400"/>
            <a:ext cx="7277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(ärztl. Behandl. 4)</a:t>
            </a:r>
            <a:endParaRPr lang="de-DE" altLang="de-DE" sz="2000"/>
          </a:p>
        </p:txBody>
      </p:sp>
      <p:sp>
        <p:nvSpPr>
          <p:cNvPr id="135174" name="Text Box 4">
            <a:extLst>
              <a:ext uri="{FF2B5EF4-FFF2-40B4-BE49-F238E27FC236}">
                <a16:creationId xmlns:a16="http://schemas.microsoft.com/office/drawing/2014/main" id="{A619376E-5F65-4BE9-8A9C-56919A98278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5175" name="Rectangle 5">
            <a:extLst>
              <a:ext uri="{FF2B5EF4-FFF2-40B4-BE49-F238E27FC236}">
                <a16:creationId xmlns:a16="http://schemas.microsoft.com/office/drawing/2014/main" id="{625AA7D8-E08B-426B-B7FB-9418B15C018A}"/>
              </a:ext>
            </a:extLst>
          </p:cNvPr>
          <p:cNvSpPr>
            <a:spLocks noGrp="1" noChangeArrowheads="1"/>
          </p:cNvSpPr>
          <p:nvPr>
            <p:ph type="title" idx="4294967295"/>
          </p:nvPr>
        </p:nvSpPr>
        <p:spPr/>
        <p:txBody>
          <a:bodyPr/>
          <a:lstStyle/>
          <a:p>
            <a:pPr eaLnBrk="1" hangingPunct="1"/>
            <a:r>
              <a:rPr lang="de-DE" altLang="de-DE"/>
              <a:t>Krankenbehandlung 4 (ärztl. Behandlung)</a:t>
            </a:r>
          </a:p>
        </p:txBody>
      </p:sp>
      <p:sp>
        <p:nvSpPr>
          <p:cNvPr id="135176" name="Text Box 10">
            <a:extLst>
              <a:ext uri="{FF2B5EF4-FFF2-40B4-BE49-F238E27FC236}">
                <a16:creationId xmlns:a16="http://schemas.microsoft.com/office/drawing/2014/main" id="{541C2C60-A2FE-4D30-A829-EF8411DC4F4E}"/>
              </a:ext>
            </a:extLst>
          </p:cNvPr>
          <p:cNvSpPr txBox="1">
            <a:spLocks noChangeArrowheads="1"/>
          </p:cNvSpPr>
          <p:nvPr/>
        </p:nvSpPr>
        <p:spPr bwMode="auto">
          <a:xfrm>
            <a:off x="1676400" y="2438400"/>
            <a:ext cx="579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maßgebliche Richtlinien des GemBA z.B.:</a:t>
            </a:r>
          </a:p>
        </p:txBody>
      </p:sp>
      <p:sp>
        <p:nvSpPr>
          <p:cNvPr id="135177" name="Text Box 11">
            <a:extLst>
              <a:ext uri="{FF2B5EF4-FFF2-40B4-BE49-F238E27FC236}">
                <a16:creationId xmlns:a16="http://schemas.microsoft.com/office/drawing/2014/main" id="{ABD394A0-1023-419B-8FED-1FA4D0DF57A1}"/>
              </a:ext>
            </a:extLst>
          </p:cNvPr>
          <p:cNvSpPr txBox="1">
            <a:spLocks noChangeArrowheads="1"/>
          </p:cNvSpPr>
          <p:nvPr/>
        </p:nvSpPr>
        <p:spPr bwMode="auto">
          <a:xfrm>
            <a:off x="419100" y="2943225"/>
            <a:ext cx="8001000" cy="349567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76250" indent="-4762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400"/>
              <a:t>AU-Richtlinien</a:t>
            </a:r>
          </a:p>
          <a:p>
            <a:pPr eaLnBrk="1" hangingPunct="1">
              <a:spcBef>
                <a:spcPct val="50000"/>
              </a:spcBef>
              <a:buFontTx/>
              <a:buChar char="•"/>
            </a:pPr>
            <a:r>
              <a:rPr lang="de-DE" altLang="de-DE" sz="1400"/>
              <a:t>Bedarfsplanungs-Richtlinien</a:t>
            </a:r>
          </a:p>
          <a:p>
            <a:pPr eaLnBrk="1" hangingPunct="1">
              <a:spcBef>
                <a:spcPct val="50000"/>
              </a:spcBef>
              <a:buFontTx/>
              <a:buChar char="•"/>
            </a:pPr>
            <a:r>
              <a:rPr lang="de-DE" altLang="de-DE" sz="1400"/>
              <a:t>Richtlinie zu Untersuchungs- und Behandlungsmethoden der vertragsärztlichen Versorgung</a:t>
            </a:r>
          </a:p>
          <a:p>
            <a:pPr eaLnBrk="1" hangingPunct="1">
              <a:spcBef>
                <a:spcPct val="50000"/>
              </a:spcBef>
              <a:buFontTx/>
              <a:buChar char="•"/>
            </a:pPr>
            <a:r>
              <a:rPr lang="de-DE" altLang="de-DE" sz="1400"/>
              <a:t>Gesundheitsuntersuchungs-Richtlinien</a:t>
            </a:r>
          </a:p>
          <a:p>
            <a:pPr eaLnBrk="1" hangingPunct="1">
              <a:spcBef>
                <a:spcPct val="50000"/>
              </a:spcBef>
              <a:buFontTx/>
              <a:buChar char="•"/>
            </a:pPr>
            <a:r>
              <a:rPr lang="de-DE" altLang="de-DE" sz="1400"/>
              <a:t>Heil- und Hilfsmittel-Richtlinien</a:t>
            </a:r>
          </a:p>
          <a:p>
            <a:pPr eaLnBrk="1" hangingPunct="1">
              <a:spcBef>
                <a:spcPct val="50000"/>
              </a:spcBef>
              <a:buFontTx/>
              <a:buChar char="•"/>
            </a:pPr>
            <a:r>
              <a:rPr lang="de-DE" altLang="de-DE" sz="1400"/>
              <a:t>Arzneimittel-Richtlinien</a:t>
            </a:r>
          </a:p>
          <a:p>
            <a:pPr eaLnBrk="1" hangingPunct="1">
              <a:spcBef>
                <a:spcPct val="50000"/>
              </a:spcBef>
              <a:buFontTx/>
              <a:buChar char="•"/>
            </a:pPr>
            <a:r>
              <a:rPr lang="de-DE" altLang="de-DE" sz="1400"/>
              <a:t>Jugenduntersuchungs-Richtlinien</a:t>
            </a:r>
          </a:p>
          <a:p>
            <a:pPr eaLnBrk="1" hangingPunct="1">
              <a:spcBef>
                <a:spcPct val="50000"/>
              </a:spcBef>
              <a:buFontTx/>
              <a:buChar char="•"/>
            </a:pPr>
            <a:r>
              <a:rPr lang="de-DE" altLang="de-DE" sz="1400"/>
              <a:t>Krebsfrüherkennungsrichtlinien</a:t>
            </a:r>
          </a:p>
          <a:p>
            <a:pPr eaLnBrk="1" hangingPunct="1">
              <a:spcBef>
                <a:spcPct val="50000"/>
              </a:spcBef>
              <a:buFontTx/>
              <a:buChar char="•"/>
            </a:pPr>
            <a:r>
              <a:rPr lang="de-DE" altLang="de-DE" sz="1400"/>
              <a:t>Krankentransport-Richtlinien</a:t>
            </a:r>
          </a:p>
          <a:p>
            <a:pPr eaLnBrk="1" hangingPunct="1">
              <a:spcBef>
                <a:spcPct val="50000"/>
              </a:spcBef>
              <a:buFontTx/>
              <a:buChar char="•"/>
            </a:pPr>
            <a:r>
              <a:rPr lang="de-DE" altLang="de-DE" sz="1400"/>
              <a:t>Mutterschafts-Richtlinien</a:t>
            </a:r>
          </a:p>
          <a:p>
            <a:pPr eaLnBrk="1" hangingPunct="1">
              <a:spcBef>
                <a:spcPct val="50000"/>
              </a:spcBef>
              <a:buFontTx/>
              <a:buChar char="•"/>
            </a:pPr>
            <a:r>
              <a:rPr lang="de-DE" altLang="de-DE" sz="1400"/>
              <a:t>Künstl. Befruchtungs-Richtlinien</a:t>
            </a:r>
          </a:p>
        </p:txBody>
      </p:sp>
      <p:sp>
        <p:nvSpPr>
          <p:cNvPr id="135178" name="Text Box 12">
            <a:extLst>
              <a:ext uri="{FF2B5EF4-FFF2-40B4-BE49-F238E27FC236}">
                <a16:creationId xmlns:a16="http://schemas.microsoft.com/office/drawing/2014/main" id="{0B7340B2-2A4B-4416-9A26-DBF6FEF5B350}"/>
              </a:ext>
            </a:extLst>
          </p:cNvPr>
          <p:cNvSpPr txBox="1">
            <a:spLocks noChangeArrowheads="1"/>
          </p:cNvSpPr>
          <p:nvPr/>
        </p:nvSpPr>
        <p:spPr bwMode="auto">
          <a:xfrm rot="-1563118">
            <a:off x="5791200" y="5181600"/>
            <a:ext cx="23622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www.g-ba.de</a:t>
            </a:r>
          </a:p>
        </p:txBody>
      </p:sp>
    </p:spTree>
  </p:cSld>
  <p:clrMapOvr>
    <a:masterClrMapping/>
  </p:clrMapOvr>
  <p:transition spd="med">
    <p:wipe dir="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Fußzeilenplatzhalter 2">
            <a:extLst>
              <a:ext uri="{FF2B5EF4-FFF2-40B4-BE49-F238E27FC236}">
                <a16:creationId xmlns:a16="http://schemas.microsoft.com/office/drawing/2014/main" id="{D8946558-79BD-4C1B-9EB1-5839B2BCFE8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6195" name="Foliennummernplatzhalter 3">
            <a:extLst>
              <a:ext uri="{FF2B5EF4-FFF2-40B4-BE49-F238E27FC236}">
                <a16:creationId xmlns:a16="http://schemas.microsoft.com/office/drawing/2014/main" id="{3718E4C9-8118-42FF-9EEF-6BF36C94EC0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82D54A5-B664-4EFF-A7DB-2C542305C8F7}" type="slidenum">
              <a:rPr lang="de-DE" altLang="de-DE" sz="1400"/>
              <a:pPr eaLnBrk="1" hangingPunct="1"/>
              <a:t>129</a:t>
            </a:fld>
            <a:endParaRPr lang="de-DE" altLang="de-DE" sz="1400"/>
          </a:p>
        </p:txBody>
      </p:sp>
      <p:sp>
        <p:nvSpPr>
          <p:cNvPr id="136196" name="Text Box 2">
            <a:extLst>
              <a:ext uri="{FF2B5EF4-FFF2-40B4-BE49-F238E27FC236}">
                <a16:creationId xmlns:a16="http://schemas.microsoft.com/office/drawing/2014/main" id="{DF752F63-8949-4285-AEDC-C71B8DBD5AB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6197" name="Text Box 3">
            <a:extLst>
              <a:ext uri="{FF2B5EF4-FFF2-40B4-BE49-F238E27FC236}">
                <a16:creationId xmlns:a16="http://schemas.microsoft.com/office/drawing/2014/main" id="{0C3CC84D-23F9-4D15-BDA3-0926EF557B64}"/>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1)</a:t>
            </a:r>
          </a:p>
        </p:txBody>
      </p:sp>
      <p:sp>
        <p:nvSpPr>
          <p:cNvPr id="136198" name="Text Box 4">
            <a:extLst>
              <a:ext uri="{FF2B5EF4-FFF2-40B4-BE49-F238E27FC236}">
                <a16:creationId xmlns:a16="http://schemas.microsoft.com/office/drawing/2014/main" id="{158822A7-D07A-42B4-AB58-842BC474D7F5}"/>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6199" name="Rectangle 5">
            <a:extLst>
              <a:ext uri="{FF2B5EF4-FFF2-40B4-BE49-F238E27FC236}">
                <a16:creationId xmlns:a16="http://schemas.microsoft.com/office/drawing/2014/main" id="{FEEF0877-63C6-4F2D-91E4-145002EDD75D}"/>
              </a:ext>
            </a:extLst>
          </p:cNvPr>
          <p:cNvSpPr>
            <a:spLocks noGrp="1" noChangeArrowheads="1"/>
          </p:cNvSpPr>
          <p:nvPr>
            <p:ph type="title" idx="4294967295"/>
          </p:nvPr>
        </p:nvSpPr>
        <p:spPr/>
        <p:txBody>
          <a:bodyPr/>
          <a:lstStyle/>
          <a:p>
            <a:pPr eaLnBrk="1" hangingPunct="1"/>
            <a:r>
              <a:rPr lang="de-DE" altLang="de-DE"/>
              <a:t>Krankenbehandlung 1 (zahnärztl. Behandlung)</a:t>
            </a:r>
          </a:p>
        </p:txBody>
      </p:sp>
      <p:sp>
        <p:nvSpPr>
          <p:cNvPr id="136200" name="Rectangle 6">
            <a:extLst>
              <a:ext uri="{FF2B5EF4-FFF2-40B4-BE49-F238E27FC236}">
                <a16:creationId xmlns:a16="http://schemas.microsoft.com/office/drawing/2014/main" id="{D0DAE467-4051-4F4D-A873-2CEB1C85FD7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6201" name="Text Box 7">
            <a:extLst>
              <a:ext uri="{FF2B5EF4-FFF2-40B4-BE49-F238E27FC236}">
                <a16:creationId xmlns:a16="http://schemas.microsoft.com/office/drawing/2014/main" id="{196B1C69-3BA4-4F13-8101-A9BDA3AC98EF}"/>
              </a:ext>
            </a:extLst>
          </p:cNvPr>
          <p:cNvSpPr txBox="1">
            <a:spLocks noChangeArrowheads="1"/>
          </p:cNvSpPr>
          <p:nvPr/>
        </p:nvSpPr>
        <p:spPr bwMode="auto">
          <a:xfrm>
            <a:off x="381000" y="2890838"/>
            <a:ext cx="8458200" cy="283154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t>(2) </a:t>
            </a:r>
            <a:r>
              <a:rPr lang="de-DE" altLang="de-DE" sz="1600" dirty="0"/>
              <a:t>Die zahnärztliche Behandlung umfasst die Tätigkeit des Zahnarztes, die zur Verhütung, Früherkennung und Behandlung von Zahn-, Mund- und Kiefer-krankheiten nach den Regeln der zahnärztlichen Kunst ausreichend und zweckmäßig ist; sie umfasst auch konservierend-chirurgische Leistungen und Röntgenleistungen, die im Zusammenhang mit Zahnersatz einschließlich Zahnkronen und Suprakonstruktionen erbracht werden.  Wählen Versicherte bei Zahnfüllungen eine darüber hinausgehende Versorgung, haben sie die Mehrkosten selbst zu tragen.  In diesen Fällen ist von den Kassen die </a:t>
            </a:r>
            <a:r>
              <a:rPr lang="de-DE" altLang="de-DE" sz="1600" dirty="0" err="1"/>
              <a:t>ver</a:t>
            </a:r>
            <a:r>
              <a:rPr lang="de-DE" altLang="de-DE" sz="1600" dirty="0"/>
              <a:t>-gleichbare preisgünstigste plastische Füllung als Sachleistung abzurechnen.  In Fällen des Satzes 2 ist vor Beginn der Behandlung eine schriftliche Vereinbarung zwischen dem Zahnarzt und dem Versicherten zu treffen.  Die Mehrkostenregelung gilt nicht für Fälle, in denen intakte plastische Füllungen ausgetauscht werden.  </a:t>
            </a:r>
          </a:p>
        </p:txBody>
      </p:sp>
      <p:sp>
        <p:nvSpPr>
          <p:cNvPr id="136202" name="Text Box 8">
            <a:extLst>
              <a:ext uri="{FF2B5EF4-FFF2-40B4-BE49-F238E27FC236}">
                <a16:creationId xmlns:a16="http://schemas.microsoft.com/office/drawing/2014/main" id="{6BBBBBE6-2141-477D-924F-2CCB92499490}"/>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2</a:t>
            </a:r>
          </a:p>
        </p:txBody>
      </p:sp>
    </p:spTree>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ußzeilenplatzhalter 2">
            <a:extLst>
              <a:ext uri="{FF2B5EF4-FFF2-40B4-BE49-F238E27FC236}">
                <a16:creationId xmlns:a16="http://schemas.microsoft.com/office/drawing/2014/main" id="{F8A2BFA7-F763-4EC2-97B6-0F880D0FC32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411" name="Foliennummernplatzhalter 3">
            <a:extLst>
              <a:ext uri="{FF2B5EF4-FFF2-40B4-BE49-F238E27FC236}">
                <a16:creationId xmlns:a16="http://schemas.microsoft.com/office/drawing/2014/main" id="{27E25A77-6CF1-4550-9632-7AC942F7DC1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2426DC0-E53F-43D3-A8F8-26BAA8F866C1}" type="slidenum">
              <a:rPr lang="de-DE" altLang="de-DE" sz="1400"/>
              <a:pPr eaLnBrk="1" hangingPunct="1"/>
              <a:t>13</a:t>
            </a:fld>
            <a:endParaRPr lang="de-DE" altLang="de-DE" sz="1400"/>
          </a:p>
        </p:txBody>
      </p:sp>
      <p:sp>
        <p:nvSpPr>
          <p:cNvPr id="17412" name="Rectangle 5">
            <a:extLst>
              <a:ext uri="{FF2B5EF4-FFF2-40B4-BE49-F238E27FC236}">
                <a16:creationId xmlns:a16="http://schemas.microsoft.com/office/drawing/2014/main" id="{77A724C8-8557-4645-A128-AC998752700C}"/>
              </a:ext>
            </a:extLst>
          </p:cNvPr>
          <p:cNvSpPr>
            <a:spLocks noGrp="1" noChangeArrowheads="1"/>
          </p:cNvSpPr>
          <p:nvPr>
            <p:ph type="title" idx="4294967295"/>
          </p:nvPr>
        </p:nvSpPr>
        <p:spPr/>
        <p:txBody>
          <a:bodyPr/>
          <a:lstStyle/>
          <a:p>
            <a:pPr eaLnBrk="1" hangingPunct="1"/>
            <a:r>
              <a:rPr lang="de-DE" altLang="de-DE"/>
              <a:t>Gliederung Gesundheitsreform</a:t>
            </a:r>
          </a:p>
        </p:txBody>
      </p:sp>
      <p:sp>
        <p:nvSpPr>
          <p:cNvPr id="17413" name="Text Box 2">
            <a:extLst>
              <a:ext uri="{FF2B5EF4-FFF2-40B4-BE49-F238E27FC236}">
                <a16:creationId xmlns:a16="http://schemas.microsoft.com/office/drawing/2014/main" id="{BCBCDDF8-B815-4273-BE1C-AA4B7808AF47}"/>
              </a:ext>
            </a:extLst>
          </p:cNvPr>
          <p:cNvSpPr txBox="1">
            <a:spLocks noChangeArrowheads="1"/>
          </p:cNvSpPr>
          <p:nvPr/>
        </p:nvSpPr>
        <p:spPr bwMode="auto">
          <a:xfrm>
            <a:off x="1219200" y="838200"/>
            <a:ext cx="7543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F. Rück- und Ausblick: Die Gesundheitsreformen</a:t>
            </a:r>
          </a:p>
        </p:txBody>
      </p:sp>
      <p:sp>
        <p:nvSpPr>
          <p:cNvPr id="17414" name="Text Box 3">
            <a:extLst>
              <a:ext uri="{FF2B5EF4-FFF2-40B4-BE49-F238E27FC236}">
                <a16:creationId xmlns:a16="http://schemas.microsoft.com/office/drawing/2014/main" id="{41A0ADC9-995B-4094-961F-DB0856511E8A}"/>
              </a:ext>
            </a:extLst>
          </p:cNvPr>
          <p:cNvSpPr txBox="1">
            <a:spLocks noChangeArrowheads="1"/>
          </p:cNvSpPr>
          <p:nvPr/>
        </p:nvSpPr>
        <p:spPr bwMode="auto">
          <a:xfrm>
            <a:off x="1295400" y="2590800"/>
            <a:ext cx="70210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Das Gesetz zur Stärkung des Wettbewerbs in der Gesetzlichen Krankenversicherung (GKV-WSG)</a:t>
            </a:r>
          </a:p>
        </p:txBody>
      </p:sp>
      <p:sp>
        <p:nvSpPr>
          <p:cNvPr id="17415" name="AutoShape 4">
            <a:hlinkClick r:id="rId2" action="ppaction://hlinksldjump" highlightClick="1"/>
            <a:extLst>
              <a:ext uri="{FF2B5EF4-FFF2-40B4-BE49-F238E27FC236}">
                <a16:creationId xmlns:a16="http://schemas.microsoft.com/office/drawing/2014/main" id="{57FA0575-6F21-4B19-9749-4A130E7369E9}"/>
              </a:ext>
            </a:extLst>
          </p:cNvPr>
          <p:cNvSpPr>
            <a:spLocks noChangeArrowheads="1"/>
          </p:cNvSpPr>
          <p:nvPr/>
        </p:nvSpPr>
        <p:spPr bwMode="auto">
          <a:xfrm>
            <a:off x="7620000" y="5867400"/>
            <a:ext cx="381000" cy="3810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17416" name="Text Box 6">
            <a:extLst>
              <a:ext uri="{FF2B5EF4-FFF2-40B4-BE49-F238E27FC236}">
                <a16:creationId xmlns:a16="http://schemas.microsoft.com/office/drawing/2014/main" id="{1C5B5D06-A004-4E66-AC46-075A73804083}"/>
              </a:ext>
            </a:extLst>
          </p:cNvPr>
          <p:cNvSpPr txBox="1">
            <a:spLocks noChangeArrowheads="1"/>
          </p:cNvSpPr>
          <p:nvPr/>
        </p:nvSpPr>
        <p:spPr bwMode="auto">
          <a:xfrm>
            <a:off x="1339738" y="3581400"/>
            <a:ext cx="6400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Das Gesetz zur Neuordnung des Arzneimittelmarktes (AMNOG)</a:t>
            </a:r>
          </a:p>
        </p:txBody>
      </p:sp>
      <p:sp>
        <p:nvSpPr>
          <p:cNvPr id="17417" name="Text Box 7">
            <a:extLst>
              <a:ext uri="{FF2B5EF4-FFF2-40B4-BE49-F238E27FC236}">
                <a16:creationId xmlns:a16="http://schemas.microsoft.com/office/drawing/2014/main" id="{A73A2C04-AD78-489C-B21B-F24582BC78F3}"/>
              </a:ext>
            </a:extLst>
          </p:cNvPr>
          <p:cNvSpPr txBox="1">
            <a:spLocks noChangeArrowheads="1"/>
          </p:cNvSpPr>
          <p:nvPr/>
        </p:nvSpPr>
        <p:spPr bwMode="auto">
          <a:xfrm>
            <a:off x="1295400" y="4572000"/>
            <a:ext cx="640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endParaRPr lang="de-DE" altLang="de-DE">
              <a:latin typeface="Times New Roman" panose="02020603050405020304" pitchFamily="18" charset="0"/>
            </a:endParaRPr>
          </a:p>
        </p:txBody>
      </p:sp>
      <p:sp>
        <p:nvSpPr>
          <p:cNvPr id="17418" name="Text Box 8">
            <a:extLst>
              <a:ext uri="{FF2B5EF4-FFF2-40B4-BE49-F238E27FC236}">
                <a16:creationId xmlns:a16="http://schemas.microsoft.com/office/drawing/2014/main" id="{280F75FC-4B84-4514-8BE4-D45CC5482726}"/>
              </a:ext>
            </a:extLst>
          </p:cNvPr>
          <p:cNvSpPr txBox="1">
            <a:spLocks noChangeArrowheads="1"/>
          </p:cNvSpPr>
          <p:nvPr/>
        </p:nvSpPr>
        <p:spPr bwMode="auto">
          <a:xfrm>
            <a:off x="1295400" y="4572000"/>
            <a:ext cx="6477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Gesetz zur nachhaltigen und sozial ausgewogenen Finanzierung der gesetzlichen Krankenversicherung (GKV </a:t>
            </a:r>
            <a:r>
              <a:rPr lang="de-DE" altLang="de-DE" dirty="0" err="1">
                <a:latin typeface="Arial" panose="020B0604020202020204" pitchFamily="34" charset="0"/>
                <a:cs typeface="Arial" panose="020B0604020202020204" pitchFamily="34" charset="0"/>
              </a:rPr>
              <a:t>FinG</a:t>
            </a:r>
            <a:r>
              <a:rPr lang="de-DE" altLang="de-DE" dirty="0">
                <a:latin typeface="Arial" panose="020B0604020202020204" pitchFamily="34" charset="0"/>
                <a:cs typeface="Arial" panose="020B0604020202020204" pitchFamily="34" charset="0"/>
              </a:rPr>
              <a:t>)</a:t>
            </a:r>
          </a:p>
        </p:txBody>
      </p:sp>
    </p:spTree>
  </p:cSld>
  <p:clrMapOvr>
    <a:masterClrMapping/>
  </p:clrMapOvr>
  <p:transition spd="med">
    <p:wipe dir="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Fußzeilenplatzhalter 2">
            <a:extLst>
              <a:ext uri="{FF2B5EF4-FFF2-40B4-BE49-F238E27FC236}">
                <a16:creationId xmlns:a16="http://schemas.microsoft.com/office/drawing/2014/main" id="{540DE83F-5677-4634-8045-C50BE194C5B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7219" name="Foliennummernplatzhalter 3">
            <a:extLst>
              <a:ext uri="{FF2B5EF4-FFF2-40B4-BE49-F238E27FC236}">
                <a16:creationId xmlns:a16="http://schemas.microsoft.com/office/drawing/2014/main" id="{199F7EBF-3B56-48A5-AAA3-9BBF0678349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7FB6442-9BC2-455E-82D6-D24F72DD785B}" type="slidenum">
              <a:rPr lang="de-DE" altLang="de-DE" sz="1400"/>
              <a:pPr eaLnBrk="1" hangingPunct="1"/>
              <a:t>130</a:t>
            </a:fld>
            <a:endParaRPr lang="de-DE" altLang="de-DE" sz="1400"/>
          </a:p>
        </p:txBody>
      </p:sp>
      <p:sp>
        <p:nvSpPr>
          <p:cNvPr id="137220" name="Text Box 2">
            <a:extLst>
              <a:ext uri="{FF2B5EF4-FFF2-40B4-BE49-F238E27FC236}">
                <a16:creationId xmlns:a16="http://schemas.microsoft.com/office/drawing/2014/main" id="{0E161A19-17D9-43E3-9227-637A453F361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7221" name="Text Box 3">
            <a:extLst>
              <a:ext uri="{FF2B5EF4-FFF2-40B4-BE49-F238E27FC236}">
                <a16:creationId xmlns:a16="http://schemas.microsoft.com/office/drawing/2014/main" id="{BB3FCEBC-AEED-412F-AAF5-F541E962CF3B}"/>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2)</a:t>
            </a:r>
          </a:p>
        </p:txBody>
      </p:sp>
      <p:sp>
        <p:nvSpPr>
          <p:cNvPr id="137222" name="Text Box 4">
            <a:extLst>
              <a:ext uri="{FF2B5EF4-FFF2-40B4-BE49-F238E27FC236}">
                <a16:creationId xmlns:a16="http://schemas.microsoft.com/office/drawing/2014/main" id="{A0106665-7DC9-47BD-B436-7AFA6935EEA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7223" name="Rectangle 5">
            <a:extLst>
              <a:ext uri="{FF2B5EF4-FFF2-40B4-BE49-F238E27FC236}">
                <a16:creationId xmlns:a16="http://schemas.microsoft.com/office/drawing/2014/main" id="{55C0197E-F963-4E70-BEB4-3F074541A059}"/>
              </a:ext>
            </a:extLst>
          </p:cNvPr>
          <p:cNvSpPr>
            <a:spLocks noGrp="1" noChangeArrowheads="1"/>
          </p:cNvSpPr>
          <p:nvPr>
            <p:ph type="title" idx="4294967295"/>
          </p:nvPr>
        </p:nvSpPr>
        <p:spPr/>
        <p:txBody>
          <a:bodyPr/>
          <a:lstStyle/>
          <a:p>
            <a:pPr eaLnBrk="1" hangingPunct="1"/>
            <a:r>
              <a:rPr lang="de-DE" altLang="de-DE"/>
              <a:t>Krankenbehandlung 2 (zahnärztl. Behandlung)</a:t>
            </a:r>
          </a:p>
        </p:txBody>
      </p:sp>
      <p:sp>
        <p:nvSpPr>
          <p:cNvPr id="137224" name="Rectangle 6">
            <a:extLst>
              <a:ext uri="{FF2B5EF4-FFF2-40B4-BE49-F238E27FC236}">
                <a16:creationId xmlns:a16="http://schemas.microsoft.com/office/drawing/2014/main" id="{99A8D745-A4FF-4C24-995B-9887A6149B5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7225" name="Text Box 8">
            <a:extLst>
              <a:ext uri="{FF2B5EF4-FFF2-40B4-BE49-F238E27FC236}">
                <a16:creationId xmlns:a16="http://schemas.microsoft.com/office/drawing/2014/main" id="{A1579731-7E68-495B-8263-B30CC7DC84C4}"/>
              </a:ext>
            </a:extLst>
          </p:cNvPr>
          <p:cNvSpPr txBox="1">
            <a:spLocks noChangeArrowheads="1"/>
          </p:cNvSpPr>
          <p:nvPr/>
        </p:nvSpPr>
        <p:spPr bwMode="auto">
          <a:xfrm>
            <a:off x="1905000" y="2362200"/>
            <a:ext cx="525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Umfang der zahnärztlichen Tätigkeit</a:t>
            </a:r>
          </a:p>
        </p:txBody>
      </p:sp>
      <p:sp>
        <p:nvSpPr>
          <p:cNvPr id="137226" name="Text Box 9">
            <a:extLst>
              <a:ext uri="{FF2B5EF4-FFF2-40B4-BE49-F238E27FC236}">
                <a16:creationId xmlns:a16="http://schemas.microsoft.com/office/drawing/2014/main" id="{A41932B3-4E28-4DB0-9F00-C9C1EDEE4465}"/>
              </a:ext>
            </a:extLst>
          </p:cNvPr>
          <p:cNvSpPr txBox="1">
            <a:spLocks noChangeArrowheads="1"/>
          </p:cNvSpPr>
          <p:nvPr/>
        </p:nvSpPr>
        <p:spPr bwMode="auto">
          <a:xfrm>
            <a:off x="533400" y="3200400"/>
            <a:ext cx="7620000" cy="11874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Ergibt sich aus der Richtlinie </a:t>
            </a:r>
            <a:r>
              <a:rPr lang="de-DE" altLang="de-DE">
                <a:solidFill>
                  <a:srgbClr val="000000"/>
                </a:solidFill>
              </a:rPr>
              <a:t>für eine ausreichende, zweckmäßige und wirtschaftliche vertragszahnärztliche Versorgung</a:t>
            </a:r>
            <a:r>
              <a:rPr lang="de-DE" altLang="de-DE" b="1">
                <a:solidFill>
                  <a:srgbClr val="000000"/>
                </a:solidFill>
                <a:latin typeface="Arial" panose="020B0604020202020204" pitchFamily="34" charset="0"/>
              </a:rPr>
              <a:t> </a:t>
            </a:r>
            <a:r>
              <a:rPr lang="de-DE" altLang="de-DE">
                <a:solidFill>
                  <a:srgbClr val="000000"/>
                </a:solidFill>
                <a:latin typeface="Arial" panose="020B0604020202020204" pitchFamily="34" charset="0"/>
              </a:rPr>
              <a:t>des GemBA</a:t>
            </a:r>
            <a:endParaRPr lang="de-DE" altLang="de-DE"/>
          </a:p>
        </p:txBody>
      </p:sp>
    </p:spTree>
  </p:cSld>
  <p:clrMapOvr>
    <a:masterClrMapping/>
  </p:clrMapOvr>
  <p:transition spd="med">
    <p:wipe dir="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Fußzeilenplatzhalter 2">
            <a:extLst>
              <a:ext uri="{FF2B5EF4-FFF2-40B4-BE49-F238E27FC236}">
                <a16:creationId xmlns:a16="http://schemas.microsoft.com/office/drawing/2014/main" id="{570211E3-75EC-4DBE-AF94-98407E5809F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8243" name="Foliennummernplatzhalter 3">
            <a:extLst>
              <a:ext uri="{FF2B5EF4-FFF2-40B4-BE49-F238E27FC236}">
                <a16:creationId xmlns:a16="http://schemas.microsoft.com/office/drawing/2014/main" id="{661F6054-7B74-4841-9310-909DEDA6D28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AB3C1BC-24E3-41E3-B666-C1A84429DCD1}" type="slidenum">
              <a:rPr lang="de-DE" altLang="de-DE" sz="1400"/>
              <a:pPr eaLnBrk="1" hangingPunct="1"/>
              <a:t>131</a:t>
            </a:fld>
            <a:endParaRPr lang="de-DE" altLang="de-DE" sz="1400"/>
          </a:p>
        </p:txBody>
      </p:sp>
      <p:sp>
        <p:nvSpPr>
          <p:cNvPr id="138244" name="Text Box 2">
            <a:extLst>
              <a:ext uri="{FF2B5EF4-FFF2-40B4-BE49-F238E27FC236}">
                <a16:creationId xmlns:a16="http://schemas.microsoft.com/office/drawing/2014/main" id="{D434BE45-C517-4DD1-9BF7-72E6BEEA651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8245" name="Text Box 3">
            <a:extLst>
              <a:ext uri="{FF2B5EF4-FFF2-40B4-BE49-F238E27FC236}">
                <a16:creationId xmlns:a16="http://schemas.microsoft.com/office/drawing/2014/main" id="{02DEB6AC-59D4-43BC-BA13-93AB8159D122}"/>
              </a:ext>
            </a:extLst>
          </p:cNvPr>
          <p:cNvSpPr txBox="1">
            <a:spLocks noChangeArrowheads="1"/>
          </p:cNvSpPr>
          <p:nvPr/>
        </p:nvSpPr>
        <p:spPr bwMode="auto">
          <a:xfrm>
            <a:off x="1257300" y="1295400"/>
            <a:ext cx="7734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3)</a:t>
            </a:r>
          </a:p>
        </p:txBody>
      </p:sp>
      <p:sp>
        <p:nvSpPr>
          <p:cNvPr id="138246" name="Text Box 4">
            <a:extLst>
              <a:ext uri="{FF2B5EF4-FFF2-40B4-BE49-F238E27FC236}">
                <a16:creationId xmlns:a16="http://schemas.microsoft.com/office/drawing/2014/main" id="{CCF4C783-F029-4DB7-AE22-7B1BBFD3B8A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8247" name="Rectangle 5">
            <a:extLst>
              <a:ext uri="{FF2B5EF4-FFF2-40B4-BE49-F238E27FC236}">
                <a16:creationId xmlns:a16="http://schemas.microsoft.com/office/drawing/2014/main" id="{780388DC-76C9-44E1-A793-9F8E1D19F466}"/>
              </a:ext>
            </a:extLst>
          </p:cNvPr>
          <p:cNvSpPr>
            <a:spLocks noGrp="1" noChangeArrowheads="1"/>
          </p:cNvSpPr>
          <p:nvPr>
            <p:ph type="title" idx="4294967295"/>
          </p:nvPr>
        </p:nvSpPr>
        <p:spPr/>
        <p:txBody>
          <a:bodyPr/>
          <a:lstStyle/>
          <a:p>
            <a:pPr eaLnBrk="1" hangingPunct="1"/>
            <a:r>
              <a:rPr lang="de-DE" altLang="de-DE"/>
              <a:t>Krankenbehandlung 3 (zahnärztl. Behandlung)</a:t>
            </a:r>
          </a:p>
        </p:txBody>
      </p:sp>
      <p:sp>
        <p:nvSpPr>
          <p:cNvPr id="138248" name="Rectangle 6">
            <a:extLst>
              <a:ext uri="{FF2B5EF4-FFF2-40B4-BE49-F238E27FC236}">
                <a16:creationId xmlns:a16="http://schemas.microsoft.com/office/drawing/2014/main" id="{606292D7-276A-40A8-AE5D-CA113A38F3A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8249" name="Text Box 7">
            <a:extLst>
              <a:ext uri="{FF2B5EF4-FFF2-40B4-BE49-F238E27FC236}">
                <a16:creationId xmlns:a16="http://schemas.microsoft.com/office/drawing/2014/main" id="{0F785BF9-8CF6-4722-A6B2-3028D36ED65F}"/>
              </a:ext>
            </a:extLst>
          </p:cNvPr>
          <p:cNvSpPr txBox="1">
            <a:spLocks noChangeArrowheads="1"/>
          </p:cNvSpPr>
          <p:nvPr/>
        </p:nvSpPr>
        <p:spPr bwMode="auto">
          <a:xfrm>
            <a:off x="381000" y="2936875"/>
            <a:ext cx="8458200" cy="33877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Nicht zur zahnärztlichen Behandlung gehört die kieferorthopädische Behandlung von Versicherten, die zu Beginn der Behandlung das 18. Lebensjahr vollendet haben.  Dies gilt nicht für Versicherte mit schweren Kieferanomalien, die ein Ausmaß haben, das kombinierte kieferchirurgische und kieferorthopädische Behandlungsmaßnahmen erfordert.  Ebenso gehören funktionsanalytische und funktionstherapeutische Maßnahmen nicht zur zahnärztlichen Behandlung; sie dürfen von den Krankenkassen auch nicht bezuschusst werden.  Das Gleiche gilt für implantologische Leistungen, es sei denn, es liegen seltene vom Gemeinsa-men Bundesausschuss in Richtlinien nach </a:t>
            </a:r>
            <a:r>
              <a:rPr lang="de-DE" altLang="de-DE" sz="1800" u="sng">
                <a:solidFill>
                  <a:srgbClr val="0000FF"/>
                </a:solidFill>
                <a:hlinkClick r:id="rId2"/>
              </a:rPr>
              <a:t>§ 92 Abs. 1 </a:t>
            </a:r>
            <a:r>
              <a:rPr lang="de-DE" altLang="de-DE" sz="1800"/>
              <a:t>festzulegende </a:t>
            </a:r>
            <a:r>
              <a:rPr lang="de-DE" altLang="de-DE" sz="1800">
                <a:solidFill>
                  <a:schemeClr val="hlink"/>
                </a:solidFill>
              </a:rPr>
              <a:t>Ausnahme-indikationen für besonders schwere Fälle vor</a:t>
            </a:r>
            <a:r>
              <a:rPr lang="de-DE" altLang="de-DE" sz="1800"/>
              <a:t>, in denen die Krankenkasse diese Leistung einschließlich der Suprakonstruktion als Sachleistung im Rahmen einer medizinischen Gesamtbehandlung erbringt.  Absatz 1 Satz 2 gilt entsprechend. </a:t>
            </a:r>
          </a:p>
        </p:txBody>
      </p:sp>
      <p:sp>
        <p:nvSpPr>
          <p:cNvPr id="138250" name="Text Box 8">
            <a:extLst>
              <a:ext uri="{FF2B5EF4-FFF2-40B4-BE49-F238E27FC236}">
                <a16:creationId xmlns:a16="http://schemas.microsoft.com/office/drawing/2014/main" id="{5CF964E8-5513-4129-90CC-EDD0629DFAE3}"/>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2</a:t>
            </a:r>
          </a:p>
        </p:txBody>
      </p:sp>
    </p:spTree>
  </p:cSld>
  <p:clrMapOvr>
    <a:masterClrMapping/>
  </p:clrMapOvr>
  <p:transition spd="med">
    <p:wipe dir="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Fußzeilenplatzhalter 2">
            <a:extLst>
              <a:ext uri="{FF2B5EF4-FFF2-40B4-BE49-F238E27FC236}">
                <a16:creationId xmlns:a16="http://schemas.microsoft.com/office/drawing/2014/main" id="{98C3DDE1-F4E0-46D5-A044-3A2564156AB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39267" name="Foliennummernplatzhalter 3">
            <a:extLst>
              <a:ext uri="{FF2B5EF4-FFF2-40B4-BE49-F238E27FC236}">
                <a16:creationId xmlns:a16="http://schemas.microsoft.com/office/drawing/2014/main" id="{41E4DB66-F6E6-4440-9122-7495503CA63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91ECBBC-2AEF-4B95-9AB4-FDCEE56F37B5}" type="slidenum">
              <a:rPr lang="de-DE" altLang="de-DE" sz="1400"/>
              <a:pPr eaLnBrk="1" hangingPunct="1"/>
              <a:t>132</a:t>
            </a:fld>
            <a:endParaRPr lang="de-DE" altLang="de-DE" sz="1400"/>
          </a:p>
        </p:txBody>
      </p:sp>
      <p:sp>
        <p:nvSpPr>
          <p:cNvPr id="139268" name="Text Box 2">
            <a:extLst>
              <a:ext uri="{FF2B5EF4-FFF2-40B4-BE49-F238E27FC236}">
                <a16:creationId xmlns:a16="http://schemas.microsoft.com/office/drawing/2014/main" id="{5EDBBE35-2C61-41DE-A274-3BFF038BE94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39269" name="Text Box 3">
            <a:extLst>
              <a:ext uri="{FF2B5EF4-FFF2-40B4-BE49-F238E27FC236}">
                <a16:creationId xmlns:a16="http://schemas.microsoft.com/office/drawing/2014/main" id="{6686963B-5F5E-457C-926F-36E4184411AD}"/>
              </a:ext>
            </a:extLst>
          </p:cNvPr>
          <p:cNvSpPr txBox="1">
            <a:spLocks noChangeArrowheads="1"/>
          </p:cNvSpPr>
          <p:nvPr/>
        </p:nvSpPr>
        <p:spPr bwMode="auto">
          <a:xfrm>
            <a:off x="1257300" y="1295400"/>
            <a:ext cx="7734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4)</a:t>
            </a:r>
          </a:p>
        </p:txBody>
      </p:sp>
      <p:sp>
        <p:nvSpPr>
          <p:cNvPr id="139270" name="Text Box 4">
            <a:extLst>
              <a:ext uri="{FF2B5EF4-FFF2-40B4-BE49-F238E27FC236}">
                <a16:creationId xmlns:a16="http://schemas.microsoft.com/office/drawing/2014/main" id="{FD86415B-0FF8-4108-BE89-3983FC2F015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39271" name="Rectangle 5">
            <a:extLst>
              <a:ext uri="{FF2B5EF4-FFF2-40B4-BE49-F238E27FC236}">
                <a16:creationId xmlns:a16="http://schemas.microsoft.com/office/drawing/2014/main" id="{C4C35D1D-DF56-4384-88BA-9C6B9387C380}"/>
              </a:ext>
            </a:extLst>
          </p:cNvPr>
          <p:cNvSpPr>
            <a:spLocks noGrp="1" noChangeArrowheads="1"/>
          </p:cNvSpPr>
          <p:nvPr>
            <p:ph type="title" idx="4294967295"/>
          </p:nvPr>
        </p:nvSpPr>
        <p:spPr/>
        <p:txBody>
          <a:bodyPr/>
          <a:lstStyle/>
          <a:p>
            <a:pPr eaLnBrk="1" hangingPunct="1"/>
            <a:r>
              <a:rPr lang="de-DE" altLang="de-DE"/>
              <a:t>Krankenbehandlung 4 (zahnärztl. Behandlung)</a:t>
            </a:r>
          </a:p>
        </p:txBody>
      </p:sp>
      <p:sp>
        <p:nvSpPr>
          <p:cNvPr id="139272" name="Rectangle 6">
            <a:extLst>
              <a:ext uri="{FF2B5EF4-FFF2-40B4-BE49-F238E27FC236}">
                <a16:creationId xmlns:a16="http://schemas.microsoft.com/office/drawing/2014/main" id="{72A4E11F-E70A-4A4E-A444-0ED6E1F63A4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39273" name="Text Box 7">
            <a:extLst>
              <a:ext uri="{FF2B5EF4-FFF2-40B4-BE49-F238E27FC236}">
                <a16:creationId xmlns:a16="http://schemas.microsoft.com/office/drawing/2014/main" id="{CD40FE90-D82E-451F-832F-DEE3F613CE8D}"/>
              </a:ext>
            </a:extLst>
          </p:cNvPr>
          <p:cNvSpPr txBox="1">
            <a:spLocks noChangeArrowheads="1"/>
          </p:cNvSpPr>
          <p:nvPr/>
        </p:nvSpPr>
        <p:spPr bwMode="auto">
          <a:xfrm>
            <a:off x="228600" y="3151188"/>
            <a:ext cx="8458200" cy="22891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3810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lvl="2" algn="just" eaLnBrk="1" hangingPunct="1">
              <a:spcAft>
                <a:spcPts val="600"/>
              </a:spcAft>
            </a:pPr>
            <a:r>
              <a:rPr lang="de-DE" altLang="de-DE" sz="1800">
                <a:solidFill>
                  <a:srgbClr val="000000"/>
                </a:solidFill>
              </a:rPr>
              <a:t>Ausnahmeindikationen für Implantate und Suprakonstruktionen im Sinne von § 28 Abs. 2 Satz 9 SGB V liegen in den in Satz 4 aufgeführten besonders schweren Fällen vor. Bei Vorliegen dieser Ausnahmeindikationen besteht Anspruch auf Implantate zur Abstützung von Zahnersatz als Sachleistung nur dann, wenn eine konventionelle prothetische Versorgung ohne Implantate nicht möglich ist. In den Fällen von Satz 4 Buchstaben a) bis c) gilt dies nur dann, wenn das rekonstruierte Prothesenlager durch einen schleimhautgelagerten Zahnersatz nicht belastbar ist.</a:t>
            </a:r>
          </a:p>
        </p:txBody>
      </p:sp>
      <p:sp>
        <p:nvSpPr>
          <p:cNvPr id="139274" name="Text Box 9">
            <a:extLst>
              <a:ext uri="{FF2B5EF4-FFF2-40B4-BE49-F238E27FC236}">
                <a16:creationId xmlns:a16="http://schemas.microsoft.com/office/drawing/2014/main" id="{6CDE7155-1EB1-46AF-BE7A-89640FA5E693}"/>
              </a:ext>
            </a:extLst>
          </p:cNvPr>
          <p:cNvSpPr txBox="1">
            <a:spLocks noChangeArrowheads="1"/>
          </p:cNvSpPr>
          <p:nvPr/>
        </p:nvSpPr>
        <p:spPr bwMode="auto">
          <a:xfrm>
            <a:off x="2438400" y="24384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Auszug aus ZÄ-Richtlinie</a:t>
            </a:r>
          </a:p>
        </p:txBody>
      </p:sp>
    </p:spTree>
  </p:cSld>
  <p:clrMapOvr>
    <a:masterClrMapping/>
  </p:clrMapOvr>
  <p:transition spd="med">
    <p:wipe dir="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Fußzeilenplatzhalter 2">
            <a:extLst>
              <a:ext uri="{FF2B5EF4-FFF2-40B4-BE49-F238E27FC236}">
                <a16:creationId xmlns:a16="http://schemas.microsoft.com/office/drawing/2014/main" id="{274DD6EC-477C-4FC0-985A-78021AD0213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0291" name="Foliennummernplatzhalter 3">
            <a:extLst>
              <a:ext uri="{FF2B5EF4-FFF2-40B4-BE49-F238E27FC236}">
                <a16:creationId xmlns:a16="http://schemas.microsoft.com/office/drawing/2014/main" id="{AD4112BD-E8F9-4062-B9A9-7EF93F9630B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D6AD424-89BE-496C-B9B0-782B89444ACC}" type="slidenum">
              <a:rPr lang="de-DE" altLang="de-DE" sz="1400"/>
              <a:pPr eaLnBrk="1" hangingPunct="1"/>
              <a:t>133</a:t>
            </a:fld>
            <a:endParaRPr lang="de-DE" altLang="de-DE" sz="1400"/>
          </a:p>
        </p:txBody>
      </p:sp>
      <p:sp>
        <p:nvSpPr>
          <p:cNvPr id="140292" name="Text Box 2">
            <a:extLst>
              <a:ext uri="{FF2B5EF4-FFF2-40B4-BE49-F238E27FC236}">
                <a16:creationId xmlns:a16="http://schemas.microsoft.com/office/drawing/2014/main" id="{F9B97E8C-B0F1-487F-909D-23FDBA918F2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0293" name="Text Box 3">
            <a:extLst>
              <a:ext uri="{FF2B5EF4-FFF2-40B4-BE49-F238E27FC236}">
                <a16:creationId xmlns:a16="http://schemas.microsoft.com/office/drawing/2014/main" id="{A264380D-AFAF-4A42-A91E-4811B71A0AB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5)</a:t>
            </a:r>
          </a:p>
        </p:txBody>
      </p:sp>
      <p:sp>
        <p:nvSpPr>
          <p:cNvPr id="140294" name="Text Box 4">
            <a:extLst>
              <a:ext uri="{FF2B5EF4-FFF2-40B4-BE49-F238E27FC236}">
                <a16:creationId xmlns:a16="http://schemas.microsoft.com/office/drawing/2014/main" id="{364E6150-52A2-45CC-A03D-67AB141DD44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0295" name="Rectangle 5">
            <a:extLst>
              <a:ext uri="{FF2B5EF4-FFF2-40B4-BE49-F238E27FC236}">
                <a16:creationId xmlns:a16="http://schemas.microsoft.com/office/drawing/2014/main" id="{983A8418-485D-4F4F-9472-9844395D1075}"/>
              </a:ext>
            </a:extLst>
          </p:cNvPr>
          <p:cNvSpPr>
            <a:spLocks noGrp="1" noChangeArrowheads="1"/>
          </p:cNvSpPr>
          <p:nvPr>
            <p:ph type="title" idx="4294967295"/>
          </p:nvPr>
        </p:nvSpPr>
        <p:spPr/>
        <p:txBody>
          <a:bodyPr/>
          <a:lstStyle/>
          <a:p>
            <a:pPr eaLnBrk="1" hangingPunct="1"/>
            <a:r>
              <a:rPr lang="de-DE" altLang="de-DE"/>
              <a:t>Krankenbehandlung 5 (zahnärztl. Behandlung)</a:t>
            </a:r>
          </a:p>
        </p:txBody>
      </p:sp>
      <p:sp>
        <p:nvSpPr>
          <p:cNvPr id="140296" name="Rectangle 6">
            <a:extLst>
              <a:ext uri="{FF2B5EF4-FFF2-40B4-BE49-F238E27FC236}">
                <a16:creationId xmlns:a16="http://schemas.microsoft.com/office/drawing/2014/main" id="{C8DAC123-AE85-4181-820A-F553F189A8B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0297" name="Text Box 7">
            <a:extLst>
              <a:ext uri="{FF2B5EF4-FFF2-40B4-BE49-F238E27FC236}">
                <a16:creationId xmlns:a16="http://schemas.microsoft.com/office/drawing/2014/main" id="{8B9D9A63-07B1-4898-A1DF-6850C12E3C19}"/>
              </a:ext>
            </a:extLst>
          </p:cNvPr>
          <p:cNvSpPr txBox="1">
            <a:spLocks noChangeArrowheads="1"/>
          </p:cNvSpPr>
          <p:nvPr/>
        </p:nvSpPr>
        <p:spPr bwMode="auto">
          <a:xfrm>
            <a:off x="228600" y="2867025"/>
            <a:ext cx="8458200" cy="39147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381000" eaLnBrk="0" hangingPunct="0">
              <a:defRPr sz="2400">
                <a:solidFill>
                  <a:schemeClr val="tx1"/>
                </a:solidFill>
                <a:latin typeface="Tahoma" panose="020B0604030504040204" pitchFamily="34" charset="0"/>
              </a:defRPr>
            </a:lvl3pPr>
            <a:lvl4pPr marL="571500" eaLnBrk="0" hangingPunct="0">
              <a:defRPr sz="2400">
                <a:solidFill>
                  <a:schemeClr val="tx1"/>
                </a:solidFill>
                <a:latin typeface="Tahoma" panose="020B0604030504040204" pitchFamily="34" charset="0"/>
              </a:defRPr>
            </a:lvl4pPr>
            <a:lvl5pPr marL="762000" eaLnBrk="0" hangingPunct="0">
              <a:defRPr sz="2400">
                <a:solidFill>
                  <a:schemeClr val="tx1"/>
                </a:solidFill>
                <a:latin typeface="Tahoma" panose="020B0604030504040204" pitchFamily="34" charset="0"/>
              </a:defRPr>
            </a:lvl5pPr>
            <a:lvl6pPr marL="1219200" eaLnBrk="0" fontAlgn="base" hangingPunct="0">
              <a:spcBef>
                <a:spcPct val="0"/>
              </a:spcBef>
              <a:spcAft>
                <a:spcPct val="0"/>
              </a:spcAft>
              <a:defRPr sz="2400">
                <a:solidFill>
                  <a:schemeClr val="tx1"/>
                </a:solidFill>
                <a:latin typeface="Tahoma" panose="020B0604030504040204" pitchFamily="34" charset="0"/>
              </a:defRPr>
            </a:lvl6pPr>
            <a:lvl7pPr marL="1676400" eaLnBrk="0" fontAlgn="base" hangingPunct="0">
              <a:spcBef>
                <a:spcPct val="0"/>
              </a:spcBef>
              <a:spcAft>
                <a:spcPct val="0"/>
              </a:spcAft>
              <a:defRPr sz="2400">
                <a:solidFill>
                  <a:schemeClr val="tx1"/>
                </a:solidFill>
                <a:latin typeface="Tahoma" panose="020B0604030504040204" pitchFamily="34" charset="0"/>
              </a:defRPr>
            </a:lvl7pPr>
            <a:lvl8pPr marL="2133600" eaLnBrk="0" fontAlgn="base" hangingPunct="0">
              <a:spcBef>
                <a:spcPct val="0"/>
              </a:spcBef>
              <a:spcAft>
                <a:spcPct val="0"/>
              </a:spcAft>
              <a:defRPr sz="2400">
                <a:solidFill>
                  <a:schemeClr val="tx1"/>
                </a:solidFill>
                <a:latin typeface="Tahoma" panose="020B0604030504040204" pitchFamily="34" charset="0"/>
              </a:defRPr>
            </a:lvl8pPr>
            <a:lvl9pPr marL="2590800" eaLnBrk="0" fontAlgn="base" hangingPunct="0">
              <a:spcBef>
                <a:spcPct val="0"/>
              </a:spcBef>
              <a:spcAft>
                <a:spcPct val="0"/>
              </a:spcAft>
              <a:defRPr sz="2400">
                <a:solidFill>
                  <a:schemeClr val="tx1"/>
                </a:solidFill>
                <a:latin typeface="Tahoma" panose="020B0604030504040204" pitchFamily="34" charset="0"/>
              </a:defRPr>
            </a:lvl9pPr>
          </a:lstStyle>
          <a:p>
            <a:pPr lvl="2" algn="just" eaLnBrk="1" hangingPunct="1">
              <a:spcAft>
                <a:spcPts val="300"/>
              </a:spcAft>
            </a:pPr>
            <a:r>
              <a:rPr lang="de-DE" altLang="de-DE" sz="1400">
                <a:solidFill>
                  <a:srgbClr val="000000"/>
                </a:solidFill>
              </a:rPr>
              <a:t>Besonders schwere Fälle liegen vor </a:t>
            </a:r>
          </a:p>
          <a:p>
            <a:pPr lvl="3" algn="just" eaLnBrk="1" hangingPunct="1">
              <a:spcAft>
                <a:spcPts val="300"/>
              </a:spcAft>
            </a:pPr>
            <a:r>
              <a:rPr lang="de-DE" altLang="de-DE" sz="1400">
                <a:solidFill>
                  <a:srgbClr val="000000"/>
                </a:solidFill>
              </a:rPr>
              <a:t>a) bei größeren Kiefer- oder Gesichtsdefekten, die ihre Ursache </a:t>
            </a:r>
          </a:p>
          <a:p>
            <a:pPr lvl="4" algn="just" eaLnBrk="1" hangingPunct="1">
              <a:spcAft>
                <a:spcPts val="300"/>
              </a:spcAft>
            </a:pPr>
            <a:r>
              <a:rPr lang="de-DE" altLang="de-DE" sz="1400">
                <a:solidFill>
                  <a:srgbClr val="000000"/>
                </a:solidFill>
              </a:rPr>
              <a:t>- in Tumoroperationen, </a:t>
            </a:r>
          </a:p>
          <a:p>
            <a:pPr lvl="4" algn="just" eaLnBrk="1" hangingPunct="1">
              <a:spcAft>
                <a:spcPts val="300"/>
              </a:spcAft>
            </a:pPr>
            <a:r>
              <a:rPr lang="de-DE" altLang="de-DE" sz="1400">
                <a:solidFill>
                  <a:srgbClr val="000000"/>
                </a:solidFill>
              </a:rPr>
              <a:t>- in Entzündungen des Kiefers, </a:t>
            </a:r>
          </a:p>
          <a:p>
            <a:pPr lvl="4" algn="just" eaLnBrk="1" hangingPunct="1">
              <a:spcAft>
                <a:spcPts val="300"/>
              </a:spcAft>
            </a:pPr>
            <a:r>
              <a:rPr lang="de-DE" altLang="de-DE" sz="1400">
                <a:solidFill>
                  <a:srgbClr val="000000"/>
                </a:solidFill>
              </a:rPr>
              <a:t>- in Operationen infolge von großen Zysten (z.B. große follikuläre Zysten oder Keratozysten), </a:t>
            </a:r>
          </a:p>
          <a:p>
            <a:pPr lvl="4" algn="just" eaLnBrk="1" hangingPunct="1">
              <a:spcAft>
                <a:spcPts val="300"/>
              </a:spcAft>
            </a:pPr>
            <a:r>
              <a:rPr lang="de-DE" altLang="de-DE" sz="1400">
                <a:solidFill>
                  <a:srgbClr val="000000"/>
                </a:solidFill>
              </a:rPr>
              <a:t>- in Operationen infolge von Osteopathien, sofern keine Kontraindikation für eine Implantatversorgung vorliegt, </a:t>
            </a:r>
          </a:p>
          <a:p>
            <a:pPr lvl="4" algn="just" eaLnBrk="1" hangingPunct="1">
              <a:spcAft>
                <a:spcPts val="300"/>
              </a:spcAft>
            </a:pPr>
            <a:r>
              <a:rPr lang="de-DE" altLang="de-DE" sz="1400">
                <a:solidFill>
                  <a:srgbClr val="000000"/>
                </a:solidFill>
              </a:rPr>
              <a:t>- in angeborenen Fehlbildungen des Kiefers (Lippen-, Kiefer-, Gaumenspalten, ektodermale Dysplasien) oder </a:t>
            </a:r>
          </a:p>
          <a:p>
            <a:pPr lvl="4" algn="just" eaLnBrk="1" hangingPunct="1">
              <a:spcAft>
                <a:spcPts val="300"/>
              </a:spcAft>
            </a:pPr>
            <a:r>
              <a:rPr lang="de-DE" altLang="de-DE" sz="1400">
                <a:solidFill>
                  <a:srgbClr val="000000"/>
                </a:solidFill>
              </a:rPr>
              <a:t>- in Unfällen </a:t>
            </a:r>
          </a:p>
          <a:p>
            <a:pPr lvl="3" algn="just" eaLnBrk="1" hangingPunct="1">
              <a:spcAft>
                <a:spcPts val="300"/>
              </a:spcAft>
            </a:pPr>
            <a:r>
              <a:rPr lang="de-DE" altLang="de-DE" sz="1400">
                <a:solidFill>
                  <a:srgbClr val="000000"/>
                </a:solidFill>
              </a:rPr>
              <a:t>    haben, </a:t>
            </a:r>
          </a:p>
          <a:p>
            <a:pPr lvl="3" algn="just" eaLnBrk="1" hangingPunct="1">
              <a:spcAft>
                <a:spcPts val="300"/>
              </a:spcAft>
            </a:pPr>
            <a:r>
              <a:rPr lang="de-DE" altLang="de-DE" sz="1400">
                <a:solidFill>
                  <a:srgbClr val="000000"/>
                </a:solidFill>
              </a:rPr>
              <a:t>b) bei dauerhaft bestehender extremer Xerostomie, insbesondere im Rahmen einer Tumorbehandlung </a:t>
            </a:r>
          </a:p>
          <a:p>
            <a:pPr lvl="3" algn="just" eaLnBrk="1" hangingPunct="1">
              <a:spcAft>
                <a:spcPts val="300"/>
              </a:spcAft>
            </a:pPr>
            <a:r>
              <a:rPr lang="de-DE" altLang="de-DE" sz="1400">
                <a:solidFill>
                  <a:srgbClr val="000000"/>
                </a:solidFill>
              </a:rPr>
              <a:t>c) bei generalisierter genetischer Nichtanlage von Zähnen, </a:t>
            </a:r>
          </a:p>
          <a:p>
            <a:pPr lvl="3" algn="just" eaLnBrk="1" hangingPunct="1">
              <a:spcAft>
                <a:spcPts val="600"/>
              </a:spcAft>
            </a:pPr>
            <a:r>
              <a:rPr lang="de-DE" altLang="de-DE" sz="1400">
                <a:solidFill>
                  <a:srgbClr val="000000"/>
                </a:solidFill>
              </a:rPr>
              <a:t>d)bei nicht willentlich beeinflussbaren muskulären Fehlfunktionen im Mund- und Gesichtsbereich (z. B. Spastiken). </a:t>
            </a:r>
          </a:p>
        </p:txBody>
      </p:sp>
      <p:sp>
        <p:nvSpPr>
          <p:cNvPr id="140298" name="Text Box 8">
            <a:extLst>
              <a:ext uri="{FF2B5EF4-FFF2-40B4-BE49-F238E27FC236}">
                <a16:creationId xmlns:a16="http://schemas.microsoft.com/office/drawing/2014/main" id="{B20802BF-4F81-4B01-BBD2-08BA0878C1C4}"/>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Auszug aus ZÄ-Richtlinie</a:t>
            </a:r>
          </a:p>
        </p:txBody>
      </p:sp>
    </p:spTree>
  </p:cSld>
  <p:clrMapOvr>
    <a:masterClrMapping/>
  </p:clrMapOvr>
  <p:transition spd="med">
    <p:wipe dir="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ußzeilenplatzhalter 2">
            <a:extLst>
              <a:ext uri="{FF2B5EF4-FFF2-40B4-BE49-F238E27FC236}">
                <a16:creationId xmlns:a16="http://schemas.microsoft.com/office/drawing/2014/main" id="{03849AC1-9E44-41A1-B840-E47D623C6A4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1315" name="Foliennummernplatzhalter 3">
            <a:extLst>
              <a:ext uri="{FF2B5EF4-FFF2-40B4-BE49-F238E27FC236}">
                <a16:creationId xmlns:a16="http://schemas.microsoft.com/office/drawing/2014/main" id="{F482D161-85A2-4207-8DB5-BC292B0D525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A60017A-A101-4A1D-B288-C381BA634427}" type="slidenum">
              <a:rPr lang="de-DE" altLang="de-DE" sz="1400"/>
              <a:pPr eaLnBrk="1" hangingPunct="1"/>
              <a:t>134</a:t>
            </a:fld>
            <a:endParaRPr lang="de-DE" altLang="de-DE" sz="1400"/>
          </a:p>
        </p:txBody>
      </p:sp>
      <p:sp>
        <p:nvSpPr>
          <p:cNvPr id="141316" name="Text Box 2">
            <a:extLst>
              <a:ext uri="{FF2B5EF4-FFF2-40B4-BE49-F238E27FC236}">
                <a16:creationId xmlns:a16="http://schemas.microsoft.com/office/drawing/2014/main" id="{B1A12AD2-5037-4FE8-A1AB-DBEEBD29ECB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1317" name="Text Box 3">
            <a:extLst>
              <a:ext uri="{FF2B5EF4-FFF2-40B4-BE49-F238E27FC236}">
                <a16:creationId xmlns:a16="http://schemas.microsoft.com/office/drawing/2014/main" id="{43310CD7-2F1B-4B4E-8BCF-E15A6BE5FB26}"/>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(zahnärztl. Behandl. 6)</a:t>
            </a:r>
          </a:p>
        </p:txBody>
      </p:sp>
      <p:sp>
        <p:nvSpPr>
          <p:cNvPr id="141318" name="Text Box 4">
            <a:extLst>
              <a:ext uri="{FF2B5EF4-FFF2-40B4-BE49-F238E27FC236}">
                <a16:creationId xmlns:a16="http://schemas.microsoft.com/office/drawing/2014/main" id="{F48E9814-99F0-4BE2-BEA2-C061431CDC1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1319" name="Rectangle 5">
            <a:extLst>
              <a:ext uri="{FF2B5EF4-FFF2-40B4-BE49-F238E27FC236}">
                <a16:creationId xmlns:a16="http://schemas.microsoft.com/office/drawing/2014/main" id="{4ADD384E-34E8-409B-B215-84B234BF0411}"/>
              </a:ext>
            </a:extLst>
          </p:cNvPr>
          <p:cNvSpPr>
            <a:spLocks noGrp="1" noChangeArrowheads="1"/>
          </p:cNvSpPr>
          <p:nvPr>
            <p:ph type="title" idx="4294967295"/>
          </p:nvPr>
        </p:nvSpPr>
        <p:spPr/>
        <p:txBody>
          <a:bodyPr/>
          <a:lstStyle/>
          <a:p>
            <a:pPr eaLnBrk="1" hangingPunct="1"/>
            <a:r>
              <a:rPr lang="de-DE" altLang="de-DE"/>
              <a:t>Krankenbehandlung 6 (zahnärztl. Behandlung)</a:t>
            </a:r>
          </a:p>
        </p:txBody>
      </p:sp>
      <p:sp>
        <p:nvSpPr>
          <p:cNvPr id="141320" name="Rectangle 6">
            <a:extLst>
              <a:ext uri="{FF2B5EF4-FFF2-40B4-BE49-F238E27FC236}">
                <a16:creationId xmlns:a16="http://schemas.microsoft.com/office/drawing/2014/main" id="{E56612EF-C1DA-4A69-A5EE-0FA3C87A336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1321" name="Text Box 7">
            <a:extLst>
              <a:ext uri="{FF2B5EF4-FFF2-40B4-BE49-F238E27FC236}">
                <a16:creationId xmlns:a16="http://schemas.microsoft.com/office/drawing/2014/main" id="{D56E8CAB-A1EC-45B6-9C9B-75D180A896A2}"/>
              </a:ext>
            </a:extLst>
          </p:cNvPr>
          <p:cNvSpPr txBox="1">
            <a:spLocks noChangeArrowheads="1"/>
          </p:cNvSpPr>
          <p:nvPr/>
        </p:nvSpPr>
        <p:spPr bwMode="auto">
          <a:xfrm>
            <a:off x="381000" y="3187700"/>
            <a:ext cx="8458200" cy="17399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altLang="de-DE" sz="1800">
                <a:solidFill>
                  <a:srgbClr val="000000"/>
                </a:solidFill>
              </a:rPr>
              <a:t>Bei extraoralen Defekten im Gesichtsbereich nach Tumoroperationen oder Unfällen oder infolge genetisch bedingter Nichtanlagen ist die operative Deckung der Defekte das primäre Ziel. Ist eine rein operative Rehabilitation nicht möglich und scheidet die Fixierung von Epithesen zum Defektverschluss durch andere Fixierungsmöglichkeiten aus, so ist eine Verankerung von Epithesen durch Implantate angezeigt</a:t>
            </a:r>
          </a:p>
        </p:txBody>
      </p:sp>
      <p:sp>
        <p:nvSpPr>
          <p:cNvPr id="141322" name="Text Box 8">
            <a:extLst>
              <a:ext uri="{FF2B5EF4-FFF2-40B4-BE49-F238E27FC236}">
                <a16:creationId xmlns:a16="http://schemas.microsoft.com/office/drawing/2014/main" id="{5FC3F5A1-8455-4C3C-89A3-4F935E3DA5D9}"/>
              </a:ext>
            </a:extLst>
          </p:cNvPr>
          <p:cNvSpPr txBox="1">
            <a:spLocks noChangeArrowheads="1"/>
          </p:cNvSpPr>
          <p:nvPr/>
        </p:nvSpPr>
        <p:spPr bwMode="auto">
          <a:xfrm>
            <a:off x="2514600" y="25146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Auszug aus ZÄ-Richtlinie</a:t>
            </a:r>
          </a:p>
        </p:txBody>
      </p:sp>
    </p:spTree>
  </p:cSld>
  <p:clrMapOvr>
    <a:masterClrMapping/>
  </p:clrMapOvr>
  <p:transition spd="med">
    <p:wipe dir="r"/>
  </p:transition>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Fußzeilenplatzhalter 2">
            <a:extLst>
              <a:ext uri="{FF2B5EF4-FFF2-40B4-BE49-F238E27FC236}">
                <a16:creationId xmlns:a16="http://schemas.microsoft.com/office/drawing/2014/main" id="{D166FFEC-A8B2-498E-ADDB-E019B9494FB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2339" name="Foliennummernplatzhalter 3">
            <a:extLst>
              <a:ext uri="{FF2B5EF4-FFF2-40B4-BE49-F238E27FC236}">
                <a16:creationId xmlns:a16="http://schemas.microsoft.com/office/drawing/2014/main" id="{F27360A6-051D-44DB-815D-B6F07471A80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D97A598-73A6-46DA-ACC3-11AF24DD75CF}" type="slidenum">
              <a:rPr lang="de-DE" altLang="de-DE" sz="1400"/>
              <a:pPr eaLnBrk="1" hangingPunct="1"/>
              <a:t>135</a:t>
            </a:fld>
            <a:endParaRPr lang="de-DE" altLang="de-DE" sz="1400"/>
          </a:p>
        </p:txBody>
      </p:sp>
      <p:sp>
        <p:nvSpPr>
          <p:cNvPr id="142340" name="Text Box 2">
            <a:extLst>
              <a:ext uri="{FF2B5EF4-FFF2-40B4-BE49-F238E27FC236}">
                <a16:creationId xmlns:a16="http://schemas.microsoft.com/office/drawing/2014/main" id="{CCCEC76E-77B4-48F0-A856-C3FE8CA6883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2341" name="Text Box 3">
            <a:extLst>
              <a:ext uri="{FF2B5EF4-FFF2-40B4-BE49-F238E27FC236}">
                <a16:creationId xmlns:a16="http://schemas.microsoft.com/office/drawing/2014/main" id="{02A2B73E-6960-462D-9AF2-49D2399FB2E0}"/>
              </a:ext>
            </a:extLst>
          </p:cNvPr>
          <p:cNvSpPr txBox="1">
            <a:spLocks noChangeArrowheads="1"/>
          </p:cNvSpPr>
          <p:nvPr/>
        </p:nvSpPr>
        <p:spPr bwMode="auto">
          <a:xfrm>
            <a:off x="1257300" y="1295400"/>
            <a:ext cx="758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1)</a:t>
            </a:r>
          </a:p>
        </p:txBody>
      </p:sp>
      <p:sp>
        <p:nvSpPr>
          <p:cNvPr id="142342" name="Text Box 4">
            <a:extLst>
              <a:ext uri="{FF2B5EF4-FFF2-40B4-BE49-F238E27FC236}">
                <a16:creationId xmlns:a16="http://schemas.microsoft.com/office/drawing/2014/main" id="{0CBD891C-69BE-4A87-AC82-88C9547CB16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2343" name="Rectangle 5">
            <a:extLst>
              <a:ext uri="{FF2B5EF4-FFF2-40B4-BE49-F238E27FC236}">
                <a16:creationId xmlns:a16="http://schemas.microsoft.com/office/drawing/2014/main" id="{BC5B0D1F-1BF6-4023-9DA9-3E34A65DF7FC}"/>
              </a:ext>
            </a:extLst>
          </p:cNvPr>
          <p:cNvSpPr>
            <a:spLocks noGrp="1" noChangeArrowheads="1"/>
          </p:cNvSpPr>
          <p:nvPr>
            <p:ph type="title" idx="4294967295"/>
          </p:nvPr>
        </p:nvSpPr>
        <p:spPr/>
        <p:txBody>
          <a:bodyPr/>
          <a:lstStyle/>
          <a:p>
            <a:pPr eaLnBrk="1" hangingPunct="1"/>
            <a:r>
              <a:rPr lang="de-DE" altLang="de-DE"/>
              <a:t>Krankenbehandlung 1 (Psychotherap. Behandlung)</a:t>
            </a:r>
          </a:p>
        </p:txBody>
      </p:sp>
      <p:sp>
        <p:nvSpPr>
          <p:cNvPr id="142344" name="Rectangle 6">
            <a:extLst>
              <a:ext uri="{FF2B5EF4-FFF2-40B4-BE49-F238E27FC236}">
                <a16:creationId xmlns:a16="http://schemas.microsoft.com/office/drawing/2014/main" id="{2FABF8A0-A6D4-4217-B17A-26CA938E43E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8663" name="Text Box 7">
            <a:extLst>
              <a:ext uri="{FF2B5EF4-FFF2-40B4-BE49-F238E27FC236}">
                <a16:creationId xmlns:a16="http://schemas.microsoft.com/office/drawing/2014/main" id="{FE81D41A-D77D-4501-9276-30C4652167A9}"/>
              </a:ext>
            </a:extLst>
          </p:cNvPr>
          <p:cNvSpPr txBox="1">
            <a:spLocks noChangeArrowheads="1"/>
          </p:cNvSpPr>
          <p:nvPr/>
        </p:nvSpPr>
        <p:spPr bwMode="auto">
          <a:xfrm>
            <a:off x="457200" y="2895600"/>
            <a:ext cx="8039100" cy="11906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1998 wurden durch das </a:t>
            </a:r>
            <a:r>
              <a:rPr lang="de-DE" altLang="de-DE" sz="1800" b="1"/>
              <a:t>Psychotherapeutengesetz</a:t>
            </a:r>
            <a:r>
              <a:rPr lang="de-DE" altLang="de-DE" sz="1800"/>
              <a:t> die Heilberufe „psycho-logischer Psychotherapeut“ und „Kinder- und Jugendlichenpsychotherapeut“ neu eingeführt und diese Psychotherapeuten grundsätzlich gleichberechtigt neben den Vertragsärzten zugelassen</a:t>
            </a:r>
          </a:p>
        </p:txBody>
      </p:sp>
      <p:sp>
        <p:nvSpPr>
          <p:cNvPr id="142346" name="Text Box 8">
            <a:extLst>
              <a:ext uri="{FF2B5EF4-FFF2-40B4-BE49-F238E27FC236}">
                <a16:creationId xmlns:a16="http://schemas.microsoft.com/office/drawing/2014/main" id="{5345126C-068A-483D-A4F6-67FBA2C61B01}"/>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3 Psychotherapie</a:t>
            </a:r>
          </a:p>
        </p:txBody>
      </p:sp>
      <p:sp>
        <p:nvSpPr>
          <p:cNvPr id="198666" name="Text Box 10">
            <a:extLst>
              <a:ext uri="{FF2B5EF4-FFF2-40B4-BE49-F238E27FC236}">
                <a16:creationId xmlns:a16="http://schemas.microsoft.com/office/drawing/2014/main" id="{7A5A590D-73A1-44EF-83F7-2B856D258363}"/>
              </a:ext>
            </a:extLst>
          </p:cNvPr>
          <p:cNvSpPr txBox="1">
            <a:spLocks noChangeArrowheads="1"/>
          </p:cNvSpPr>
          <p:nvPr/>
        </p:nvSpPr>
        <p:spPr bwMode="auto">
          <a:xfrm>
            <a:off x="533400" y="4343400"/>
            <a:ext cx="82296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t>Gesetz</a:t>
            </a:r>
            <a:br>
              <a:rPr lang="de-DE" altLang="de-DE" sz="2000" b="1"/>
            </a:br>
            <a:r>
              <a:rPr lang="de-DE" altLang="de-DE" sz="2000" b="1"/>
              <a:t>über die Berufe des Psychologischen Psychotherapeuten und des kinder- und Jugendlichenpsychotherapeuten</a:t>
            </a:r>
            <a:br>
              <a:rPr lang="de-DE" altLang="de-DE" sz="2000" b="1"/>
            </a:br>
            <a:r>
              <a:rPr lang="de-DE" altLang="de-DE" sz="2000" b="1"/>
              <a:t>(Psychotherapeutengesetz - PsychThG)</a:t>
            </a:r>
          </a:p>
          <a:p>
            <a:pPr algn="ctr" eaLnBrk="1" hangingPunct="1">
              <a:spcBef>
                <a:spcPct val="50000"/>
              </a:spcBef>
            </a:pPr>
            <a:r>
              <a:rPr lang="de-DE" altLang="de-DE" sz="1800"/>
              <a:t>Artikel 1 des Gesetzes vom 16. Juni 1998 (BGBl. I, S.1311)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8663"/>
                                        </p:tgtEl>
                                        <p:attrNameLst>
                                          <p:attrName>style.visibility</p:attrName>
                                        </p:attrNameLst>
                                      </p:cBhvr>
                                      <p:to>
                                        <p:strVal val="visible"/>
                                      </p:to>
                                    </p:set>
                                    <p:anim calcmode="lin" valueType="num">
                                      <p:cBhvr additive="base">
                                        <p:cTn id="7" dur="500" fill="hold"/>
                                        <p:tgtEl>
                                          <p:spTgt spid="198663"/>
                                        </p:tgtEl>
                                        <p:attrNameLst>
                                          <p:attrName>ppt_x</p:attrName>
                                        </p:attrNameLst>
                                      </p:cBhvr>
                                      <p:tavLst>
                                        <p:tav tm="0">
                                          <p:val>
                                            <p:strVal val="0-#ppt_w/2"/>
                                          </p:val>
                                        </p:tav>
                                        <p:tav tm="100000">
                                          <p:val>
                                            <p:strVal val="#ppt_x"/>
                                          </p:val>
                                        </p:tav>
                                      </p:tavLst>
                                    </p:anim>
                                    <p:anim calcmode="lin" valueType="num">
                                      <p:cBhvr additive="base">
                                        <p:cTn id="8" dur="500" fill="hold"/>
                                        <p:tgtEl>
                                          <p:spTgt spid="19866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8666"/>
                                        </p:tgtEl>
                                        <p:attrNameLst>
                                          <p:attrName>style.visibility</p:attrName>
                                        </p:attrNameLst>
                                      </p:cBhvr>
                                      <p:to>
                                        <p:strVal val="visible"/>
                                      </p:to>
                                    </p:set>
                                    <p:anim calcmode="lin" valueType="num">
                                      <p:cBhvr additive="base">
                                        <p:cTn id="13" dur="500" fill="hold"/>
                                        <p:tgtEl>
                                          <p:spTgt spid="198666"/>
                                        </p:tgtEl>
                                        <p:attrNameLst>
                                          <p:attrName>ppt_x</p:attrName>
                                        </p:attrNameLst>
                                      </p:cBhvr>
                                      <p:tavLst>
                                        <p:tav tm="0">
                                          <p:val>
                                            <p:strVal val="0-#ppt_w/2"/>
                                          </p:val>
                                        </p:tav>
                                        <p:tav tm="100000">
                                          <p:val>
                                            <p:strVal val="#ppt_x"/>
                                          </p:val>
                                        </p:tav>
                                      </p:tavLst>
                                    </p:anim>
                                    <p:anim calcmode="lin" valueType="num">
                                      <p:cBhvr additive="base">
                                        <p:cTn id="14" dur="500" fill="hold"/>
                                        <p:tgtEl>
                                          <p:spTgt spid="1986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63" grpId="0" animBg="1" autoUpdateAnimBg="0"/>
      <p:bldP spid="198666" grpId="0" autoUpdateAnimBg="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Fußzeilenplatzhalter 2">
            <a:extLst>
              <a:ext uri="{FF2B5EF4-FFF2-40B4-BE49-F238E27FC236}">
                <a16:creationId xmlns:a16="http://schemas.microsoft.com/office/drawing/2014/main" id="{8023A908-AF44-4893-A951-30B958E39D4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3363" name="Foliennummernplatzhalter 3">
            <a:extLst>
              <a:ext uri="{FF2B5EF4-FFF2-40B4-BE49-F238E27FC236}">
                <a16:creationId xmlns:a16="http://schemas.microsoft.com/office/drawing/2014/main" id="{25D57C52-226A-466D-98D5-CCF128D2A24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2D4CB1D-1866-4D27-936D-3F121E0FB5D4}" type="slidenum">
              <a:rPr lang="de-DE" altLang="de-DE" sz="1400"/>
              <a:pPr eaLnBrk="1" hangingPunct="1"/>
              <a:t>136</a:t>
            </a:fld>
            <a:endParaRPr lang="de-DE" altLang="de-DE" sz="1400"/>
          </a:p>
        </p:txBody>
      </p:sp>
      <p:sp>
        <p:nvSpPr>
          <p:cNvPr id="143364" name="Text Box 2">
            <a:extLst>
              <a:ext uri="{FF2B5EF4-FFF2-40B4-BE49-F238E27FC236}">
                <a16:creationId xmlns:a16="http://schemas.microsoft.com/office/drawing/2014/main" id="{4593EC1F-9DAA-40B9-9402-BD14BACB9B6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3365" name="Text Box 3">
            <a:extLst>
              <a:ext uri="{FF2B5EF4-FFF2-40B4-BE49-F238E27FC236}">
                <a16:creationId xmlns:a16="http://schemas.microsoft.com/office/drawing/2014/main" id="{04C7DFDA-9840-4664-86E3-FCF1F3AA4C38}"/>
              </a:ext>
            </a:extLst>
          </p:cNvPr>
          <p:cNvSpPr txBox="1">
            <a:spLocks noChangeArrowheads="1"/>
          </p:cNvSpPr>
          <p:nvPr/>
        </p:nvSpPr>
        <p:spPr bwMode="auto">
          <a:xfrm>
            <a:off x="1257300" y="1295400"/>
            <a:ext cx="7581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2)</a:t>
            </a:r>
          </a:p>
        </p:txBody>
      </p:sp>
      <p:sp>
        <p:nvSpPr>
          <p:cNvPr id="143366" name="Text Box 4">
            <a:extLst>
              <a:ext uri="{FF2B5EF4-FFF2-40B4-BE49-F238E27FC236}">
                <a16:creationId xmlns:a16="http://schemas.microsoft.com/office/drawing/2014/main" id="{FD5A9839-E5C0-4A32-9D86-175CA17EBF9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3367" name="Rectangle 5">
            <a:extLst>
              <a:ext uri="{FF2B5EF4-FFF2-40B4-BE49-F238E27FC236}">
                <a16:creationId xmlns:a16="http://schemas.microsoft.com/office/drawing/2014/main" id="{FB1C8F56-27B5-4A89-80BE-57A0EBAA6CDD}"/>
              </a:ext>
            </a:extLst>
          </p:cNvPr>
          <p:cNvSpPr>
            <a:spLocks noGrp="1" noChangeArrowheads="1"/>
          </p:cNvSpPr>
          <p:nvPr>
            <p:ph type="title" idx="4294967295"/>
          </p:nvPr>
        </p:nvSpPr>
        <p:spPr/>
        <p:txBody>
          <a:bodyPr/>
          <a:lstStyle/>
          <a:p>
            <a:pPr eaLnBrk="1" hangingPunct="1"/>
            <a:r>
              <a:rPr lang="de-DE" altLang="de-DE"/>
              <a:t>Krankenbehandlung 2 (Psychotherap. Behandlung)</a:t>
            </a:r>
          </a:p>
        </p:txBody>
      </p:sp>
      <p:sp>
        <p:nvSpPr>
          <p:cNvPr id="143368" name="Rectangle 6">
            <a:extLst>
              <a:ext uri="{FF2B5EF4-FFF2-40B4-BE49-F238E27FC236}">
                <a16:creationId xmlns:a16="http://schemas.microsoft.com/office/drawing/2014/main" id="{590D6ADC-39FC-4913-86B4-1E4FCC36C81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3369" name="Text Box 7">
            <a:extLst>
              <a:ext uri="{FF2B5EF4-FFF2-40B4-BE49-F238E27FC236}">
                <a16:creationId xmlns:a16="http://schemas.microsoft.com/office/drawing/2014/main" id="{FB2A787F-5B06-4C19-AFA6-A9C2AD85C95E}"/>
              </a:ext>
            </a:extLst>
          </p:cNvPr>
          <p:cNvSpPr txBox="1">
            <a:spLocks noChangeArrowheads="1"/>
          </p:cNvSpPr>
          <p:nvPr/>
        </p:nvSpPr>
        <p:spPr bwMode="auto">
          <a:xfrm>
            <a:off x="190500" y="3124200"/>
            <a:ext cx="8458200" cy="2563813"/>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(3) Die psychotherapeutische Behandlung einer Krankheit wird durch Psycho-logische Psychotherapeuten und Kinder- und Jugendlichenpsychotherapeuten (Psychotherapeuten), soweit sie zur psychotherapeutischen Behandlung zuge-lassen sind, sowie durch Vertragsärzte entsprechend den Richtlinien nach </a:t>
            </a:r>
            <a:r>
              <a:rPr lang="de-DE" altLang="de-DE" sz="1800" u="sng">
                <a:solidFill>
                  <a:srgbClr val="0000FF"/>
                </a:solidFill>
                <a:hlinkClick r:id="rId2"/>
              </a:rPr>
              <a:t>§ 92 </a:t>
            </a:r>
            <a:r>
              <a:rPr lang="de-DE" altLang="de-DE" sz="1800"/>
              <a:t>durchgeführt.  Spätestens nach den probatorischen Sitzungen gemäß </a:t>
            </a:r>
            <a:r>
              <a:rPr lang="de-DE" altLang="de-DE" sz="1800" u="sng">
                <a:solidFill>
                  <a:srgbClr val="0000FF"/>
                </a:solidFill>
                <a:hlinkClick r:id="rId3"/>
              </a:rPr>
              <a:t>§ 92 Abs. 6a </a:t>
            </a:r>
            <a:r>
              <a:rPr lang="de-DE" altLang="de-DE" sz="1800"/>
              <a:t>hat der Psychotherapeut vor Beginn der Behandlung den Konsiliarbe-richt eines Vertragsarztes zur Abklärung einer somatischen Erkrankung sowie, falls der somatisch abklärende Vertragsarzt dies für erforderlich hält, eines psychiatrisch tätigen Vertragsarztes einzuholen. </a:t>
            </a:r>
          </a:p>
        </p:txBody>
      </p:sp>
      <p:sp>
        <p:nvSpPr>
          <p:cNvPr id="143370" name="Text Box 8">
            <a:extLst>
              <a:ext uri="{FF2B5EF4-FFF2-40B4-BE49-F238E27FC236}">
                <a16:creationId xmlns:a16="http://schemas.microsoft.com/office/drawing/2014/main" id="{8A655E9F-8950-4501-B1F3-5CEC51C61730}"/>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3</a:t>
            </a:r>
          </a:p>
        </p:txBody>
      </p:sp>
    </p:spTree>
  </p:cSld>
  <p:clrMapOvr>
    <a:masterClrMapping/>
  </p:clrMapOvr>
  <p:transition spd="med">
    <p:wipe dir="r"/>
  </p:transition>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Fußzeilenplatzhalter 2">
            <a:extLst>
              <a:ext uri="{FF2B5EF4-FFF2-40B4-BE49-F238E27FC236}">
                <a16:creationId xmlns:a16="http://schemas.microsoft.com/office/drawing/2014/main" id="{D01C7835-E1EE-4051-96A9-B6DBFF9071F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4387" name="Foliennummernplatzhalter 3">
            <a:extLst>
              <a:ext uri="{FF2B5EF4-FFF2-40B4-BE49-F238E27FC236}">
                <a16:creationId xmlns:a16="http://schemas.microsoft.com/office/drawing/2014/main" id="{F21B64C3-B24D-4870-B62E-4E91982494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8F29D37-98D2-43A1-9387-B5025B2F50B3}" type="slidenum">
              <a:rPr lang="de-DE" altLang="de-DE" sz="1400"/>
              <a:pPr eaLnBrk="1" hangingPunct="1"/>
              <a:t>137</a:t>
            </a:fld>
            <a:endParaRPr lang="de-DE" altLang="de-DE" sz="1400"/>
          </a:p>
        </p:txBody>
      </p:sp>
      <p:sp>
        <p:nvSpPr>
          <p:cNvPr id="144388" name="Text Box 2">
            <a:extLst>
              <a:ext uri="{FF2B5EF4-FFF2-40B4-BE49-F238E27FC236}">
                <a16:creationId xmlns:a16="http://schemas.microsoft.com/office/drawing/2014/main" id="{FBE86C95-203A-43C2-97AC-E467F7DD40E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4389" name="Text Box 3">
            <a:extLst>
              <a:ext uri="{FF2B5EF4-FFF2-40B4-BE49-F238E27FC236}">
                <a16:creationId xmlns:a16="http://schemas.microsoft.com/office/drawing/2014/main" id="{8B39AC3E-C94E-4E9E-9907-5275379FC1C4}"/>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3)</a:t>
            </a:r>
          </a:p>
        </p:txBody>
      </p:sp>
      <p:sp>
        <p:nvSpPr>
          <p:cNvPr id="144390" name="Text Box 4">
            <a:extLst>
              <a:ext uri="{FF2B5EF4-FFF2-40B4-BE49-F238E27FC236}">
                <a16:creationId xmlns:a16="http://schemas.microsoft.com/office/drawing/2014/main" id="{91F4A5AE-B8AA-4C05-88EF-4AF3340524F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4391" name="Rectangle 5">
            <a:extLst>
              <a:ext uri="{FF2B5EF4-FFF2-40B4-BE49-F238E27FC236}">
                <a16:creationId xmlns:a16="http://schemas.microsoft.com/office/drawing/2014/main" id="{12719DE9-7D37-4F39-AC49-734611264581}"/>
              </a:ext>
            </a:extLst>
          </p:cNvPr>
          <p:cNvSpPr>
            <a:spLocks noGrp="1" noChangeArrowheads="1"/>
          </p:cNvSpPr>
          <p:nvPr>
            <p:ph type="title" idx="4294967295"/>
          </p:nvPr>
        </p:nvSpPr>
        <p:spPr/>
        <p:txBody>
          <a:bodyPr/>
          <a:lstStyle/>
          <a:p>
            <a:pPr eaLnBrk="1" hangingPunct="1"/>
            <a:r>
              <a:rPr lang="de-DE" altLang="de-DE"/>
              <a:t>Krankenbehandlung 3 (Psychotherap. Behandlung)</a:t>
            </a:r>
          </a:p>
        </p:txBody>
      </p:sp>
      <p:sp>
        <p:nvSpPr>
          <p:cNvPr id="144392" name="Rectangle 6">
            <a:extLst>
              <a:ext uri="{FF2B5EF4-FFF2-40B4-BE49-F238E27FC236}">
                <a16:creationId xmlns:a16="http://schemas.microsoft.com/office/drawing/2014/main" id="{AC91E9E3-7F25-4B40-A844-14382EA95A3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4567" name="Text Box 7">
            <a:extLst>
              <a:ext uri="{FF2B5EF4-FFF2-40B4-BE49-F238E27FC236}">
                <a16:creationId xmlns:a16="http://schemas.microsoft.com/office/drawing/2014/main" id="{CBD731BA-2AF2-42DC-9DD9-BA0650CF9392}"/>
              </a:ext>
            </a:extLst>
          </p:cNvPr>
          <p:cNvSpPr txBox="1">
            <a:spLocks noChangeArrowheads="1"/>
          </p:cNvSpPr>
          <p:nvPr/>
        </p:nvSpPr>
        <p:spPr bwMode="auto">
          <a:xfrm>
            <a:off x="304800" y="4038600"/>
            <a:ext cx="8305800" cy="228917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669925"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lvl="2" eaLnBrk="1" hangingPunct="1"/>
            <a:r>
              <a:rPr lang="de-DE" altLang="de-DE" sz="1800">
                <a:solidFill>
                  <a:srgbClr val="000000"/>
                </a:solidFill>
              </a:rPr>
              <a:t>Psychotherapie ist keine Leistung der gesetzlichen Krankenversicherung und gehört nicht zur vertragsärztlichen Versorgung, wenn sie nicht der Heilung oder Besserung einer Krankheit bzw. der medizinischen Rehabi-litation dient. Dies gilt ebenso für Maßnahmen, die ausschließlich zur beruflichen Anpassung oder zur Berufsförderung bestimmt sind, für Erziehungsberatung, Sexualberatung, körperbezogene Therapieverfah-ren, darstellende Gestaltungstherapie sowie heilpädagogische oder ähnliche Maßnahmen.</a:t>
            </a:r>
            <a:r>
              <a:rPr lang="de-DE" altLang="de-DE" sz="1800">
                <a:solidFill>
                  <a:srgbClr val="000000"/>
                </a:solidFill>
                <a:latin typeface="Arial" panose="020B0604020202020204" pitchFamily="34" charset="0"/>
              </a:rPr>
              <a:t> </a:t>
            </a:r>
          </a:p>
        </p:txBody>
      </p:sp>
      <p:sp>
        <p:nvSpPr>
          <p:cNvPr id="144394" name="Text Box 8">
            <a:extLst>
              <a:ext uri="{FF2B5EF4-FFF2-40B4-BE49-F238E27FC236}">
                <a16:creationId xmlns:a16="http://schemas.microsoft.com/office/drawing/2014/main" id="{09D55E36-FDE1-44D5-8247-2D1C10CC3065}"/>
              </a:ext>
            </a:extLst>
          </p:cNvPr>
          <p:cNvSpPr txBox="1">
            <a:spLocks noChangeArrowheads="1"/>
          </p:cNvSpPr>
          <p:nvPr/>
        </p:nvSpPr>
        <p:spPr bwMode="auto">
          <a:xfrm>
            <a:off x="1676400" y="2362200"/>
            <a:ext cx="548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 Richtlinien</a:t>
            </a:r>
          </a:p>
        </p:txBody>
      </p:sp>
      <p:sp>
        <p:nvSpPr>
          <p:cNvPr id="194570" name="Text Box 10">
            <a:extLst>
              <a:ext uri="{FF2B5EF4-FFF2-40B4-BE49-F238E27FC236}">
                <a16:creationId xmlns:a16="http://schemas.microsoft.com/office/drawing/2014/main" id="{A486052F-6091-4D79-B6F4-B77713D7221B}"/>
              </a:ext>
            </a:extLst>
          </p:cNvPr>
          <p:cNvSpPr txBox="1">
            <a:spLocks noChangeArrowheads="1"/>
          </p:cNvSpPr>
          <p:nvPr/>
        </p:nvSpPr>
        <p:spPr bwMode="auto">
          <a:xfrm>
            <a:off x="304800" y="2895600"/>
            <a:ext cx="8305800" cy="11906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663575"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lvl="2" algn="just" eaLnBrk="1" hangingPunct="1"/>
            <a:r>
              <a:rPr lang="de-DE" altLang="de-DE" sz="1800">
                <a:solidFill>
                  <a:srgbClr val="000000"/>
                </a:solidFill>
              </a:rPr>
              <a:t>Psychotherapie kann im Rahmen dieser Richtlinien erbracht werden, soweit und solange eine seelische Krankheit vorliegt. Als seelische Krankheit gilt auch eine geistige oder seelische Behinderung, bei der Rehabilitationsmaßnahmen notwendig werden.</a:t>
            </a:r>
            <a:endParaRPr lang="de-DE" altLang="de-DE" sz="18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70"/>
                                        </p:tgtEl>
                                        <p:attrNameLst>
                                          <p:attrName>style.visibility</p:attrName>
                                        </p:attrNameLst>
                                      </p:cBhvr>
                                      <p:to>
                                        <p:strVal val="visible"/>
                                      </p:to>
                                    </p:set>
                                    <p:anim calcmode="lin" valueType="num">
                                      <p:cBhvr additive="base">
                                        <p:cTn id="7" dur="500" fill="hold"/>
                                        <p:tgtEl>
                                          <p:spTgt spid="194570"/>
                                        </p:tgtEl>
                                        <p:attrNameLst>
                                          <p:attrName>ppt_x</p:attrName>
                                        </p:attrNameLst>
                                      </p:cBhvr>
                                      <p:tavLst>
                                        <p:tav tm="0">
                                          <p:val>
                                            <p:strVal val="0-#ppt_w/2"/>
                                          </p:val>
                                        </p:tav>
                                        <p:tav tm="100000">
                                          <p:val>
                                            <p:strVal val="#ppt_x"/>
                                          </p:val>
                                        </p:tav>
                                      </p:tavLst>
                                    </p:anim>
                                    <p:anim calcmode="lin" valueType="num">
                                      <p:cBhvr additive="base">
                                        <p:cTn id="8" dur="500" fill="hold"/>
                                        <p:tgtEl>
                                          <p:spTgt spid="1945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67"/>
                                        </p:tgtEl>
                                        <p:attrNameLst>
                                          <p:attrName>style.visibility</p:attrName>
                                        </p:attrNameLst>
                                      </p:cBhvr>
                                      <p:to>
                                        <p:strVal val="visible"/>
                                      </p:to>
                                    </p:set>
                                    <p:anim calcmode="lin" valueType="num">
                                      <p:cBhvr additive="base">
                                        <p:cTn id="13" dur="500" fill="hold"/>
                                        <p:tgtEl>
                                          <p:spTgt spid="194567"/>
                                        </p:tgtEl>
                                        <p:attrNameLst>
                                          <p:attrName>ppt_x</p:attrName>
                                        </p:attrNameLst>
                                      </p:cBhvr>
                                      <p:tavLst>
                                        <p:tav tm="0">
                                          <p:val>
                                            <p:strVal val="0-#ppt_w/2"/>
                                          </p:val>
                                        </p:tav>
                                        <p:tav tm="100000">
                                          <p:val>
                                            <p:strVal val="#ppt_x"/>
                                          </p:val>
                                        </p:tav>
                                      </p:tavLst>
                                    </p:anim>
                                    <p:anim calcmode="lin" valueType="num">
                                      <p:cBhvr additive="base">
                                        <p:cTn id="14" dur="500" fill="hold"/>
                                        <p:tgtEl>
                                          <p:spTgt spid="1945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7" grpId="0" animBg="1" autoUpdateAnimBg="0"/>
      <p:bldP spid="194570" grpId="0" animBg="1" autoUpdateAnimBg="0"/>
    </p:bld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Fußzeilenplatzhalter 2">
            <a:extLst>
              <a:ext uri="{FF2B5EF4-FFF2-40B4-BE49-F238E27FC236}">
                <a16:creationId xmlns:a16="http://schemas.microsoft.com/office/drawing/2014/main" id="{FE2668F4-744C-45E4-9DD4-56386D68852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5411" name="Foliennummernplatzhalter 3">
            <a:extLst>
              <a:ext uri="{FF2B5EF4-FFF2-40B4-BE49-F238E27FC236}">
                <a16:creationId xmlns:a16="http://schemas.microsoft.com/office/drawing/2014/main" id="{B6304841-964D-42CE-97AB-CA2C6C6918A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0B74D25-086C-4E4F-9E0D-C2873A7DEC0F}" type="slidenum">
              <a:rPr lang="de-DE" altLang="de-DE" sz="1400"/>
              <a:pPr eaLnBrk="1" hangingPunct="1"/>
              <a:t>138</a:t>
            </a:fld>
            <a:endParaRPr lang="de-DE" altLang="de-DE" sz="1400"/>
          </a:p>
        </p:txBody>
      </p:sp>
      <p:sp>
        <p:nvSpPr>
          <p:cNvPr id="145412" name="Text Box 2">
            <a:extLst>
              <a:ext uri="{FF2B5EF4-FFF2-40B4-BE49-F238E27FC236}">
                <a16:creationId xmlns:a16="http://schemas.microsoft.com/office/drawing/2014/main" id="{2AD895ED-CDC1-474A-B9DA-C042E81EF2C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5413" name="Text Box 3">
            <a:extLst>
              <a:ext uri="{FF2B5EF4-FFF2-40B4-BE49-F238E27FC236}">
                <a16:creationId xmlns:a16="http://schemas.microsoft.com/office/drawing/2014/main" id="{7885A64C-D611-4BA2-9497-234530D66EE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4)</a:t>
            </a:r>
          </a:p>
        </p:txBody>
      </p:sp>
      <p:sp>
        <p:nvSpPr>
          <p:cNvPr id="145414" name="Text Box 4">
            <a:extLst>
              <a:ext uri="{FF2B5EF4-FFF2-40B4-BE49-F238E27FC236}">
                <a16:creationId xmlns:a16="http://schemas.microsoft.com/office/drawing/2014/main" id="{C9EED1D0-964C-49DF-A89F-D49A61153C3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5415" name="Rectangle 5">
            <a:extLst>
              <a:ext uri="{FF2B5EF4-FFF2-40B4-BE49-F238E27FC236}">
                <a16:creationId xmlns:a16="http://schemas.microsoft.com/office/drawing/2014/main" id="{7E6E0B32-F1C9-444E-B100-B15F0937F70D}"/>
              </a:ext>
            </a:extLst>
          </p:cNvPr>
          <p:cNvSpPr>
            <a:spLocks noGrp="1" noChangeArrowheads="1"/>
          </p:cNvSpPr>
          <p:nvPr>
            <p:ph type="title" idx="4294967295"/>
          </p:nvPr>
        </p:nvSpPr>
        <p:spPr/>
        <p:txBody>
          <a:bodyPr/>
          <a:lstStyle/>
          <a:p>
            <a:pPr eaLnBrk="1" hangingPunct="1"/>
            <a:r>
              <a:rPr lang="de-DE" altLang="de-DE"/>
              <a:t>Krankenbehandlung 4 (Psychotherap. Behandlung)</a:t>
            </a:r>
          </a:p>
        </p:txBody>
      </p:sp>
      <p:sp>
        <p:nvSpPr>
          <p:cNvPr id="145416" name="Rectangle 6">
            <a:extLst>
              <a:ext uri="{FF2B5EF4-FFF2-40B4-BE49-F238E27FC236}">
                <a16:creationId xmlns:a16="http://schemas.microsoft.com/office/drawing/2014/main" id="{994C26C6-4ECB-41C1-9BD2-B0F194C19DD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5417" name="Text Box 8">
            <a:extLst>
              <a:ext uri="{FF2B5EF4-FFF2-40B4-BE49-F238E27FC236}">
                <a16:creationId xmlns:a16="http://schemas.microsoft.com/office/drawing/2014/main" id="{42C2A54E-1B49-454D-9EC2-2C7519ED32FE}"/>
              </a:ext>
            </a:extLst>
          </p:cNvPr>
          <p:cNvSpPr txBox="1">
            <a:spLocks noChangeArrowheads="1"/>
          </p:cNvSpPr>
          <p:nvPr/>
        </p:nvSpPr>
        <p:spPr bwMode="auto">
          <a:xfrm>
            <a:off x="1676400" y="2362200"/>
            <a:ext cx="548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 Richtlinien</a:t>
            </a:r>
          </a:p>
        </p:txBody>
      </p:sp>
      <p:sp>
        <p:nvSpPr>
          <p:cNvPr id="195593" name="Text Box 9">
            <a:extLst>
              <a:ext uri="{FF2B5EF4-FFF2-40B4-BE49-F238E27FC236}">
                <a16:creationId xmlns:a16="http://schemas.microsoft.com/office/drawing/2014/main" id="{4FCF37E5-D478-49DC-9E05-14F2BD28D28E}"/>
              </a:ext>
            </a:extLst>
          </p:cNvPr>
          <p:cNvSpPr txBox="1">
            <a:spLocks noChangeArrowheads="1"/>
          </p:cNvSpPr>
          <p:nvPr/>
        </p:nvSpPr>
        <p:spPr bwMode="auto">
          <a:xfrm>
            <a:off x="304800" y="2895600"/>
            <a:ext cx="8305800" cy="3113088"/>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663575"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lvl="2" algn="just" eaLnBrk="1" hangingPunct="1"/>
            <a:r>
              <a:rPr lang="de-DE" altLang="de-DE" sz="1800">
                <a:solidFill>
                  <a:srgbClr val="000000"/>
                </a:solidFill>
              </a:rPr>
              <a:t>In diesen Richtlinien wird seelische Krankheit verstanden als krankhafte Störung der Wahrnehmung, des Verhaltens, der Erlebnisverarbeitung, der sozialen Beziehungen und der Körperfunktionen. Es gehört zum Wesen dieser Störungen, daß sie der willentlichen Steuerung durch den Patienten nicht mehr oder nur zum Teil zugänglich sind. </a:t>
            </a:r>
          </a:p>
          <a:p>
            <a:pPr lvl="2" algn="just" eaLnBrk="1" hangingPunct="1"/>
            <a:endParaRPr lang="de-DE" altLang="de-DE" sz="1800">
              <a:solidFill>
                <a:srgbClr val="000000"/>
              </a:solidFill>
            </a:endParaRPr>
          </a:p>
          <a:p>
            <a:pPr lvl="2" algn="just" eaLnBrk="1" hangingPunct="1"/>
            <a:r>
              <a:rPr lang="de-DE" altLang="de-DE" sz="1800">
                <a:solidFill>
                  <a:srgbClr val="000000"/>
                </a:solidFill>
              </a:rPr>
              <a:t>Krankhafte Störungen können durch seelische oder körperliche Faktoren verursacht werden; sie werden in seelischen und körperlichen Symptomen und in krankhaften Verhaltensweisen erkennbar, denen aktuelle Krisen seelischen Geschehens, aber auch pathologische Veränderungen seelischer Strukturen zugrunde liegen können.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93"/>
                                        </p:tgtEl>
                                        <p:attrNameLst>
                                          <p:attrName>style.visibility</p:attrName>
                                        </p:attrNameLst>
                                      </p:cBhvr>
                                      <p:to>
                                        <p:strVal val="visible"/>
                                      </p:to>
                                    </p:set>
                                    <p:anim calcmode="lin" valueType="num">
                                      <p:cBhvr additive="base">
                                        <p:cTn id="7" dur="500" fill="hold"/>
                                        <p:tgtEl>
                                          <p:spTgt spid="195593"/>
                                        </p:tgtEl>
                                        <p:attrNameLst>
                                          <p:attrName>ppt_x</p:attrName>
                                        </p:attrNameLst>
                                      </p:cBhvr>
                                      <p:tavLst>
                                        <p:tav tm="0">
                                          <p:val>
                                            <p:strVal val="0-#ppt_w/2"/>
                                          </p:val>
                                        </p:tav>
                                        <p:tav tm="100000">
                                          <p:val>
                                            <p:strVal val="#ppt_x"/>
                                          </p:val>
                                        </p:tav>
                                      </p:tavLst>
                                    </p:anim>
                                    <p:anim calcmode="lin" valueType="num">
                                      <p:cBhvr additive="base">
                                        <p:cTn id="8" dur="500" fill="hold"/>
                                        <p:tgtEl>
                                          <p:spTgt spid="1955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3" grpId="0" animBg="1"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Fußzeilenplatzhalter 2">
            <a:extLst>
              <a:ext uri="{FF2B5EF4-FFF2-40B4-BE49-F238E27FC236}">
                <a16:creationId xmlns:a16="http://schemas.microsoft.com/office/drawing/2014/main" id="{32906132-3CDA-4FA8-9A8D-24355F589B8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6435" name="Foliennummernplatzhalter 3">
            <a:extLst>
              <a:ext uri="{FF2B5EF4-FFF2-40B4-BE49-F238E27FC236}">
                <a16:creationId xmlns:a16="http://schemas.microsoft.com/office/drawing/2014/main" id="{B7D179BF-A812-4AC5-A6CE-A38CF0C31D9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630AAEB-5ED7-4B13-9AF6-458C3B409DBF}" type="slidenum">
              <a:rPr lang="de-DE" altLang="de-DE" sz="1400"/>
              <a:pPr eaLnBrk="1" hangingPunct="1"/>
              <a:t>139</a:t>
            </a:fld>
            <a:endParaRPr lang="de-DE" altLang="de-DE" sz="1400"/>
          </a:p>
        </p:txBody>
      </p:sp>
      <p:sp>
        <p:nvSpPr>
          <p:cNvPr id="146436" name="Text Box 2">
            <a:extLst>
              <a:ext uri="{FF2B5EF4-FFF2-40B4-BE49-F238E27FC236}">
                <a16:creationId xmlns:a16="http://schemas.microsoft.com/office/drawing/2014/main" id="{24F10252-435B-45B0-8C65-A1E383AD919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6437" name="Text Box 3">
            <a:extLst>
              <a:ext uri="{FF2B5EF4-FFF2-40B4-BE49-F238E27FC236}">
                <a16:creationId xmlns:a16="http://schemas.microsoft.com/office/drawing/2014/main" id="{FCAC2ABB-7F35-45F7-A6E7-D14FE8F556B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5)</a:t>
            </a:r>
          </a:p>
        </p:txBody>
      </p:sp>
      <p:sp>
        <p:nvSpPr>
          <p:cNvPr id="146438" name="Text Box 4">
            <a:extLst>
              <a:ext uri="{FF2B5EF4-FFF2-40B4-BE49-F238E27FC236}">
                <a16:creationId xmlns:a16="http://schemas.microsoft.com/office/drawing/2014/main" id="{780A18DE-C44D-4204-AF12-D1DA3282DA6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6439" name="Rectangle 5">
            <a:extLst>
              <a:ext uri="{FF2B5EF4-FFF2-40B4-BE49-F238E27FC236}">
                <a16:creationId xmlns:a16="http://schemas.microsoft.com/office/drawing/2014/main" id="{34CFBB4A-B2B0-4897-927C-3E9D6024C456}"/>
              </a:ext>
            </a:extLst>
          </p:cNvPr>
          <p:cNvSpPr>
            <a:spLocks noGrp="1" noChangeArrowheads="1"/>
          </p:cNvSpPr>
          <p:nvPr>
            <p:ph type="title" idx="4294967295"/>
          </p:nvPr>
        </p:nvSpPr>
        <p:spPr/>
        <p:txBody>
          <a:bodyPr/>
          <a:lstStyle/>
          <a:p>
            <a:pPr eaLnBrk="1" hangingPunct="1"/>
            <a:r>
              <a:rPr lang="de-DE" altLang="de-DE"/>
              <a:t>Krankenbehandlung 5 (Psychotherap. Behandlung)</a:t>
            </a:r>
          </a:p>
        </p:txBody>
      </p:sp>
      <p:sp>
        <p:nvSpPr>
          <p:cNvPr id="146440" name="Rectangle 6">
            <a:extLst>
              <a:ext uri="{FF2B5EF4-FFF2-40B4-BE49-F238E27FC236}">
                <a16:creationId xmlns:a16="http://schemas.microsoft.com/office/drawing/2014/main" id="{650D67AE-35C4-44D2-9DDA-C8235DE1630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6441" name="Text Box 7">
            <a:extLst>
              <a:ext uri="{FF2B5EF4-FFF2-40B4-BE49-F238E27FC236}">
                <a16:creationId xmlns:a16="http://schemas.microsoft.com/office/drawing/2014/main" id="{3691691B-5AA1-4492-B300-925266CC7014}"/>
              </a:ext>
            </a:extLst>
          </p:cNvPr>
          <p:cNvSpPr txBox="1">
            <a:spLocks noChangeArrowheads="1"/>
          </p:cNvSpPr>
          <p:nvPr/>
        </p:nvSpPr>
        <p:spPr bwMode="auto">
          <a:xfrm>
            <a:off x="1676400" y="2362200"/>
            <a:ext cx="548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 Richtlinien</a:t>
            </a:r>
          </a:p>
        </p:txBody>
      </p:sp>
      <p:sp>
        <p:nvSpPr>
          <p:cNvPr id="196616" name="Text Box 8">
            <a:extLst>
              <a:ext uri="{FF2B5EF4-FFF2-40B4-BE49-F238E27FC236}">
                <a16:creationId xmlns:a16="http://schemas.microsoft.com/office/drawing/2014/main" id="{3D365BB9-CEF0-442B-83DB-962017144D10}"/>
              </a:ext>
            </a:extLst>
          </p:cNvPr>
          <p:cNvSpPr txBox="1">
            <a:spLocks noChangeArrowheads="1"/>
          </p:cNvSpPr>
          <p:nvPr/>
        </p:nvSpPr>
        <p:spPr bwMode="auto">
          <a:xfrm>
            <a:off x="304800" y="2895600"/>
            <a:ext cx="8305800" cy="2838450"/>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663575"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lvl="2" algn="just" eaLnBrk="1" hangingPunct="1"/>
            <a:r>
              <a:rPr lang="de-DE" altLang="de-DE" sz="1800">
                <a:solidFill>
                  <a:srgbClr val="000000"/>
                </a:solidFill>
              </a:rPr>
              <a:t>Seelische Strukturen werden in diesen Richtlinien verstanden als die anlagemäßig disponierenden und lebensgeschichtlich erworbenen Grundlagen seelischen Geschehens, das direkt beobachtbar oder indirekt erschließbar ist. </a:t>
            </a:r>
          </a:p>
          <a:p>
            <a:pPr lvl="2" algn="just" eaLnBrk="1" hangingPunct="1"/>
            <a:endParaRPr lang="de-DE" altLang="de-DE" sz="1800">
              <a:solidFill>
                <a:srgbClr val="000000"/>
              </a:solidFill>
            </a:endParaRPr>
          </a:p>
          <a:p>
            <a:pPr lvl="2" algn="just" eaLnBrk="1" hangingPunct="1"/>
            <a:r>
              <a:rPr lang="de-DE" altLang="de-DE" sz="1800">
                <a:solidFill>
                  <a:srgbClr val="000000"/>
                </a:solidFill>
              </a:rPr>
              <a:t>Auch Beziehungsstörungen können Ausdruck von Krankheit sein; sie sind für sich allein nicht schon Krankheit im Sinne dieser Richtlinien, sondern können nur dann als seelische Krankheit gelten, wenn ihre ursächliche Verknüpfung mit einer krankhaften Veränderung des seelischen oder körperlichen Zustandes eines Menschen nachgewiesen wurde.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6616"/>
                                        </p:tgtEl>
                                        <p:attrNameLst>
                                          <p:attrName>style.visibility</p:attrName>
                                        </p:attrNameLst>
                                      </p:cBhvr>
                                      <p:to>
                                        <p:strVal val="visible"/>
                                      </p:to>
                                    </p:set>
                                    <p:anim calcmode="lin" valueType="num">
                                      <p:cBhvr additive="base">
                                        <p:cTn id="7" dur="500" fill="hold"/>
                                        <p:tgtEl>
                                          <p:spTgt spid="196616"/>
                                        </p:tgtEl>
                                        <p:attrNameLst>
                                          <p:attrName>ppt_x</p:attrName>
                                        </p:attrNameLst>
                                      </p:cBhvr>
                                      <p:tavLst>
                                        <p:tav tm="0">
                                          <p:val>
                                            <p:strVal val="0-#ppt_w/2"/>
                                          </p:val>
                                        </p:tav>
                                        <p:tav tm="100000">
                                          <p:val>
                                            <p:strVal val="#ppt_x"/>
                                          </p:val>
                                        </p:tav>
                                      </p:tavLst>
                                    </p:anim>
                                    <p:anim calcmode="lin" valueType="num">
                                      <p:cBhvr additive="base">
                                        <p:cTn id="8" dur="500" fill="hold"/>
                                        <p:tgtEl>
                                          <p:spTgt spid="1966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ußzeilenplatzhalter 2">
            <a:extLst>
              <a:ext uri="{FF2B5EF4-FFF2-40B4-BE49-F238E27FC236}">
                <a16:creationId xmlns:a16="http://schemas.microsoft.com/office/drawing/2014/main" id="{CC7B8B5B-DF68-485C-9631-10FFEBBEB75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435" name="Foliennummernplatzhalter 3">
            <a:extLst>
              <a:ext uri="{FF2B5EF4-FFF2-40B4-BE49-F238E27FC236}">
                <a16:creationId xmlns:a16="http://schemas.microsoft.com/office/drawing/2014/main" id="{800887B9-EF43-4FE2-BA75-DD8DAC9805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9070E45-0E31-4BF5-9709-20032FCA77C0}" type="slidenum">
              <a:rPr lang="de-DE" altLang="de-DE" sz="1400"/>
              <a:pPr eaLnBrk="1" hangingPunct="1"/>
              <a:t>14</a:t>
            </a:fld>
            <a:endParaRPr lang="de-DE" altLang="de-DE" sz="1400"/>
          </a:p>
        </p:txBody>
      </p:sp>
      <p:sp>
        <p:nvSpPr>
          <p:cNvPr id="18436" name="Rectangle 6">
            <a:extLst>
              <a:ext uri="{FF2B5EF4-FFF2-40B4-BE49-F238E27FC236}">
                <a16:creationId xmlns:a16="http://schemas.microsoft.com/office/drawing/2014/main" id="{1D31A8F5-EF0F-488E-B346-87A8263E9761}"/>
              </a:ext>
            </a:extLst>
          </p:cNvPr>
          <p:cNvSpPr>
            <a:spLocks noGrp="1" noChangeArrowheads="1"/>
          </p:cNvSpPr>
          <p:nvPr>
            <p:ph type="title" idx="4294967295"/>
          </p:nvPr>
        </p:nvSpPr>
        <p:spPr/>
        <p:txBody>
          <a:bodyPr/>
          <a:lstStyle/>
          <a:p>
            <a:pPr eaLnBrk="1" hangingPunct="1"/>
            <a:r>
              <a:rPr lang="de-DE" altLang="de-DE"/>
              <a:t>Gliederung PV</a:t>
            </a:r>
          </a:p>
        </p:txBody>
      </p:sp>
      <p:sp>
        <p:nvSpPr>
          <p:cNvPr id="18437" name="Text Box 2">
            <a:extLst>
              <a:ext uri="{FF2B5EF4-FFF2-40B4-BE49-F238E27FC236}">
                <a16:creationId xmlns:a16="http://schemas.microsoft.com/office/drawing/2014/main" id="{4F966B22-AA9F-4D3E-9702-68E6776DD824}"/>
              </a:ext>
            </a:extLst>
          </p:cNvPr>
          <p:cNvSpPr txBox="1">
            <a:spLocks noChangeArrowheads="1"/>
          </p:cNvSpPr>
          <p:nvPr/>
        </p:nvSpPr>
        <p:spPr bwMode="auto">
          <a:xfrm>
            <a:off x="1295399" y="838200"/>
            <a:ext cx="77930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G. Die Leistungen der gesetzlichen Pflegeversicherung</a:t>
            </a:r>
          </a:p>
        </p:txBody>
      </p:sp>
      <p:sp>
        <p:nvSpPr>
          <p:cNvPr id="87043" name="Text Box 3">
            <a:extLst>
              <a:ext uri="{FF2B5EF4-FFF2-40B4-BE49-F238E27FC236}">
                <a16:creationId xmlns:a16="http://schemas.microsoft.com/office/drawing/2014/main" id="{86CF5032-0572-4E7E-A9DC-41E98D0CB25C}"/>
              </a:ext>
            </a:extLst>
          </p:cNvPr>
          <p:cNvSpPr txBox="1">
            <a:spLocks noChangeArrowheads="1"/>
          </p:cNvSpPr>
          <p:nvPr/>
        </p:nvSpPr>
        <p:spPr bwMode="auto">
          <a:xfrm>
            <a:off x="1295400" y="2590800"/>
            <a:ext cx="7093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I. </a:t>
            </a:r>
            <a:r>
              <a:rPr lang="de-DE" altLang="de-DE" dirty="0">
                <a:latin typeface="Arial" panose="020B0604020202020204" pitchFamily="34" charset="0"/>
                <a:cs typeface="Arial" panose="020B0604020202020204" pitchFamily="34" charset="0"/>
              </a:rPr>
              <a:t>Die Voraussetzungen der Leistungsgewährung</a:t>
            </a:r>
          </a:p>
        </p:txBody>
      </p:sp>
      <p:sp>
        <p:nvSpPr>
          <p:cNvPr id="87044" name="Text Box 4">
            <a:extLst>
              <a:ext uri="{FF2B5EF4-FFF2-40B4-BE49-F238E27FC236}">
                <a16:creationId xmlns:a16="http://schemas.microsoft.com/office/drawing/2014/main" id="{CC1CDBEE-3286-47C8-8BB4-5313A8F0CE18}"/>
              </a:ext>
            </a:extLst>
          </p:cNvPr>
          <p:cNvSpPr txBox="1">
            <a:spLocks noChangeArrowheads="1"/>
          </p:cNvSpPr>
          <p:nvPr/>
        </p:nvSpPr>
        <p:spPr bwMode="auto">
          <a:xfrm>
            <a:off x="1219200" y="3124200"/>
            <a:ext cx="640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II. </a:t>
            </a:r>
            <a:r>
              <a:rPr lang="de-DE" altLang="de-DE" dirty="0">
                <a:latin typeface="Arial" panose="020B0604020202020204" pitchFamily="34" charset="0"/>
                <a:cs typeface="Arial" panose="020B0604020202020204" pitchFamily="34" charset="0"/>
              </a:rPr>
              <a:t>Die Leistungen im Einzelnen  </a:t>
            </a:r>
          </a:p>
        </p:txBody>
      </p:sp>
      <p:sp>
        <p:nvSpPr>
          <p:cNvPr id="18440" name="AutoShape 5">
            <a:hlinkClick r:id="rId2" action="ppaction://hlinksldjump" highlightClick="1"/>
            <a:extLst>
              <a:ext uri="{FF2B5EF4-FFF2-40B4-BE49-F238E27FC236}">
                <a16:creationId xmlns:a16="http://schemas.microsoft.com/office/drawing/2014/main" id="{EEAC9A3E-C056-4519-B64B-824BE7531907}"/>
              </a:ext>
            </a:extLst>
          </p:cNvPr>
          <p:cNvSpPr>
            <a:spLocks noChangeArrowheads="1"/>
          </p:cNvSpPr>
          <p:nvPr/>
        </p:nvSpPr>
        <p:spPr bwMode="auto">
          <a:xfrm>
            <a:off x="7543800" y="5791200"/>
            <a:ext cx="381000" cy="3810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 calcmode="lin" valueType="num">
                                      <p:cBhvr additive="base">
                                        <p:cTn id="7" dur="500" fill="hold"/>
                                        <p:tgtEl>
                                          <p:spTgt spid="87043"/>
                                        </p:tgtEl>
                                        <p:attrNameLst>
                                          <p:attrName>ppt_x</p:attrName>
                                        </p:attrNameLst>
                                      </p:cBhvr>
                                      <p:tavLst>
                                        <p:tav tm="0">
                                          <p:val>
                                            <p:strVal val="0-#ppt_w/2"/>
                                          </p:val>
                                        </p:tav>
                                        <p:tav tm="100000">
                                          <p:val>
                                            <p:strVal val="#ppt_x"/>
                                          </p:val>
                                        </p:tav>
                                      </p:tavLst>
                                    </p:anim>
                                    <p:anim calcmode="lin" valueType="num">
                                      <p:cBhvr additive="base">
                                        <p:cTn id="8" dur="500" fill="hold"/>
                                        <p:tgtEl>
                                          <p:spTgt spid="8704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7044"/>
                                        </p:tgtEl>
                                        <p:attrNameLst>
                                          <p:attrName>style.visibility</p:attrName>
                                        </p:attrNameLst>
                                      </p:cBhvr>
                                      <p:to>
                                        <p:strVal val="visible"/>
                                      </p:to>
                                    </p:set>
                                    <p:anim calcmode="lin" valueType="num">
                                      <p:cBhvr additive="base">
                                        <p:cTn id="13" dur="500" fill="hold"/>
                                        <p:tgtEl>
                                          <p:spTgt spid="87044"/>
                                        </p:tgtEl>
                                        <p:attrNameLst>
                                          <p:attrName>ppt_x</p:attrName>
                                        </p:attrNameLst>
                                      </p:cBhvr>
                                      <p:tavLst>
                                        <p:tav tm="0">
                                          <p:val>
                                            <p:strVal val="0-#ppt_w/2"/>
                                          </p:val>
                                        </p:tav>
                                        <p:tav tm="100000">
                                          <p:val>
                                            <p:strVal val="#ppt_x"/>
                                          </p:val>
                                        </p:tav>
                                      </p:tavLst>
                                    </p:anim>
                                    <p:anim calcmode="lin" valueType="num">
                                      <p:cBhvr additive="base">
                                        <p:cTn id="14" dur="500" fill="hold"/>
                                        <p:tgtEl>
                                          <p:spTgt spid="870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autoUpdateAnimBg="0"/>
      <p:bldP spid="87044" grpId="0" autoUpdateAnimBg="0"/>
    </p:bld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Fußzeilenplatzhalter 2">
            <a:extLst>
              <a:ext uri="{FF2B5EF4-FFF2-40B4-BE49-F238E27FC236}">
                <a16:creationId xmlns:a16="http://schemas.microsoft.com/office/drawing/2014/main" id="{A3C3F688-7498-4592-8383-4FEE74546A0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7459" name="Foliennummernplatzhalter 3">
            <a:extLst>
              <a:ext uri="{FF2B5EF4-FFF2-40B4-BE49-F238E27FC236}">
                <a16:creationId xmlns:a16="http://schemas.microsoft.com/office/drawing/2014/main" id="{C6ED77AE-70DE-40C0-A352-36A1010A0F5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0521FF9-8C1A-4408-B8F5-3BB0FADC8220}" type="slidenum">
              <a:rPr lang="de-DE" altLang="de-DE" sz="1400"/>
              <a:pPr eaLnBrk="1" hangingPunct="1"/>
              <a:t>140</a:t>
            </a:fld>
            <a:endParaRPr lang="de-DE" altLang="de-DE" sz="1400"/>
          </a:p>
        </p:txBody>
      </p:sp>
      <p:sp>
        <p:nvSpPr>
          <p:cNvPr id="147460" name="Text Box 2">
            <a:extLst>
              <a:ext uri="{FF2B5EF4-FFF2-40B4-BE49-F238E27FC236}">
                <a16:creationId xmlns:a16="http://schemas.microsoft.com/office/drawing/2014/main" id="{8413DB39-4636-47D6-8806-11C5C0BAA1D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7461" name="Text Box 3">
            <a:extLst>
              <a:ext uri="{FF2B5EF4-FFF2-40B4-BE49-F238E27FC236}">
                <a16:creationId xmlns:a16="http://schemas.microsoft.com/office/drawing/2014/main" id="{AA2EE385-9A7B-41BF-9731-6EFC557D9B8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6)</a:t>
            </a:r>
          </a:p>
        </p:txBody>
      </p:sp>
      <p:sp>
        <p:nvSpPr>
          <p:cNvPr id="147462" name="Text Box 4">
            <a:extLst>
              <a:ext uri="{FF2B5EF4-FFF2-40B4-BE49-F238E27FC236}">
                <a16:creationId xmlns:a16="http://schemas.microsoft.com/office/drawing/2014/main" id="{6DFB474C-FA14-4E0A-A7DF-3542FA7A5E8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7463" name="Rectangle 5">
            <a:extLst>
              <a:ext uri="{FF2B5EF4-FFF2-40B4-BE49-F238E27FC236}">
                <a16:creationId xmlns:a16="http://schemas.microsoft.com/office/drawing/2014/main" id="{D8901C6A-A5A3-4054-B27A-62154C259758}"/>
              </a:ext>
            </a:extLst>
          </p:cNvPr>
          <p:cNvSpPr>
            <a:spLocks noGrp="1" noChangeArrowheads="1"/>
          </p:cNvSpPr>
          <p:nvPr>
            <p:ph type="title" idx="4294967295"/>
          </p:nvPr>
        </p:nvSpPr>
        <p:spPr/>
        <p:txBody>
          <a:bodyPr/>
          <a:lstStyle/>
          <a:p>
            <a:pPr eaLnBrk="1" hangingPunct="1"/>
            <a:r>
              <a:rPr lang="de-DE" altLang="de-DE"/>
              <a:t>Krankenbehandlung 6 (Psychotherap. Behandlung)</a:t>
            </a:r>
          </a:p>
        </p:txBody>
      </p:sp>
      <p:sp>
        <p:nvSpPr>
          <p:cNvPr id="147464" name="Rectangle 6">
            <a:extLst>
              <a:ext uri="{FF2B5EF4-FFF2-40B4-BE49-F238E27FC236}">
                <a16:creationId xmlns:a16="http://schemas.microsoft.com/office/drawing/2014/main" id="{6BDE4636-B9F9-4277-98C9-061C2FFE203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7465" name="Text Box 7">
            <a:extLst>
              <a:ext uri="{FF2B5EF4-FFF2-40B4-BE49-F238E27FC236}">
                <a16:creationId xmlns:a16="http://schemas.microsoft.com/office/drawing/2014/main" id="{99AE5A49-41E4-40D7-8A05-4B6821A20C43}"/>
              </a:ext>
            </a:extLst>
          </p:cNvPr>
          <p:cNvSpPr txBox="1">
            <a:spLocks noChangeArrowheads="1"/>
          </p:cNvSpPr>
          <p:nvPr/>
        </p:nvSpPr>
        <p:spPr bwMode="auto">
          <a:xfrm>
            <a:off x="1676400" y="2362200"/>
            <a:ext cx="6019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PsychTherap.-Richtlinien</a:t>
            </a:r>
          </a:p>
        </p:txBody>
      </p:sp>
      <p:sp>
        <p:nvSpPr>
          <p:cNvPr id="197640" name="Text Box 8">
            <a:extLst>
              <a:ext uri="{FF2B5EF4-FFF2-40B4-BE49-F238E27FC236}">
                <a16:creationId xmlns:a16="http://schemas.microsoft.com/office/drawing/2014/main" id="{7B6FE962-82E5-4CBC-B73D-8E2D07355A63}"/>
              </a:ext>
            </a:extLst>
          </p:cNvPr>
          <p:cNvSpPr txBox="1">
            <a:spLocks noChangeArrowheads="1"/>
          </p:cNvSpPr>
          <p:nvPr/>
        </p:nvSpPr>
        <p:spPr bwMode="auto">
          <a:xfrm>
            <a:off x="304800" y="2819400"/>
            <a:ext cx="8305800" cy="366713"/>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r>
              <a:rPr lang="de-DE" altLang="de-DE" sz="1800" b="1">
                <a:solidFill>
                  <a:srgbClr val="000000"/>
                </a:solidFill>
                <a:latin typeface="Arial" panose="020B0604020202020204" pitchFamily="34" charset="0"/>
              </a:rPr>
              <a:t>Psychotherapeutische Behandlungs- und Anwendungsformen: </a:t>
            </a:r>
          </a:p>
        </p:txBody>
      </p:sp>
      <p:sp>
        <p:nvSpPr>
          <p:cNvPr id="197641" name="Text Box 9">
            <a:extLst>
              <a:ext uri="{FF2B5EF4-FFF2-40B4-BE49-F238E27FC236}">
                <a16:creationId xmlns:a16="http://schemas.microsoft.com/office/drawing/2014/main" id="{D9AF958F-FF9B-4283-9A78-C650BD75C8E5}"/>
              </a:ext>
            </a:extLst>
          </p:cNvPr>
          <p:cNvSpPr txBox="1">
            <a:spLocks noChangeArrowheads="1"/>
          </p:cNvSpPr>
          <p:nvPr/>
        </p:nvSpPr>
        <p:spPr bwMode="auto">
          <a:xfrm>
            <a:off x="304800" y="3429000"/>
            <a:ext cx="8382000" cy="30194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74650" algn="l"/>
                <a:tab pos="476250" algn="l"/>
              </a:tabLst>
              <a:defRPr sz="2400">
                <a:solidFill>
                  <a:schemeClr val="tx1"/>
                </a:solidFill>
                <a:latin typeface="Tahoma" panose="020B0604030504040204" pitchFamily="34" charset="0"/>
              </a:defRPr>
            </a:lvl1pPr>
            <a:lvl2pPr marL="742950" indent="-285750" eaLnBrk="0" hangingPunct="0">
              <a:tabLst>
                <a:tab pos="374650" algn="l"/>
                <a:tab pos="476250" algn="l"/>
              </a:tabLst>
              <a:defRPr sz="2400">
                <a:solidFill>
                  <a:schemeClr val="tx1"/>
                </a:solidFill>
                <a:latin typeface="Tahoma" panose="020B0604030504040204" pitchFamily="34" charset="0"/>
              </a:defRPr>
            </a:lvl2pPr>
            <a:lvl3pPr marL="381000" eaLnBrk="0" hangingPunct="0">
              <a:tabLst>
                <a:tab pos="374650" algn="l"/>
                <a:tab pos="476250" algn="l"/>
              </a:tabLst>
              <a:defRPr sz="2400">
                <a:solidFill>
                  <a:schemeClr val="tx1"/>
                </a:solidFill>
                <a:latin typeface="Tahoma" panose="020B0604030504040204" pitchFamily="34" charset="0"/>
              </a:defRPr>
            </a:lvl3pPr>
            <a:lvl4pPr marL="1600200" indent="-228600" eaLnBrk="0" hangingPunct="0">
              <a:tabLst>
                <a:tab pos="374650" algn="l"/>
                <a:tab pos="476250" algn="l"/>
              </a:tabLst>
              <a:defRPr sz="2400">
                <a:solidFill>
                  <a:schemeClr val="tx1"/>
                </a:solidFill>
                <a:latin typeface="Tahoma" panose="020B0604030504040204" pitchFamily="34" charset="0"/>
              </a:defRPr>
            </a:lvl4pPr>
            <a:lvl5pPr marL="2057400" indent="-228600" eaLnBrk="0" hangingPunct="0">
              <a:tabLst>
                <a:tab pos="374650" algn="l"/>
                <a:tab pos="47625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9pPr>
          </a:lstStyle>
          <a:p>
            <a:pPr algn="just" eaLnBrk="1" hangingPunct="1"/>
            <a:r>
              <a:rPr lang="de-DE" altLang="de-DE" sz="1800" b="1">
                <a:solidFill>
                  <a:srgbClr val="000000"/>
                </a:solidFill>
              </a:rPr>
              <a:t>Psychoanalytisch begründete Verfahren</a:t>
            </a:r>
            <a:r>
              <a:rPr lang="de-DE" altLang="de-DE" sz="1800">
                <a:solidFill>
                  <a:srgbClr val="000000"/>
                </a:solidFill>
              </a:rPr>
              <a:t> </a:t>
            </a:r>
          </a:p>
          <a:p>
            <a:pPr algn="just" eaLnBrk="1" hangingPunct="1"/>
            <a:r>
              <a:rPr lang="de-DE" altLang="de-DE" sz="1800">
                <a:solidFill>
                  <a:srgbClr val="000000"/>
                </a:solidFill>
              </a:rPr>
              <a:t>	Tiefenpsychologisch fundierte Psychotherapie </a:t>
            </a:r>
          </a:p>
          <a:p>
            <a:pPr eaLnBrk="1" hangingPunct="1"/>
            <a:r>
              <a:rPr lang="de-DE" altLang="de-DE" sz="1800">
                <a:solidFill>
                  <a:srgbClr val="000000"/>
                </a:solidFill>
              </a:rPr>
              <a:t>	Analytische Psychotherapie </a:t>
            </a:r>
          </a:p>
          <a:p>
            <a:pPr eaLnBrk="1" hangingPunct="1"/>
            <a:endParaRPr lang="de-DE" altLang="de-DE" sz="1800">
              <a:solidFill>
                <a:srgbClr val="000000"/>
              </a:solidFill>
            </a:endParaRPr>
          </a:p>
          <a:p>
            <a:pPr algn="just" eaLnBrk="1" hangingPunct="1"/>
            <a:r>
              <a:rPr lang="de-DE" altLang="de-DE" sz="1800" b="1">
                <a:solidFill>
                  <a:srgbClr val="000000"/>
                </a:solidFill>
              </a:rPr>
              <a:t>Verhaltenstherapie</a:t>
            </a:r>
            <a:r>
              <a:rPr lang="de-DE" altLang="de-DE" sz="1800">
                <a:solidFill>
                  <a:srgbClr val="000000"/>
                </a:solidFill>
              </a:rPr>
              <a:t> </a:t>
            </a:r>
          </a:p>
          <a:p>
            <a:pPr algn="just" eaLnBrk="1" hangingPunct="1"/>
            <a:r>
              <a:rPr lang="de-DE" altLang="de-DE" sz="1800">
                <a:solidFill>
                  <a:srgbClr val="000000"/>
                </a:solidFill>
              </a:rPr>
              <a:t>	Stimulus-bezogene Methoden </a:t>
            </a:r>
          </a:p>
          <a:p>
            <a:pPr algn="just" eaLnBrk="1" hangingPunct="1"/>
            <a:r>
              <a:rPr lang="de-DE" altLang="de-DE" sz="1800">
                <a:solidFill>
                  <a:srgbClr val="000000"/>
                </a:solidFill>
              </a:rPr>
              <a:t>	Response-bezogene Methoden </a:t>
            </a:r>
          </a:p>
          <a:p>
            <a:pPr algn="just" eaLnBrk="1" hangingPunct="1"/>
            <a:r>
              <a:rPr lang="de-DE" altLang="de-DE" sz="1800">
                <a:solidFill>
                  <a:srgbClr val="000000"/>
                </a:solidFill>
              </a:rPr>
              <a:t>	Methoden des Modellernens</a:t>
            </a:r>
            <a:r>
              <a:rPr lang="de-DE" altLang="de-DE">
                <a:solidFill>
                  <a:srgbClr val="000000"/>
                </a:solidFill>
              </a:rPr>
              <a:t> </a:t>
            </a:r>
          </a:p>
          <a:p>
            <a:pPr lvl="2" algn="just" eaLnBrk="1" hangingPunct="1"/>
            <a:r>
              <a:rPr lang="de-DE" altLang="de-DE" sz="1800">
                <a:solidFill>
                  <a:srgbClr val="000000"/>
                </a:solidFill>
              </a:rPr>
              <a:t>Methoden der kognitiven Umstrukturierung</a:t>
            </a:r>
            <a:r>
              <a:rPr lang="de-DE" altLang="de-DE">
                <a:solidFill>
                  <a:srgbClr val="000000"/>
                </a:solidFill>
              </a:rPr>
              <a:t> </a:t>
            </a:r>
          </a:p>
          <a:p>
            <a:pPr lvl="2" algn="just" eaLnBrk="1" hangingPunct="1"/>
            <a:r>
              <a:rPr lang="de-DE" altLang="de-DE" sz="1800">
                <a:solidFill>
                  <a:srgbClr val="000000"/>
                </a:solidFill>
              </a:rPr>
              <a:t>Selbststeuerungsmethoden </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7640"/>
                                        </p:tgtEl>
                                        <p:attrNameLst>
                                          <p:attrName>style.visibility</p:attrName>
                                        </p:attrNameLst>
                                      </p:cBhvr>
                                      <p:to>
                                        <p:strVal val="visible"/>
                                      </p:to>
                                    </p:set>
                                    <p:anim calcmode="lin" valueType="num">
                                      <p:cBhvr additive="base">
                                        <p:cTn id="7" dur="500" fill="hold"/>
                                        <p:tgtEl>
                                          <p:spTgt spid="197640"/>
                                        </p:tgtEl>
                                        <p:attrNameLst>
                                          <p:attrName>ppt_x</p:attrName>
                                        </p:attrNameLst>
                                      </p:cBhvr>
                                      <p:tavLst>
                                        <p:tav tm="0">
                                          <p:val>
                                            <p:strVal val="0-#ppt_w/2"/>
                                          </p:val>
                                        </p:tav>
                                        <p:tav tm="100000">
                                          <p:val>
                                            <p:strVal val="#ppt_x"/>
                                          </p:val>
                                        </p:tav>
                                      </p:tavLst>
                                    </p:anim>
                                    <p:anim calcmode="lin" valueType="num">
                                      <p:cBhvr additive="base">
                                        <p:cTn id="8" dur="500" fill="hold"/>
                                        <p:tgtEl>
                                          <p:spTgt spid="1976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7641"/>
                                        </p:tgtEl>
                                        <p:attrNameLst>
                                          <p:attrName>style.visibility</p:attrName>
                                        </p:attrNameLst>
                                      </p:cBhvr>
                                      <p:to>
                                        <p:strVal val="visible"/>
                                      </p:to>
                                    </p:set>
                                    <p:anim calcmode="lin" valueType="num">
                                      <p:cBhvr additive="base">
                                        <p:cTn id="13" dur="500" fill="hold"/>
                                        <p:tgtEl>
                                          <p:spTgt spid="197641"/>
                                        </p:tgtEl>
                                        <p:attrNameLst>
                                          <p:attrName>ppt_x</p:attrName>
                                        </p:attrNameLst>
                                      </p:cBhvr>
                                      <p:tavLst>
                                        <p:tav tm="0">
                                          <p:val>
                                            <p:strVal val="0-#ppt_w/2"/>
                                          </p:val>
                                        </p:tav>
                                        <p:tav tm="100000">
                                          <p:val>
                                            <p:strVal val="#ppt_x"/>
                                          </p:val>
                                        </p:tav>
                                      </p:tavLst>
                                    </p:anim>
                                    <p:anim calcmode="lin" valueType="num">
                                      <p:cBhvr additive="base">
                                        <p:cTn id="14" dur="500" fill="hold"/>
                                        <p:tgtEl>
                                          <p:spTgt spid="1976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40" grpId="0" animBg="1" autoUpdateAnimBg="0"/>
      <p:bldP spid="197641" grpId="0" animBg="1" autoUpdateAnimBg="0"/>
    </p:bld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Fußzeilenplatzhalter 2">
            <a:extLst>
              <a:ext uri="{FF2B5EF4-FFF2-40B4-BE49-F238E27FC236}">
                <a16:creationId xmlns:a16="http://schemas.microsoft.com/office/drawing/2014/main" id="{AAB6FCCD-DF44-455A-A679-F727C5C211C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8483" name="Foliennummernplatzhalter 3">
            <a:extLst>
              <a:ext uri="{FF2B5EF4-FFF2-40B4-BE49-F238E27FC236}">
                <a16:creationId xmlns:a16="http://schemas.microsoft.com/office/drawing/2014/main" id="{949A96BB-8499-4E9D-90B0-F2C26693399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D710C51-A1D4-4DFC-86BC-5BDF28B84C2E}" type="slidenum">
              <a:rPr lang="de-DE" altLang="de-DE" sz="1400"/>
              <a:pPr eaLnBrk="1" hangingPunct="1"/>
              <a:t>141</a:t>
            </a:fld>
            <a:endParaRPr lang="de-DE" altLang="de-DE" sz="1400"/>
          </a:p>
        </p:txBody>
      </p:sp>
      <p:sp>
        <p:nvSpPr>
          <p:cNvPr id="148484" name="Text Box 2">
            <a:extLst>
              <a:ext uri="{FF2B5EF4-FFF2-40B4-BE49-F238E27FC236}">
                <a16:creationId xmlns:a16="http://schemas.microsoft.com/office/drawing/2014/main" id="{FA1856A8-608C-4E9D-A777-1B4788AD2BB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8485" name="Text Box 3">
            <a:extLst>
              <a:ext uri="{FF2B5EF4-FFF2-40B4-BE49-F238E27FC236}">
                <a16:creationId xmlns:a16="http://schemas.microsoft.com/office/drawing/2014/main" id="{D561B31F-FA89-4F8A-B7D4-78E3F78D734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7)</a:t>
            </a:r>
          </a:p>
        </p:txBody>
      </p:sp>
      <p:sp>
        <p:nvSpPr>
          <p:cNvPr id="148486" name="Text Box 4">
            <a:extLst>
              <a:ext uri="{FF2B5EF4-FFF2-40B4-BE49-F238E27FC236}">
                <a16:creationId xmlns:a16="http://schemas.microsoft.com/office/drawing/2014/main" id="{6BD26181-8F43-49BE-9387-4FD4C5906D4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8487" name="Rectangle 5">
            <a:extLst>
              <a:ext uri="{FF2B5EF4-FFF2-40B4-BE49-F238E27FC236}">
                <a16:creationId xmlns:a16="http://schemas.microsoft.com/office/drawing/2014/main" id="{CA979A54-33C9-4525-8C30-49EC1F8AD606}"/>
              </a:ext>
            </a:extLst>
          </p:cNvPr>
          <p:cNvSpPr>
            <a:spLocks noGrp="1" noChangeArrowheads="1"/>
          </p:cNvSpPr>
          <p:nvPr>
            <p:ph type="title" idx="4294967295"/>
          </p:nvPr>
        </p:nvSpPr>
        <p:spPr/>
        <p:txBody>
          <a:bodyPr/>
          <a:lstStyle/>
          <a:p>
            <a:pPr eaLnBrk="1" hangingPunct="1"/>
            <a:r>
              <a:rPr lang="de-DE" altLang="de-DE"/>
              <a:t>Krankenbehandlung 7 (Psychotherap. Behandlung)</a:t>
            </a:r>
          </a:p>
        </p:txBody>
      </p:sp>
      <p:sp>
        <p:nvSpPr>
          <p:cNvPr id="148488" name="Rectangle 6">
            <a:extLst>
              <a:ext uri="{FF2B5EF4-FFF2-40B4-BE49-F238E27FC236}">
                <a16:creationId xmlns:a16="http://schemas.microsoft.com/office/drawing/2014/main" id="{4F13F38B-9842-4AD4-AE4E-30A53177942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8489" name="Text Box 7">
            <a:extLst>
              <a:ext uri="{FF2B5EF4-FFF2-40B4-BE49-F238E27FC236}">
                <a16:creationId xmlns:a16="http://schemas.microsoft.com/office/drawing/2014/main" id="{F97F5906-2B5A-489B-B49E-F530FBEFFC01}"/>
              </a:ext>
            </a:extLst>
          </p:cNvPr>
          <p:cNvSpPr txBox="1">
            <a:spLocks noChangeArrowheads="1"/>
          </p:cNvSpPr>
          <p:nvPr/>
        </p:nvSpPr>
        <p:spPr bwMode="auto">
          <a:xfrm>
            <a:off x="1676400" y="2362200"/>
            <a:ext cx="6019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PsychTherap.-Richtlinien</a:t>
            </a:r>
          </a:p>
        </p:txBody>
      </p:sp>
      <p:sp>
        <p:nvSpPr>
          <p:cNvPr id="199688" name="Text Box 8">
            <a:extLst>
              <a:ext uri="{FF2B5EF4-FFF2-40B4-BE49-F238E27FC236}">
                <a16:creationId xmlns:a16="http://schemas.microsoft.com/office/drawing/2014/main" id="{F6B83AEE-5788-486A-8666-20AA7912B087}"/>
              </a:ext>
            </a:extLst>
          </p:cNvPr>
          <p:cNvSpPr txBox="1">
            <a:spLocks noChangeArrowheads="1"/>
          </p:cNvSpPr>
          <p:nvPr/>
        </p:nvSpPr>
        <p:spPr bwMode="auto">
          <a:xfrm>
            <a:off x="304800" y="2590800"/>
            <a:ext cx="8382000" cy="366713"/>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r>
              <a:rPr lang="de-DE" altLang="de-DE" sz="1800" b="1">
                <a:solidFill>
                  <a:srgbClr val="000000"/>
                </a:solidFill>
                <a:latin typeface="Arial" panose="020B0604020202020204" pitchFamily="34" charset="0"/>
              </a:rPr>
              <a:t>Leistungsumfang</a:t>
            </a:r>
          </a:p>
        </p:txBody>
      </p:sp>
      <p:sp>
        <p:nvSpPr>
          <p:cNvPr id="199689" name="Text Box 9">
            <a:extLst>
              <a:ext uri="{FF2B5EF4-FFF2-40B4-BE49-F238E27FC236}">
                <a16:creationId xmlns:a16="http://schemas.microsoft.com/office/drawing/2014/main" id="{A7485191-5F18-4817-9F2E-5D805CB3D372}"/>
              </a:ext>
            </a:extLst>
          </p:cNvPr>
          <p:cNvSpPr txBox="1">
            <a:spLocks noChangeArrowheads="1"/>
          </p:cNvSpPr>
          <p:nvPr/>
        </p:nvSpPr>
        <p:spPr bwMode="auto">
          <a:xfrm>
            <a:off x="228600" y="3124200"/>
            <a:ext cx="8382000" cy="302577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tabLst>
                <a:tab pos="374650" algn="l"/>
                <a:tab pos="476250" algn="l"/>
              </a:tabLst>
              <a:defRPr sz="2400">
                <a:solidFill>
                  <a:schemeClr val="tx1"/>
                </a:solidFill>
                <a:latin typeface="Tahoma" panose="020B0604030504040204" pitchFamily="34" charset="0"/>
              </a:defRPr>
            </a:lvl1pPr>
            <a:lvl2pPr marL="742950" indent="-285750" eaLnBrk="0" hangingPunct="0">
              <a:tabLst>
                <a:tab pos="374650" algn="l"/>
                <a:tab pos="476250" algn="l"/>
              </a:tabLst>
              <a:defRPr sz="2400">
                <a:solidFill>
                  <a:schemeClr val="tx1"/>
                </a:solidFill>
                <a:latin typeface="Tahoma" panose="020B0604030504040204" pitchFamily="34" charset="0"/>
              </a:defRPr>
            </a:lvl2pPr>
            <a:lvl3pPr marL="381000" eaLnBrk="0" hangingPunct="0">
              <a:tabLst>
                <a:tab pos="374650" algn="l"/>
                <a:tab pos="476250" algn="l"/>
              </a:tabLst>
              <a:defRPr sz="2400">
                <a:solidFill>
                  <a:schemeClr val="tx1"/>
                </a:solidFill>
                <a:latin typeface="Tahoma" panose="020B0604030504040204" pitchFamily="34" charset="0"/>
              </a:defRPr>
            </a:lvl3pPr>
            <a:lvl4pPr marL="1600200" indent="-228600" eaLnBrk="0" hangingPunct="0">
              <a:tabLst>
                <a:tab pos="374650" algn="l"/>
                <a:tab pos="476250" algn="l"/>
              </a:tabLst>
              <a:defRPr sz="2400">
                <a:solidFill>
                  <a:schemeClr val="tx1"/>
                </a:solidFill>
                <a:latin typeface="Tahoma" panose="020B0604030504040204" pitchFamily="34" charset="0"/>
              </a:defRPr>
            </a:lvl4pPr>
            <a:lvl5pPr marL="2057400" indent="-228600" eaLnBrk="0" hangingPunct="0">
              <a:tabLst>
                <a:tab pos="374650" algn="l"/>
                <a:tab pos="47625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9pPr>
          </a:lstStyle>
          <a:p>
            <a:pPr lvl="2" algn="just" eaLnBrk="1" hangingPunct="1"/>
            <a:r>
              <a:rPr lang="de-DE" altLang="de-DE" sz="1600">
                <a:solidFill>
                  <a:srgbClr val="000000"/>
                </a:solidFill>
                <a:latin typeface="Arial" panose="020B0604020202020204" pitchFamily="34" charset="0"/>
              </a:rPr>
              <a:t>Vor der ersten Antragstellung sind bis zu 5, bei der analytischen Psychotherapie bis zu 8, probatorische Sitzungen möglich. </a:t>
            </a:r>
          </a:p>
          <a:p>
            <a:pPr lvl="2" algn="just" eaLnBrk="1" hangingPunct="1"/>
            <a:endParaRPr lang="de-DE" altLang="de-DE" sz="1600">
              <a:solidFill>
                <a:srgbClr val="000000"/>
              </a:solidFill>
              <a:latin typeface="Arial" panose="020B0604020202020204" pitchFamily="34" charset="0"/>
            </a:endParaRPr>
          </a:p>
          <a:p>
            <a:pPr lvl="2" algn="just" eaLnBrk="1" hangingPunct="1"/>
            <a:r>
              <a:rPr lang="de-DE" altLang="de-DE" sz="1600">
                <a:solidFill>
                  <a:srgbClr val="000000"/>
                </a:solidFill>
                <a:latin typeface="Arial" panose="020B0604020202020204" pitchFamily="34" charset="0"/>
              </a:rPr>
              <a:t>Kurzzeittherapie bis 25 Stunden als Einzeltherapie auch in halbstündigen Sitzungen mit entsprechender Vermehrung der Gesamtsitzungszahl </a:t>
            </a:r>
          </a:p>
          <a:p>
            <a:pPr lvl="2" algn="just" eaLnBrk="1" hangingPunct="1"/>
            <a:endParaRPr lang="de-DE" altLang="de-DE" sz="1600">
              <a:solidFill>
                <a:srgbClr val="000000"/>
              </a:solidFill>
              <a:latin typeface="Arial" panose="020B0604020202020204" pitchFamily="34" charset="0"/>
            </a:endParaRPr>
          </a:p>
          <a:p>
            <a:pPr lvl="2" algn="just" eaLnBrk="1" hangingPunct="1"/>
            <a:r>
              <a:rPr lang="de-DE" altLang="de-DE" sz="1600">
                <a:solidFill>
                  <a:srgbClr val="000000"/>
                </a:solidFill>
                <a:latin typeface="Arial" panose="020B0604020202020204" pitchFamily="34" charset="0"/>
              </a:rPr>
              <a:t>Kurzzeittherapie bis 25 Stunden als Gruppentherapie (als tiefenpsychologisch fundierte Gruppentherapie nur bei Erwachsenen und Jugendlichen) </a:t>
            </a:r>
          </a:p>
          <a:p>
            <a:pPr lvl="2" algn="just" eaLnBrk="1" hangingPunct="1"/>
            <a:endParaRPr lang="de-DE" altLang="de-DE" sz="1600">
              <a:solidFill>
                <a:srgbClr val="000000"/>
              </a:solidFill>
              <a:latin typeface="Arial" panose="020B0604020202020204" pitchFamily="34" charset="0"/>
            </a:endParaRPr>
          </a:p>
          <a:p>
            <a:pPr lvl="2" algn="just" eaLnBrk="1" hangingPunct="1"/>
            <a:r>
              <a:rPr lang="de-DE" altLang="de-DE" sz="1600">
                <a:solidFill>
                  <a:srgbClr val="000000"/>
                </a:solidFill>
                <a:latin typeface="Arial" panose="020B0604020202020204" pitchFamily="34" charset="0"/>
              </a:rPr>
              <a:t>Therapie mit einer Stundenzahl, die in bezug auf das Krankheitsbild und das geplante Therapieverfahren in der Antragsbegründung festzulegen ist (Antragsverfahren mit Begutachtung).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9688"/>
                                        </p:tgtEl>
                                        <p:attrNameLst>
                                          <p:attrName>style.visibility</p:attrName>
                                        </p:attrNameLst>
                                      </p:cBhvr>
                                      <p:to>
                                        <p:strVal val="visible"/>
                                      </p:to>
                                    </p:set>
                                    <p:anim calcmode="lin" valueType="num">
                                      <p:cBhvr additive="base">
                                        <p:cTn id="7" dur="500" fill="hold"/>
                                        <p:tgtEl>
                                          <p:spTgt spid="199688"/>
                                        </p:tgtEl>
                                        <p:attrNameLst>
                                          <p:attrName>ppt_x</p:attrName>
                                        </p:attrNameLst>
                                      </p:cBhvr>
                                      <p:tavLst>
                                        <p:tav tm="0">
                                          <p:val>
                                            <p:strVal val="0-#ppt_w/2"/>
                                          </p:val>
                                        </p:tav>
                                        <p:tav tm="100000">
                                          <p:val>
                                            <p:strVal val="#ppt_x"/>
                                          </p:val>
                                        </p:tav>
                                      </p:tavLst>
                                    </p:anim>
                                    <p:anim calcmode="lin" valueType="num">
                                      <p:cBhvr additive="base">
                                        <p:cTn id="8" dur="500" fill="hold"/>
                                        <p:tgtEl>
                                          <p:spTgt spid="19968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9689"/>
                                        </p:tgtEl>
                                        <p:attrNameLst>
                                          <p:attrName>style.visibility</p:attrName>
                                        </p:attrNameLst>
                                      </p:cBhvr>
                                      <p:to>
                                        <p:strVal val="visible"/>
                                      </p:to>
                                    </p:set>
                                    <p:anim calcmode="lin" valueType="num">
                                      <p:cBhvr additive="base">
                                        <p:cTn id="13" dur="500" fill="hold"/>
                                        <p:tgtEl>
                                          <p:spTgt spid="199689"/>
                                        </p:tgtEl>
                                        <p:attrNameLst>
                                          <p:attrName>ppt_x</p:attrName>
                                        </p:attrNameLst>
                                      </p:cBhvr>
                                      <p:tavLst>
                                        <p:tav tm="0">
                                          <p:val>
                                            <p:strVal val="0-#ppt_w/2"/>
                                          </p:val>
                                        </p:tav>
                                        <p:tav tm="100000">
                                          <p:val>
                                            <p:strVal val="#ppt_x"/>
                                          </p:val>
                                        </p:tav>
                                      </p:tavLst>
                                    </p:anim>
                                    <p:anim calcmode="lin" valueType="num">
                                      <p:cBhvr additive="base">
                                        <p:cTn id="14" dur="500" fill="hold"/>
                                        <p:tgtEl>
                                          <p:spTgt spid="1996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8" grpId="0" animBg="1" autoUpdateAnimBg="0"/>
      <p:bldP spid="199689" grpId="0" animBg="1" autoUpdateAnimBg="0"/>
    </p:bld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Fußzeilenplatzhalter 2">
            <a:extLst>
              <a:ext uri="{FF2B5EF4-FFF2-40B4-BE49-F238E27FC236}">
                <a16:creationId xmlns:a16="http://schemas.microsoft.com/office/drawing/2014/main" id="{4D0D1ADD-18B7-4784-B6A2-F9EA615C28F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49507" name="Foliennummernplatzhalter 3">
            <a:extLst>
              <a:ext uri="{FF2B5EF4-FFF2-40B4-BE49-F238E27FC236}">
                <a16:creationId xmlns:a16="http://schemas.microsoft.com/office/drawing/2014/main" id="{3F2127DB-D495-45A6-9327-2DA9AECD7DF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C60570A-173F-4380-98D4-29A77ADB2F84}" type="slidenum">
              <a:rPr lang="de-DE" altLang="de-DE" sz="1400"/>
              <a:pPr eaLnBrk="1" hangingPunct="1"/>
              <a:t>142</a:t>
            </a:fld>
            <a:endParaRPr lang="de-DE" altLang="de-DE" sz="1400"/>
          </a:p>
        </p:txBody>
      </p:sp>
      <p:sp>
        <p:nvSpPr>
          <p:cNvPr id="149508" name="Text Box 2">
            <a:extLst>
              <a:ext uri="{FF2B5EF4-FFF2-40B4-BE49-F238E27FC236}">
                <a16:creationId xmlns:a16="http://schemas.microsoft.com/office/drawing/2014/main" id="{4590A2A3-02BC-49CD-A481-0A4026E43EA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49509" name="Text Box 3">
            <a:extLst>
              <a:ext uri="{FF2B5EF4-FFF2-40B4-BE49-F238E27FC236}">
                <a16:creationId xmlns:a16="http://schemas.microsoft.com/office/drawing/2014/main" id="{ACA69266-19BE-464C-ADFC-432DF7F02D4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(Psychotherapie 8)</a:t>
            </a:r>
          </a:p>
        </p:txBody>
      </p:sp>
      <p:sp>
        <p:nvSpPr>
          <p:cNvPr id="149510" name="Text Box 4">
            <a:extLst>
              <a:ext uri="{FF2B5EF4-FFF2-40B4-BE49-F238E27FC236}">
                <a16:creationId xmlns:a16="http://schemas.microsoft.com/office/drawing/2014/main" id="{A34A04AD-466A-48D5-84BC-8B73C7EA64F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49511" name="Rectangle 5">
            <a:extLst>
              <a:ext uri="{FF2B5EF4-FFF2-40B4-BE49-F238E27FC236}">
                <a16:creationId xmlns:a16="http://schemas.microsoft.com/office/drawing/2014/main" id="{BB7B07E5-181F-48D8-893D-4A0E4CD5D8C9}"/>
              </a:ext>
            </a:extLst>
          </p:cNvPr>
          <p:cNvSpPr>
            <a:spLocks noGrp="1" noChangeArrowheads="1"/>
          </p:cNvSpPr>
          <p:nvPr>
            <p:ph type="title" idx="4294967295"/>
          </p:nvPr>
        </p:nvSpPr>
        <p:spPr/>
        <p:txBody>
          <a:bodyPr/>
          <a:lstStyle/>
          <a:p>
            <a:pPr eaLnBrk="1" hangingPunct="1"/>
            <a:r>
              <a:rPr lang="de-DE" altLang="de-DE"/>
              <a:t>Krankenbehandlung 8 (Psychotherap. Behandlung)</a:t>
            </a:r>
          </a:p>
        </p:txBody>
      </p:sp>
      <p:sp>
        <p:nvSpPr>
          <p:cNvPr id="149512" name="Rectangle 6">
            <a:extLst>
              <a:ext uri="{FF2B5EF4-FFF2-40B4-BE49-F238E27FC236}">
                <a16:creationId xmlns:a16="http://schemas.microsoft.com/office/drawing/2014/main" id="{2A210857-96C8-415E-9541-D6188C2188D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49513" name="Text Box 7">
            <a:extLst>
              <a:ext uri="{FF2B5EF4-FFF2-40B4-BE49-F238E27FC236}">
                <a16:creationId xmlns:a16="http://schemas.microsoft.com/office/drawing/2014/main" id="{DABE9E75-02F2-46F4-ACB7-9D5BA5C42EA1}"/>
              </a:ext>
            </a:extLst>
          </p:cNvPr>
          <p:cNvSpPr txBox="1">
            <a:spLocks noChangeArrowheads="1"/>
          </p:cNvSpPr>
          <p:nvPr/>
        </p:nvSpPr>
        <p:spPr bwMode="auto">
          <a:xfrm>
            <a:off x="1676400" y="2362200"/>
            <a:ext cx="6019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PsychTherap.-Richtlinien</a:t>
            </a:r>
          </a:p>
        </p:txBody>
      </p:sp>
      <p:sp>
        <p:nvSpPr>
          <p:cNvPr id="200712" name="Text Box 8">
            <a:extLst>
              <a:ext uri="{FF2B5EF4-FFF2-40B4-BE49-F238E27FC236}">
                <a16:creationId xmlns:a16="http://schemas.microsoft.com/office/drawing/2014/main" id="{0AE4FFDF-320A-4072-82CB-950D492A0412}"/>
              </a:ext>
            </a:extLst>
          </p:cNvPr>
          <p:cNvSpPr txBox="1">
            <a:spLocks noChangeArrowheads="1"/>
          </p:cNvSpPr>
          <p:nvPr/>
        </p:nvSpPr>
        <p:spPr bwMode="auto">
          <a:xfrm>
            <a:off x="304800" y="2757488"/>
            <a:ext cx="8382000" cy="366712"/>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r>
              <a:rPr lang="de-DE" altLang="de-DE" sz="1800" b="1">
                <a:solidFill>
                  <a:srgbClr val="000000"/>
                </a:solidFill>
                <a:latin typeface="Arial" panose="020B0604020202020204" pitchFamily="34" charset="0"/>
              </a:rPr>
              <a:t>Leistungsumfang</a:t>
            </a:r>
          </a:p>
        </p:txBody>
      </p:sp>
      <p:sp>
        <p:nvSpPr>
          <p:cNvPr id="200713" name="Text Box 9">
            <a:extLst>
              <a:ext uri="{FF2B5EF4-FFF2-40B4-BE49-F238E27FC236}">
                <a16:creationId xmlns:a16="http://schemas.microsoft.com/office/drawing/2014/main" id="{CE69DD98-86B3-4821-A440-C90880C921DD}"/>
              </a:ext>
            </a:extLst>
          </p:cNvPr>
          <p:cNvSpPr txBox="1">
            <a:spLocks noChangeArrowheads="1"/>
          </p:cNvSpPr>
          <p:nvPr/>
        </p:nvSpPr>
        <p:spPr bwMode="auto">
          <a:xfrm>
            <a:off x="304800" y="3276600"/>
            <a:ext cx="8382000" cy="2781300"/>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tabLst>
                <a:tab pos="374650" algn="l"/>
                <a:tab pos="476250" algn="l"/>
              </a:tabLst>
              <a:defRPr sz="2400">
                <a:solidFill>
                  <a:schemeClr val="tx1"/>
                </a:solidFill>
                <a:latin typeface="Tahoma" panose="020B0604030504040204" pitchFamily="34" charset="0"/>
              </a:defRPr>
            </a:lvl1pPr>
            <a:lvl2pPr marL="742950" indent="-285750" eaLnBrk="0" hangingPunct="0">
              <a:tabLst>
                <a:tab pos="374650" algn="l"/>
                <a:tab pos="476250" algn="l"/>
              </a:tabLst>
              <a:defRPr sz="2400">
                <a:solidFill>
                  <a:schemeClr val="tx1"/>
                </a:solidFill>
                <a:latin typeface="Tahoma" panose="020B0604030504040204" pitchFamily="34" charset="0"/>
              </a:defRPr>
            </a:lvl2pPr>
            <a:lvl3pPr marL="381000" eaLnBrk="0" hangingPunct="0">
              <a:tabLst>
                <a:tab pos="374650" algn="l"/>
                <a:tab pos="476250" algn="l"/>
              </a:tabLst>
              <a:defRPr sz="2400">
                <a:solidFill>
                  <a:schemeClr val="tx1"/>
                </a:solidFill>
                <a:latin typeface="Tahoma" panose="020B0604030504040204" pitchFamily="34" charset="0"/>
              </a:defRPr>
            </a:lvl3pPr>
            <a:lvl4pPr marL="1600200" indent="-228600" eaLnBrk="0" hangingPunct="0">
              <a:tabLst>
                <a:tab pos="374650" algn="l"/>
                <a:tab pos="476250" algn="l"/>
              </a:tabLst>
              <a:defRPr sz="2400">
                <a:solidFill>
                  <a:schemeClr val="tx1"/>
                </a:solidFill>
                <a:latin typeface="Tahoma" panose="020B0604030504040204" pitchFamily="34" charset="0"/>
              </a:defRPr>
            </a:lvl4pPr>
            <a:lvl5pPr marL="2057400" indent="-228600" eaLnBrk="0" hangingPunct="0">
              <a:tabLst>
                <a:tab pos="374650" algn="l"/>
                <a:tab pos="47625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9pPr>
          </a:lstStyle>
          <a:p>
            <a:pPr lvl="2" algn="just" eaLnBrk="1" hangingPunct="1"/>
            <a:r>
              <a:rPr lang="de-DE" altLang="de-DE" sz="1600">
                <a:solidFill>
                  <a:srgbClr val="000000"/>
                </a:solidFill>
                <a:latin typeface="Arial" panose="020B0604020202020204" pitchFamily="34" charset="0"/>
              </a:rPr>
              <a:t>Die Überführung einer Kurzzeitherapie in die Langzeittherapie muss bis zur zwanzigsten Sitzung der Kurzzeittherapie beantragt und zugleich das Gutachterverfahren eingeleitet werden. </a:t>
            </a:r>
          </a:p>
          <a:p>
            <a:pPr lvl="2" algn="just" eaLnBrk="1" hangingPunct="1"/>
            <a:endParaRPr lang="de-DE" altLang="de-DE" sz="1600">
              <a:solidFill>
                <a:srgbClr val="000000"/>
              </a:solidFill>
              <a:latin typeface="Arial" panose="020B0604020202020204" pitchFamily="34" charset="0"/>
            </a:endParaRPr>
          </a:p>
          <a:p>
            <a:pPr lvl="2" algn="just" eaLnBrk="1" hangingPunct="1"/>
            <a:r>
              <a:rPr lang="de-DE" altLang="de-DE" sz="1600">
                <a:solidFill>
                  <a:srgbClr val="000000"/>
                </a:solidFill>
                <a:latin typeface="Arial" panose="020B0604020202020204" pitchFamily="34" charset="0"/>
              </a:rPr>
              <a:t>Probetherapie als Bestandteil der Langzeittherapie auf Antrag oder nach Empfehlung des Gutachters für tiefenpsychologisch fundierte bzw. analytische Psychotherapie bis zu 25 Stunden, für Verhaltenstherapie bis zu 15 Stunden </a:t>
            </a:r>
          </a:p>
          <a:p>
            <a:pPr lvl="2" algn="just" eaLnBrk="1" hangingPunct="1"/>
            <a:endParaRPr lang="de-DE" altLang="de-DE" sz="1600">
              <a:solidFill>
                <a:srgbClr val="000000"/>
              </a:solidFill>
              <a:latin typeface="Arial" panose="020B0604020202020204" pitchFamily="34" charset="0"/>
            </a:endParaRPr>
          </a:p>
          <a:p>
            <a:pPr lvl="2" algn="just" eaLnBrk="1" hangingPunct="1"/>
            <a:r>
              <a:rPr lang="de-DE" altLang="de-DE" sz="1600">
                <a:solidFill>
                  <a:srgbClr val="000000"/>
                </a:solidFill>
                <a:latin typeface="Arial" panose="020B0604020202020204" pitchFamily="34" charset="0"/>
              </a:rPr>
              <a:t>Analytische Psychotherapie bis 160 Stunden, in besonderen Fällen bis 240 Stunden, bei Gruppenbehandlung bis 80 Doppelstunden, in besonderen Fällen bis 120 Doppelstunden,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0712"/>
                                        </p:tgtEl>
                                        <p:attrNameLst>
                                          <p:attrName>style.visibility</p:attrName>
                                        </p:attrNameLst>
                                      </p:cBhvr>
                                      <p:to>
                                        <p:strVal val="visible"/>
                                      </p:to>
                                    </p:set>
                                    <p:anim calcmode="lin" valueType="num">
                                      <p:cBhvr additive="base">
                                        <p:cTn id="7" dur="500" fill="hold"/>
                                        <p:tgtEl>
                                          <p:spTgt spid="200712"/>
                                        </p:tgtEl>
                                        <p:attrNameLst>
                                          <p:attrName>ppt_x</p:attrName>
                                        </p:attrNameLst>
                                      </p:cBhvr>
                                      <p:tavLst>
                                        <p:tav tm="0">
                                          <p:val>
                                            <p:strVal val="0-#ppt_w/2"/>
                                          </p:val>
                                        </p:tav>
                                        <p:tav tm="100000">
                                          <p:val>
                                            <p:strVal val="#ppt_x"/>
                                          </p:val>
                                        </p:tav>
                                      </p:tavLst>
                                    </p:anim>
                                    <p:anim calcmode="lin" valueType="num">
                                      <p:cBhvr additive="base">
                                        <p:cTn id="8" dur="500" fill="hold"/>
                                        <p:tgtEl>
                                          <p:spTgt spid="20071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0713"/>
                                        </p:tgtEl>
                                        <p:attrNameLst>
                                          <p:attrName>style.visibility</p:attrName>
                                        </p:attrNameLst>
                                      </p:cBhvr>
                                      <p:to>
                                        <p:strVal val="visible"/>
                                      </p:to>
                                    </p:set>
                                    <p:anim calcmode="lin" valueType="num">
                                      <p:cBhvr additive="base">
                                        <p:cTn id="13" dur="500" fill="hold"/>
                                        <p:tgtEl>
                                          <p:spTgt spid="200713"/>
                                        </p:tgtEl>
                                        <p:attrNameLst>
                                          <p:attrName>ppt_x</p:attrName>
                                        </p:attrNameLst>
                                      </p:cBhvr>
                                      <p:tavLst>
                                        <p:tav tm="0">
                                          <p:val>
                                            <p:strVal val="0-#ppt_w/2"/>
                                          </p:val>
                                        </p:tav>
                                        <p:tav tm="100000">
                                          <p:val>
                                            <p:strVal val="#ppt_x"/>
                                          </p:val>
                                        </p:tav>
                                      </p:tavLst>
                                    </p:anim>
                                    <p:anim calcmode="lin" valueType="num">
                                      <p:cBhvr additive="base">
                                        <p:cTn id="14" dur="500" fill="hold"/>
                                        <p:tgtEl>
                                          <p:spTgt spid="2007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2" grpId="0" animBg="1" autoUpdateAnimBg="0"/>
      <p:bldP spid="200713" grpId="0" animBg="1" autoUpdateAnimBg="0"/>
    </p:bld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Fußzeilenplatzhalter 2">
            <a:extLst>
              <a:ext uri="{FF2B5EF4-FFF2-40B4-BE49-F238E27FC236}">
                <a16:creationId xmlns:a16="http://schemas.microsoft.com/office/drawing/2014/main" id="{5D44654C-B6E9-42E8-B1C7-CF4D07B2AD1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0531" name="Foliennummernplatzhalter 3">
            <a:extLst>
              <a:ext uri="{FF2B5EF4-FFF2-40B4-BE49-F238E27FC236}">
                <a16:creationId xmlns:a16="http://schemas.microsoft.com/office/drawing/2014/main" id="{E064D116-D47B-4502-9260-C74B9A8A37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0CDCB28-7D99-4363-9725-CADE510B4989}" type="slidenum">
              <a:rPr lang="de-DE" altLang="de-DE" sz="1400"/>
              <a:pPr eaLnBrk="1" hangingPunct="1"/>
              <a:t>143</a:t>
            </a:fld>
            <a:endParaRPr lang="de-DE" altLang="de-DE" sz="1400"/>
          </a:p>
        </p:txBody>
      </p:sp>
      <p:sp>
        <p:nvSpPr>
          <p:cNvPr id="150532" name="Text Box 2">
            <a:extLst>
              <a:ext uri="{FF2B5EF4-FFF2-40B4-BE49-F238E27FC236}">
                <a16:creationId xmlns:a16="http://schemas.microsoft.com/office/drawing/2014/main" id="{D6EFAB58-E4E8-42B0-88BC-0328708E27A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0533" name="Text Box 3">
            <a:extLst>
              <a:ext uri="{FF2B5EF4-FFF2-40B4-BE49-F238E27FC236}">
                <a16:creationId xmlns:a16="http://schemas.microsoft.com/office/drawing/2014/main" id="{6F7B28CB-1491-49C8-8E6B-472E33AC03B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(ärztl. Behandl. 18)</a:t>
            </a:r>
          </a:p>
        </p:txBody>
      </p:sp>
      <p:sp>
        <p:nvSpPr>
          <p:cNvPr id="150534" name="Text Box 4">
            <a:extLst>
              <a:ext uri="{FF2B5EF4-FFF2-40B4-BE49-F238E27FC236}">
                <a16:creationId xmlns:a16="http://schemas.microsoft.com/office/drawing/2014/main" id="{4B9BFBF9-87E5-41D6-9BED-3104E39145B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0535" name="Rectangle 5">
            <a:extLst>
              <a:ext uri="{FF2B5EF4-FFF2-40B4-BE49-F238E27FC236}">
                <a16:creationId xmlns:a16="http://schemas.microsoft.com/office/drawing/2014/main" id="{E4BFCC95-3F59-402A-BA01-7AA2A1C009D7}"/>
              </a:ext>
            </a:extLst>
          </p:cNvPr>
          <p:cNvSpPr>
            <a:spLocks noGrp="1" noChangeArrowheads="1"/>
          </p:cNvSpPr>
          <p:nvPr>
            <p:ph type="title" idx="4294967295"/>
          </p:nvPr>
        </p:nvSpPr>
        <p:spPr/>
        <p:txBody>
          <a:bodyPr/>
          <a:lstStyle/>
          <a:p>
            <a:pPr eaLnBrk="1" hangingPunct="1"/>
            <a:r>
              <a:rPr lang="de-DE" altLang="de-DE"/>
              <a:t>Krankenbehandlung 18 (Psychotherap. Behandlung)</a:t>
            </a:r>
          </a:p>
        </p:txBody>
      </p:sp>
      <p:sp>
        <p:nvSpPr>
          <p:cNvPr id="150536" name="Rectangle 6">
            <a:extLst>
              <a:ext uri="{FF2B5EF4-FFF2-40B4-BE49-F238E27FC236}">
                <a16:creationId xmlns:a16="http://schemas.microsoft.com/office/drawing/2014/main" id="{C37E3FFF-1F83-4D21-B2DD-5AD8960014D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50537" name="Text Box 7">
            <a:extLst>
              <a:ext uri="{FF2B5EF4-FFF2-40B4-BE49-F238E27FC236}">
                <a16:creationId xmlns:a16="http://schemas.microsoft.com/office/drawing/2014/main" id="{BFF04964-D43E-4EE2-8F1F-A3A072A918E8}"/>
              </a:ext>
            </a:extLst>
          </p:cNvPr>
          <p:cNvSpPr txBox="1">
            <a:spLocks noChangeArrowheads="1"/>
          </p:cNvSpPr>
          <p:nvPr/>
        </p:nvSpPr>
        <p:spPr bwMode="auto">
          <a:xfrm>
            <a:off x="1676400" y="2362200"/>
            <a:ext cx="6019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Auszüge aus den PsychTherap.-Richtlinien</a:t>
            </a:r>
          </a:p>
        </p:txBody>
      </p:sp>
      <p:sp>
        <p:nvSpPr>
          <p:cNvPr id="201736" name="Text Box 8">
            <a:extLst>
              <a:ext uri="{FF2B5EF4-FFF2-40B4-BE49-F238E27FC236}">
                <a16:creationId xmlns:a16="http://schemas.microsoft.com/office/drawing/2014/main" id="{56CD4332-FB2D-4F48-8194-AA175F6A390C}"/>
              </a:ext>
            </a:extLst>
          </p:cNvPr>
          <p:cNvSpPr txBox="1">
            <a:spLocks noChangeArrowheads="1"/>
          </p:cNvSpPr>
          <p:nvPr/>
        </p:nvSpPr>
        <p:spPr bwMode="auto">
          <a:xfrm>
            <a:off x="304800" y="2605088"/>
            <a:ext cx="8382000" cy="366712"/>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r>
              <a:rPr lang="de-DE" altLang="de-DE" sz="1800" b="1">
                <a:solidFill>
                  <a:srgbClr val="000000"/>
                </a:solidFill>
                <a:latin typeface="Arial" panose="020B0604020202020204" pitchFamily="34" charset="0"/>
              </a:rPr>
              <a:t>Leistungsumfang</a:t>
            </a:r>
          </a:p>
        </p:txBody>
      </p:sp>
      <p:sp>
        <p:nvSpPr>
          <p:cNvPr id="201737" name="Text Box 9">
            <a:extLst>
              <a:ext uri="{FF2B5EF4-FFF2-40B4-BE49-F238E27FC236}">
                <a16:creationId xmlns:a16="http://schemas.microsoft.com/office/drawing/2014/main" id="{8297EA4D-2100-4F6B-84F0-FA8A7E3A4605}"/>
              </a:ext>
            </a:extLst>
          </p:cNvPr>
          <p:cNvSpPr txBox="1">
            <a:spLocks noChangeArrowheads="1"/>
          </p:cNvSpPr>
          <p:nvPr/>
        </p:nvSpPr>
        <p:spPr bwMode="auto">
          <a:xfrm>
            <a:off x="304800" y="3048000"/>
            <a:ext cx="8382000" cy="3070225"/>
          </a:xfrm>
          <a:prstGeom prst="rect">
            <a:avLst/>
          </a:prstGeom>
          <a:solidFill>
            <a:srgbClr val="FF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tabLst>
                <a:tab pos="374650" algn="l"/>
                <a:tab pos="476250" algn="l"/>
              </a:tabLst>
              <a:defRPr sz="2400">
                <a:solidFill>
                  <a:schemeClr val="tx1"/>
                </a:solidFill>
                <a:latin typeface="Tahoma" panose="020B0604030504040204" pitchFamily="34" charset="0"/>
              </a:defRPr>
            </a:lvl1pPr>
            <a:lvl2pPr marL="742950" indent="-285750" eaLnBrk="0" hangingPunct="0">
              <a:tabLst>
                <a:tab pos="374650" algn="l"/>
                <a:tab pos="476250" algn="l"/>
              </a:tabLst>
              <a:defRPr sz="2400">
                <a:solidFill>
                  <a:schemeClr val="tx1"/>
                </a:solidFill>
                <a:latin typeface="Tahoma" panose="020B0604030504040204" pitchFamily="34" charset="0"/>
              </a:defRPr>
            </a:lvl2pPr>
            <a:lvl3pPr marL="381000" eaLnBrk="0" hangingPunct="0">
              <a:tabLst>
                <a:tab pos="374650" algn="l"/>
                <a:tab pos="476250" algn="l"/>
              </a:tabLst>
              <a:defRPr sz="2400">
                <a:solidFill>
                  <a:schemeClr val="tx1"/>
                </a:solidFill>
                <a:latin typeface="Tahoma" panose="020B0604030504040204" pitchFamily="34" charset="0"/>
              </a:defRPr>
            </a:lvl3pPr>
            <a:lvl4pPr marL="1600200" indent="-228600" eaLnBrk="0" hangingPunct="0">
              <a:tabLst>
                <a:tab pos="374650" algn="l"/>
                <a:tab pos="476250" algn="l"/>
              </a:tabLst>
              <a:defRPr sz="2400">
                <a:solidFill>
                  <a:schemeClr val="tx1"/>
                </a:solidFill>
                <a:latin typeface="Tahoma" panose="020B0604030504040204" pitchFamily="34" charset="0"/>
              </a:defRPr>
            </a:lvl4pPr>
            <a:lvl5pPr marL="2057400" indent="-228600" eaLnBrk="0" hangingPunct="0">
              <a:tabLst>
                <a:tab pos="374650" algn="l"/>
                <a:tab pos="47625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74650" algn="l"/>
                <a:tab pos="476250" algn="l"/>
              </a:tabLst>
              <a:defRPr sz="2400">
                <a:solidFill>
                  <a:schemeClr val="tx1"/>
                </a:solidFill>
                <a:latin typeface="Tahoma" panose="020B0604030504040204" pitchFamily="34" charset="0"/>
              </a:defRPr>
            </a:lvl9pPr>
          </a:lstStyle>
          <a:p>
            <a:pPr lvl="2" algn="just" eaLnBrk="1" hangingPunct="1"/>
            <a:r>
              <a:rPr lang="de-DE" altLang="de-DE" sz="1400">
                <a:solidFill>
                  <a:srgbClr val="000000"/>
                </a:solidFill>
                <a:latin typeface="Arial" panose="020B0604020202020204" pitchFamily="34" charset="0"/>
              </a:rPr>
              <a:t>Tiefenpsychologisch fundierte Psychotherapie bis 50 Stunden, in besonderen Fällen bis 80 Stunden, bei Gruppenbehandlung bis 40 Doppelstunden, in besonderen Fällen bis 60 Doppelstunden. Behandlungen können als Einzeltherapie des Indexpatienten auch in Doppelstunden bei intensiverer Einbeziehung von Partner oder Familie durchgeführt werden. Die entsprechenden Stunden werden auf das Gesamtkontingent angerechnet. Die in B I. 1.1.1.4 genannten Verfahren können als Einzeltherapie auch in halbstündigen Sitzungen mit entsprechender Vermehrung der Gesamtsitzungszahl Anwendung finden. </a:t>
            </a:r>
          </a:p>
          <a:p>
            <a:pPr lvl="2" algn="just" eaLnBrk="1" hangingPunct="1"/>
            <a:endParaRPr lang="de-DE" altLang="de-DE" sz="1400">
              <a:solidFill>
                <a:srgbClr val="000000"/>
              </a:solidFill>
              <a:latin typeface="Arial" panose="020B0604020202020204" pitchFamily="34" charset="0"/>
            </a:endParaRPr>
          </a:p>
          <a:p>
            <a:pPr lvl="2" algn="just" eaLnBrk="1" hangingPunct="1"/>
            <a:r>
              <a:rPr lang="de-DE" altLang="de-DE" sz="1400">
                <a:solidFill>
                  <a:srgbClr val="000000"/>
                </a:solidFill>
                <a:latin typeface="Arial" panose="020B0604020202020204" pitchFamily="34" charset="0"/>
              </a:rPr>
              <a:t>Verhaltenstherapie bis 45 Stunden, in besonderen Fällen bis 60 Stunden. Verhaltenstherapie kann als Einzeltherapie auch in halbstündigen Sitzungen mit entsprechender Vermehrung und in doppelstündigen Sitzungen mit entsprechender Verminderung der Gesamtsitzungszahl Anwendung finden. Verhaltenstherapie kann nur in Kombination mit der Einzeltherapie auch als Gruppenbehandlung durchgeführt werden, wobei die in der Gruppentherapie erbrachte Doppelstunde im Gesamttherapiekontingent als Einzelstunde gezählt wird.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1736"/>
                                        </p:tgtEl>
                                        <p:attrNameLst>
                                          <p:attrName>style.visibility</p:attrName>
                                        </p:attrNameLst>
                                      </p:cBhvr>
                                      <p:to>
                                        <p:strVal val="visible"/>
                                      </p:to>
                                    </p:set>
                                    <p:anim calcmode="lin" valueType="num">
                                      <p:cBhvr additive="base">
                                        <p:cTn id="7" dur="500" fill="hold"/>
                                        <p:tgtEl>
                                          <p:spTgt spid="201736"/>
                                        </p:tgtEl>
                                        <p:attrNameLst>
                                          <p:attrName>ppt_x</p:attrName>
                                        </p:attrNameLst>
                                      </p:cBhvr>
                                      <p:tavLst>
                                        <p:tav tm="0">
                                          <p:val>
                                            <p:strVal val="0-#ppt_w/2"/>
                                          </p:val>
                                        </p:tav>
                                        <p:tav tm="100000">
                                          <p:val>
                                            <p:strVal val="#ppt_x"/>
                                          </p:val>
                                        </p:tav>
                                      </p:tavLst>
                                    </p:anim>
                                    <p:anim calcmode="lin" valueType="num">
                                      <p:cBhvr additive="base">
                                        <p:cTn id="8" dur="500" fill="hold"/>
                                        <p:tgtEl>
                                          <p:spTgt spid="2017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1737"/>
                                        </p:tgtEl>
                                        <p:attrNameLst>
                                          <p:attrName>style.visibility</p:attrName>
                                        </p:attrNameLst>
                                      </p:cBhvr>
                                      <p:to>
                                        <p:strVal val="visible"/>
                                      </p:to>
                                    </p:set>
                                    <p:anim calcmode="lin" valueType="num">
                                      <p:cBhvr additive="base">
                                        <p:cTn id="13" dur="500" fill="hold"/>
                                        <p:tgtEl>
                                          <p:spTgt spid="201737"/>
                                        </p:tgtEl>
                                        <p:attrNameLst>
                                          <p:attrName>ppt_x</p:attrName>
                                        </p:attrNameLst>
                                      </p:cBhvr>
                                      <p:tavLst>
                                        <p:tav tm="0">
                                          <p:val>
                                            <p:strVal val="0-#ppt_w/2"/>
                                          </p:val>
                                        </p:tav>
                                        <p:tav tm="100000">
                                          <p:val>
                                            <p:strVal val="#ppt_x"/>
                                          </p:val>
                                        </p:tav>
                                      </p:tavLst>
                                    </p:anim>
                                    <p:anim calcmode="lin" valueType="num">
                                      <p:cBhvr additive="base">
                                        <p:cTn id="14" dur="500" fill="hold"/>
                                        <p:tgtEl>
                                          <p:spTgt spid="2017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6" grpId="0" animBg="1" autoUpdateAnimBg="0"/>
      <p:bldP spid="201737" grpId="0" animBg="1" autoUpdateAnimBg="0"/>
    </p:bld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Fußzeilenplatzhalter 2">
            <a:extLst>
              <a:ext uri="{FF2B5EF4-FFF2-40B4-BE49-F238E27FC236}">
                <a16:creationId xmlns:a16="http://schemas.microsoft.com/office/drawing/2014/main" id="{2950BFB1-929D-489D-9D96-917ED67EBD5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1555" name="Foliennummernplatzhalter 3">
            <a:extLst>
              <a:ext uri="{FF2B5EF4-FFF2-40B4-BE49-F238E27FC236}">
                <a16:creationId xmlns:a16="http://schemas.microsoft.com/office/drawing/2014/main" id="{523D0047-BB7A-4547-9FD8-A37A13A28CB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D462440-E70B-4FCF-B071-79613BCC3C14}" type="slidenum">
              <a:rPr lang="de-DE" altLang="de-DE" sz="1400"/>
              <a:pPr eaLnBrk="1" hangingPunct="1"/>
              <a:t>144</a:t>
            </a:fld>
            <a:endParaRPr lang="de-DE" altLang="de-DE" sz="1400"/>
          </a:p>
        </p:txBody>
      </p:sp>
      <p:sp>
        <p:nvSpPr>
          <p:cNvPr id="151556" name="Text Box 2">
            <a:extLst>
              <a:ext uri="{FF2B5EF4-FFF2-40B4-BE49-F238E27FC236}">
                <a16:creationId xmlns:a16="http://schemas.microsoft.com/office/drawing/2014/main" id="{3A805C40-642D-4DBA-AF78-094131DAB93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1557" name="Text Box 3">
            <a:extLst>
              <a:ext uri="{FF2B5EF4-FFF2-40B4-BE49-F238E27FC236}">
                <a16:creationId xmlns:a16="http://schemas.microsoft.com/office/drawing/2014/main" id="{2382A960-3E37-41E3-B704-4BABB69AA91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(Zuzahlung 1)</a:t>
            </a:r>
          </a:p>
        </p:txBody>
      </p:sp>
      <p:sp>
        <p:nvSpPr>
          <p:cNvPr id="151558" name="Text Box 4">
            <a:extLst>
              <a:ext uri="{FF2B5EF4-FFF2-40B4-BE49-F238E27FC236}">
                <a16:creationId xmlns:a16="http://schemas.microsoft.com/office/drawing/2014/main" id="{DA1851E5-6939-4805-B152-26B03553599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1559" name="Rectangle 5">
            <a:extLst>
              <a:ext uri="{FF2B5EF4-FFF2-40B4-BE49-F238E27FC236}">
                <a16:creationId xmlns:a16="http://schemas.microsoft.com/office/drawing/2014/main" id="{D8818068-7566-47B5-AE87-10B4CA4C9018}"/>
              </a:ext>
            </a:extLst>
          </p:cNvPr>
          <p:cNvSpPr>
            <a:spLocks noGrp="1" noChangeArrowheads="1"/>
          </p:cNvSpPr>
          <p:nvPr>
            <p:ph type="title" idx="4294967295"/>
          </p:nvPr>
        </p:nvSpPr>
        <p:spPr/>
        <p:txBody>
          <a:bodyPr/>
          <a:lstStyle/>
          <a:p>
            <a:pPr eaLnBrk="1" hangingPunct="1"/>
            <a:r>
              <a:rPr lang="de-DE" altLang="de-DE"/>
              <a:t>Krankenbehandlung 1 (Praxisgebühr)</a:t>
            </a:r>
          </a:p>
        </p:txBody>
      </p:sp>
      <p:sp>
        <p:nvSpPr>
          <p:cNvPr id="151560" name="Rectangle 6">
            <a:extLst>
              <a:ext uri="{FF2B5EF4-FFF2-40B4-BE49-F238E27FC236}">
                <a16:creationId xmlns:a16="http://schemas.microsoft.com/office/drawing/2014/main" id="{95E18237-8647-45A1-8A34-84438BC9CFB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8967" name="Text Box 7">
            <a:extLst>
              <a:ext uri="{FF2B5EF4-FFF2-40B4-BE49-F238E27FC236}">
                <a16:creationId xmlns:a16="http://schemas.microsoft.com/office/drawing/2014/main" id="{CE994E18-2CA6-455B-A568-CB73FF4EABBA}"/>
              </a:ext>
            </a:extLst>
          </p:cNvPr>
          <p:cNvSpPr txBox="1">
            <a:spLocks noChangeArrowheads="1"/>
          </p:cNvSpPr>
          <p:nvPr/>
        </p:nvSpPr>
        <p:spPr bwMode="auto">
          <a:xfrm>
            <a:off x="228600" y="2760017"/>
            <a:ext cx="8458200" cy="369331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8925" indent="-288925"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MS Shell Dlg" panose="020B0604020202020204" pitchFamily="34" charset="0"/>
              </a:rPr>
              <a:t>(4) Versicherte, die das 18. Lebensjahr vollendet haben, leisten je Kalendervierteljahr für jede erste Inanspruchnahme eines an der ambulanten ärztlichen, zahnärztlichen oder psychotherapeutischen Versorgung teilnehmenden Leistungserbringers, die nicht auf Überweisung aus demselben Kalendervierteljahr erfolgt, als Zuzahlung den sich nach § 61 Satz 2</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ergebenden Betrag an den Leistungserbringer. Satz 1 gilt nicht für Inan-spruchnahmen nach § 23 Abs. 9</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 § 25, zahnärztliche Untersuchungen nach § 55 Abs. 1 Satz 4 und 5</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sowie Maßnahmen zur Schwangerenvorsorge nach § 196 Abs. 1 der Reichsversicherungsordnung</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und § 23 Abs. 1 des Gesetzes über die Krankenversicherung der Landwirte</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 Soweit Versicherte Kostenerstattung nach § 13 Abs. 2</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gewählt haben, gelten die Sätze 1 und 2 mit der Maßgabe, dass die Zuzahlung gemäß § 13 Abs. 2 Satz 9</a:t>
            </a:r>
            <a:r>
              <a:rPr lang="de-DE" altLang="de-DE" sz="1800" dirty="0">
                <a:solidFill>
                  <a:srgbClr val="0000FF"/>
                </a:solidFill>
                <a:latin typeface="MS Shell Dlg" panose="020B0604020202020204" pitchFamily="34" charset="0"/>
              </a:rPr>
              <a:t> </a:t>
            </a:r>
            <a:r>
              <a:rPr lang="de-DE" altLang="de-DE" sz="1800" dirty="0">
                <a:latin typeface="MS Shell Dlg" panose="020B0604020202020204" pitchFamily="34" charset="0"/>
              </a:rPr>
              <a:t>von der Krankenkasse in Abzug zu bringen ist. </a:t>
            </a:r>
          </a:p>
        </p:txBody>
      </p:sp>
      <p:sp>
        <p:nvSpPr>
          <p:cNvPr id="151562" name="Text Box 8">
            <a:extLst>
              <a:ext uri="{FF2B5EF4-FFF2-40B4-BE49-F238E27FC236}">
                <a16:creationId xmlns:a16="http://schemas.microsoft.com/office/drawing/2014/main" id="{104E7016-C3EE-451E-A708-14BD064B34B5}"/>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28 Abs. 4</a:t>
            </a:r>
          </a:p>
        </p:txBody>
      </p:sp>
      <p:sp>
        <p:nvSpPr>
          <p:cNvPr id="151563" name="Text Box 12">
            <a:extLst>
              <a:ext uri="{FF2B5EF4-FFF2-40B4-BE49-F238E27FC236}">
                <a16:creationId xmlns:a16="http://schemas.microsoft.com/office/drawing/2014/main" id="{C871CDFF-8FF8-47EF-98B3-946376756F3F}"/>
              </a:ext>
            </a:extLst>
          </p:cNvPr>
          <p:cNvSpPr txBox="1">
            <a:spLocks noChangeArrowheads="1"/>
          </p:cNvSpPr>
          <p:nvPr/>
        </p:nvSpPr>
        <p:spPr bwMode="auto">
          <a:xfrm>
            <a:off x="7070725" y="2362200"/>
            <a:ext cx="1311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rgbClr val="000000"/>
                </a:solidFill>
                <a:latin typeface="Arial" panose="020B0604020202020204" pitchFamily="34" charset="0"/>
                <a:cs typeface="Arial" panose="020B0604020202020204" pitchFamily="34" charset="0"/>
                <a:hlinkClick r:id="rId2"/>
              </a:rPr>
              <a:t> </a:t>
            </a:r>
            <a:endParaRPr lang="de-DE" altLang="de-DE">
              <a:solidFill>
                <a:srgbClr val="000000"/>
              </a:solidFill>
              <a:latin typeface="Arial" panose="020B0604020202020204" pitchFamily="34" charset="0"/>
              <a:cs typeface="Arial" panose="020B0604020202020204" pitchFamily="34" charset="0"/>
            </a:endParaRPr>
          </a:p>
        </p:txBody>
      </p:sp>
      <p:pic>
        <p:nvPicPr>
          <p:cNvPr id="151564" name="Picture 17" descr="http://tbn0.google.com/images?q=tbn:C7gOt-YliT5rFM:http://www.marlene-lauffen.de/images/10euro.jpg">
            <a:hlinkClick r:id="rId2"/>
            <a:extLst>
              <a:ext uri="{FF2B5EF4-FFF2-40B4-BE49-F238E27FC236}">
                <a16:creationId xmlns:a16="http://schemas.microsoft.com/office/drawing/2014/main" id="{F453A4A9-CCC7-4C42-9148-D9533D8D0B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445" t="11794" b="17445"/>
          <a:stretch>
            <a:fillRect/>
          </a:stretch>
        </p:blipFill>
        <p:spPr bwMode="auto">
          <a:xfrm>
            <a:off x="7086600" y="2133600"/>
            <a:ext cx="16383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a:extLst>
              <a:ext uri="{FF2B5EF4-FFF2-40B4-BE49-F238E27FC236}">
                <a16:creationId xmlns:a16="http://schemas.microsoft.com/office/drawing/2014/main" id="{4FAA0606-DA62-4312-8B3E-AF8555B0C73C}"/>
              </a:ext>
            </a:extLst>
          </p:cNvPr>
          <p:cNvSpPr txBox="1"/>
          <p:nvPr/>
        </p:nvSpPr>
        <p:spPr>
          <a:xfrm rot="1386778">
            <a:off x="1655589" y="4038601"/>
            <a:ext cx="5415136" cy="830997"/>
          </a:xfrm>
          <a:prstGeom prst="rect">
            <a:avLst/>
          </a:prstGeom>
          <a:solidFill>
            <a:schemeClr val="accent1"/>
          </a:solidFill>
        </p:spPr>
        <p:txBody>
          <a:bodyPr wrap="square" rtlCol="0">
            <a:spAutoFit/>
          </a:bodyPr>
          <a:lstStyle/>
          <a:p>
            <a:pPr algn="ctr"/>
            <a:r>
              <a:rPr lang="de-DE" dirty="0"/>
              <a:t>Praxisgebühr 2004 eingeführt, 2013 weggefallen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8967"/>
                                        </p:tgtEl>
                                        <p:attrNameLst>
                                          <p:attrName>style.visibility</p:attrName>
                                        </p:attrNameLst>
                                      </p:cBhvr>
                                      <p:to>
                                        <p:strVal val="visible"/>
                                      </p:to>
                                    </p:set>
                                    <p:anim calcmode="lin" valueType="num">
                                      <p:cBhvr additive="base">
                                        <p:cTn id="7" dur="500" fill="hold"/>
                                        <p:tgtEl>
                                          <p:spTgt spid="168967"/>
                                        </p:tgtEl>
                                        <p:attrNameLst>
                                          <p:attrName>ppt_x</p:attrName>
                                        </p:attrNameLst>
                                      </p:cBhvr>
                                      <p:tavLst>
                                        <p:tav tm="0">
                                          <p:val>
                                            <p:strVal val="0-#ppt_w/2"/>
                                          </p:val>
                                        </p:tav>
                                        <p:tav tm="100000">
                                          <p:val>
                                            <p:strVal val="#ppt_x"/>
                                          </p:val>
                                        </p:tav>
                                      </p:tavLst>
                                    </p:anim>
                                    <p:anim calcmode="lin" valueType="num">
                                      <p:cBhvr additive="base">
                                        <p:cTn id="8" dur="500" fill="hold"/>
                                        <p:tgtEl>
                                          <p:spTgt spid="1689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7" grpId="0" animBg="1" autoUpdateAnimBg="0"/>
      <p:bldP spid="2" grpId="0" animBg="1"/>
    </p:bld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Fußzeilenplatzhalter 2">
            <a:extLst>
              <a:ext uri="{FF2B5EF4-FFF2-40B4-BE49-F238E27FC236}">
                <a16:creationId xmlns:a16="http://schemas.microsoft.com/office/drawing/2014/main" id="{128ECF19-FC7F-432A-9FD5-B066CA6FA6A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2579" name="Foliennummernplatzhalter 3">
            <a:extLst>
              <a:ext uri="{FF2B5EF4-FFF2-40B4-BE49-F238E27FC236}">
                <a16:creationId xmlns:a16="http://schemas.microsoft.com/office/drawing/2014/main" id="{7D95AF93-6D04-464E-B870-6197E0812DE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90121B4-2397-49CF-905D-9A51256822F2}" type="slidenum">
              <a:rPr lang="de-DE" altLang="de-DE" sz="1400"/>
              <a:pPr eaLnBrk="1" hangingPunct="1"/>
              <a:t>145</a:t>
            </a:fld>
            <a:endParaRPr lang="de-DE" altLang="de-DE" sz="1400"/>
          </a:p>
        </p:txBody>
      </p:sp>
      <p:sp>
        <p:nvSpPr>
          <p:cNvPr id="152580" name="Text Box 2">
            <a:extLst>
              <a:ext uri="{FF2B5EF4-FFF2-40B4-BE49-F238E27FC236}">
                <a16:creationId xmlns:a16="http://schemas.microsoft.com/office/drawing/2014/main" id="{38CEAC68-DB1F-4352-B96E-D4CFFFB1FBD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2581" name="Text Box 3">
            <a:extLst>
              <a:ext uri="{FF2B5EF4-FFF2-40B4-BE49-F238E27FC236}">
                <a16:creationId xmlns:a16="http://schemas.microsoft.com/office/drawing/2014/main" id="{12CAC377-932E-4CBD-8A33-E6FFB9E2BA42}"/>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(Zuzahlung 2)</a:t>
            </a:r>
          </a:p>
        </p:txBody>
      </p:sp>
      <p:sp>
        <p:nvSpPr>
          <p:cNvPr id="152582" name="Text Box 4">
            <a:extLst>
              <a:ext uri="{FF2B5EF4-FFF2-40B4-BE49-F238E27FC236}">
                <a16:creationId xmlns:a16="http://schemas.microsoft.com/office/drawing/2014/main" id="{5E436543-1843-428E-98D4-8F7D0F3B410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2583" name="Rectangle 5">
            <a:extLst>
              <a:ext uri="{FF2B5EF4-FFF2-40B4-BE49-F238E27FC236}">
                <a16:creationId xmlns:a16="http://schemas.microsoft.com/office/drawing/2014/main" id="{1BC12400-1B8D-4424-B7D4-60456493D9EF}"/>
              </a:ext>
            </a:extLst>
          </p:cNvPr>
          <p:cNvSpPr>
            <a:spLocks noGrp="1" noChangeArrowheads="1"/>
          </p:cNvSpPr>
          <p:nvPr>
            <p:ph type="title" idx="4294967295"/>
          </p:nvPr>
        </p:nvSpPr>
        <p:spPr/>
        <p:txBody>
          <a:bodyPr/>
          <a:lstStyle/>
          <a:p>
            <a:pPr eaLnBrk="1" hangingPunct="1"/>
            <a:r>
              <a:rPr lang="de-DE" altLang="de-DE"/>
              <a:t>Krankenbehandlung 2 (Praxisgebühr)</a:t>
            </a:r>
          </a:p>
        </p:txBody>
      </p:sp>
      <p:sp>
        <p:nvSpPr>
          <p:cNvPr id="152584" name="Rectangle 6">
            <a:extLst>
              <a:ext uri="{FF2B5EF4-FFF2-40B4-BE49-F238E27FC236}">
                <a16:creationId xmlns:a16="http://schemas.microsoft.com/office/drawing/2014/main" id="{EA63A978-FAA8-472F-8352-AB3A3F64875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5111" name="Text Box 7">
            <a:extLst>
              <a:ext uri="{FF2B5EF4-FFF2-40B4-BE49-F238E27FC236}">
                <a16:creationId xmlns:a16="http://schemas.microsoft.com/office/drawing/2014/main" id="{7290DD65-007B-448F-BDAC-A3D72F094A91}"/>
              </a:ext>
            </a:extLst>
          </p:cNvPr>
          <p:cNvSpPr txBox="1">
            <a:spLocks noChangeArrowheads="1"/>
          </p:cNvSpPr>
          <p:nvPr/>
        </p:nvSpPr>
        <p:spPr bwMode="auto">
          <a:xfrm>
            <a:off x="228600" y="3048000"/>
            <a:ext cx="8458200" cy="2530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Zuzahlungen, die Versicherte zu leisten haben, betragen 10 vom Hundert des Abgabepreises, mindestens jedoch 5 Euro und höchstens 10 Euro; allerdings jeweils nicht mehr als die Kosten des Mittels. </a:t>
            </a:r>
            <a:r>
              <a:rPr lang="de-DE" altLang="de-DE" sz="2000" b="1">
                <a:solidFill>
                  <a:schemeClr val="folHlink"/>
                </a:solidFill>
                <a:latin typeface="MS Shell Dlg" panose="020B0604020202020204" pitchFamily="34" charset="0"/>
              </a:rPr>
              <a:t>Als Zuzahlungen zu stationären Maßnahmen werden je Kalendertag 10 Euro erhoben</a:t>
            </a:r>
            <a:r>
              <a:rPr lang="de-DE" altLang="de-DE" sz="2000">
                <a:latin typeface="MS Shell Dlg" panose="020B0604020202020204" pitchFamily="34" charset="0"/>
              </a:rPr>
              <a:t>. Bei Heilmitteln und häuslicher Krankenpflege beträgt die Zuzahlung 10 vom Hundert der Kosten sowie 10 Euro je Verordnung. Geleistete Zuzahlungen sind von dem zum Einzug Verpflichteten gegenüber dem Versicherten zu quittieren; ein Vergütungsan-spruch hierfür besteht nicht. </a:t>
            </a:r>
          </a:p>
        </p:txBody>
      </p:sp>
      <p:sp>
        <p:nvSpPr>
          <p:cNvPr id="152586" name="Text Box 8">
            <a:extLst>
              <a:ext uri="{FF2B5EF4-FFF2-40B4-BE49-F238E27FC236}">
                <a16:creationId xmlns:a16="http://schemas.microsoft.com/office/drawing/2014/main" id="{0F102732-7707-44F6-853C-308DA1D7635B}"/>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61</a:t>
            </a:r>
          </a:p>
        </p:txBody>
      </p:sp>
      <p:sp>
        <p:nvSpPr>
          <p:cNvPr id="175113" name="Text Box 9">
            <a:extLst>
              <a:ext uri="{FF2B5EF4-FFF2-40B4-BE49-F238E27FC236}">
                <a16:creationId xmlns:a16="http://schemas.microsoft.com/office/drawing/2014/main" id="{00037A89-3B3A-4A30-AF4C-5A2C9E379B10}"/>
              </a:ext>
            </a:extLst>
          </p:cNvPr>
          <p:cNvSpPr txBox="1">
            <a:spLocks noChangeArrowheads="1"/>
          </p:cNvSpPr>
          <p:nvPr/>
        </p:nvSpPr>
        <p:spPr bwMode="auto">
          <a:xfrm>
            <a:off x="1219200" y="5943600"/>
            <a:ext cx="640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Hinweis auf Härtefallregelung § 62, s. D IV 2</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11"/>
                                        </p:tgtEl>
                                        <p:attrNameLst>
                                          <p:attrName>style.visibility</p:attrName>
                                        </p:attrNameLst>
                                      </p:cBhvr>
                                      <p:to>
                                        <p:strVal val="visible"/>
                                      </p:to>
                                    </p:set>
                                    <p:anim calcmode="lin" valueType="num">
                                      <p:cBhvr additive="base">
                                        <p:cTn id="7" dur="500" fill="hold"/>
                                        <p:tgtEl>
                                          <p:spTgt spid="175111"/>
                                        </p:tgtEl>
                                        <p:attrNameLst>
                                          <p:attrName>ppt_x</p:attrName>
                                        </p:attrNameLst>
                                      </p:cBhvr>
                                      <p:tavLst>
                                        <p:tav tm="0">
                                          <p:val>
                                            <p:strVal val="0-#ppt_w/2"/>
                                          </p:val>
                                        </p:tav>
                                        <p:tav tm="100000">
                                          <p:val>
                                            <p:strVal val="#ppt_x"/>
                                          </p:val>
                                        </p:tav>
                                      </p:tavLst>
                                    </p:anim>
                                    <p:anim calcmode="lin" valueType="num">
                                      <p:cBhvr additive="base">
                                        <p:cTn id="8" dur="500" fill="hold"/>
                                        <p:tgtEl>
                                          <p:spTgt spid="17511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13"/>
                                        </p:tgtEl>
                                        <p:attrNameLst>
                                          <p:attrName>style.visibility</p:attrName>
                                        </p:attrNameLst>
                                      </p:cBhvr>
                                      <p:to>
                                        <p:strVal val="visible"/>
                                      </p:to>
                                    </p:set>
                                    <p:anim calcmode="lin" valueType="num">
                                      <p:cBhvr additive="base">
                                        <p:cTn id="13" dur="500" fill="hold"/>
                                        <p:tgtEl>
                                          <p:spTgt spid="175113"/>
                                        </p:tgtEl>
                                        <p:attrNameLst>
                                          <p:attrName>ppt_x</p:attrName>
                                        </p:attrNameLst>
                                      </p:cBhvr>
                                      <p:tavLst>
                                        <p:tav tm="0">
                                          <p:val>
                                            <p:strVal val="0-#ppt_w/2"/>
                                          </p:val>
                                        </p:tav>
                                        <p:tav tm="100000">
                                          <p:val>
                                            <p:strVal val="#ppt_x"/>
                                          </p:val>
                                        </p:tav>
                                      </p:tavLst>
                                    </p:anim>
                                    <p:anim calcmode="lin" valueType="num">
                                      <p:cBhvr additive="base">
                                        <p:cTn id="14" dur="500" fill="hold"/>
                                        <p:tgtEl>
                                          <p:spTgt spid="175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11" grpId="0" animBg="1" autoUpdateAnimBg="0"/>
      <p:bldP spid="175113" grpId="0" autoUpdateAnimBg="0"/>
    </p:bld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Fußzeilenplatzhalter 2">
            <a:extLst>
              <a:ext uri="{FF2B5EF4-FFF2-40B4-BE49-F238E27FC236}">
                <a16:creationId xmlns:a16="http://schemas.microsoft.com/office/drawing/2014/main" id="{7FC57FDE-4E01-4B1F-95D5-5070A02BA57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3603" name="Foliennummernplatzhalter 3">
            <a:extLst>
              <a:ext uri="{FF2B5EF4-FFF2-40B4-BE49-F238E27FC236}">
                <a16:creationId xmlns:a16="http://schemas.microsoft.com/office/drawing/2014/main" id="{F8F14053-326F-484E-AEC0-A20DF435A0E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E115AB6-5FDC-4ABD-A1C0-0AB37B2303E7}" type="slidenum">
              <a:rPr lang="de-DE" altLang="de-DE" sz="1400"/>
              <a:pPr eaLnBrk="1" hangingPunct="1"/>
              <a:t>146</a:t>
            </a:fld>
            <a:endParaRPr lang="de-DE" altLang="de-DE" sz="1400"/>
          </a:p>
        </p:txBody>
      </p:sp>
      <p:sp>
        <p:nvSpPr>
          <p:cNvPr id="153604" name="Text Box 2">
            <a:extLst>
              <a:ext uri="{FF2B5EF4-FFF2-40B4-BE49-F238E27FC236}">
                <a16:creationId xmlns:a16="http://schemas.microsoft.com/office/drawing/2014/main" id="{7876407F-D874-43A0-B0A7-524237C82F2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3605" name="Text Box 3">
            <a:extLst>
              <a:ext uri="{FF2B5EF4-FFF2-40B4-BE49-F238E27FC236}">
                <a16:creationId xmlns:a16="http://schemas.microsoft.com/office/drawing/2014/main" id="{A17471BC-D587-47CE-BB6B-FB21ECD4BF4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(Kieferorthopädie 1)</a:t>
            </a:r>
          </a:p>
        </p:txBody>
      </p:sp>
      <p:sp>
        <p:nvSpPr>
          <p:cNvPr id="153606" name="Text Box 4">
            <a:extLst>
              <a:ext uri="{FF2B5EF4-FFF2-40B4-BE49-F238E27FC236}">
                <a16:creationId xmlns:a16="http://schemas.microsoft.com/office/drawing/2014/main" id="{13C239DA-5293-4070-ADA7-7E13ADF8C4E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3607" name="Rectangle 5">
            <a:extLst>
              <a:ext uri="{FF2B5EF4-FFF2-40B4-BE49-F238E27FC236}">
                <a16:creationId xmlns:a16="http://schemas.microsoft.com/office/drawing/2014/main" id="{F87B24BF-EB29-4294-A1CC-F95C858DBF15}"/>
              </a:ext>
            </a:extLst>
          </p:cNvPr>
          <p:cNvSpPr>
            <a:spLocks noGrp="1" noChangeArrowheads="1"/>
          </p:cNvSpPr>
          <p:nvPr>
            <p:ph type="title" idx="4294967295"/>
          </p:nvPr>
        </p:nvSpPr>
        <p:spPr/>
        <p:txBody>
          <a:bodyPr/>
          <a:lstStyle/>
          <a:p>
            <a:pPr eaLnBrk="1" hangingPunct="1"/>
            <a:r>
              <a:rPr lang="de-DE" altLang="de-DE"/>
              <a:t>Krankenbehandlung 1 (Kieferorthopädie)</a:t>
            </a:r>
          </a:p>
        </p:txBody>
      </p:sp>
      <p:sp>
        <p:nvSpPr>
          <p:cNvPr id="153608" name="Rectangle 6">
            <a:extLst>
              <a:ext uri="{FF2B5EF4-FFF2-40B4-BE49-F238E27FC236}">
                <a16:creationId xmlns:a16="http://schemas.microsoft.com/office/drawing/2014/main" id="{139A2DC5-3A51-4ADD-8A83-B8A08483EF7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2759" name="Text Box 7">
            <a:extLst>
              <a:ext uri="{FF2B5EF4-FFF2-40B4-BE49-F238E27FC236}">
                <a16:creationId xmlns:a16="http://schemas.microsoft.com/office/drawing/2014/main" id="{3105437B-13CE-465C-8A82-5D05B5122AB8}"/>
              </a:ext>
            </a:extLst>
          </p:cNvPr>
          <p:cNvSpPr txBox="1">
            <a:spLocks noChangeArrowheads="1"/>
          </p:cNvSpPr>
          <p:nvPr/>
        </p:nvSpPr>
        <p:spPr bwMode="auto">
          <a:xfrm>
            <a:off x="228600" y="3048000"/>
            <a:ext cx="8458200" cy="13112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(1) Versicherte haben Anspruch auf kieferorthopädische Versorgung in medizinisch begründeten Indikationsgruppen, bei denen eine Kiefer- oder Zahnfehlstellung vorliegt, die das Kauen, Beißen, Sprechen oder Atmen erheblich beeinträchtigt oder zu beeinträchtigen droht. </a:t>
            </a:r>
          </a:p>
        </p:txBody>
      </p:sp>
      <p:sp>
        <p:nvSpPr>
          <p:cNvPr id="153610" name="Text Box 8">
            <a:extLst>
              <a:ext uri="{FF2B5EF4-FFF2-40B4-BE49-F238E27FC236}">
                <a16:creationId xmlns:a16="http://schemas.microsoft.com/office/drawing/2014/main" id="{0390A4F2-6753-4F93-98B4-948E5D7A0FC8}"/>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2759"/>
                                        </p:tgtEl>
                                        <p:attrNameLst>
                                          <p:attrName>style.visibility</p:attrName>
                                        </p:attrNameLst>
                                      </p:cBhvr>
                                      <p:to>
                                        <p:strVal val="visible"/>
                                      </p:to>
                                    </p:set>
                                    <p:anim calcmode="lin" valueType="num">
                                      <p:cBhvr additive="base">
                                        <p:cTn id="7" dur="500" fill="hold"/>
                                        <p:tgtEl>
                                          <p:spTgt spid="202759"/>
                                        </p:tgtEl>
                                        <p:attrNameLst>
                                          <p:attrName>ppt_x</p:attrName>
                                        </p:attrNameLst>
                                      </p:cBhvr>
                                      <p:tavLst>
                                        <p:tav tm="0">
                                          <p:val>
                                            <p:strVal val="0-#ppt_w/2"/>
                                          </p:val>
                                        </p:tav>
                                        <p:tav tm="100000">
                                          <p:val>
                                            <p:strVal val="#ppt_x"/>
                                          </p:val>
                                        </p:tav>
                                      </p:tavLst>
                                    </p:anim>
                                    <p:anim calcmode="lin" valueType="num">
                                      <p:cBhvr additive="base">
                                        <p:cTn id="8" dur="500" fill="hold"/>
                                        <p:tgtEl>
                                          <p:spTgt spid="2027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9" grpId="0" animBg="1" autoUpdateAnimBg="0"/>
    </p:bld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6" name="Fußzeilenplatzhalter 2">
            <a:extLst>
              <a:ext uri="{FF2B5EF4-FFF2-40B4-BE49-F238E27FC236}">
                <a16:creationId xmlns:a16="http://schemas.microsoft.com/office/drawing/2014/main" id="{0FD7080D-23CB-4973-BBAE-32BB2660C97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4627" name="Foliennummernplatzhalter 3">
            <a:extLst>
              <a:ext uri="{FF2B5EF4-FFF2-40B4-BE49-F238E27FC236}">
                <a16:creationId xmlns:a16="http://schemas.microsoft.com/office/drawing/2014/main" id="{305BD657-88C9-43C2-896E-99885BB51EF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2C9805C-5F0D-4588-84EA-7F52DBA1EC95}" type="slidenum">
              <a:rPr lang="de-DE" altLang="de-DE" sz="1400"/>
              <a:pPr eaLnBrk="1" hangingPunct="1"/>
              <a:t>147</a:t>
            </a:fld>
            <a:endParaRPr lang="de-DE" altLang="de-DE" sz="1400"/>
          </a:p>
        </p:txBody>
      </p:sp>
      <p:sp>
        <p:nvSpPr>
          <p:cNvPr id="154628" name="Text Box 2">
            <a:extLst>
              <a:ext uri="{FF2B5EF4-FFF2-40B4-BE49-F238E27FC236}">
                <a16:creationId xmlns:a16="http://schemas.microsoft.com/office/drawing/2014/main" id="{70DA76DE-32B1-4625-B343-BF93997C16D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4629" name="Text Box 3">
            <a:extLst>
              <a:ext uri="{FF2B5EF4-FFF2-40B4-BE49-F238E27FC236}">
                <a16:creationId xmlns:a16="http://schemas.microsoft.com/office/drawing/2014/main" id="{214F732C-1A68-4550-8ABF-7BF8512ABA9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(Kieferorthopädie 2)</a:t>
            </a:r>
          </a:p>
        </p:txBody>
      </p:sp>
      <p:sp>
        <p:nvSpPr>
          <p:cNvPr id="154630" name="Text Box 4">
            <a:extLst>
              <a:ext uri="{FF2B5EF4-FFF2-40B4-BE49-F238E27FC236}">
                <a16:creationId xmlns:a16="http://schemas.microsoft.com/office/drawing/2014/main" id="{1EA0A575-98C8-4D71-B1F3-6FEBDD377CF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4631" name="Rectangle 5">
            <a:extLst>
              <a:ext uri="{FF2B5EF4-FFF2-40B4-BE49-F238E27FC236}">
                <a16:creationId xmlns:a16="http://schemas.microsoft.com/office/drawing/2014/main" id="{59E3FB77-6C3C-4A0A-BE6E-E61CE9DC5908}"/>
              </a:ext>
            </a:extLst>
          </p:cNvPr>
          <p:cNvSpPr>
            <a:spLocks noGrp="1" noChangeArrowheads="1"/>
          </p:cNvSpPr>
          <p:nvPr>
            <p:ph type="title" idx="4294967295"/>
          </p:nvPr>
        </p:nvSpPr>
        <p:spPr/>
        <p:txBody>
          <a:bodyPr/>
          <a:lstStyle/>
          <a:p>
            <a:pPr eaLnBrk="1" hangingPunct="1"/>
            <a:r>
              <a:rPr lang="de-DE" altLang="de-DE"/>
              <a:t>Krankenbehandlung 2 (Kieferorthopädie)</a:t>
            </a:r>
          </a:p>
        </p:txBody>
      </p:sp>
      <p:sp>
        <p:nvSpPr>
          <p:cNvPr id="154632" name="Rectangle 6">
            <a:extLst>
              <a:ext uri="{FF2B5EF4-FFF2-40B4-BE49-F238E27FC236}">
                <a16:creationId xmlns:a16="http://schemas.microsoft.com/office/drawing/2014/main" id="{D7D87391-3B2B-4EA8-A3E5-FE47FA2049F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3783" name="Text Box 7">
            <a:extLst>
              <a:ext uri="{FF2B5EF4-FFF2-40B4-BE49-F238E27FC236}">
                <a16:creationId xmlns:a16="http://schemas.microsoft.com/office/drawing/2014/main" id="{BAD14203-AF91-4B17-9613-3C0239370A01}"/>
              </a:ext>
            </a:extLst>
          </p:cNvPr>
          <p:cNvSpPr txBox="1">
            <a:spLocks noChangeArrowheads="1"/>
          </p:cNvSpPr>
          <p:nvPr/>
        </p:nvSpPr>
        <p:spPr bwMode="auto">
          <a:xfrm>
            <a:off x="228600" y="3048000"/>
            <a:ext cx="8458200" cy="317009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(2) Versicherte leisten zu der kieferorthopädischen Behandlung nach Absatz 1 einen Anteil in Höhe von </a:t>
            </a:r>
            <a:r>
              <a:rPr lang="de-DE" altLang="de-DE" sz="2000" b="1" dirty="0">
                <a:latin typeface="MS Shell Dlg" panose="020B0604020202020204" pitchFamily="34" charset="0"/>
              </a:rPr>
              <a:t>20 vom Hundert</a:t>
            </a:r>
            <a:r>
              <a:rPr lang="de-DE" altLang="de-DE" sz="2000" dirty="0">
                <a:latin typeface="MS Shell Dlg" panose="020B0604020202020204" pitchFamily="34" charset="0"/>
              </a:rPr>
              <a:t> der Kosten an den Vertragszahnarzt.  Satz 1 gilt nicht für im Zusammenhang mit kieferorthopädischer Behandlung erbrachte konservierend-chirurgische und Röntgenleistungen. Befinden sich mindestens zwei versicherte Kinder, die bei Beginn der Behandlung das 18. Lebensjahr noch nicht vollendet haben und mit ihren Erziehungsberechtigten in einem gemeinsamen Haushalt leben, in kieferorthopädischer Behandlung, beträgt der Anteil nach Satz 1 für das zweite und jedes weitere Kind 10 vom Hundert. </a:t>
            </a:r>
          </a:p>
        </p:txBody>
      </p:sp>
      <p:sp>
        <p:nvSpPr>
          <p:cNvPr id="154634" name="Text Box 8">
            <a:extLst>
              <a:ext uri="{FF2B5EF4-FFF2-40B4-BE49-F238E27FC236}">
                <a16:creationId xmlns:a16="http://schemas.microsoft.com/office/drawing/2014/main" id="{A25ACCAA-488F-4252-B8A7-AB1838E6C30A}"/>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3783"/>
                                        </p:tgtEl>
                                        <p:attrNameLst>
                                          <p:attrName>style.visibility</p:attrName>
                                        </p:attrNameLst>
                                      </p:cBhvr>
                                      <p:to>
                                        <p:strVal val="visible"/>
                                      </p:to>
                                    </p:set>
                                    <p:anim calcmode="lin" valueType="num">
                                      <p:cBhvr additive="base">
                                        <p:cTn id="7" dur="500" fill="hold"/>
                                        <p:tgtEl>
                                          <p:spTgt spid="203783"/>
                                        </p:tgtEl>
                                        <p:attrNameLst>
                                          <p:attrName>ppt_x</p:attrName>
                                        </p:attrNameLst>
                                      </p:cBhvr>
                                      <p:tavLst>
                                        <p:tav tm="0">
                                          <p:val>
                                            <p:strVal val="0-#ppt_w/2"/>
                                          </p:val>
                                        </p:tav>
                                        <p:tav tm="100000">
                                          <p:val>
                                            <p:strVal val="#ppt_x"/>
                                          </p:val>
                                        </p:tav>
                                      </p:tavLst>
                                    </p:anim>
                                    <p:anim calcmode="lin" valueType="num">
                                      <p:cBhvr additive="base">
                                        <p:cTn id="8" dur="500" fill="hold"/>
                                        <p:tgtEl>
                                          <p:spTgt spid="2037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83" grpId="0" animBg="1" autoUpdateAnimBg="0"/>
    </p:bld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Fußzeilenplatzhalter 2">
            <a:extLst>
              <a:ext uri="{FF2B5EF4-FFF2-40B4-BE49-F238E27FC236}">
                <a16:creationId xmlns:a16="http://schemas.microsoft.com/office/drawing/2014/main" id="{E318F949-D15E-4BE6-894A-22AFC4420B9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5651" name="Foliennummernplatzhalter 3">
            <a:extLst>
              <a:ext uri="{FF2B5EF4-FFF2-40B4-BE49-F238E27FC236}">
                <a16:creationId xmlns:a16="http://schemas.microsoft.com/office/drawing/2014/main" id="{3D2F91DF-76C1-4DC4-935E-5950623EB86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4C72F8E-3D2D-4E8B-940F-A9D104639637}" type="slidenum">
              <a:rPr lang="de-DE" altLang="de-DE" sz="1400"/>
              <a:pPr eaLnBrk="1" hangingPunct="1"/>
              <a:t>148</a:t>
            </a:fld>
            <a:endParaRPr lang="de-DE" altLang="de-DE" sz="1400"/>
          </a:p>
        </p:txBody>
      </p:sp>
      <p:sp>
        <p:nvSpPr>
          <p:cNvPr id="155652" name="Text Box 2">
            <a:extLst>
              <a:ext uri="{FF2B5EF4-FFF2-40B4-BE49-F238E27FC236}">
                <a16:creationId xmlns:a16="http://schemas.microsoft.com/office/drawing/2014/main" id="{55A61664-B101-4F99-B082-65A73334008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5653" name="Text Box 3">
            <a:extLst>
              <a:ext uri="{FF2B5EF4-FFF2-40B4-BE49-F238E27FC236}">
                <a16:creationId xmlns:a16="http://schemas.microsoft.com/office/drawing/2014/main" id="{0B2CE597-9288-477B-BE52-EEB5E7854AA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(Kieferorthopädie 3)</a:t>
            </a:r>
          </a:p>
        </p:txBody>
      </p:sp>
      <p:sp>
        <p:nvSpPr>
          <p:cNvPr id="155654" name="Text Box 4">
            <a:extLst>
              <a:ext uri="{FF2B5EF4-FFF2-40B4-BE49-F238E27FC236}">
                <a16:creationId xmlns:a16="http://schemas.microsoft.com/office/drawing/2014/main" id="{C49DFDA7-A118-4778-904D-97143B75F9B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5655" name="Rectangle 5">
            <a:extLst>
              <a:ext uri="{FF2B5EF4-FFF2-40B4-BE49-F238E27FC236}">
                <a16:creationId xmlns:a16="http://schemas.microsoft.com/office/drawing/2014/main" id="{156F9872-5FD1-4711-B593-9ABCAC6A9E0A}"/>
              </a:ext>
            </a:extLst>
          </p:cNvPr>
          <p:cNvSpPr>
            <a:spLocks noGrp="1" noChangeArrowheads="1"/>
          </p:cNvSpPr>
          <p:nvPr>
            <p:ph type="title" idx="4294967295"/>
          </p:nvPr>
        </p:nvSpPr>
        <p:spPr/>
        <p:txBody>
          <a:bodyPr/>
          <a:lstStyle/>
          <a:p>
            <a:pPr eaLnBrk="1" hangingPunct="1"/>
            <a:r>
              <a:rPr lang="de-DE" altLang="de-DE"/>
              <a:t>Krankenbehandlung 3 (Kieferorthopädie)</a:t>
            </a:r>
          </a:p>
        </p:txBody>
      </p:sp>
      <p:sp>
        <p:nvSpPr>
          <p:cNvPr id="155656" name="Rectangle 6">
            <a:extLst>
              <a:ext uri="{FF2B5EF4-FFF2-40B4-BE49-F238E27FC236}">
                <a16:creationId xmlns:a16="http://schemas.microsoft.com/office/drawing/2014/main" id="{4B366159-C78B-426C-8949-861DF74DAC4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4807" name="Text Box 7">
            <a:extLst>
              <a:ext uri="{FF2B5EF4-FFF2-40B4-BE49-F238E27FC236}">
                <a16:creationId xmlns:a16="http://schemas.microsoft.com/office/drawing/2014/main" id="{A6F9AF9A-7D2F-427A-BC7E-EBDAD339297C}"/>
              </a:ext>
            </a:extLst>
          </p:cNvPr>
          <p:cNvSpPr txBox="1">
            <a:spLocks noChangeArrowheads="1"/>
          </p:cNvSpPr>
          <p:nvPr/>
        </p:nvSpPr>
        <p:spPr bwMode="auto">
          <a:xfrm>
            <a:off x="228600" y="3048000"/>
            <a:ext cx="8458200" cy="2246769"/>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(3) Der Vertragszahnarzt rechnet die kieferorthopädische Behandlung abzüglich des Versichertenanteils nach Absatz 2 Satz 1 und 3 mit der Kassenzahnärztlichen Vereinigung ab. Wenn die Behandlung in dem durch den Behandlungsplan bestimmten medizinisch erforderlichen Umfang abgeschlossen worden ist, zahlt die Kasse den von den Ver-sicherten geleisteten Anteil nach Absatz 2 Satz 1 und 3 an die Versicherten zurück. </a:t>
            </a:r>
          </a:p>
        </p:txBody>
      </p:sp>
      <p:sp>
        <p:nvSpPr>
          <p:cNvPr id="155658" name="Text Box 8">
            <a:extLst>
              <a:ext uri="{FF2B5EF4-FFF2-40B4-BE49-F238E27FC236}">
                <a16:creationId xmlns:a16="http://schemas.microsoft.com/office/drawing/2014/main" id="{8A255331-6A48-4106-8DC4-4AC571A05D35}"/>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07"/>
                                        </p:tgtEl>
                                        <p:attrNameLst>
                                          <p:attrName>style.visibility</p:attrName>
                                        </p:attrNameLst>
                                      </p:cBhvr>
                                      <p:to>
                                        <p:strVal val="visible"/>
                                      </p:to>
                                    </p:set>
                                    <p:anim calcmode="lin" valueType="num">
                                      <p:cBhvr additive="base">
                                        <p:cTn id="7" dur="500" fill="hold"/>
                                        <p:tgtEl>
                                          <p:spTgt spid="204807"/>
                                        </p:tgtEl>
                                        <p:attrNameLst>
                                          <p:attrName>ppt_x</p:attrName>
                                        </p:attrNameLst>
                                      </p:cBhvr>
                                      <p:tavLst>
                                        <p:tav tm="0">
                                          <p:val>
                                            <p:strVal val="0-#ppt_w/2"/>
                                          </p:val>
                                        </p:tav>
                                        <p:tav tm="100000">
                                          <p:val>
                                            <p:strVal val="#ppt_x"/>
                                          </p:val>
                                        </p:tav>
                                      </p:tavLst>
                                    </p:anim>
                                    <p:anim calcmode="lin" valueType="num">
                                      <p:cBhvr additive="base">
                                        <p:cTn id="8" dur="500" fill="hold"/>
                                        <p:tgtEl>
                                          <p:spTgt spid="2048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7" grpId="0" animBg="1" autoUpdateAnimBg="0"/>
    </p:bld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674" name="Fußzeilenplatzhalter 2">
            <a:extLst>
              <a:ext uri="{FF2B5EF4-FFF2-40B4-BE49-F238E27FC236}">
                <a16:creationId xmlns:a16="http://schemas.microsoft.com/office/drawing/2014/main" id="{1942E1E1-963A-4CC2-9545-D88D32E214A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6675" name="Foliennummernplatzhalter 3">
            <a:extLst>
              <a:ext uri="{FF2B5EF4-FFF2-40B4-BE49-F238E27FC236}">
                <a16:creationId xmlns:a16="http://schemas.microsoft.com/office/drawing/2014/main" id="{FF264EDC-1ACD-4DBB-A709-EFFC6E11BB6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B2502C4-2D14-44C3-8FFC-4249033D8447}" type="slidenum">
              <a:rPr lang="de-DE" altLang="de-DE" sz="1400"/>
              <a:pPr eaLnBrk="1" hangingPunct="1"/>
              <a:t>149</a:t>
            </a:fld>
            <a:endParaRPr lang="de-DE" altLang="de-DE" sz="1400"/>
          </a:p>
        </p:txBody>
      </p:sp>
      <p:sp>
        <p:nvSpPr>
          <p:cNvPr id="156676" name="Text Box 2">
            <a:extLst>
              <a:ext uri="{FF2B5EF4-FFF2-40B4-BE49-F238E27FC236}">
                <a16:creationId xmlns:a16="http://schemas.microsoft.com/office/drawing/2014/main" id="{18172BBB-0426-4090-8AB5-8A8E4D3E88B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6677" name="Text Box 3">
            <a:extLst>
              <a:ext uri="{FF2B5EF4-FFF2-40B4-BE49-F238E27FC236}">
                <a16:creationId xmlns:a16="http://schemas.microsoft.com/office/drawing/2014/main" id="{E6F19711-742A-4B59-A15E-E2D8B03F363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(Kieferorthopädie 4)</a:t>
            </a:r>
          </a:p>
        </p:txBody>
      </p:sp>
      <p:sp>
        <p:nvSpPr>
          <p:cNvPr id="156678" name="Text Box 4">
            <a:extLst>
              <a:ext uri="{FF2B5EF4-FFF2-40B4-BE49-F238E27FC236}">
                <a16:creationId xmlns:a16="http://schemas.microsoft.com/office/drawing/2014/main" id="{50A9C439-6944-474C-A40D-800E45DC231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6679" name="Rectangle 5">
            <a:extLst>
              <a:ext uri="{FF2B5EF4-FFF2-40B4-BE49-F238E27FC236}">
                <a16:creationId xmlns:a16="http://schemas.microsoft.com/office/drawing/2014/main" id="{EF855915-D24E-4856-83B3-0C562E5E0E5A}"/>
              </a:ext>
            </a:extLst>
          </p:cNvPr>
          <p:cNvSpPr>
            <a:spLocks noGrp="1" noChangeArrowheads="1"/>
          </p:cNvSpPr>
          <p:nvPr>
            <p:ph type="title" idx="4294967295"/>
          </p:nvPr>
        </p:nvSpPr>
        <p:spPr/>
        <p:txBody>
          <a:bodyPr/>
          <a:lstStyle/>
          <a:p>
            <a:pPr eaLnBrk="1" hangingPunct="1"/>
            <a:r>
              <a:rPr lang="de-DE" altLang="de-DE"/>
              <a:t>Krankenbehandlung 4 (Kieferorthopädie)</a:t>
            </a:r>
          </a:p>
        </p:txBody>
      </p:sp>
      <p:sp>
        <p:nvSpPr>
          <p:cNvPr id="156680" name="Rectangle 6">
            <a:extLst>
              <a:ext uri="{FF2B5EF4-FFF2-40B4-BE49-F238E27FC236}">
                <a16:creationId xmlns:a16="http://schemas.microsoft.com/office/drawing/2014/main" id="{D0DE0E5A-1C13-4E7E-B191-FC9A896E1E6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5831" name="Text Box 7">
            <a:extLst>
              <a:ext uri="{FF2B5EF4-FFF2-40B4-BE49-F238E27FC236}">
                <a16:creationId xmlns:a16="http://schemas.microsoft.com/office/drawing/2014/main" id="{7B9BF687-E130-4509-9125-24AA6B451CCD}"/>
              </a:ext>
            </a:extLst>
          </p:cNvPr>
          <p:cNvSpPr txBox="1">
            <a:spLocks noChangeArrowheads="1"/>
          </p:cNvSpPr>
          <p:nvPr/>
        </p:nvSpPr>
        <p:spPr bwMode="auto">
          <a:xfrm>
            <a:off x="228600" y="3048000"/>
            <a:ext cx="8458200" cy="16160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(4)  Der Gemeinsame Bundesausschuss bestimmt in den Richtlinien nach § 92 Abs. 1</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befundbezogen die objektiv überprüfbaren Indikationsgruppen, bei denen die in Absatz 1 genannten Voraussetzungen vorliegen. Dabei sind auch einzuhaltende Standards zur kieferorthopädischen Befunderhebung und Diagnostik vor-zugeben. </a:t>
            </a:r>
          </a:p>
        </p:txBody>
      </p:sp>
      <p:sp>
        <p:nvSpPr>
          <p:cNvPr id="156682" name="Text Box 8">
            <a:extLst>
              <a:ext uri="{FF2B5EF4-FFF2-40B4-BE49-F238E27FC236}">
                <a16:creationId xmlns:a16="http://schemas.microsoft.com/office/drawing/2014/main" id="{E35E4983-C0E2-4C41-A206-12FCEE8FE51C}"/>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31"/>
                                        </p:tgtEl>
                                        <p:attrNameLst>
                                          <p:attrName>style.visibility</p:attrName>
                                        </p:attrNameLst>
                                      </p:cBhvr>
                                      <p:to>
                                        <p:strVal val="visible"/>
                                      </p:to>
                                    </p:set>
                                    <p:anim calcmode="lin" valueType="num">
                                      <p:cBhvr additive="base">
                                        <p:cTn id="7" dur="500" fill="hold"/>
                                        <p:tgtEl>
                                          <p:spTgt spid="205831"/>
                                        </p:tgtEl>
                                        <p:attrNameLst>
                                          <p:attrName>ppt_x</p:attrName>
                                        </p:attrNameLst>
                                      </p:cBhvr>
                                      <p:tavLst>
                                        <p:tav tm="0">
                                          <p:val>
                                            <p:strVal val="0-#ppt_w/2"/>
                                          </p:val>
                                        </p:tav>
                                        <p:tav tm="100000">
                                          <p:val>
                                            <p:strVal val="#ppt_x"/>
                                          </p:val>
                                        </p:tav>
                                      </p:tavLst>
                                    </p:anim>
                                    <p:anim calcmode="lin" valueType="num">
                                      <p:cBhvr additive="base">
                                        <p:cTn id="8" dur="500" fill="hold"/>
                                        <p:tgtEl>
                                          <p:spTgt spid="2058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31"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ußzeilenplatzhalter 2">
            <a:extLst>
              <a:ext uri="{FF2B5EF4-FFF2-40B4-BE49-F238E27FC236}">
                <a16:creationId xmlns:a16="http://schemas.microsoft.com/office/drawing/2014/main" id="{2E80B612-E77C-4C4D-8518-D18D5ECA58E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459" name="Foliennummernplatzhalter 3">
            <a:extLst>
              <a:ext uri="{FF2B5EF4-FFF2-40B4-BE49-F238E27FC236}">
                <a16:creationId xmlns:a16="http://schemas.microsoft.com/office/drawing/2014/main" id="{FA49EAB3-FFE0-4F0C-9B1C-55AFE00E233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5086338-4EAF-4002-ADD9-34717B13142D}" type="slidenum">
              <a:rPr lang="de-DE" altLang="de-DE" sz="1400"/>
              <a:pPr eaLnBrk="1" hangingPunct="1"/>
              <a:t>15</a:t>
            </a:fld>
            <a:endParaRPr lang="de-DE" altLang="de-DE" sz="1400"/>
          </a:p>
        </p:txBody>
      </p:sp>
      <p:sp>
        <p:nvSpPr>
          <p:cNvPr id="19460" name="Rectangle 12">
            <a:extLst>
              <a:ext uri="{FF2B5EF4-FFF2-40B4-BE49-F238E27FC236}">
                <a16:creationId xmlns:a16="http://schemas.microsoft.com/office/drawing/2014/main" id="{2E16054C-4FD0-444B-AA0A-A0FDC3626151}"/>
              </a:ext>
            </a:extLst>
          </p:cNvPr>
          <p:cNvSpPr>
            <a:spLocks noGrp="1" noChangeArrowheads="1"/>
          </p:cNvSpPr>
          <p:nvPr>
            <p:ph type="title" idx="4294967295"/>
          </p:nvPr>
        </p:nvSpPr>
        <p:spPr/>
        <p:txBody>
          <a:bodyPr/>
          <a:lstStyle/>
          <a:p>
            <a:pPr eaLnBrk="1" hangingPunct="1"/>
            <a:r>
              <a:rPr lang="de-DE" altLang="de-DE"/>
              <a:t>Gliederung A „verfassungsrechtl. Grundlagen“</a:t>
            </a:r>
          </a:p>
        </p:txBody>
      </p:sp>
      <p:sp>
        <p:nvSpPr>
          <p:cNvPr id="45058" name="Rectangle 2">
            <a:extLst>
              <a:ext uri="{FF2B5EF4-FFF2-40B4-BE49-F238E27FC236}">
                <a16:creationId xmlns:a16="http://schemas.microsoft.com/office/drawing/2014/main" id="{A07CC37A-79AE-4D39-A7B9-9ABD76EF3422}"/>
              </a:ext>
            </a:extLst>
          </p:cNvPr>
          <p:cNvSpPr>
            <a:spLocks noChangeArrowheads="1"/>
          </p:cNvSpPr>
          <p:nvPr/>
        </p:nvSpPr>
        <p:spPr bwMode="auto">
          <a:xfrm>
            <a:off x="1219200" y="2209800"/>
            <a:ext cx="7391400" cy="3886200"/>
          </a:xfrm>
          <a:prstGeom prst="rect">
            <a:avLst/>
          </a:prstGeom>
          <a:solidFill>
            <a:srgbClr val="FFFF99"/>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19462" name="Text Box 3">
            <a:extLst>
              <a:ext uri="{FF2B5EF4-FFF2-40B4-BE49-F238E27FC236}">
                <a16:creationId xmlns:a16="http://schemas.microsoft.com/office/drawing/2014/main" id="{242C7A99-D587-4069-AF64-241B268E867B}"/>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19463" name="Text Box 4">
            <a:extLst>
              <a:ext uri="{FF2B5EF4-FFF2-40B4-BE49-F238E27FC236}">
                <a16:creationId xmlns:a16="http://schemas.microsoft.com/office/drawing/2014/main" id="{7505D7B1-2BEF-486F-8266-9D133FEF58EC}"/>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A. Verfassungsrechtliche Grundlagen</a:t>
            </a:r>
          </a:p>
        </p:txBody>
      </p:sp>
      <p:sp>
        <p:nvSpPr>
          <p:cNvPr id="19464" name="Text Box 5">
            <a:extLst>
              <a:ext uri="{FF2B5EF4-FFF2-40B4-BE49-F238E27FC236}">
                <a16:creationId xmlns:a16="http://schemas.microsoft.com/office/drawing/2014/main" id="{0D11A1D9-656D-4F6F-A544-500BE5DB9EB8}"/>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19465" name="Text Box 6">
            <a:extLst>
              <a:ext uri="{FF2B5EF4-FFF2-40B4-BE49-F238E27FC236}">
                <a16:creationId xmlns:a16="http://schemas.microsoft.com/office/drawing/2014/main" id="{F378EA8F-3A33-414E-A2F1-22431CBEF14E}"/>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19466" name="Text Box 7">
            <a:extLst>
              <a:ext uri="{FF2B5EF4-FFF2-40B4-BE49-F238E27FC236}">
                <a16:creationId xmlns:a16="http://schemas.microsoft.com/office/drawing/2014/main" id="{3B57A757-BC2D-45A8-933A-5A7BA5C0C9CE}"/>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D. Die Leistungen im einzelnen</a:t>
            </a:r>
          </a:p>
        </p:txBody>
      </p:sp>
      <p:sp>
        <p:nvSpPr>
          <p:cNvPr id="19467" name="Text Box 8">
            <a:extLst>
              <a:ext uri="{FF2B5EF4-FFF2-40B4-BE49-F238E27FC236}">
                <a16:creationId xmlns:a16="http://schemas.microsoft.com/office/drawing/2014/main" id="{20107602-074B-4A99-828A-A8EC9E1C44C9}"/>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E. „Experimentierklauseln“, neue Versorgungsformen</a:t>
            </a:r>
          </a:p>
        </p:txBody>
      </p:sp>
      <p:sp>
        <p:nvSpPr>
          <p:cNvPr id="19469" name="Text Box 10">
            <a:extLst>
              <a:ext uri="{FF2B5EF4-FFF2-40B4-BE49-F238E27FC236}">
                <a16:creationId xmlns:a16="http://schemas.microsoft.com/office/drawing/2014/main" id="{B5276B42-798C-4DE9-B012-0A093DE1ABFF}"/>
              </a:ext>
            </a:extLst>
          </p:cNvPr>
          <p:cNvSpPr txBox="1">
            <a:spLocks noChangeArrowheads="1"/>
          </p:cNvSpPr>
          <p:nvPr/>
        </p:nvSpPr>
        <p:spPr bwMode="auto">
          <a:xfrm>
            <a:off x="1616357" y="4607744"/>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F. Rück- und Ausblick: Die Gesundheitsreformen</a:t>
            </a:r>
          </a:p>
        </p:txBody>
      </p:sp>
      <p:sp>
        <p:nvSpPr>
          <p:cNvPr id="19470" name="Text Box 13">
            <a:extLst>
              <a:ext uri="{FF2B5EF4-FFF2-40B4-BE49-F238E27FC236}">
                <a16:creationId xmlns:a16="http://schemas.microsoft.com/office/drawing/2014/main" id="{174096ED-BA28-4AA9-B25B-38FAE85AF182}"/>
              </a:ext>
            </a:extLst>
          </p:cNvPr>
          <p:cNvSpPr txBox="1">
            <a:spLocks noChangeArrowheads="1"/>
          </p:cNvSpPr>
          <p:nvPr/>
        </p:nvSpPr>
        <p:spPr bwMode="auto">
          <a:xfrm>
            <a:off x="1590003" y="5141144"/>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rgbClr val="00FF99"/>
                </a:solidFill>
                <a:latin typeface="Times New Roman" panose="02020603050405020304" pitchFamily="18" charset="0"/>
              </a:rPr>
              <a:t>G. Die Leistungen der gesetzlichen Pflegeversicherung</a:t>
            </a:r>
          </a:p>
        </p:txBody>
      </p:sp>
    </p:spTree>
  </p:cSld>
  <p:clrMapOvr>
    <a:masterClrMapping/>
  </p:clrMapOvr>
  <p:transition spd="med">
    <p:wipe dir="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Fußzeilenplatzhalter 2">
            <a:extLst>
              <a:ext uri="{FF2B5EF4-FFF2-40B4-BE49-F238E27FC236}">
                <a16:creationId xmlns:a16="http://schemas.microsoft.com/office/drawing/2014/main" id="{7986DD95-F4BD-4226-B1C7-D66C93A9E42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7699" name="Foliennummernplatzhalter 3">
            <a:extLst>
              <a:ext uri="{FF2B5EF4-FFF2-40B4-BE49-F238E27FC236}">
                <a16:creationId xmlns:a16="http://schemas.microsoft.com/office/drawing/2014/main" id="{F9078B48-EEC7-4AE6-B9BF-43B789FBA00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7B0006A-5AF8-42F1-B211-2E5090E3439D}" type="slidenum">
              <a:rPr lang="de-DE" altLang="de-DE" sz="1400"/>
              <a:pPr eaLnBrk="1" hangingPunct="1"/>
              <a:t>150</a:t>
            </a:fld>
            <a:endParaRPr lang="de-DE" altLang="de-DE" sz="1400"/>
          </a:p>
        </p:txBody>
      </p:sp>
      <p:sp>
        <p:nvSpPr>
          <p:cNvPr id="157700" name="Text Box 2">
            <a:extLst>
              <a:ext uri="{FF2B5EF4-FFF2-40B4-BE49-F238E27FC236}">
                <a16:creationId xmlns:a16="http://schemas.microsoft.com/office/drawing/2014/main" id="{6FA87E45-33C9-42F5-9168-5D765E8FEFB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7701" name="Text Box 3">
            <a:extLst>
              <a:ext uri="{FF2B5EF4-FFF2-40B4-BE49-F238E27FC236}">
                <a16:creationId xmlns:a16="http://schemas.microsoft.com/office/drawing/2014/main" id="{E64D527C-10E1-4FF0-B06A-104B067F0FF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a:t>
            </a:r>
          </a:p>
        </p:txBody>
      </p:sp>
      <p:sp>
        <p:nvSpPr>
          <p:cNvPr id="157702" name="Text Box 4">
            <a:extLst>
              <a:ext uri="{FF2B5EF4-FFF2-40B4-BE49-F238E27FC236}">
                <a16:creationId xmlns:a16="http://schemas.microsoft.com/office/drawing/2014/main" id="{B81F5513-BC74-4155-B9E1-5D20BF2EEC7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7703" name="Rectangle 5">
            <a:extLst>
              <a:ext uri="{FF2B5EF4-FFF2-40B4-BE49-F238E27FC236}">
                <a16:creationId xmlns:a16="http://schemas.microsoft.com/office/drawing/2014/main" id="{1E667D4A-DDBD-43C9-A82E-FF6C87DD9429}"/>
              </a:ext>
            </a:extLst>
          </p:cNvPr>
          <p:cNvSpPr>
            <a:spLocks noGrp="1" noChangeArrowheads="1"/>
          </p:cNvSpPr>
          <p:nvPr>
            <p:ph type="title" idx="4294967295"/>
          </p:nvPr>
        </p:nvSpPr>
        <p:spPr/>
        <p:txBody>
          <a:bodyPr/>
          <a:lstStyle/>
          <a:p>
            <a:pPr eaLnBrk="1" hangingPunct="1"/>
            <a:r>
              <a:rPr lang="de-DE" altLang="de-DE"/>
              <a:t>Krankenbehandlung 1 (Arzneimittel)</a:t>
            </a:r>
          </a:p>
        </p:txBody>
      </p:sp>
      <p:sp>
        <p:nvSpPr>
          <p:cNvPr id="157704" name="Rectangle 6">
            <a:extLst>
              <a:ext uri="{FF2B5EF4-FFF2-40B4-BE49-F238E27FC236}">
                <a16:creationId xmlns:a16="http://schemas.microsoft.com/office/drawing/2014/main" id="{B4337D25-3166-4CDF-839D-ED9D2FFE369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57705" name="Text Box 8">
            <a:extLst>
              <a:ext uri="{FF2B5EF4-FFF2-40B4-BE49-F238E27FC236}">
                <a16:creationId xmlns:a16="http://schemas.microsoft.com/office/drawing/2014/main" id="{2662D9D2-5446-4CB6-9672-86B4AD9BB23D}"/>
              </a:ext>
            </a:extLst>
          </p:cNvPr>
          <p:cNvSpPr txBox="1">
            <a:spLocks noChangeArrowheads="1"/>
          </p:cNvSpPr>
          <p:nvPr/>
        </p:nvSpPr>
        <p:spPr bwMode="auto">
          <a:xfrm>
            <a:off x="914400" y="3276600"/>
            <a:ext cx="6934200" cy="4572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Der Anspruch auf Versorgung mit Arzneimitteln</a:t>
            </a:r>
          </a:p>
        </p:txBody>
      </p:sp>
    </p:spTree>
  </p:cSld>
  <p:clrMapOvr>
    <a:masterClrMapping/>
  </p:clrMapOvr>
  <p:transition spd="med">
    <p:wipe dir="r"/>
  </p:transition>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Fußzeilenplatzhalter 2">
            <a:extLst>
              <a:ext uri="{FF2B5EF4-FFF2-40B4-BE49-F238E27FC236}">
                <a16:creationId xmlns:a16="http://schemas.microsoft.com/office/drawing/2014/main" id="{E80578C5-1A5A-4FBE-9A60-318868C681E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8723" name="Foliennummernplatzhalter 3">
            <a:extLst>
              <a:ext uri="{FF2B5EF4-FFF2-40B4-BE49-F238E27FC236}">
                <a16:creationId xmlns:a16="http://schemas.microsoft.com/office/drawing/2014/main" id="{7AC9AD45-300A-46FE-BC2A-80DBF6AFB2F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E2D3338-11A3-43DF-A70D-CBE03DD2E891}" type="slidenum">
              <a:rPr lang="de-DE" altLang="de-DE" sz="1400"/>
              <a:pPr eaLnBrk="1" hangingPunct="1"/>
              <a:t>151</a:t>
            </a:fld>
            <a:endParaRPr lang="de-DE" altLang="de-DE" sz="1400"/>
          </a:p>
        </p:txBody>
      </p:sp>
      <p:sp>
        <p:nvSpPr>
          <p:cNvPr id="158724" name="Text Box 2">
            <a:extLst>
              <a:ext uri="{FF2B5EF4-FFF2-40B4-BE49-F238E27FC236}">
                <a16:creationId xmlns:a16="http://schemas.microsoft.com/office/drawing/2014/main" id="{576A959E-627C-4459-966C-D0306BF81BF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8725" name="Text Box 3">
            <a:extLst>
              <a:ext uri="{FF2B5EF4-FFF2-40B4-BE49-F238E27FC236}">
                <a16:creationId xmlns:a16="http://schemas.microsoft.com/office/drawing/2014/main" id="{AF3609EB-72AD-45F6-A8EF-1080CC0D40E9}"/>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a:t>
            </a:r>
          </a:p>
        </p:txBody>
      </p:sp>
      <p:sp>
        <p:nvSpPr>
          <p:cNvPr id="158726" name="Text Box 4">
            <a:extLst>
              <a:ext uri="{FF2B5EF4-FFF2-40B4-BE49-F238E27FC236}">
                <a16:creationId xmlns:a16="http://schemas.microsoft.com/office/drawing/2014/main" id="{89E7DAF5-2C51-452E-A0BD-CCC4C8A6E0A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8727" name="Rectangle 5">
            <a:extLst>
              <a:ext uri="{FF2B5EF4-FFF2-40B4-BE49-F238E27FC236}">
                <a16:creationId xmlns:a16="http://schemas.microsoft.com/office/drawing/2014/main" id="{8E68DB58-67FE-45C3-B32A-5C5344540CD0}"/>
              </a:ext>
            </a:extLst>
          </p:cNvPr>
          <p:cNvSpPr>
            <a:spLocks noGrp="1" noChangeArrowheads="1"/>
          </p:cNvSpPr>
          <p:nvPr>
            <p:ph type="title" idx="4294967295"/>
          </p:nvPr>
        </p:nvSpPr>
        <p:spPr/>
        <p:txBody>
          <a:bodyPr/>
          <a:lstStyle/>
          <a:p>
            <a:pPr eaLnBrk="1" hangingPunct="1"/>
            <a:r>
              <a:rPr lang="de-DE" altLang="de-DE"/>
              <a:t>Krankenbehandlung 2 (Arzneimittel)</a:t>
            </a:r>
          </a:p>
        </p:txBody>
      </p:sp>
      <p:sp>
        <p:nvSpPr>
          <p:cNvPr id="158728" name="Rectangle 6">
            <a:extLst>
              <a:ext uri="{FF2B5EF4-FFF2-40B4-BE49-F238E27FC236}">
                <a16:creationId xmlns:a16="http://schemas.microsoft.com/office/drawing/2014/main" id="{60DA0ACD-EC3C-487A-B0AB-0096BAD18B6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2455" name="Text Box 7">
            <a:extLst>
              <a:ext uri="{FF2B5EF4-FFF2-40B4-BE49-F238E27FC236}">
                <a16:creationId xmlns:a16="http://schemas.microsoft.com/office/drawing/2014/main" id="{978861D5-D06B-4C5B-942D-A04C693BA3E4}"/>
              </a:ext>
            </a:extLst>
          </p:cNvPr>
          <p:cNvSpPr txBox="1">
            <a:spLocks noChangeArrowheads="1"/>
          </p:cNvSpPr>
          <p:nvPr/>
        </p:nvSpPr>
        <p:spPr bwMode="auto">
          <a:xfrm>
            <a:off x="228600" y="3413125"/>
            <a:ext cx="8458200" cy="131127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Versicherte haben Anspruch auf Versorgung mit </a:t>
            </a:r>
            <a:r>
              <a:rPr lang="de-DE" altLang="de-DE" sz="2000">
                <a:solidFill>
                  <a:srgbClr val="FF0000"/>
                </a:solidFill>
              </a:rPr>
              <a:t>apothekenpflichtigen Arzneimitteln</a:t>
            </a:r>
            <a:r>
              <a:rPr lang="de-DE" altLang="de-DE" sz="2000"/>
              <a:t>, soweit die Arzneimittel nicht nach § 34</a:t>
            </a:r>
            <a:r>
              <a:rPr lang="de-DE" altLang="de-DE" sz="2000">
                <a:solidFill>
                  <a:srgbClr val="0000FF"/>
                </a:solidFill>
              </a:rPr>
              <a:t> </a:t>
            </a:r>
            <a:r>
              <a:rPr lang="de-DE" altLang="de-DE" sz="2000"/>
              <a:t>oder durch Richtlinien nach § 92 Abs. 1 Satz 2 Nr. 6</a:t>
            </a:r>
            <a:r>
              <a:rPr lang="de-DE" altLang="de-DE" sz="2000">
                <a:solidFill>
                  <a:srgbClr val="0000FF"/>
                </a:solidFill>
              </a:rPr>
              <a:t> </a:t>
            </a:r>
            <a:r>
              <a:rPr lang="de-DE" altLang="de-DE" sz="2000"/>
              <a:t>ausgeschlossen sind, und auf Versorgung mit Verbandmitteln, Harn- und Blutteststreifen.</a:t>
            </a:r>
          </a:p>
        </p:txBody>
      </p:sp>
      <p:sp>
        <p:nvSpPr>
          <p:cNvPr id="158730" name="Text Box 8">
            <a:extLst>
              <a:ext uri="{FF2B5EF4-FFF2-40B4-BE49-F238E27FC236}">
                <a16:creationId xmlns:a16="http://schemas.microsoft.com/office/drawing/2014/main" id="{61E1DCC6-2D83-4F00-977B-A0E62209B6A2}"/>
              </a:ext>
            </a:extLst>
          </p:cNvPr>
          <p:cNvSpPr txBox="1">
            <a:spLocks noChangeArrowheads="1"/>
          </p:cNvSpPr>
          <p:nvPr/>
        </p:nvSpPr>
        <p:spPr bwMode="auto">
          <a:xfrm>
            <a:off x="2400300" y="25908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1 Satz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2455"/>
                                        </p:tgtEl>
                                        <p:attrNameLst>
                                          <p:attrName>style.visibility</p:attrName>
                                        </p:attrNameLst>
                                      </p:cBhvr>
                                      <p:to>
                                        <p:strVal val="visible"/>
                                      </p:to>
                                    </p:set>
                                    <p:anim calcmode="lin" valueType="num">
                                      <p:cBhvr additive="base">
                                        <p:cTn id="7" dur="500" fill="hold"/>
                                        <p:tgtEl>
                                          <p:spTgt spid="232455"/>
                                        </p:tgtEl>
                                        <p:attrNameLst>
                                          <p:attrName>ppt_x</p:attrName>
                                        </p:attrNameLst>
                                      </p:cBhvr>
                                      <p:tavLst>
                                        <p:tav tm="0">
                                          <p:val>
                                            <p:strVal val="0-#ppt_w/2"/>
                                          </p:val>
                                        </p:tav>
                                        <p:tav tm="100000">
                                          <p:val>
                                            <p:strVal val="#ppt_x"/>
                                          </p:val>
                                        </p:tav>
                                      </p:tavLst>
                                    </p:anim>
                                    <p:anim calcmode="lin" valueType="num">
                                      <p:cBhvr additive="base">
                                        <p:cTn id="8" dur="500" fill="hold"/>
                                        <p:tgtEl>
                                          <p:spTgt spid="2324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5" grpId="0" animBg="1" autoUpdateAnimBg="0"/>
    </p:bld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6" name="Fußzeilenplatzhalter 2">
            <a:extLst>
              <a:ext uri="{FF2B5EF4-FFF2-40B4-BE49-F238E27FC236}">
                <a16:creationId xmlns:a16="http://schemas.microsoft.com/office/drawing/2014/main" id="{B9DD0FEF-8A89-4EB8-A997-6F96E1C2D6E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59747" name="Foliennummernplatzhalter 3">
            <a:extLst>
              <a:ext uri="{FF2B5EF4-FFF2-40B4-BE49-F238E27FC236}">
                <a16:creationId xmlns:a16="http://schemas.microsoft.com/office/drawing/2014/main" id="{18F80238-4F97-437D-AD59-EE2B947FF82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91CCC28-FA18-4376-A547-535AA3FDAE63}" type="slidenum">
              <a:rPr lang="de-DE" altLang="de-DE" sz="1400"/>
              <a:pPr eaLnBrk="1" hangingPunct="1"/>
              <a:t>152</a:t>
            </a:fld>
            <a:endParaRPr lang="de-DE" altLang="de-DE" sz="1400"/>
          </a:p>
        </p:txBody>
      </p:sp>
      <p:sp>
        <p:nvSpPr>
          <p:cNvPr id="159748" name="Text Box 2">
            <a:extLst>
              <a:ext uri="{FF2B5EF4-FFF2-40B4-BE49-F238E27FC236}">
                <a16:creationId xmlns:a16="http://schemas.microsoft.com/office/drawing/2014/main" id="{33B97101-4F5C-4A36-9DE9-6DAD7D81250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59749" name="Text Box 3">
            <a:extLst>
              <a:ext uri="{FF2B5EF4-FFF2-40B4-BE49-F238E27FC236}">
                <a16:creationId xmlns:a16="http://schemas.microsoft.com/office/drawing/2014/main" id="{E267D0B3-8F79-4445-A3C0-6C8B915F36C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a:t>
            </a:r>
          </a:p>
        </p:txBody>
      </p:sp>
      <p:sp>
        <p:nvSpPr>
          <p:cNvPr id="159750" name="Text Box 4">
            <a:extLst>
              <a:ext uri="{FF2B5EF4-FFF2-40B4-BE49-F238E27FC236}">
                <a16:creationId xmlns:a16="http://schemas.microsoft.com/office/drawing/2014/main" id="{CC4F27B8-76AD-4F87-9BD5-9EFF9AE1922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59751" name="Rectangle 5">
            <a:extLst>
              <a:ext uri="{FF2B5EF4-FFF2-40B4-BE49-F238E27FC236}">
                <a16:creationId xmlns:a16="http://schemas.microsoft.com/office/drawing/2014/main" id="{F2A3FB90-09B7-4C5A-A80D-AD26AB35A383}"/>
              </a:ext>
            </a:extLst>
          </p:cNvPr>
          <p:cNvSpPr>
            <a:spLocks noGrp="1" noChangeArrowheads="1"/>
          </p:cNvSpPr>
          <p:nvPr>
            <p:ph type="title" idx="4294967295"/>
          </p:nvPr>
        </p:nvSpPr>
        <p:spPr/>
        <p:txBody>
          <a:bodyPr/>
          <a:lstStyle/>
          <a:p>
            <a:pPr algn="ctr" eaLnBrk="1" hangingPunct="1"/>
            <a:r>
              <a:rPr lang="de-DE" altLang="de-DE"/>
              <a:t>Krankenbehandlung 3 (Arzneimittel)</a:t>
            </a:r>
          </a:p>
        </p:txBody>
      </p:sp>
      <p:sp>
        <p:nvSpPr>
          <p:cNvPr id="159752" name="Text Box 8">
            <a:extLst>
              <a:ext uri="{FF2B5EF4-FFF2-40B4-BE49-F238E27FC236}">
                <a16:creationId xmlns:a16="http://schemas.microsoft.com/office/drawing/2014/main" id="{62B6F3FF-C070-4DD1-90A7-620CCC822105}"/>
              </a:ext>
            </a:extLst>
          </p:cNvPr>
          <p:cNvSpPr txBox="1">
            <a:spLocks noChangeArrowheads="1"/>
          </p:cNvSpPr>
          <p:nvPr/>
        </p:nvSpPr>
        <p:spPr bwMode="auto">
          <a:xfrm>
            <a:off x="1790700" y="2514600"/>
            <a:ext cx="525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Leistungspflicht der Krankenkassen:</a:t>
            </a:r>
          </a:p>
        </p:txBody>
      </p:sp>
      <p:sp>
        <p:nvSpPr>
          <p:cNvPr id="159753" name="Rectangle 6">
            <a:extLst>
              <a:ext uri="{FF2B5EF4-FFF2-40B4-BE49-F238E27FC236}">
                <a16:creationId xmlns:a16="http://schemas.microsoft.com/office/drawing/2014/main" id="{01823FD8-AA9D-4F21-97E3-A7096055E9DC}"/>
              </a:ext>
            </a:extLst>
          </p:cNvPr>
          <p:cNvSpPr>
            <a:spLocks noChangeArrowheads="1"/>
          </p:cNvSpPr>
          <p:nvPr/>
        </p:nvSpPr>
        <p:spPr bwMode="auto">
          <a:xfrm>
            <a:off x="4214813" y="31416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5289" name="Text Box 9">
            <a:extLst>
              <a:ext uri="{FF2B5EF4-FFF2-40B4-BE49-F238E27FC236}">
                <a16:creationId xmlns:a16="http://schemas.microsoft.com/office/drawing/2014/main" id="{70D16C91-8E8D-4114-8B39-33FC1D1F2429}"/>
              </a:ext>
            </a:extLst>
          </p:cNvPr>
          <p:cNvSpPr txBox="1">
            <a:spLocks noChangeArrowheads="1"/>
          </p:cNvSpPr>
          <p:nvPr/>
        </p:nvSpPr>
        <p:spPr bwMode="auto">
          <a:xfrm>
            <a:off x="3505200" y="2959100"/>
            <a:ext cx="1905000" cy="457200"/>
          </a:xfrm>
          <a:prstGeom prst="rect">
            <a:avLst/>
          </a:prstGeom>
          <a:solidFill>
            <a:srgbClr val="CCFF33"/>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a:hlinkClick r:id="rId2" action="ppaction://hlinksldjump"/>
              </a:rPr>
              <a:t>Arzneimittel</a:t>
            </a:r>
            <a:endParaRPr lang="de-DE"/>
          </a:p>
        </p:txBody>
      </p:sp>
      <p:sp>
        <p:nvSpPr>
          <p:cNvPr id="225290" name="Text Box 10">
            <a:extLst>
              <a:ext uri="{FF2B5EF4-FFF2-40B4-BE49-F238E27FC236}">
                <a16:creationId xmlns:a16="http://schemas.microsoft.com/office/drawing/2014/main" id="{EDE90685-648D-4DD6-BCC0-8A4E2E45765B}"/>
              </a:ext>
            </a:extLst>
          </p:cNvPr>
          <p:cNvSpPr txBox="1">
            <a:spLocks noChangeArrowheads="1"/>
          </p:cNvSpPr>
          <p:nvPr/>
        </p:nvSpPr>
        <p:spPr bwMode="auto">
          <a:xfrm>
            <a:off x="1066800" y="4025900"/>
            <a:ext cx="2362200" cy="396875"/>
          </a:xfrm>
          <a:prstGeom prst="rect">
            <a:avLst/>
          </a:prstGeom>
          <a:solidFill>
            <a:srgbClr val="00FF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2000">
                <a:hlinkClick r:id="rId3" action="ppaction://hlinksldjump"/>
              </a:rPr>
              <a:t>apothekenpflichtig</a:t>
            </a:r>
            <a:endParaRPr lang="de-DE" sz="2000"/>
          </a:p>
        </p:txBody>
      </p:sp>
      <p:sp>
        <p:nvSpPr>
          <p:cNvPr id="225291" name="Text Box 11">
            <a:extLst>
              <a:ext uri="{FF2B5EF4-FFF2-40B4-BE49-F238E27FC236}">
                <a16:creationId xmlns:a16="http://schemas.microsoft.com/office/drawing/2014/main" id="{3C3419FD-6400-4FA2-A236-A699DA8555F8}"/>
              </a:ext>
            </a:extLst>
          </p:cNvPr>
          <p:cNvSpPr txBox="1">
            <a:spLocks noChangeArrowheads="1"/>
          </p:cNvSpPr>
          <p:nvPr/>
        </p:nvSpPr>
        <p:spPr bwMode="auto">
          <a:xfrm>
            <a:off x="5683250" y="4949825"/>
            <a:ext cx="2057400" cy="701675"/>
          </a:xfrm>
          <a:prstGeom prst="rect">
            <a:avLst/>
          </a:prstGeom>
          <a:solidFill>
            <a:srgbClr val="FFCC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2000">
                <a:hlinkClick r:id="rId4" action="ppaction://hlinksldjump"/>
              </a:rPr>
              <a:t>Nicht nach § 34 ausgeschlossen</a:t>
            </a:r>
            <a:endParaRPr lang="de-DE" sz="2000"/>
          </a:p>
        </p:txBody>
      </p:sp>
      <p:sp>
        <p:nvSpPr>
          <p:cNvPr id="225292" name="Text Box 12">
            <a:extLst>
              <a:ext uri="{FF2B5EF4-FFF2-40B4-BE49-F238E27FC236}">
                <a16:creationId xmlns:a16="http://schemas.microsoft.com/office/drawing/2014/main" id="{9EA7897D-D45E-4E08-A375-B08B221691B7}"/>
              </a:ext>
            </a:extLst>
          </p:cNvPr>
          <p:cNvSpPr txBox="1">
            <a:spLocks noChangeArrowheads="1"/>
          </p:cNvSpPr>
          <p:nvPr/>
        </p:nvSpPr>
        <p:spPr bwMode="auto">
          <a:xfrm>
            <a:off x="5695950" y="5727700"/>
            <a:ext cx="2057400" cy="701675"/>
          </a:xfrm>
          <a:prstGeom prst="rect">
            <a:avLst/>
          </a:prstGeom>
          <a:solidFill>
            <a:srgbClr val="FFCC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2000">
                <a:hlinkClick r:id="rId5" action="ppaction://hlinksldjump"/>
              </a:rPr>
              <a:t>Nicht durch AMR ausgeschlossen</a:t>
            </a:r>
            <a:endParaRPr lang="de-DE" sz="2000"/>
          </a:p>
        </p:txBody>
      </p:sp>
      <p:grpSp>
        <p:nvGrpSpPr>
          <p:cNvPr id="2" name="Group 21">
            <a:extLst>
              <a:ext uri="{FF2B5EF4-FFF2-40B4-BE49-F238E27FC236}">
                <a16:creationId xmlns:a16="http://schemas.microsoft.com/office/drawing/2014/main" id="{44F26EC9-0C6F-4E2A-BDF8-8A91A1D18959}"/>
              </a:ext>
            </a:extLst>
          </p:cNvPr>
          <p:cNvGrpSpPr>
            <a:grpSpLocks/>
          </p:cNvGrpSpPr>
          <p:nvPr/>
        </p:nvGrpSpPr>
        <p:grpSpPr bwMode="auto">
          <a:xfrm>
            <a:off x="2286000" y="3416300"/>
            <a:ext cx="2133600" cy="609600"/>
            <a:chOff x="1440" y="2256"/>
            <a:chExt cx="1344" cy="384"/>
          </a:xfrm>
        </p:grpSpPr>
        <p:sp>
          <p:nvSpPr>
            <p:cNvPr id="159765" name="Line 13">
              <a:extLst>
                <a:ext uri="{FF2B5EF4-FFF2-40B4-BE49-F238E27FC236}">
                  <a16:creationId xmlns:a16="http://schemas.microsoft.com/office/drawing/2014/main" id="{98B8C904-52D1-448C-A4A2-CE950B5325ED}"/>
                </a:ext>
              </a:extLst>
            </p:cNvPr>
            <p:cNvSpPr>
              <a:spLocks noChangeShapeType="1"/>
            </p:cNvSpPr>
            <p:nvPr/>
          </p:nvSpPr>
          <p:spPr bwMode="auto">
            <a:xfrm>
              <a:off x="2784" y="2256"/>
              <a:ext cx="0" cy="192"/>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59766" name="Line 14">
              <a:extLst>
                <a:ext uri="{FF2B5EF4-FFF2-40B4-BE49-F238E27FC236}">
                  <a16:creationId xmlns:a16="http://schemas.microsoft.com/office/drawing/2014/main" id="{E25622D1-46F4-457A-A848-A311F603AB8D}"/>
                </a:ext>
              </a:extLst>
            </p:cNvPr>
            <p:cNvSpPr>
              <a:spLocks noChangeShapeType="1"/>
            </p:cNvSpPr>
            <p:nvPr/>
          </p:nvSpPr>
          <p:spPr bwMode="auto">
            <a:xfrm>
              <a:off x="1440" y="2448"/>
              <a:ext cx="0" cy="192"/>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59767" name="Line 15">
              <a:extLst>
                <a:ext uri="{FF2B5EF4-FFF2-40B4-BE49-F238E27FC236}">
                  <a16:creationId xmlns:a16="http://schemas.microsoft.com/office/drawing/2014/main" id="{A4C1DAD2-F59A-4429-BA58-C24DC84EEB08}"/>
                </a:ext>
              </a:extLst>
            </p:cNvPr>
            <p:cNvSpPr>
              <a:spLocks noChangeShapeType="1"/>
            </p:cNvSpPr>
            <p:nvPr/>
          </p:nvSpPr>
          <p:spPr bwMode="auto">
            <a:xfrm>
              <a:off x="1440" y="2448"/>
              <a:ext cx="1344" cy="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grpSp>
      <p:grpSp>
        <p:nvGrpSpPr>
          <p:cNvPr id="3" name="Group 22">
            <a:extLst>
              <a:ext uri="{FF2B5EF4-FFF2-40B4-BE49-F238E27FC236}">
                <a16:creationId xmlns:a16="http://schemas.microsoft.com/office/drawing/2014/main" id="{C513FE37-F4AC-4C89-86D0-8079F4448310}"/>
              </a:ext>
            </a:extLst>
          </p:cNvPr>
          <p:cNvGrpSpPr>
            <a:grpSpLocks/>
          </p:cNvGrpSpPr>
          <p:nvPr/>
        </p:nvGrpSpPr>
        <p:grpSpPr bwMode="auto">
          <a:xfrm>
            <a:off x="2209800" y="4483100"/>
            <a:ext cx="4495800" cy="457200"/>
            <a:chOff x="1440" y="2880"/>
            <a:chExt cx="2784" cy="336"/>
          </a:xfrm>
        </p:grpSpPr>
        <p:sp>
          <p:nvSpPr>
            <p:cNvPr id="159762" name="Line 17">
              <a:extLst>
                <a:ext uri="{FF2B5EF4-FFF2-40B4-BE49-F238E27FC236}">
                  <a16:creationId xmlns:a16="http://schemas.microsoft.com/office/drawing/2014/main" id="{21B7E109-DA7B-4A5A-B3BE-0390E25E03D9}"/>
                </a:ext>
              </a:extLst>
            </p:cNvPr>
            <p:cNvSpPr>
              <a:spLocks noChangeShapeType="1"/>
            </p:cNvSpPr>
            <p:nvPr/>
          </p:nvSpPr>
          <p:spPr bwMode="auto">
            <a:xfrm>
              <a:off x="1440" y="2880"/>
              <a:ext cx="0" cy="192"/>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59763" name="Line 18">
              <a:extLst>
                <a:ext uri="{FF2B5EF4-FFF2-40B4-BE49-F238E27FC236}">
                  <a16:creationId xmlns:a16="http://schemas.microsoft.com/office/drawing/2014/main" id="{B1A3EC09-A6C2-440D-905F-6090CF4FB8D7}"/>
                </a:ext>
              </a:extLst>
            </p:cNvPr>
            <p:cNvSpPr>
              <a:spLocks noChangeShapeType="1"/>
            </p:cNvSpPr>
            <p:nvPr/>
          </p:nvSpPr>
          <p:spPr bwMode="auto">
            <a:xfrm>
              <a:off x="1440" y="3072"/>
              <a:ext cx="2784" cy="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59764" name="Line 19">
              <a:extLst>
                <a:ext uri="{FF2B5EF4-FFF2-40B4-BE49-F238E27FC236}">
                  <a16:creationId xmlns:a16="http://schemas.microsoft.com/office/drawing/2014/main" id="{7BD942FD-AD12-47AE-BC0C-F5A27C112A42}"/>
                </a:ext>
              </a:extLst>
            </p:cNvPr>
            <p:cNvSpPr>
              <a:spLocks noChangeShapeType="1"/>
            </p:cNvSpPr>
            <p:nvPr/>
          </p:nvSpPr>
          <p:spPr bwMode="auto">
            <a:xfrm>
              <a:off x="4224" y="3072"/>
              <a:ext cx="0" cy="144"/>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grpSp>
      <p:sp>
        <p:nvSpPr>
          <p:cNvPr id="225300" name="Line 20">
            <a:extLst>
              <a:ext uri="{FF2B5EF4-FFF2-40B4-BE49-F238E27FC236}">
                <a16:creationId xmlns:a16="http://schemas.microsoft.com/office/drawing/2014/main" id="{A740618E-4549-422E-9CCD-E4FA4E854508}"/>
              </a:ext>
            </a:extLst>
          </p:cNvPr>
          <p:cNvSpPr>
            <a:spLocks noChangeShapeType="1"/>
          </p:cNvSpPr>
          <p:nvPr/>
        </p:nvSpPr>
        <p:spPr bwMode="auto">
          <a:xfrm>
            <a:off x="6711950" y="5651500"/>
            <a:ext cx="0" cy="7620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59761" name="AutoShape 24">
            <a:hlinkClick r:id="rId6" action="ppaction://hlinkpres?slideindex=1&amp;slidetitle=PowerPoint-Präsentation" highlightClick="1"/>
            <a:extLst>
              <a:ext uri="{FF2B5EF4-FFF2-40B4-BE49-F238E27FC236}">
                <a16:creationId xmlns:a16="http://schemas.microsoft.com/office/drawing/2014/main" id="{65F471F3-26EC-4497-BC88-5B039688BC18}"/>
              </a:ext>
            </a:extLst>
          </p:cNvPr>
          <p:cNvSpPr>
            <a:spLocks noChangeArrowheads="1"/>
          </p:cNvSpPr>
          <p:nvPr/>
        </p:nvSpPr>
        <p:spPr bwMode="auto">
          <a:xfrm>
            <a:off x="8077200" y="5638800"/>
            <a:ext cx="304800" cy="3810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289"/>
                                        </p:tgtEl>
                                        <p:attrNameLst>
                                          <p:attrName>style.visibility</p:attrName>
                                        </p:attrNameLst>
                                      </p:cBhvr>
                                      <p:to>
                                        <p:strVal val="visible"/>
                                      </p:to>
                                    </p:set>
                                    <p:anim calcmode="lin" valueType="num">
                                      <p:cBhvr additive="base">
                                        <p:cTn id="7" dur="500" fill="hold"/>
                                        <p:tgtEl>
                                          <p:spTgt spid="225289"/>
                                        </p:tgtEl>
                                        <p:attrNameLst>
                                          <p:attrName>ppt_x</p:attrName>
                                        </p:attrNameLst>
                                      </p:cBhvr>
                                      <p:tavLst>
                                        <p:tav tm="0">
                                          <p:val>
                                            <p:strVal val="0-#ppt_w/2"/>
                                          </p:val>
                                        </p:tav>
                                        <p:tav tm="100000">
                                          <p:val>
                                            <p:strVal val="#ppt_x"/>
                                          </p:val>
                                        </p:tav>
                                      </p:tavLst>
                                    </p:anim>
                                    <p:anim calcmode="lin" valueType="num">
                                      <p:cBhvr additive="base">
                                        <p:cTn id="8" dur="500" fill="hold"/>
                                        <p:tgtEl>
                                          <p:spTgt spid="22528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290"/>
                                        </p:tgtEl>
                                        <p:attrNameLst>
                                          <p:attrName>style.visibility</p:attrName>
                                        </p:attrNameLst>
                                      </p:cBhvr>
                                      <p:to>
                                        <p:strVal val="visible"/>
                                      </p:to>
                                    </p:set>
                                    <p:anim calcmode="lin" valueType="num">
                                      <p:cBhvr additive="base">
                                        <p:cTn id="19" dur="500" fill="hold"/>
                                        <p:tgtEl>
                                          <p:spTgt spid="225290"/>
                                        </p:tgtEl>
                                        <p:attrNameLst>
                                          <p:attrName>ppt_x</p:attrName>
                                        </p:attrNameLst>
                                      </p:cBhvr>
                                      <p:tavLst>
                                        <p:tav tm="0">
                                          <p:val>
                                            <p:strVal val="0-#ppt_w/2"/>
                                          </p:val>
                                        </p:tav>
                                        <p:tav tm="100000">
                                          <p:val>
                                            <p:strVal val="#ppt_x"/>
                                          </p:val>
                                        </p:tav>
                                      </p:tavLst>
                                    </p:anim>
                                    <p:anim calcmode="lin" valueType="num">
                                      <p:cBhvr additive="base">
                                        <p:cTn id="20" dur="500" fill="hold"/>
                                        <p:tgtEl>
                                          <p:spTgt spid="22529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5291"/>
                                        </p:tgtEl>
                                        <p:attrNameLst>
                                          <p:attrName>style.visibility</p:attrName>
                                        </p:attrNameLst>
                                      </p:cBhvr>
                                      <p:to>
                                        <p:strVal val="visible"/>
                                      </p:to>
                                    </p:set>
                                    <p:anim calcmode="lin" valueType="num">
                                      <p:cBhvr additive="base">
                                        <p:cTn id="31" dur="500" fill="hold"/>
                                        <p:tgtEl>
                                          <p:spTgt spid="225291"/>
                                        </p:tgtEl>
                                        <p:attrNameLst>
                                          <p:attrName>ppt_x</p:attrName>
                                        </p:attrNameLst>
                                      </p:cBhvr>
                                      <p:tavLst>
                                        <p:tav tm="0">
                                          <p:val>
                                            <p:strVal val="0-#ppt_w/2"/>
                                          </p:val>
                                        </p:tav>
                                        <p:tav tm="100000">
                                          <p:val>
                                            <p:strVal val="#ppt_x"/>
                                          </p:val>
                                        </p:tav>
                                      </p:tavLst>
                                    </p:anim>
                                    <p:anim calcmode="lin" valueType="num">
                                      <p:cBhvr additive="base">
                                        <p:cTn id="32" dur="500" fill="hold"/>
                                        <p:tgtEl>
                                          <p:spTgt spid="22529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25300"/>
                                        </p:tgtEl>
                                        <p:attrNameLst>
                                          <p:attrName>style.visibility</p:attrName>
                                        </p:attrNameLst>
                                      </p:cBhvr>
                                      <p:to>
                                        <p:strVal val="visible"/>
                                      </p:to>
                                    </p:set>
                                    <p:anim calcmode="lin" valueType="num">
                                      <p:cBhvr additive="base">
                                        <p:cTn id="37" dur="500" fill="hold"/>
                                        <p:tgtEl>
                                          <p:spTgt spid="225300"/>
                                        </p:tgtEl>
                                        <p:attrNameLst>
                                          <p:attrName>ppt_x</p:attrName>
                                        </p:attrNameLst>
                                      </p:cBhvr>
                                      <p:tavLst>
                                        <p:tav tm="0">
                                          <p:val>
                                            <p:strVal val="0-#ppt_w/2"/>
                                          </p:val>
                                        </p:tav>
                                        <p:tav tm="100000">
                                          <p:val>
                                            <p:strVal val="#ppt_x"/>
                                          </p:val>
                                        </p:tav>
                                      </p:tavLst>
                                    </p:anim>
                                    <p:anim calcmode="lin" valueType="num">
                                      <p:cBhvr additive="base">
                                        <p:cTn id="38" dur="500" fill="hold"/>
                                        <p:tgtEl>
                                          <p:spTgt spid="22530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25292"/>
                                        </p:tgtEl>
                                        <p:attrNameLst>
                                          <p:attrName>style.visibility</p:attrName>
                                        </p:attrNameLst>
                                      </p:cBhvr>
                                      <p:to>
                                        <p:strVal val="visible"/>
                                      </p:to>
                                    </p:set>
                                    <p:anim calcmode="lin" valueType="num">
                                      <p:cBhvr additive="base">
                                        <p:cTn id="43" dur="500" fill="hold"/>
                                        <p:tgtEl>
                                          <p:spTgt spid="225292"/>
                                        </p:tgtEl>
                                        <p:attrNameLst>
                                          <p:attrName>ppt_x</p:attrName>
                                        </p:attrNameLst>
                                      </p:cBhvr>
                                      <p:tavLst>
                                        <p:tav tm="0">
                                          <p:val>
                                            <p:strVal val="0-#ppt_w/2"/>
                                          </p:val>
                                        </p:tav>
                                        <p:tav tm="100000">
                                          <p:val>
                                            <p:strVal val="#ppt_x"/>
                                          </p:val>
                                        </p:tav>
                                      </p:tavLst>
                                    </p:anim>
                                    <p:anim calcmode="lin" valueType="num">
                                      <p:cBhvr additive="base">
                                        <p:cTn id="44" dur="500" fill="hold"/>
                                        <p:tgtEl>
                                          <p:spTgt spid="225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9" grpId="0" animBg="1" autoUpdateAnimBg="0"/>
      <p:bldP spid="225290" grpId="0" animBg="1" autoUpdateAnimBg="0"/>
      <p:bldP spid="225291" grpId="0" animBg="1" autoUpdateAnimBg="0"/>
      <p:bldP spid="225292" grpId="0" animBg="1" autoUpdateAnimBg="0"/>
    </p:bld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Fußzeilenplatzhalter 2">
            <a:extLst>
              <a:ext uri="{FF2B5EF4-FFF2-40B4-BE49-F238E27FC236}">
                <a16:creationId xmlns:a16="http://schemas.microsoft.com/office/drawing/2014/main" id="{6D65581C-C492-4429-B3A8-C6B808DA28B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0771" name="Foliennummernplatzhalter 3">
            <a:extLst>
              <a:ext uri="{FF2B5EF4-FFF2-40B4-BE49-F238E27FC236}">
                <a16:creationId xmlns:a16="http://schemas.microsoft.com/office/drawing/2014/main" id="{BF7A2D4D-FFD7-4756-A330-D1A1A4E39B7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4C96402-99D6-4530-AC35-87404E2C7537}" type="slidenum">
              <a:rPr lang="de-DE" altLang="de-DE" sz="1400"/>
              <a:pPr eaLnBrk="1" hangingPunct="1"/>
              <a:t>153</a:t>
            </a:fld>
            <a:endParaRPr lang="de-DE" altLang="de-DE" sz="1400"/>
          </a:p>
        </p:txBody>
      </p:sp>
      <p:sp>
        <p:nvSpPr>
          <p:cNvPr id="160772" name="Text Box 2">
            <a:extLst>
              <a:ext uri="{FF2B5EF4-FFF2-40B4-BE49-F238E27FC236}">
                <a16:creationId xmlns:a16="http://schemas.microsoft.com/office/drawing/2014/main" id="{5E3AB284-1A85-411A-8EFA-7580C5C0F50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0773" name="Text Box 3">
            <a:extLst>
              <a:ext uri="{FF2B5EF4-FFF2-40B4-BE49-F238E27FC236}">
                <a16:creationId xmlns:a16="http://schemas.microsoft.com/office/drawing/2014/main" id="{04810117-EBCE-46E4-9574-7AE39672D25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4)</a:t>
            </a:r>
          </a:p>
        </p:txBody>
      </p:sp>
      <p:sp>
        <p:nvSpPr>
          <p:cNvPr id="160774" name="Text Box 4">
            <a:extLst>
              <a:ext uri="{FF2B5EF4-FFF2-40B4-BE49-F238E27FC236}">
                <a16:creationId xmlns:a16="http://schemas.microsoft.com/office/drawing/2014/main" id="{FAC52E7E-406A-4E99-96F9-B3C78BAE453D}"/>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0775" name="Rectangle 5">
            <a:extLst>
              <a:ext uri="{FF2B5EF4-FFF2-40B4-BE49-F238E27FC236}">
                <a16:creationId xmlns:a16="http://schemas.microsoft.com/office/drawing/2014/main" id="{2EAB74EB-69F7-4F58-B0FE-8ECEF3CA57D3}"/>
              </a:ext>
            </a:extLst>
          </p:cNvPr>
          <p:cNvSpPr>
            <a:spLocks noGrp="1" noChangeArrowheads="1"/>
          </p:cNvSpPr>
          <p:nvPr>
            <p:ph type="title" idx="4294967295"/>
          </p:nvPr>
        </p:nvSpPr>
        <p:spPr/>
        <p:txBody>
          <a:bodyPr/>
          <a:lstStyle/>
          <a:p>
            <a:pPr algn="ctr" eaLnBrk="1" hangingPunct="1"/>
            <a:r>
              <a:rPr lang="de-DE" altLang="de-DE"/>
              <a:t>Krankenbehandlung 4 (Arzneimittel)</a:t>
            </a:r>
          </a:p>
        </p:txBody>
      </p:sp>
      <p:sp>
        <p:nvSpPr>
          <p:cNvPr id="160776" name="Rectangle 6">
            <a:extLst>
              <a:ext uri="{FF2B5EF4-FFF2-40B4-BE49-F238E27FC236}">
                <a16:creationId xmlns:a16="http://schemas.microsoft.com/office/drawing/2014/main" id="{FECDF2EB-E162-4DDE-B9E8-061177C2C7C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0777" name="Text Box 21">
            <a:extLst>
              <a:ext uri="{FF2B5EF4-FFF2-40B4-BE49-F238E27FC236}">
                <a16:creationId xmlns:a16="http://schemas.microsoft.com/office/drawing/2014/main" id="{3098293C-7991-4C93-AF03-231E73EB607A}"/>
              </a:ext>
            </a:extLst>
          </p:cNvPr>
          <p:cNvSpPr txBox="1">
            <a:spLocks noChangeArrowheads="1"/>
          </p:cNvSpPr>
          <p:nvPr/>
        </p:nvSpPr>
        <p:spPr bwMode="auto">
          <a:xfrm>
            <a:off x="228600" y="2362200"/>
            <a:ext cx="8686800" cy="33655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Der Begriff des Arzneimittels ist weder im SGB V noch in den AMR definiert</a:t>
            </a:r>
          </a:p>
        </p:txBody>
      </p:sp>
      <p:sp>
        <p:nvSpPr>
          <p:cNvPr id="229398" name="Text Box 22">
            <a:extLst>
              <a:ext uri="{FF2B5EF4-FFF2-40B4-BE49-F238E27FC236}">
                <a16:creationId xmlns:a16="http://schemas.microsoft.com/office/drawing/2014/main" id="{ABFA6489-9919-43AA-9B42-9EEC0B2AFB03}"/>
              </a:ext>
            </a:extLst>
          </p:cNvPr>
          <p:cNvSpPr txBox="1">
            <a:spLocks noChangeArrowheads="1"/>
          </p:cNvSpPr>
          <p:nvPr/>
        </p:nvSpPr>
        <p:spPr bwMode="auto">
          <a:xfrm>
            <a:off x="228600" y="2743200"/>
            <a:ext cx="8686800" cy="8255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Auf den Begriff des Arzneimittels im AMG kann nicht grundsätzlich – obwohl Abhängigkeiten bestehen – zurückgegriffen werden, da das Arzneimittelrecht und das Krankenversicherungs-recht unterschiedliche Zielsetzungen haben</a:t>
            </a:r>
          </a:p>
        </p:txBody>
      </p:sp>
      <p:sp>
        <p:nvSpPr>
          <p:cNvPr id="229401" name="Text Box 25">
            <a:extLst>
              <a:ext uri="{FF2B5EF4-FFF2-40B4-BE49-F238E27FC236}">
                <a16:creationId xmlns:a16="http://schemas.microsoft.com/office/drawing/2014/main" id="{313B773F-3626-4DB9-86E9-B26CF06479E0}"/>
              </a:ext>
            </a:extLst>
          </p:cNvPr>
          <p:cNvSpPr txBox="1">
            <a:spLocks noChangeArrowheads="1"/>
          </p:cNvSpPr>
          <p:nvPr/>
        </p:nvSpPr>
        <p:spPr bwMode="auto">
          <a:xfrm>
            <a:off x="228600" y="4483100"/>
            <a:ext cx="8686800" cy="8255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Arzneimittel i.S.d. AMG müssen nicht zwingend solche des KV-Rechts sein, andererseits scheidet ein Arzneimittel nicht aus der Leistungspflicht der Krankenkassen aus, weil es nicht unter den Arzneimittelbegriff des AMG fällt</a:t>
            </a:r>
          </a:p>
        </p:txBody>
      </p:sp>
      <p:sp>
        <p:nvSpPr>
          <p:cNvPr id="229402" name="Text Box 26">
            <a:extLst>
              <a:ext uri="{FF2B5EF4-FFF2-40B4-BE49-F238E27FC236}">
                <a16:creationId xmlns:a16="http://schemas.microsoft.com/office/drawing/2014/main" id="{9571632A-0881-400B-B83B-35B181B3EA55}"/>
              </a:ext>
            </a:extLst>
          </p:cNvPr>
          <p:cNvSpPr txBox="1">
            <a:spLocks noChangeArrowheads="1"/>
          </p:cNvSpPr>
          <p:nvPr/>
        </p:nvSpPr>
        <p:spPr bwMode="auto">
          <a:xfrm>
            <a:off x="381000" y="6019800"/>
            <a:ext cx="8229600" cy="730250"/>
          </a:xfrm>
          <a:prstGeom prst="rect">
            <a:avLst/>
          </a:prstGeom>
          <a:solidFill>
            <a:srgbClr val="FFCC00"/>
          </a:solidFill>
          <a:ln w="9525">
            <a:noFill/>
            <a:miter lim="800000"/>
            <a:headEnd/>
            <a:tailEnd/>
          </a:ln>
          <a:effectLst>
            <a:outerShdw dist="107763" dir="2700000" algn="ctr" rotWithShape="0">
              <a:schemeClr val="bg2"/>
            </a:outerShdw>
          </a:effectLst>
        </p:spPr>
        <p:txBody>
          <a:bodyPr>
            <a:spAutoFit/>
          </a:bodyPr>
          <a:lstStyle/>
          <a:p>
            <a:pPr>
              <a:spcBef>
                <a:spcPct val="50000"/>
              </a:spcBef>
              <a:defRPr/>
            </a:pPr>
            <a:r>
              <a:rPr lang="de-DE" sz="1400"/>
              <a:t>Zum Begriff des Arzneimittels u.a. LSG Baden-Württemberg, SGb 1988, 469 m.A.v. Schlenker; Gerlach in Hauck, SGB V, § 31 RZ 15 ff, Wagner in Krauskopf, Soziale Krankenversicherung, § 31 RZ 8; BSGE 67, 36; 86, 54; BSGE </a:t>
            </a:r>
            <a:r>
              <a:rPr lang="de-DE" sz="1400">
                <a:latin typeface="Verdana" pitchFamily="34" charset="0"/>
              </a:rPr>
              <a:t>82, 233; </a:t>
            </a:r>
            <a:r>
              <a:rPr lang="de-DE" sz="1400"/>
              <a:t>umfassend Schlenker in Dok 1987, 236 ff</a:t>
            </a:r>
          </a:p>
        </p:txBody>
      </p:sp>
      <p:sp>
        <p:nvSpPr>
          <p:cNvPr id="229403" name="Text Box 27">
            <a:extLst>
              <a:ext uri="{FF2B5EF4-FFF2-40B4-BE49-F238E27FC236}">
                <a16:creationId xmlns:a16="http://schemas.microsoft.com/office/drawing/2014/main" id="{6224FCCF-1E7D-4DB2-A1CF-8DDB8ACB2365}"/>
              </a:ext>
            </a:extLst>
          </p:cNvPr>
          <p:cNvSpPr txBox="1">
            <a:spLocks noChangeArrowheads="1"/>
          </p:cNvSpPr>
          <p:nvPr/>
        </p:nvSpPr>
        <p:spPr bwMode="auto">
          <a:xfrm>
            <a:off x="228600" y="3594100"/>
            <a:ext cx="8686800" cy="8255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Das Recht der GKV zielt positiv auf die Gewährleistung einer dem Zweck der ärztl. Behandlung optimal entsprechenden effektiven und effizienten Verordnung von Arzneimitteln, während das AMG negativ Gefahrenabwehr und Sicherheit im Verkehr mit Arzneimitteln gewährleisten will</a:t>
            </a:r>
          </a:p>
        </p:txBody>
      </p:sp>
      <p:sp>
        <p:nvSpPr>
          <p:cNvPr id="229404" name="Text Box 28">
            <a:extLst>
              <a:ext uri="{FF2B5EF4-FFF2-40B4-BE49-F238E27FC236}">
                <a16:creationId xmlns:a16="http://schemas.microsoft.com/office/drawing/2014/main" id="{40DECDF4-D390-40F6-8595-2C4D5D42B9F5}"/>
              </a:ext>
            </a:extLst>
          </p:cNvPr>
          <p:cNvSpPr txBox="1">
            <a:spLocks noChangeArrowheads="1"/>
          </p:cNvSpPr>
          <p:nvPr/>
        </p:nvSpPr>
        <p:spPr bwMode="auto">
          <a:xfrm>
            <a:off x="228600" y="5372100"/>
            <a:ext cx="8686800" cy="5810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Für Arzneimittel, die nicht nach dem AMG zugelassen sind, besteht keine Leistungspflicht der Krankenkassen </a:t>
            </a:r>
          </a:p>
        </p:txBody>
      </p:sp>
      <p:sp>
        <p:nvSpPr>
          <p:cNvPr id="229405" name="AutoShape 29">
            <a:hlinkClick r:id="rId2" action="ppaction://hlinkpres?slideindex=1&amp;slidetitle=PowerPoint-Präsentation" highlightClick="1"/>
            <a:extLst>
              <a:ext uri="{FF2B5EF4-FFF2-40B4-BE49-F238E27FC236}">
                <a16:creationId xmlns:a16="http://schemas.microsoft.com/office/drawing/2014/main" id="{98A17E6E-DA79-4F87-8683-7D530D9C5230}"/>
              </a:ext>
            </a:extLst>
          </p:cNvPr>
          <p:cNvSpPr>
            <a:spLocks noChangeArrowheads="1"/>
          </p:cNvSpPr>
          <p:nvPr/>
        </p:nvSpPr>
        <p:spPr bwMode="auto">
          <a:xfrm>
            <a:off x="1905000" y="5676900"/>
            <a:ext cx="304800" cy="228600"/>
          </a:xfrm>
          <a:prstGeom prst="actionButtonForwardNext">
            <a:avLst/>
          </a:prstGeom>
          <a:solidFill>
            <a:schemeClr val="accent2"/>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9398"/>
                                        </p:tgtEl>
                                        <p:attrNameLst>
                                          <p:attrName>style.visibility</p:attrName>
                                        </p:attrNameLst>
                                      </p:cBhvr>
                                      <p:to>
                                        <p:strVal val="visible"/>
                                      </p:to>
                                    </p:set>
                                    <p:anim calcmode="lin" valueType="num">
                                      <p:cBhvr additive="base">
                                        <p:cTn id="7" dur="500" fill="hold"/>
                                        <p:tgtEl>
                                          <p:spTgt spid="229398"/>
                                        </p:tgtEl>
                                        <p:attrNameLst>
                                          <p:attrName>ppt_x</p:attrName>
                                        </p:attrNameLst>
                                      </p:cBhvr>
                                      <p:tavLst>
                                        <p:tav tm="0">
                                          <p:val>
                                            <p:strVal val="0-#ppt_w/2"/>
                                          </p:val>
                                        </p:tav>
                                        <p:tav tm="100000">
                                          <p:val>
                                            <p:strVal val="#ppt_x"/>
                                          </p:val>
                                        </p:tav>
                                      </p:tavLst>
                                    </p:anim>
                                    <p:anim calcmode="lin" valueType="num">
                                      <p:cBhvr additive="base">
                                        <p:cTn id="8" dur="500" fill="hold"/>
                                        <p:tgtEl>
                                          <p:spTgt spid="2293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9403"/>
                                        </p:tgtEl>
                                        <p:attrNameLst>
                                          <p:attrName>style.visibility</p:attrName>
                                        </p:attrNameLst>
                                      </p:cBhvr>
                                      <p:to>
                                        <p:strVal val="visible"/>
                                      </p:to>
                                    </p:set>
                                    <p:anim calcmode="lin" valueType="num">
                                      <p:cBhvr additive="base">
                                        <p:cTn id="13" dur="500" fill="hold"/>
                                        <p:tgtEl>
                                          <p:spTgt spid="229403"/>
                                        </p:tgtEl>
                                        <p:attrNameLst>
                                          <p:attrName>ppt_x</p:attrName>
                                        </p:attrNameLst>
                                      </p:cBhvr>
                                      <p:tavLst>
                                        <p:tav tm="0">
                                          <p:val>
                                            <p:strVal val="0-#ppt_w/2"/>
                                          </p:val>
                                        </p:tav>
                                        <p:tav tm="100000">
                                          <p:val>
                                            <p:strVal val="#ppt_x"/>
                                          </p:val>
                                        </p:tav>
                                      </p:tavLst>
                                    </p:anim>
                                    <p:anim calcmode="lin" valueType="num">
                                      <p:cBhvr additive="base">
                                        <p:cTn id="14" dur="500" fill="hold"/>
                                        <p:tgtEl>
                                          <p:spTgt spid="2294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9401"/>
                                        </p:tgtEl>
                                        <p:attrNameLst>
                                          <p:attrName>style.visibility</p:attrName>
                                        </p:attrNameLst>
                                      </p:cBhvr>
                                      <p:to>
                                        <p:strVal val="visible"/>
                                      </p:to>
                                    </p:set>
                                    <p:anim calcmode="lin" valueType="num">
                                      <p:cBhvr additive="base">
                                        <p:cTn id="19" dur="500" fill="hold"/>
                                        <p:tgtEl>
                                          <p:spTgt spid="229401"/>
                                        </p:tgtEl>
                                        <p:attrNameLst>
                                          <p:attrName>ppt_x</p:attrName>
                                        </p:attrNameLst>
                                      </p:cBhvr>
                                      <p:tavLst>
                                        <p:tav tm="0">
                                          <p:val>
                                            <p:strVal val="0-#ppt_w/2"/>
                                          </p:val>
                                        </p:tav>
                                        <p:tav tm="100000">
                                          <p:val>
                                            <p:strVal val="#ppt_x"/>
                                          </p:val>
                                        </p:tav>
                                      </p:tavLst>
                                    </p:anim>
                                    <p:anim calcmode="lin" valueType="num">
                                      <p:cBhvr additive="base">
                                        <p:cTn id="20" dur="500" fill="hold"/>
                                        <p:tgtEl>
                                          <p:spTgt spid="22940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9404"/>
                                        </p:tgtEl>
                                        <p:attrNameLst>
                                          <p:attrName>style.visibility</p:attrName>
                                        </p:attrNameLst>
                                      </p:cBhvr>
                                      <p:to>
                                        <p:strVal val="visible"/>
                                      </p:to>
                                    </p:set>
                                    <p:anim calcmode="lin" valueType="num">
                                      <p:cBhvr additive="base">
                                        <p:cTn id="25" dur="500" fill="hold"/>
                                        <p:tgtEl>
                                          <p:spTgt spid="229404"/>
                                        </p:tgtEl>
                                        <p:attrNameLst>
                                          <p:attrName>ppt_x</p:attrName>
                                        </p:attrNameLst>
                                      </p:cBhvr>
                                      <p:tavLst>
                                        <p:tav tm="0">
                                          <p:val>
                                            <p:strVal val="0-#ppt_w/2"/>
                                          </p:val>
                                        </p:tav>
                                        <p:tav tm="100000">
                                          <p:val>
                                            <p:strVal val="#ppt_x"/>
                                          </p:val>
                                        </p:tav>
                                      </p:tavLst>
                                    </p:anim>
                                    <p:anim calcmode="lin" valueType="num">
                                      <p:cBhvr additive="base">
                                        <p:cTn id="26" dur="500" fill="hold"/>
                                        <p:tgtEl>
                                          <p:spTgt spid="22940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9405"/>
                                        </p:tgtEl>
                                        <p:attrNameLst>
                                          <p:attrName>style.visibility</p:attrName>
                                        </p:attrNameLst>
                                      </p:cBhvr>
                                      <p:to>
                                        <p:strVal val="visible"/>
                                      </p:to>
                                    </p:set>
                                    <p:anim calcmode="lin" valueType="num">
                                      <p:cBhvr additive="base">
                                        <p:cTn id="31" dur="500" fill="hold"/>
                                        <p:tgtEl>
                                          <p:spTgt spid="229405"/>
                                        </p:tgtEl>
                                        <p:attrNameLst>
                                          <p:attrName>ppt_x</p:attrName>
                                        </p:attrNameLst>
                                      </p:cBhvr>
                                      <p:tavLst>
                                        <p:tav tm="0">
                                          <p:val>
                                            <p:strVal val="0-#ppt_w/2"/>
                                          </p:val>
                                        </p:tav>
                                        <p:tav tm="100000">
                                          <p:val>
                                            <p:strVal val="#ppt_x"/>
                                          </p:val>
                                        </p:tav>
                                      </p:tavLst>
                                    </p:anim>
                                    <p:anim calcmode="lin" valueType="num">
                                      <p:cBhvr additive="base">
                                        <p:cTn id="32" dur="500" fill="hold"/>
                                        <p:tgtEl>
                                          <p:spTgt spid="22940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29402"/>
                                        </p:tgtEl>
                                        <p:attrNameLst>
                                          <p:attrName>style.visibility</p:attrName>
                                        </p:attrNameLst>
                                      </p:cBhvr>
                                      <p:to>
                                        <p:strVal val="visible"/>
                                      </p:to>
                                    </p:set>
                                    <p:anim calcmode="lin" valueType="num">
                                      <p:cBhvr additive="base">
                                        <p:cTn id="37" dur="500" fill="hold"/>
                                        <p:tgtEl>
                                          <p:spTgt spid="229402"/>
                                        </p:tgtEl>
                                        <p:attrNameLst>
                                          <p:attrName>ppt_x</p:attrName>
                                        </p:attrNameLst>
                                      </p:cBhvr>
                                      <p:tavLst>
                                        <p:tav tm="0">
                                          <p:val>
                                            <p:strVal val="0-#ppt_w/2"/>
                                          </p:val>
                                        </p:tav>
                                        <p:tav tm="100000">
                                          <p:val>
                                            <p:strVal val="#ppt_x"/>
                                          </p:val>
                                        </p:tav>
                                      </p:tavLst>
                                    </p:anim>
                                    <p:anim calcmode="lin" valueType="num">
                                      <p:cBhvr additive="base">
                                        <p:cTn id="38" dur="500" fill="hold"/>
                                        <p:tgtEl>
                                          <p:spTgt spid="2294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98" grpId="0" animBg="1" autoUpdateAnimBg="0"/>
      <p:bldP spid="229401" grpId="0" animBg="1" autoUpdateAnimBg="0"/>
      <p:bldP spid="229402" grpId="0" animBg="1" autoUpdateAnimBg="0"/>
      <p:bldP spid="229403" grpId="0" animBg="1" autoUpdateAnimBg="0"/>
      <p:bldP spid="229404" grpId="0" animBg="1" autoUpdateAnimBg="0"/>
      <p:bldP spid="229405"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Fußzeilenplatzhalter 2">
            <a:extLst>
              <a:ext uri="{FF2B5EF4-FFF2-40B4-BE49-F238E27FC236}">
                <a16:creationId xmlns:a16="http://schemas.microsoft.com/office/drawing/2014/main" id="{AFC06DA0-5C9E-43EC-8F04-C1CFD0A9DD0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1795" name="Foliennummernplatzhalter 3">
            <a:extLst>
              <a:ext uri="{FF2B5EF4-FFF2-40B4-BE49-F238E27FC236}">
                <a16:creationId xmlns:a16="http://schemas.microsoft.com/office/drawing/2014/main" id="{B511BBAC-CC7C-4A88-AA39-D04A5E6544B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97BD30D-DBC2-4E88-B5B2-9E5DE6B225A9}" type="slidenum">
              <a:rPr lang="de-DE" altLang="de-DE" sz="1400"/>
              <a:pPr eaLnBrk="1" hangingPunct="1"/>
              <a:t>154</a:t>
            </a:fld>
            <a:endParaRPr lang="de-DE" altLang="de-DE" sz="1400"/>
          </a:p>
        </p:txBody>
      </p:sp>
      <p:sp>
        <p:nvSpPr>
          <p:cNvPr id="161796" name="Text Box 2">
            <a:extLst>
              <a:ext uri="{FF2B5EF4-FFF2-40B4-BE49-F238E27FC236}">
                <a16:creationId xmlns:a16="http://schemas.microsoft.com/office/drawing/2014/main" id="{023BCAA9-3348-479B-B7D5-6B1CC493FFB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1797" name="Text Box 3">
            <a:extLst>
              <a:ext uri="{FF2B5EF4-FFF2-40B4-BE49-F238E27FC236}">
                <a16:creationId xmlns:a16="http://schemas.microsoft.com/office/drawing/2014/main" id="{353FF0D1-8873-4B05-8F83-CF549B25B0D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5)</a:t>
            </a:r>
          </a:p>
        </p:txBody>
      </p:sp>
      <p:sp>
        <p:nvSpPr>
          <p:cNvPr id="161798" name="Text Box 4">
            <a:extLst>
              <a:ext uri="{FF2B5EF4-FFF2-40B4-BE49-F238E27FC236}">
                <a16:creationId xmlns:a16="http://schemas.microsoft.com/office/drawing/2014/main" id="{4B0552A9-6951-43BB-98D3-E6FE3E62A6B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1799" name="Rectangle 5">
            <a:extLst>
              <a:ext uri="{FF2B5EF4-FFF2-40B4-BE49-F238E27FC236}">
                <a16:creationId xmlns:a16="http://schemas.microsoft.com/office/drawing/2014/main" id="{FC07EA0C-F663-4AD7-B8E2-90D1A0A3D708}"/>
              </a:ext>
            </a:extLst>
          </p:cNvPr>
          <p:cNvSpPr>
            <a:spLocks noGrp="1" noChangeArrowheads="1"/>
          </p:cNvSpPr>
          <p:nvPr>
            <p:ph type="title" idx="4294967295"/>
          </p:nvPr>
        </p:nvSpPr>
        <p:spPr/>
        <p:txBody>
          <a:bodyPr/>
          <a:lstStyle/>
          <a:p>
            <a:pPr algn="ctr" eaLnBrk="1" hangingPunct="1"/>
            <a:r>
              <a:rPr lang="de-DE" altLang="de-DE"/>
              <a:t>Krankenbehandlung 5 (Arzneimittel)</a:t>
            </a:r>
          </a:p>
        </p:txBody>
      </p:sp>
      <p:sp>
        <p:nvSpPr>
          <p:cNvPr id="161800" name="Rectangle 6">
            <a:extLst>
              <a:ext uri="{FF2B5EF4-FFF2-40B4-BE49-F238E27FC236}">
                <a16:creationId xmlns:a16="http://schemas.microsoft.com/office/drawing/2014/main" id="{611F50D3-B3A9-4F95-A795-2EA6DBB5565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1801" name="Text Box 10">
            <a:extLst>
              <a:ext uri="{FF2B5EF4-FFF2-40B4-BE49-F238E27FC236}">
                <a16:creationId xmlns:a16="http://schemas.microsoft.com/office/drawing/2014/main" id="{08689FCA-4731-4C2E-BABC-50859D82F066}"/>
              </a:ext>
            </a:extLst>
          </p:cNvPr>
          <p:cNvSpPr txBox="1">
            <a:spLocks noChangeArrowheads="1"/>
          </p:cNvSpPr>
          <p:nvPr/>
        </p:nvSpPr>
        <p:spPr bwMode="auto">
          <a:xfrm>
            <a:off x="1422400" y="2590800"/>
            <a:ext cx="601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b="1">
                <a:latin typeface="Arial" panose="020B0604020202020204" pitchFamily="34" charset="0"/>
              </a:rPr>
              <a:t>BSG vom 28. 3. 2000 – B 1 KR 11/98 R:</a:t>
            </a:r>
            <a:endParaRPr lang="de-DE" altLang="de-DE"/>
          </a:p>
        </p:txBody>
      </p:sp>
      <p:sp>
        <p:nvSpPr>
          <p:cNvPr id="161802" name="Text Box 11">
            <a:extLst>
              <a:ext uri="{FF2B5EF4-FFF2-40B4-BE49-F238E27FC236}">
                <a16:creationId xmlns:a16="http://schemas.microsoft.com/office/drawing/2014/main" id="{BF05E329-FE4E-4728-978F-8BB7036C78DB}"/>
              </a:ext>
            </a:extLst>
          </p:cNvPr>
          <p:cNvSpPr txBox="1">
            <a:spLocks noChangeArrowheads="1"/>
          </p:cNvSpPr>
          <p:nvPr/>
        </p:nvSpPr>
        <p:spPr bwMode="auto">
          <a:xfrm>
            <a:off x="381000" y="3200400"/>
            <a:ext cx="8077200" cy="2014538"/>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solidFill>
                  <a:srgbClr val="000000"/>
                </a:solidFill>
              </a:rPr>
              <a:t>Dabei kann unentschieden bleiben, ob der Arzneimittelbegriff des SGB V mit demjenigen des AMG in jeder Beziehung übereinstimmt (offengelassen in BSG Bd. 81 S. 240, 243 </a:t>
            </a:r>
            <a:r>
              <a:rPr lang="de-DE" altLang="de-DE" sz="1800" b="1">
                <a:solidFill>
                  <a:srgbClr val="0000FF"/>
                </a:solidFill>
              </a:rPr>
              <a:t> </a:t>
            </a:r>
            <a:r>
              <a:rPr lang="de-DE" altLang="de-DE" sz="1800">
                <a:solidFill>
                  <a:srgbClr val="000000"/>
                </a:solidFill>
              </a:rPr>
              <a:t>– Diätnahrungsmittel; BSG in SozR 3-2500 § 61 Nr. 7</a:t>
            </a:r>
            <a:r>
              <a:rPr lang="de-DE" altLang="de-DE" sz="1800"/>
              <a:t>12</a:t>
            </a:r>
            <a:r>
              <a:rPr lang="de-DE" altLang="de-DE" sz="1800" b="1">
                <a:solidFill>
                  <a:srgbClr val="0000FF"/>
                </a:solidFill>
              </a:rPr>
              <a:t> </a:t>
            </a:r>
            <a:r>
              <a:rPr lang="de-DE" altLang="de-DE" sz="1800">
                <a:solidFill>
                  <a:srgbClr val="000000"/>
                </a:solidFill>
              </a:rPr>
              <a:t>– Insulin). Präparate, die von der im wesentlichen mit dem allgemeinen Sprachgebrauch übereinstimmenden Grunddefinition des § 2 Abs. 1 AMG erfasst werden, sind jedenfalls regelmäßig zugleich Arzneimittel im Sinne von § 27 Abs. 1 Satz 2 Nr. 3, § 31 SGB V.</a:t>
            </a:r>
            <a:endParaRPr lang="de-DE" altLang="de-DE" sz="1800"/>
          </a:p>
        </p:txBody>
      </p:sp>
    </p:spTree>
  </p:cSld>
  <p:clrMapOvr>
    <a:masterClrMapping/>
  </p:clrMapOvr>
  <p:transition spd="med">
    <p:wipe dir="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Fußzeilenplatzhalter 2">
            <a:extLst>
              <a:ext uri="{FF2B5EF4-FFF2-40B4-BE49-F238E27FC236}">
                <a16:creationId xmlns:a16="http://schemas.microsoft.com/office/drawing/2014/main" id="{9B4F43F8-3881-4FA6-8757-5A2D45D2A94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2819" name="Foliennummernplatzhalter 3">
            <a:extLst>
              <a:ext uri="{FF2B5EF4-FFF2-40B4-BE49-F238E27FC236}">
                <a16:creationId xmlns:a16="http://schemas.microsoft.com/office/drawing/2014/main" id="{01E489E5-8896-4B6F-84C4-495074163A8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5D9F191-BEB6-47CC-98C8-ACDCFF9B484D}" type="slidenum">
              <a:rPr lang="de-DE" altLang="de-DE" sz="1400"/>
              <a:pPr eaLnBrk="1" hangingPunct="1"/>
              <a:t>155</a:t>
            </a:fld>
            <a:endParaRPr lang="de-DE" altLang="de-DE" sz="1400"/>
          </a:p>
        </p:txBody>
      </p:sp>
      <p:sp>
        <p:nvSpPr>
          <p:cNvPr id="162820" name="Text Box 2">
            <a:extLst>
              <a:ext uri="{FF2B5EF4-FFF2-40B4-BE49-F238E27FC236}">
                <a16:creationId xmlns:a16="http://schemas.microsoft.com/office/drawing/2014/main" id="{E5903E53-BC7A-4F38-84B5-82FA28AD63A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2821" name="Text Box 3">
            <a:extLst>
              <a:ext uri="{FF2B5EF4-FFF2-40B4-BE49-F238E27FC236}">
                <a16:creationId xmlns:a16="http://schemas.microsoft.com/office/drawing/2014/main" id="{AA6903E7-7255-488E-98F1-09F6E14CFDD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6)</a:t>
            </a:r>
          </a:p>
        </p:txBody>
      </p:sp>
      <p:sp>
        <p:nvSpPr>
          <p:cNvPr id="162822" name="Text Box 4">
            <a:extLst>
              <a:ext uri="{FF2B5EF4-FFF2-40B4-BE49-F238E27FC236}">
                <a16:creationId xmlns:a16="http://schemas.microsoft.com/office/drawing/2014/main" id="{CB927776-0146-46D4-8745-733A7222E3A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2823" name="Rectangle 5">
            <a:extLst>
              <a:ext uri="{FF2B5EF4-FFF2-40B4-BE49-F238E27FC236}">
                <a16:creationId xmlns:a16="http://schemas.microsoft.com/office/drawing/2014/main" id="{976C3DC8-254A-4064-A790-C863509BE251}"/>
              </a:ext>
            </a:extLst>
          </p:cNvPr>
          <p:cNvSpPr>
            <a:spLocks noGrp="1" noChangeArrowheads="1"/>
          </p:cNvSpPr>
          <p:nvPr>
            <p:ph type="title" idx="4294967295"/>
          </p:nvPr>
        </p:nvSpPr>
        <p:spPr/>
        <p:txBody>
          <a:bodyPr/>
          <a:lstStyle/>
          <a:p>
            <a:pPr algn="ctr" eaLnBrk="1" hangingPunct="1"/>
            <a:r>
              <a:rPr lang="de-DE" altLang="de-DE"/>
              <a:t>Krankenbehandlung 6 (Arzneimittel)</a:t>
            </a:r>
          </a:p>
        </p:txBody>
      </p:sp>
      <p:sp>
        <p:nvSpPr>
          <p:cNvPr id="162824" name="Rectangle 6">
            <a:extLst>
              <a:ext uri="{FF2B5EF4-FFF2-40B4-BE49-F238E27FC236}">
                <a16:creationId xmlns:a16="http://schemas.microsoft.com/office/drawing/2014/main" id="{AE909593-848C-461F-9A65-E81EC83F3FC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2825" name="Text Box 9">
            <a:extLst>
              <a:ext uri="{FF2B5EF4-FFF2-40B4-BE49-F238E27FC236}">
                <a16:creationId xmlns:a16="http://schemas.microsoft.com/office/drawing/2014/main" id="{90C3A09C-DF0B-4BB5-80C8-C2597BCF8F96}"/>
              </a:ext>
            </a:extLst>
          </p:cNvPr>
          <p:cNvSpPr txBox="1">
            <a:spLocks noChangeArrowheads="1"/>
          </p:cNvSpPr>
          <p:nvPr/>
        </p:nvSpPr>
        <p:spPr bwMode="auto">
          <a:xfrm>
            <a:off x="685800" y="2590800"/>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Sozialrechtlicher Arzneimittelbegriff:</a:t>
            </a:r>
          </a:p>
        </p:txBody>
      </p:sp>
      <p:sp>
        <p:nvSpPr>
          <p:cNvPr id="162826" name="Text Box 10">
            <a:extLst>
              <a:ext uri="{FF2B5EF4-FFF2-40B4-BE49-F238E27FC236}">
                <a16:creationId xmlns:a16="http://schemas.microsoft.com/office/drawing/2014/main" id="{5E2A4A43-F34D-4C25-BA8D-DBFD124CBC35}"/>
              </a:ext>
            </a:extLst>
          </p:cNvPr>
          <p:cNvSpPr txBox="1">
            <a:spLocks noChangeArrowheads="1"/>
          </p:cNvSpPr>
          <p:nvPr/>
        </p:nvSpPr>
        <p:spPr bwMode="auto">
          <a:xfrm>
            <a:off x="457200" y="3124200"/>
            <a:ext cx="8229600" cy="22828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Unter Arzneimittel sind diejenigen Mittel zu verstehen, die im wesentlichen auf den inneren Organismus des Körpers (im Sinne der Heilung oder Besserung eines Krankheitszu-standes) einwirken, indem sie in geeigneter Weise – durch Einnehmen, Einlauf, Einspritzen und dergleichen – zuge-führt werden.</a:t>
            </a:r>
          </a:p>
        </p:txBody>
      </p:sp>
      <p:sp>
        <p:nvSpPr>
          <p:cNvPr id="162827" name="Text Box 11">
            <a:extLst>
              <a:ext uri="{FF2B5EF4-FFF2-40B4-BE49-F238E27FC236}">
                <a16:creationId xmlns:a16="http://schemas.microsoft.com/office/drawing/2014/main" id="{13BE419E-DE09-4521-BF20-F85B48FF61CD}"/>
              </a:ext>
            </a:extLst>
          </p:cNvPr>
          <p:cNvSpPr txBox="1">
            <a:spLocks noChangeArrowheads="1"/>
          </p:cNvSpPr>
          <p:nvPr/>
        </p:nvSpPr>
        <p:spPr bwMode="auto">
          <a:xfrm>
            <a:off x="533400" y="5562600"/>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Gerlach in Hauck, § 31, RZ 22</a:t>
            </a:r>
          </a:p>
        </p:txBody>
      </p:sp>
    </p:spTree>
  </p:cSld>
  <p:clrMapOvr>
    <a:masterClrMapping/>
  </p:clrMapOvr>
  <p:transition spd="med">
    <p:wipe dir="r"/>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Fußzeilenplatzhalter 2">
            <a:extLst>
              <a:ext uri="{FF2B5EF4-FFF2-40B4-BE49-F238E27FC236}">
                <a16:creationId xmlns:a16="http://schemas.microsoft.com/office/drawing/2014/main" id="{45083431-0CF0-40FE-B20C-C7C1730E8D4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3843" name="Foliennummernplatzhalter 3">
            <a:extLst>
              <a:ext uri="{FF2B5EF4-FFF2-40B4-BE49-F238E27FC236}">
                <a16:creationId xmlns:a16="http://schemas.microsoft.com/office/drawing/2014/main" id="{31353F04-A566-4C3E-B3FA-C78621CC6D9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1FC0B08-32CB-4753-94B5-CE147F680389}" type="slidenum">
              <a:rPr lang="de-DE" altLang="de-DE" sz="1400"/>
              <a:pPr eaLnBrk="1" hangingPunct="1"/>
              <a:t>156</a:t>
            </a:fld>
            <a:endParaRPr lang="de-DE" altLang="de-DE" sz="1400"/>
          </a:p>
        </p:txBody>
      </p:sp>
      <p:sp>
        <p:nvSpPr>
          <p:cNvPr id="163844" name="Text Box 2">
            <a:extLst>
              <a:ext uri="{FF2B5EF4-FFF2-40B4-BE49-F238E27FC236}">
                <a16:creationId xmlns:a16="http://schemas.microsoft.com/office/drawing/2014/main" id="{21A2AF4D-EC2B-4989-9DF7-57BBC6AE7E3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3845" name="Text Box 3">
            <a:extLst>
              <a:ext uri="{FF2B5EF4-FFF2-40B4-BE49-F238E27FC236}">
                <a16:creationId xmlns:a16="http://schemas.microsoft.com/office/drawing/2014/main" id="{89478B33-B6DF-4741-970B-11B7FE9B278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7)</a:t>
            </a:r>
          </a:p>
        </p:txBody>
      </p:sp>
      <p:sp>
        <p:nvSpPr>
          <p:cNvPr id="163846" name="Text Box 4">
            <a:extLst>
              <a:ext uri="{FF2B5EF4-FFF2-40B4-BE49-F238E27FC236}">
                <a16:creationId xmlns:a16="http://schemas.microsoft.com/office/drawing/2014/main" id="{35021FDF-BFA0-4973-BB49-350530AD498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3847" name="Rectangle 5">
            <a:extLst>
              <a:ext uri="{FF2B5EF4-FFF2-40B4-BE49-F238E27FC236}">
                <a16:creationId xmlns:a16="http://schemas.microsoft.com/office/drawing/2014/main" id="{71525B5C-BDE1-4D17-98EC-F4507710A51A}"/>
              </a:ext>
            </a:extLst>
          </p:cNvPr>
          <p:cNvSpPr>
            <a:spLocks noGrp="1" noChangeArrowheads="1"/>
          </p:cNvSpPr>
          <p:nvPr>
            <p:ph type="title" idx="4294967295"/>
          </p:nvPr>
        </p:nvSpPr>
        <p:spPr/>
        <p:txBody>
          <a:bodyPr/>
          <a:lstStyle/>
          <a:p>
            <a:pPr eaLnBrk="1" hangingPunct="1"/>
            <a:r>
              <a:rPr lang="de-DE" altLang="de-DE"/>
              <a:t>Krankenbehandlung 7 (Arzneimittel)</a:t>
            </a:r>
          </a:p>
        </p:txBody>
      </p:sp>
      <p:sp>
        <p:nvSpPr>
          <p:cNvPr id="163848" name="Rectangle 6">
            <a:extLst>
              <a:ext uri="{FF2B5EF4-FFF2-40B4-BE49-F238E27FC236}">
                <a16:creationId xmlns:a16="http://schemas.microsoft.com/office/drawing/2014/main" id="{25C7A4FF-D90A-457B-BB2B-C0FE3AB15C7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3849" name="Text Box 7">
            <a:extLst>
              <a:ext uri="{FF2B5EF4-FFF2-40B4-BE49-F238E27FC236}">
                <a16:creationId xmlns:a16="http://schemas.microsoft.com/office/drawing/2014/main" id="{1F77E783-1058-48A3-A3B9-CAAEB20FA02D}"/>
              </a:ext>
            </a:extLst>
          </p:cNvPr>
          <p:cNvSpPr txBox="1">
            <a:spLocks noChangeArrowheads="1"/>
          </p:cNvSpPr>
          <p:nvPr/>
        </p:nvSpPr>
        <p:spPr bwMode="auto">
          <a:xfrm>
            <a:off x="104775" y="2646363"/>
            <a:ext cx="8915400" cy="3754874"/>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tabLst>
                <a:tab pos="577850" algn="l"/>
              </a:tabLst>
              <a:defRPr sz="2400">
                <a:solidFill>
                  <a:schemeClr val="tx1"/>
                </a:solidFill>
                <a:latin typeface="Tahoma" panose="020B0604030504040204" pitchFamily="34" charset="0"/>
              </a:defRPr>
            </a:lvl1pPr>
            <a:lvl2pPr marL="742950" indent="-285750" eaLnBrk="0" hangingPunct="0">
              <a:tabLst>
                <a:tab pos="577850" algn="l"/>
              </a:tabLst>
              <a:defRPr sz="2400">
                <a:solidFill>
                  <a:schemeClr val="tx1"/>
                </a:solidFill>
                <a:latin typeface="Tahoma" panose="020B0604030504040204" pitchFamily="34" charset="0"/>
              </a:defRPr>
            </a:lvl2pPr>
            <a:lvl3pPr marL="1143000" indent="-228600" eaLnBrk="0" hangingPunct="0">
              <a:tabLst>
                <a:tab pos="577850" algn="l"/>
              </a:tabLst>
              <a:defRPr sz="2400">
                <a:solidFill>
                  <a:schemeClr val="tx1"/>
                </a:solidFill>
                <a:latin typeface="Tahoma" panose="020B0604030504040204" pitchFamily="34" charset="0"/>
              </a:defRPr>
            </a:lvl3pPr>
            <a:lvl4pPr marL="1600200" indent="-228600" eaLnBrk="0" hangingPunct="0">
              <a:tabLst>
                <a:tab pos="577850" algn="l"/>
              </a:tabLst>
              <a:defRPr sz="2400">
                <a:solidFill>
                  <a:schemeClr val="tx1"/>
                </a:solidFill>
                <a:latin typeface="Tahoma" panose="020B0604030504040204" pitchFamily="34" charset="0"/>
              </a:defRPr>
            </a:lvl4pPr>
            <a:lvl5pPr marL="2057400" indent="-228600" eaLnBrk="0" hangingPunct="0">
              <a:tabLst>
                <a:tab pos="57785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785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785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785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785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t>§ 2 AMG </a:t>
            </a:r>
            <a:endParaRPr lang="de-DE" altLang="de-DE" sz="1400" dirty="0"/>
          </a:p>
          <a:p>
            <a:pPr algn="ctr" eaLnBrk="1" hangingPunct="1">
              <a:spcBef>
                <a:spcPct val="50000"/>
              </a:spcBef>
            </a:pPr>
            <a:r>
              <a:rPr lang="de-DE" altLang="de-DE" sz="1400" b="1" dirty="0"/>
              <a:t>Arzneimittelbegriff </a:t>
            </a:r>
            <a:endParaRPr lang="de-DE" altLang="de-DE" sz="1400" dirty="0"/>
          </a:p>
          <a:p>
            <a:pPr eaLnBrk="1" hangingPunct="1">
              <a:spcBef>
                <a:spcPct val="50000"/>
              </a:spcBef>
            </a:pPr>
            <a:r>
              <a:rPr lang="de-DE" altLang="de-DE" sz="1400" dirty="0"/>
              <a:t>(1) Arzneimittel sind Stoffe oder Zubereitungen aus Stoffen,</a:t>
            </a:r>
          </a:p>
          <a:p>
            <a:pPr eaLnBrk="1" hangingPunct="1">
              <a:spcBef>
                <a:spcPct val="50000"/>
              </a:spcBef>
            </a:pPr>
            <a:endParaRPr lang="de-DE" altLang="de-DE" sz="1400" dirty="0"/>
          </a:p>
          <a:p>
            <a:pPr eaLnBrk="1" hangingPunct="1">
              <a:spcBef>
                <a:spcPct val="50000"/>
              </a:spcBef>
            </a:pPr>
            <a:r>
              <a:rPr lang="de-DE" altLang="de-DE" sz="1400" dirty="0"/>
              <a:t>1.     die zur Anwendung im oder am menschlichen oder tierischen Körper bestimmt sind und als Mittel mit Eigenschaften zur Heilung oder Linderung oder zur Verhütung menschlicher oder tierischer Krankheiten oder krankhafter Beschwerden bestimmt sind oder</a:t>
            </a:r>
          </a:p>
          <a:p>
            <a:pPr eaLnBrk="1" hangingPunct="1">
              <a:spcBef>
                <a:spcPct val="50000"/>
              </a:spcBef>
            </a:pPr>
            <a:r>
              <a:rPr lang="de-DE" altLang="de-DE" sz="1400" dirty="0"/>
              <a:t>2.     die im oder am menschlichen oder tierischen Körper angewendet oder einem Menschen oder einem Tier verabreicht werden können, um entweder</a:t>
            </a:r>
          </a:p>
          <a:p>
            <a:pPr eaLnBrk="1" hangingPunct="1">
              <a:spcBef>
                <a:spcPct val="50000"/>
              </a:spcBef>
            </a:pPr>
            <a:endParaRPr lang="de-DE" altLang="de-DE" sz="1400" dirty="0"/>
          </a:p>
          <a:p>
            <a:pPr eaLnBrk="1" hangingPunct="1">
              <a:spcBef>
                <a:spcPct val="50000"/>
              </a:spcBef>
            </a:pPr>
            <a:r>
              <a:rPr lang="de-DE" altLang="de-DE" sz="1400" dirty="0"/>
              <a:t>    a) die physiologischen Funktionen durch eine pharmakologische, immunologische oder metabolische Wirkung wiederherzustellen, zu korrigieren oder zu beeinflussen oder</a:t>
            </a:r>
          </a:p>
          <a:p>
            <a:pPr eaLnBrk="1" hangingPunct="1">
              <a:spcBef>
                <a:spcPct val="50000"/>
              </a:spcBef>
            </a:pPr>
            <a:r>
              <a:rPr lang="de-DE" altLang="de-DE" sz="1400" dirty="0"/>
              <a:t>    b)  eine medizinische Diagnose zu erstellen.</a:t>
            </a:r>
          </a:p>
        </p:txBody>
      </p:sp>
    </p:spTree>
  </p:cSld>
  <p:clrMapOvr>
    <a:masterClrMapping/>
  </p:clrMapOvr>
  <p:transition spd="med">
    <p:wipe dir="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Fußzeilenplatzhalter 2">
            <a:extLst>
              <a:ext uri="{FF2B5EF4-FFF2-40B4-BE49-F238E27FC236}">
                <a16:creationId xmlns:a16="http://schemas.microsoft.com/office/drawing/2014/main" id="{6B629830-FA89-4CBF-8611-5547F0807FF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4867" name="Foliennummernplatzhalter 3">
            <a:extLst>
              <a:ext uri="{FF2B5EF4-FFF2-40B4-BE49-F238E27FC236}">
                <a16:creationId xmlns:a16="http://schemas.microsoft.com/office/drawing/2014/main" id="{67FAA131-9D0B-45AF-BD42-9A8120D0C67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395F48F-4AC8-4AC9-A701-6C12E568D844}" type="slidenum">
              <a:rPr lang="de-DE" altLang="de-DE" sz="1400"/>
              <a:pPr eaLnBrk="1" hangingPunct="1"/>
              <a:t>157</a:t>
            </a:fld>
            <a:endParaRPr lang="de-DE" altLang="de-DE" sz="1400"/>
          </a:p>
        </p:txBody>
      </p:sp>
      <p:sp>
        <p:nvSpPr>
          <p:cNvPr id="164868" name="Text Box 2">
            <a:extLst>
              <a:ext uri="{FF2B5EF4-FFF2-40B4-BE49-F238E27FC236}">
                <a16:creationId xmlns:a16="http://schemas.microsoft.com/office/drawing/2014/main" id="{36F2653A-9F49-4170-B168-C99492B4871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4869" name="Text Box 3">
            <a:extLst>
              <a:ext uri="{FF2B5EF4-FFF2-40B4-BE49-F238E27FC236}">
                <a16:creationId xmlns:a16="http://schemas.microsoft.com/office/drawing/2014/main" id="{78BCF77B-1594-4565-A9CB-8A57137E8A3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8)</a:t>
            </a:r>
          </a:p>
        </p:txBody>
      </p:sp>
      <p:sp>
        <p:nvSpPr>
          <p:cNvPr id="164870" name="Text Box 4">
            <a:extLst>
              <a:ext uri="{FF2B5EF4-FFF2-40B4-BE49-F238E27FC236}">
                <a16:creationId xmlns:a16="http://schemas.microsoft.com/office/drawing/2014/main" id="{9A79E4DC-4193-4FF2-B7E5-1F4AE862A7D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4871" name="Rectangle 5">
            <a:extLst>
              <a:ext uri="{FF2B5EF4-FFF2-40B4-BE49-F238E27FC236}">
                <a16:creationId xmlns:a16="http://schemas.microsoft.com/office/drawing/2014/main" id="{3FD72E88-4AC5-4047-81CD-CA1A786F676F}"/>
              </a:ext>
            </a:extLst>
          </p:cNvPr>
          <p:cNvSpPr>
            <a:spLocks noGrp="1" noChangeArrowheads="1"/>
          </p:cNvSpPr>
          <p:nvPr>
            <p:ph type="title" idx="4294967295"/>
          </p:nvPr>
        </p:nvSpPr>
        <p:spPr/>
        <p:txBody>
          <a:bodyPr/>
          <a:lstStyle/>
          <a:p>
            <a:pPr eaLnBrk="1" hangingPunct="1"/>
            <a:r>
              <a:rPr lang="de-DE" altLang="de-DE"/>
              <a:t>Krankenbehandlung 8 (Arzneimittel)</a:t>
            </a:r>
          </a:p>
        </p:txBody>
      </p:sp>
      <p:sp>
        <p:nvSpPr>
          <p:cNvPr id="164872" name="Rectangle 6">
            <a:extLst>
              <a:ext uri="{FF2B5EF4-FFF2-40B4-BE49-F238E27FC236}">
                <a16:creationId xmlns:a16="http://schemas.microsoft.com/office/drawing/2014/main" id="{3AE2E638-FBC6-4ACB-9175-840405CAF19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4873" name="Text Box 7">
            <a:extLst>
              <a:ext uri="{FF2B5EF4-FFF2-40B4-BE49-F238E27FC236}">
                <a16:creationId xmlns:a16="http://schemas.microsoft.com/office/drawing/2014/main" id="{4E0AED6A-7E79-42CA-A606-1500D3C98261}"/>
              </a:ext>
            </a:extLst>
          </p:cNvPr>
          <p:cNvSpPr txBox="1">
            <a:spLocks noChangeArrowheads="1"/>
          </p:cNvSpPr>
          <p:nvPr/>
        </p:nvSpPr>
        <p:spPr bwMode="auto">
          <a:xfrm>
            <a:off x="190500" y="2746375"/>
            <a:ext cx="8572500" cy="13684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(2) Als Arzneimittel gelten </a:t>
            </a:r>
          </a:p>
          <a:p>
            <a:pPr eaLnBrk="1" hangingPunct="1">
              <a:spcBef>
                <a:spcPct val="50000"/>
              </a:spcBef>
            </a:pPr>
            <a:r>
              <a:rPr lang="de-DE" altLang="de-DE" sz="1400"/>
              <a:t>     1.  Gegenstände, die ein Arzneimittel nach Absatz 1 enthalten oder auf die ein Arzneimittel nach Absatz 1 aufgebracht ist und die dazu bestimmt sind, dauernd oder vorübergehend mit dem menschlichen oder tierischen Körper in Berührung gebracht zu werden, </a:t>
            </a:r>
          </a:p>
          <a:p>
            <a:pPr eaLnBrk="1" hangingPunct="1">
              <a:spcBef>
                <a:spcPct val="50000"/>
              </a:spcBef>
            </a:pPr>
            <a:r>
              <a:rPr lang="de-DE" altLang="de-DE" sz="1400"/>
              <a:t>    (1a – 4 nur Arzneimittel zur Anwendung bei Tieren)</a:t>
            </a:r>
          </a:p>
        </p:txBody>
      </p:sp>
    </p:spTree>
  </p:cSld>
  <p:clrMapOvr>
    <a:masterClrMapping/>
  </p:clrMapOvr>
  <p:transition spd="med">
    <p:wipe dir="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Fußzeilenplatzhalter 2">
            <a:extLst>
              <a:ext uri="{FF2B5EF4-FFF2-40B4-BE49-F238E27FC236}">
                <a16:creationId xmlns:a16="http://schemas.microsoft.com/office/drawing/2014/main" id="{DF39DA7A-B7D2-4534-8CFA-0DDB53816BE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5891" name="Foliennummernplatzhalter 3">
            <a:extLst>
              <a:ext uri="{FF2B5EF4-FFF2-40B4-BE49-F238E27FC236}">
                <a16:creationId xmlns:a16="http://schemas.microsoft.com/office/drawing/2014/main" id="{73894C52-7102-409A-B6F0-0FB0CDA8AA7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C912B54-7565-4E11-A574-C02A7B8334B8}" type="slidenum">
              <a:rPr lang="de-DE" altLang="de-DE" sz="1400"/>
              <a:pPr eaLnBrk="1" hangingPunct="1"/>
              <a:t>158</a:t>
            </a:fld>
            <a:endParaRPr lang="de-DE" altLang="de-DE" sz="1400"/>
          </a:p>
        </p:txBody>
      </p:sp>
      <p:sp>
        <p:nvSpPr>
          <p:cNvPr id="165892" name="Text Box 2">
            <a:extLst>
              <a:ext uri="{FF2B5EF4-FFF2-40B4-BE49-F238E27FC236}">
                <a16:creationId xmlns:a16="http://schemas.microsoft.com/office/drawing/2014/main" id="{0CF859B1-1F0A-4A85-BC02-CC13B2E8EEE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5893" name="Text Box 3">
            <a:extLst>
              <a:ext uri="{FF2B5EF4-FFF2-40B4-BE49-F238E27FC236}">
                <a16:creationId xmlns:a16="http://schemas.microsoft.com/office/drawing/2014/main" id="{1AC72018-1155-4AE6-AA9A-EFEC5CF42DD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9)</a:t>
            </a:r>
          </a:p>
        </p:txBody>
      </p:sp>
      <p:sp>
        <p:nvSpPr>
          <p:cNvPr id="165894" name="Text Box 4">
            <a:extLst>
              <a:ext uri="{FF2B5EF4-FFF2-40B4-BE49-F238E27FC236}">
                <a16:creationId xmlns:a16="http://schemas.microsoft.com/office/drawing/2014/main" id="{34F1EC11-A4D6-4EE5-B85C-666501D4E46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5895" name="Rectangle 5">
            <a:extLst>
              <a:ext uri="{FF2B5EF4-FFF2-40B4-BE49-F238E27FC236}">
                <a16:creationId xmlns:a16="http://schemas.microsoft.com/office/drawing/2014/main" id="{489ED1F1-A3A8-4CA8-8CA0-1A381EEFF265}"/>
              </a:ext>
            </a:extLst>
          </p:cNvPr>
          <p:cNvSpPr>
            <a:spLocks noGrp="1" noChangeArrowheads="1"/>
          </p:cNvSpPr>
          <p:nvPr>
            <p:ph type="title" idx="4294967295"/>
          </p:nvPr>
        </p:nvSpPr>
        <p:spPr/>
        <p:txBody>
          <a:bodyPr/>
          <a:lstStyle/>
          <a:p>
            <a:pPr eaLnBrk="1" hangingPunct="1"/>
            <a:r>
              <a:rPr lang="de-DE" altLang="de-DE"/>
              <a:t>Krankenbehandlung 9 (Arzneimittel)</a:t>
            </a:r>
          </a:p>
        </p:txBody>
      </p:sp>
      <p:sp>
        <p:nvSpPr>
          <p:cNvPr id="165896" name="Rectangle 6">
            <a:extLst>
              <a:ext uri="{FF2B5EF4-FFF2-40B4-BE49-F238E27FC236}">
                <a16:creationId xmlns:a16="http://schemas.microsoft.com/office/drawing/2014/main" id="{C95BE81D-9B3A-4598-9771-E21F186D3E2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5897" name="Text Box 7">
            <a:extLst>
              <a:ext uri="{FF2B5EF4-FFF2-40B4-BE49-F238E27FC236}">
                <a16:creationId xmlns:a16="http://schemas.microsoft.com/office/drawing/2014/main" id="{7EE5FDA6-3030-4A57-B960-C39FABBA416A}"/>
              </a:ext>
            </a:extLst>
          </p:cNvPr>
          <p:cNvSpPr txBox="1">
            <a:spLocks noChangeArrowheads="1"/>
          </p:cNvSpPr>
          <p:nvPr/>
        </p:nvSpPr>
        <p:spPr bwMode="auto">
          <a:xfrm>
            <a:off x="104775" y="2420888"/>
            <a:ext cx="8915400" cy="39211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(3) Arzneimittel sind nicht </a:t>
            </a:r>
          </a:p>
          <a:p>
            <a:pPr eaLnBrk="1" hangingPunct="1">
              <a:spcBef>
                <a:spcPct val="50000"/>
              </a:spcBef>
            </a:pPr>
            <a:r>
              <a:rPr lang="de-DE" altLang="de-DE" sz="1400"/>
              <a:t>      1.  Lebensmittel im Sinne des § 2 Abs. 2 des Lebensmittel- und Futtermittelgesetzbuches, </a:t>
            </a:r>
          </a:p>
          <a:p>
            <a:pPr eaLnBrk="1" hangingPunct="1">
              <a:spcBef>
                <a:spcPct val="50000"/>
              </a:spcBef>
            </a:pPr>
            <a:r>
              <a:rPr lang="de-DE" altLang="de-DE" sz="1400"/>
              <a:t>      2.  kosmetische Mittel im Sinne des § 2 Abs. 5 des Lebensmittel- und Futtermittelgesetzbuches</a:t>
            </a:r>
            <a:r>
              <a:rPr lang="de-DE" altLang="de-DE" sz="1400" u="sng">
                <a:solidFill>
                  <a:srgbClr val="0000FF"/>
                </a:solidFill>
              </a:rPr>
              <a:t> </a:t>
            </a:r>
            <a:r>
              <a:rPr lang="de-DE" altLang="de-DE" sz="1400"/>
              <a:t>, </a:t>
            </a:r>
          </a:p>
          <a:p>
            <a:pPr eaLnBrk="1" hangingPunct="1">
              <a:spcBef>
                <a:spcPct val="50000"/>
              </a:spcBef>
            </a:pPr>
            <a:r>
              <a:rPr lang="de-DE" altLang="de-DE" sz="1400"/>
              <a:t>      3.  Tabakerzeugnisse im Sinne des § 3 des Vorläufigen Tabakgesetzes</a:t>
            </a:r>
            <a:r>
              <a:rPr lang="de-DE" altLang="de-DE" sz="1400">
                <a:solidFill>
                  <a:srgbClr val="0000FF"/>
                </a:solidFill>
              </a:rPr>
              <a:t> </a:t>
            </a:r>
            <a:r>
              <a:rPr lang="de-DE" altLang="de-DE" sz="1400"/>
              <a:t>, </a:t>
            </a:r>
          </a:p>
          <a:p>
            <a:pPr eaLnBrk="1" hangingPunct="1">
              <a:spcBef>
                <a:spcPct val="50000"/>
              </a:spcBef>
            </a:pPr>
            <a:r>
              <a:rPr lang="de-DE" altLang="de-DE" sz="1400"/>
              <a:t>      4.  Stoffe oder Zubereitungen aus Stoffen, die ausschließlich dazu bestimmt sind, äußerlich am Tier zur Reinigung oder Pflege oder zur Beeinflussung des Aussehens oder des Körpergeruchs angewendet zu werden, soweit ihnen keine Stoffe oder Zubereitungen aus Stoffen zugesetzt sind, die vom Verkehr außerhalb der Apotheke ausgeschlossen sind, </a:t>
            </a:r>
          </a:p>
          <a:p>
            <a:pPr eaLnBrk="1" hangingPunct="1">
              <a:spcBef>
                <a:spcPct val="50000"/>
              </a:spcBef>
            </a:pPr>
            <a:r>
              <a:rPr lang="de-DE" altLang="de-DE" sz="1400"/>
              <a:t>     5.  (weggefallen) </a:t>
            </a:r>
          </a:p>
          <a:p>
            <a:pPr eaLnBrk="1" hangingPunct="1">
              <a:spcBef>
                <a:spcPct val="50000"/>
              </a:spcBef>
            </a:pPr>
            <a:r>
              <a:rPr lang="de-DE" altLang="de-DE" sz="1400"/>
              <a:t>     6.  Futtermittel im Sinne des § 3 Nr. 11 bis 15 des Lebensmittel- und Futtermittelgesetzbuches, </a:t>
            </a:r>
          </a:p>
          <a:p>
            <a:pPr eaLnBrk="1" hangingPunct="1">
              <a:spcBef>
                <a:spcPct val="50000"/>
              </a:spcBef>
            </a:pPr>
            <a:r>
              <a:rPr lang="de-DE" altLang="de-DE" sz="1400"/>
              <a:t>     7.  Medizinprodukte und Zubehör für Medizinprodukte im Sinne des § 3 des Medizinproduktegesetzes, es sei denn, es handelt sich um Arzneimittel im Sinne des § 2 Abs. 1 Nr. 2</a:t>
            </a:r>
            <a:r>
              <a:rPr lang="de-DE" altLang="de-DE" sz="1400" u="sng">
                <a:solidFill>
                  <a:srgbClr val="0000FF"/>
                </a:solidFill>
              </a:rPr>
              <a:t> </a:t>
            </a:r>
            <a:r>
              <a:rPr lang="de-DE" altLang="de-DE" sz="1400"/>
              <a:t>, </a:t>
            </a:r>
          </a:p>
          <a:p>
            <a:pPr eaLnBrk="1" hangingPunct="1">
              <a:spcBef>
                <a:spcPct val="50000"/>
              </a:spcBef>
            </a:pPr>
            <a:r>
              <a:rPr lang="de-DE" altLang="de-DE" sz="1400"/>
              <a:t>     8.  die in § 9 Satz 1 des Transplantationsgesetzes</a:t>
            </a:r>
            <a:r>
              <a:rPr lang="de-DE" altLang="de-DE" sz="1400">
                <a:solidFill>
                  <a:srgbClr val="0000FF"/>
                </a:solidFill>
              </a:rPr>
              <a:t> </a:t>
            </a:r>
            <a:r>
              <a:rPr lang="de-DE" altLang="de-DE" sz="1400"/>
              <a:t>genannten Organe und Augenhornhäute, wenn sie zur Übertragung auf andere Menschen bestimmt sind. </a:t>
            </a:r>
          </a:p>
        </p:txBody>
      </p:sp>
    </p:spTree>
  </p:cSld>
  <p:clrMapOvr>
    <a:masterClrMapping/>
  </p:clrMapOvr>
  <p:transition spd="med">
    <p:wipe dir="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Fußzeilenplatzhalter 2">
            <a:extLst>
              <a:ext uri="{FF2B5EF4-FFF2-40B4-BE49-F238E27FC236}">
                <a16:creationId xmlns:a16="http://schemas.microsoft.com/office/drawing/2014/main" id="{DBFA9A05-F373-4ED8-B1D1-98E7F782920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6915" name="Foliennummernplatzhalter 3">
            <a:extLst>
              <a:ext uri="{FF2B5EF4-FFF2-40B4-BE49-F238E27FC236}">
                <a16:creationId xmlns:a16="http://schemas.microsoft.com/office/drawing/2014/main" id="{7B685D0E-96F7-4078-AD46-EF0EE6BE5E0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8279F82-2623-46D2-BEBF-12CC9171988D}" type="slidenum">
              <a:rPr lang="de-DE" altLang="de-DE" sz="1400"/>
              <a:pPr eaLnBrk="1" hangingPunct="1"/>
              <a:t>159</a:t>
            </a:fld>
            <a:endParaRPr lang="de-DE" altLang="de-DE" sz="1400"/>
          </a:p>
        </p:txBody>
      </p:sp>
      <p:sp>
        <p:nvSpPr>
          <p:cNvPr id="166916" name="Text Box 2">
            <a:extLst>
              <a:ext uri="{FF2B5EF4-FFF2-40B4-BE49-F238E27FC236}">
                <a16:creationId xmlns:a16="http://schemas.microsoft.com/office/drawing/2014/main" id="{24AD9426-E5D7-4CC0-A382-8E6D732E98E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6917" name="Text Box 3">
            <a:extLst>
              <a:ext uri="{FF2B5EF4-FFF2-40B4-BE49-F238E27FC236}">
                <a16:creationId xmlns:a16="http://schemas.microsoft.com/office/drawing/2014/main" id="{08311678-3D1E-4DD5-A6D0-D6460740C2E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10)</a:t>
            </a:r>
          </a:p>
        </p:txBody>
      </p:sp>
      <p:sp>
        <p:nvSpPr>
          <p:cNvPr id="166918" name="Text Box 4">
            <a:extLst>
              <a:ext uri="{FF2B5EF4-FFF2-40B4-BE49-F238E27FC236}">
                <a16:creationId xmlns:a16="http://schemas.microsoft.com/office/drawing/2014/main" id="{867AD007-453B-4325-B481-8BC3950235B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6919" name="Rectangle 5">
            <a:extLst>
              <a:ext uri="{FF2B5EF4-FFF2-40B4-BE49-F238E27FC236}">
                <a16:creationId xmlns:a16="http://schemas.microsoft.com/office/drawing/2014/main" id="{752D6017-D75F-47E9-BE77-1FDCF8EEF469}"/>
              </a:ext>
            </a:extLst>
          </p:cNvPr>
          <p:cNvSpPr>
            <a:spLocks noGrp="1" noChangeArrowheads="1"/>
          </p:cNvSpPr>
          <p:nvPr>
            <p:ph type="title" idx="4294967295"/>
          </p:nvPr>
        </p:nvSpPr>
        <p:spPr/>
        <p:txBody>
          <a:bodyPr/>
          <a:lstStyle/>
          <a:p>
            <a:pPr eaLnBrk="1" hangingPunct="1"/>
            <a:r>
              <a:rPr lang="de-DE" altLang="de-DE"/>
              <a:t>Krankenbehandlung 10 (Arzneimittel)</a:t>
            </a:r>
          </a:p>
        </p:txBody>
      </p:sp>
      <p:sp>
        <p:nvSpPr>
          <p:cNvPr id="166920" name="Rectangle 6">
            <a:extLst>
              <a:ext uri="{FF2B5EF4-FFF2-40B4-BE49-F238E27FC236}">
                <a16:creationId xmlns:a16="http://schemas.microsoft.com/office/drawing/2014/main" id="{56D86E1B-FAD9-431B-8EE4-0E68A355481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6921" name="Text Box 7">
            <a:extLst>
              <a:ext uri="{FF2B5EF4-FFF2-40B4-BE49-F238E27FC236}">
                <a16:creationId xmlns:a16="http://schemas.microsoft.com/office/drawing/2014/main" id="{08C508A8-0A39-4F4E-BFD4-E8417E258D0A}"/>
              </a:ext>
            </a:extLst>
          </p:cNvPr>
          <p:cNvSpPr txBox="1">
            <a:spLocks noChangeArrowheads="1"/>
          </p:cNvSpPr>
          <p:nvPr/>
        </p:nvSpPr>
        <p:spPr bwMode="auto">
          <a:xfrm>
            <a:off x="76200" y="2930525"/>
            <a:ext cx="8639175" cy="2840038"/>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MS Shell Dlg" panose="020B0604020202020204" pitchFamily="34" charset="0"/>
              </a:rPr>
              <a:t>§ 4 AMG </a:t>
            </a:r>
            <a:endParaRPr lang="de-DE" altLang="de-DE" sz="1800">
              <a:latin typeface="MS Shell Dlg" panose="020B0604020202020204" pitchFamily="34" charset="0"/>
            </a:endParaRPr>
          </a:p>
          <a:p>
            <a:pPr algn="ctr" eaLnBrk="1" hangingPunct="1">
              <a:spcBef>
                <a:spcPct val="50000"/>
              </a:spcBef>
            </a:pPr>
            <a:r>
              <a:rPr lang="de-DE" altLang="de-DE" sz="1800" b="1">
                <a:latin typeface="MS Shell Dlg" panose="020B0604020202020204" pitchFamily="34" charset="0"/>
              </a:rPr>
              <a:t>Sonstige Begriffsbestimmungen </a:t>
            </a:r>
            <a:endParaRPr lang="de-DE" altLang="de-DE" sz="1800">
              <a:latin typeface="MS Shell Dlg" panose="020B0604020202020204" pitchFamily="34" charset="0"/>
            </a:endParaRPr>
          </a:p>
          <a:p>
            <a:pPr eaLnBrk="1" hangingPunct="1">
              <a:spcBef>
                <a:spcPct val="50000"/>
              </a:spcBef>
            </a:pPr>
            <a:r>
              <a:rPr lang="de-DE" altLang="de-DE" sz="1800">
                <a:latin typeface="MS Shell Dlg" panose="020B0604020202020204" pitchFamily="34" charset="0"/>
              </a:rPr>
              <a:t>(1) Fertigarzneimittel sind Arzneimittel, die im Voraus hergestellt und in einer zur Abgabe an den Verbraucher bestimmten Packung in den Verkehr gebracht werden oder andere zur Abgabe an Verbraucher bestimmte Arzneimittel, bei deren Zubereitung in sonstiger Weise ein industrielles Verfahren zur Anwendung kommt oder die, ausgenommen in Apotheken, gewerblich hergestellt werden. Fertigarzneimittel sind nicht Zwischenprodukte, die für eine weitere Verarbeitung durch einen Hersteller bestimmt sind. </a:t>
            </a:r>
            <a:endParaRPr lang="de-DE" altLang="de-DE" sz="1800"/>
          </a:p>
        </p:txBody>
      </p:sp>
      <p:sp>
        <p:nvSpPr>
          <p:cNvPr id="166922" name="AutoShape 9">
            <a:hlinkClick r:id="rId2" action="ppaction://hlinksldjump" highlightClick="1"/>
            <a:extLst>
              <a:ext uri="{FF2B5EF4-FFF2-40B4-BE49-F238E27FC236}">
                <a16:creationId xmlns:a16="http://schemas.microsoft.com/office/drawing/2014/main" id="{B106A537-31B2-4E2F-873C-5E75AF67D062}"/>
              </a:ext>
            </a:extLst>
          </p:cNvPr>
          <p:cNvSpPr>
            <a:spLocks noChangeArrowheads="1"/>
          </p:cNvSpPr>
          <p:nvPr/>
        </p:nvSpPr>
        <p:spPr bwMode="auto">
          <a:xfrm>
            <a:off x="7010400" y="5791200"/>
            <a:ext cx="3048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ußzeilenplatzhalter 2">
            <a:extLst>
              <a:ext uri="{FF2B5EF4-FFF2-40B4-BE49-F238E27FC236}">
                <a16:creationId xmlns:a16="http://schemas.microsoft.com/office/drawing/2014/main" id="{F4E4A307-6399-4D12-B141-853FE84A262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483" name="Foliennummernplatzhalter 3">
            <a:extLst>
              <a:ext uri="{FF2B5EF4-FFF2-40B4-BE49-F238E27FC236}">
                <a16:creationId xmlns:a16="http://schemas.microsoft.com/office/drawing/2014/main" id="{E57A0166-0DE2-492C-98A3-AC1D76C8D74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61DFB19-6334-4092-952C-906F79FC3FBA}" type="slidenum">
              <a:rPr lang="de-DE" altLang="de-DE" sz="1400"/>
              <a:pPr eaLnBrk="1" hangingPunct="1"/>
              <a:t>16</a:t>
            </a:fld>
            <a:endParaRPr lang="de-DE" altLang="de-DE" sz="1400"/>
          </a:p>
        </p:txBody>
      </p:sp>
      <p:sp>
        <p:nvSpPr>
          <p:cNvPr id="20484" name="Rectangle 5">
            <a:extLst>
              <a:ext uri="{FF2B5EF4-FFF2-40B4-BE49-F238E27FC236}">
                <a16:creationId xmlns:a16="http://schemas.microsoft.com/office/drawing/2014/main" id="{6994B7E7-DA12-4855-9B13-29DC13FB0F1A}"/>
              </a:ext>
            </a:extLst>
          </p:cNvPr>
          <p:cNvSpPr>
            <a:spLocks noGrp="1" noChangeArrowheads="1"/>
          </p:cNvSpPr>
          <p:nvPr>
            <p:ph type="title" idx="4294967295"/>
          </p:nvPr>
        </p:nvSpPr>
        <p:spPr/>
        <p:txBody>
          <a:bodyPr/>
          <a:lstStyle/>
          <a:p>
            <a:pPr eaLnBrk="1" hangingPunct="1"/>
            <a:r>
              <a:rPr lang="de-DE" altLang="de-DE"/>
              <a:t>Sozialstaatsprinzip 1</a:t>
            </a:r>
          </a:p>
        </p:txBody>
      </p:sp>
      <p:sp>
        <p:nvSpPr>
          <p:cNvPr id="20485" name="Text Box 2">
            <a:extLst>
              <a:ext uri="{FF2B5EF4-FFF2-40B4-BE49-F238E27FC236}">
                <a16:creationId xmlns:a16="http://schemas.microsoft.com/office/drawing/2014/main" id="{74F19C83-9590-4885-A8AF-50D408E301CB}"/>
              </a:ext>
            </a:extLst>
          </p:cNvPr>
          <p:cNvSpPr txBox="1">
            <a:spLocks noChangeArrowheads="1"/>
          </p:cNvSpPr>
          <p:nvPr/>
        </p:nvSpPr>
        <p:spPr bwMode="auto">
          <a:xfrm>
            <a:off x="1600200" y="762000"/>
            <a:ext cx="5029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UcPeriod"/>
            </a:pPr>
            <a:r>
              <a:rPr lang="de-DE" altLang="de-DE">
                <a:latin typeface="Times New Roman" panose="02020603050405020304" pitchFamily="18" charset="0"/>
              </a:rPr>
              <a:t>Verfassungsrechtliche Grundlagen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Sozialstaatsprinzip (1)</a:t>
            </a:r>
          </a:p>
        </p:txBody>
      </p:sp>
      <p:sp>
        <p:nvSpPr>
          <p:cNvPr id="29699" name="Text Box 3">
            <a:extLst>
              <a:ext uri="{FF2B5EF4-FFF2-40B4-BE49-F238E27FC236}">
                <a16:creationId xmlns:a16="http://schemas.microsoft.com/office/drawing/2014/main" id="{BB3446F8-6D56-4522-8D65-E367046FF02C}"/>
              </a:ext>
            </a:extLst>
          </p:cNvPr>
          <p:cNvSpPr txBox="1">
            <a:spLocks noChangeArrowheads="1"/>
          </p:cNvSpPr>
          <p:nvPr/>
        </p:nvSpPr>
        <p:spPr bwMode="auto">
          <a:xfrm>
            <a:off x="957263" y="2667000"/>
            <a:ext cx="7239000" cy="2654300"/>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lgn="just">
              <a:spcBef>
                <a:spcPct val="50000"/>
              </a:spcBef>
              <a:defRPr/>
            </a:pPr>
            <a:r>
              <a:rPr lang="de-DE" sz="2800">
                <a:latin typeface="Times New Roman" pitchFamily="18" charset="0"/>
              </a:rPr>
              <a:t>„Das Sozialstaatsprinzip ist vorzüglich deshalb zum Verfassungsgrundsatz erhoben worden, um schädliche Auswirkungen schrankenloser Freiheit zu verhindern und die Gleichheit fortschreitend bis zu dem vernünftigerweise zu fordernden Maße zu verwirklichen“</a:t>
            </a:r>
          </a:p>
        </p:txBody>
      </p:sp>
      <p:sp>
        <p:nvSpPr>
          <p:cNvPr id="20487" name="Text Box 4">
            <a:extLst>
              <a:ext uri="{FF2B5EF4-FFF2-40B4-BE49-F238E27FC236}">
                <a16:creationId xmlns:a16="http://schemas.microsoft.com/office/drawing/2014/main" id="{630D814C-B09A-4ECF-A6DB-E501150EFBBD}"/>
              </a:ext>
            </a:extLst>
          </p:cNvPr>
          <p:cNvSpPr txBox="1">
            <a:spLocks noChangeArrowheads="1"/>
          </p:cNvSpPr>
          <p:nvPr/>
        </p:nvSpPr>
        <p:spPr bwMode="auto">
          <a:xfrm>
            <a:off x="990600" y="2133600"/>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BVerfGE 5, 206:</a:t>
            </a:r>
          </a:p>
        </p:txBody>
      </p:sp>
    </p:spTree>
  </p:cSld>
  <p:clrMapOvr>
    <a:masterClrMapping/>
  </p:clrMapOvr>
  <p:transition spd="med">
    <p:wipe dir="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Fußzeilenplatzhalter 2">
            <a:extLst>
              <a:ext uri="{FF2B5EF4-FFF2-40B4-BE49-F238E27FC236}">
                <a16:creationId xmlns:a16="http://schemas.microsoft.com/office/drawing/2014/main" id="{8DDF4495-A147-4D67-9E01-D16F2196E77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7939" name="Foliennummernplatzhalter 3">
            <a:extLst>
              <a:ext uri="{FF2B5EF4-FFF2-40B4-BE49-F238E27FC236}">
                <a16:creationId xmlns:a16="http://schemas.microsoft.com/office/drawing/2014/main" id="{2301E628-BBA6-4D53-9CEA-826CDC3B152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6F386AF-D48C-40AE-A4BC-4DB285341910}" type="slidenum">
              <a:rPr lang="de-DE" altLang="de-DE" sz="1400"/>
              <a:pPr eaLnBrk="1" hangingPunct="1"/>
              <a:t>160</a:t>
            </a:fld>
            <a:endParaRPr lang="de-DE" altLang="de-DE" sz="1400"/>
          </a:p>
        </p:txBody>
      </p:sp>
      <p:sp>
        <p:nvSpPr>
          <p:cNvPr id="167940" name="Text Box 2">
            <a:extLst>
              <a:ext uri="{FF2B5EF4-FFF2-40B4-BE49-F238E27FC236}">
                <a16:creationId xmlns:a16="http://schemas.microsoft.com/office/drawing/2014/main" id="{9381425D-F298-45DB-A8AD-316E215379D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7941" name="Text Box 3">
            <a:extLst>
              <a:ext uri="{FF2B5EF4-FFF2-40B4-BE49-F238E27FC236}">
                <a16:creationId xmlns:a16="http://schemas.microsoft.com/office/drawing/2014/main" id="{3274B094-FAF0-4D5D-BB00-DB67FEF32CE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11)</a:t>
            </a:r>
          </a:p>
        </p:txBody>
      </p:sp>
      <p:sp>
        <p:nvSpPr>
          <p:cNvPr id="167942" name="Text Box 4">
            <a:extLst>
              <a:ext uri="{FF2B5EF4-FFF2-40B4-BE49-F238E27FC236}">
                <a16:creationId xmlns:a16="http://schemas.microsoft.com/office/drawing/2014/main" id="{223FA6B5-79F3-49E2-A570-98188375541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7943" name="Rectangle 5">
            <a:extLst>
              <a:ext uri="{FF2B5EF4-FFF2-40B4-BE49-F238E27FC236}">
                <a16:creationId xmlns:a16="http://schemas.microsoft.com/office/drawing/2014/main" id="{292AC80B-E905-499A-9EF1-F179EA4C95FE}"/>
              </a:ext>
            </a:extLst>
          </p:cNvPr>
          <p:cNvSpPr>
            <a:spLocks noGrp="1" noChangeArrowheads="1"/>
          </p:cNvSpPr>
          <p:nvPr>
            <p:ph type="title" idx="4294967295"/>
          </p:nvPr>
        </p:nvSpPr>
        <p:spPr/>
        <p:txBody>
          <a:bodyPr/>
          <a:lstStyle/>
          <a:p>
            <a:pPr eaLnBrk="1" hangingPunct="1"/>
            <a:r>
              <a:rPr lang="de-DE" altLang="de-DE"/>
              <a:t>Krankenbehandlung 11 (Arzneimittel)</a:t>
            </a:r>
          </a:p>
        </p:txBody>
      </p:sp>
      <p:sp>
        <p:nvSpPr>
          <p:cNvPr id="167944" name="Rectangle 6">
            <a:extLst>
              <a:ext uri="{FF2B5EF4-FFF2-40B4-BE49-F238E27FC236}">
                <a16:creationId xmlns:a16="http://schemas.microsoft.com/office/drawing/2014/main" id="{A730BA71-A261-41C6-80A3-0F9D7DD30F7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7945" name="Text Box 7">
            <a:extLst>
              <a:ext uri="{FF2B5EF4-FFF2-40B4-BE49-F238E27FC236}">
                <a16:creationId xmlns:a16="http://schemas.microsoft.com/office/drawing/2014/main" id="{420BDB43-57C7-400C-8F36-4FE9AE4447AF}"/>
              </a:ext>
            </a:extLst>
          </p:cNvPr>
          <p:cNvSpPr txBox="1">
            <a:spLocks noChangeArrowheads="1"/>
          </p:cNvSpPr>
          <p:nvPr/>
        </p:nvSpPr>
        <p:spPr bwMode="auto">
          <a:xfrm>
            <a:off x="123825" y="2479675"/>
            <a:ext cx="8915400" cy="39211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t>§ 43 AMG </a:t>
            </a:r>
            <a:endParaRPr lang="de-DE" altLang="de-DE" sz="1400"/>
          </a:p>
          <a:p>
            <a:pPr algn="ctr" eaLnBrk="1" hangingPunct="1">
              <a:spcBef>
                <a:spcPct val="50000"/>
              </a:spcBef>
            </a:pPr>
            <a:r>
              <a:rPr lang="de-DE" altLang="de-DE" sz="1400" b="1"/>
              <a:t>Apothekenpflicht, Inverkehrbringen durch Tierärzte </a:t>
            </a:r>
            <a:endParaRPr lang="de-DE" altLang="de-DE" sz="1400"/>
          </a:p>
          <a:p>
            <a:pPr eaLnBrk="1" hangingPunct="1">
              <a:spcBef>
                <a:spcPct val="50000"/>
              </a:spcBef>
              <a:buFontTx/>
              <a:buAutoNum type="arabicParenBoth"/>
            </a:pPr>
            <a:r>
              <a:rPr lang="de-DE" altLang="de-DE" sz="1400"/>
              <a:t>Arzneimittel im Sinne des § 2 Abs. 1</a:t>
            </a:r>
            <a:r>
              <a:rPr lang="de-DE" altLang="de-DE" sz="1400">
                <a:solidFill>
                  <a:srgbClr val="0000FF"/>
                </a:solidFill>
              </a:rPr>
              <a:t> </a:t>
            </a:r>
            <a:r>
              <a:rPr lang="de-DE" altLang="de-DE" sz="1400"/>
              <a:t>oder Abs. 2 Nr. 1, die nicht durch die Vorschriften des § 44</a:t>
            </a:r>
            <a:r>
              <a:rPr lang="de-DE" altLang="de-DE" sz="1400">
                <a:solidFill>
                  <a:srgbClr val="0000FF"/>
                </a:solidFill>
              </a:rPr>
              <a:t> </a:t>
            </a:r>
            <a:r>
              <a:rPr lang="de-DE" altLang="de-DE" sz="1400"/>
              <a:t>oder der nach § 45</a:t>
            </a:r>
            <a:r>
              <a:rPr lang="de-DE" altLang="de-DE" sz="1400">
                <a:solidFill>
                  <a:srgbClr val="0000FF"/>
                </a:solidFill>
              </a:rPr>
              <a:t> </a:t>
            </a:r>
            <a:r>
              <a:rPr lang="de-DE" altLang="de-DE" sz="1400"/>
              <a:t>Abs. 1</a:t>
            </a:r>
            <a:r>
              <a:rPr lang="de-DE" altLang="de-DE" sz="1400" u="sng">
                <a:solidFill>
                  <a:srgbClr val="0000FF"/>
                </a:solidFill>
              </a:rPr>
              <a:t> </a:t>
            </a:r>
            <a:r>
              <a:rPr lang="de-DE" altLang="de-DE" sz="1400"/>
              <a:t>erlassenen Rechtsverordnung für den Verkehr außerhalb der Apotheken freigegeben sind, dürfen außer in den Fällen des § 47</a:t>
            </a:r>
            <a:r>
              <a:rPr lang="de-DE" altLang="de-DE" sz="1400">
                <a:solidFill>
                  <a:srgbClr val="0000FF"/>
                </a:solidFill>
              </a:rPr>
              <a:t> </a:t>
            </a:r>
            <a:r>
              <a:rPr lang="de-DE" altLang="de-DE" sz="1400"/>
              <a:t>berufs- oder gewerbsmäßig für den Endverbrauch </a:t>
            </a:r>
            <a:r>
              <a:rPr lang="de-DE" altLang="de-DE" sz="1400">
                <a:solidFill>
                  <a:schemeClr val="hlink"/>
                </a:solidFill>
              </a:rPr>
              <a:t>nur in Apotheken und ohne behördliche Erlaubnis nicht im Wege des Versandes</a:t>
            </a:r>
            <a:r>
              <a:rPr lang="de-DE" altLang="de-DE" sz="1400"/>
              <a:t> in den Verkehr gebracht werden; das Nähere regelt das Apothekengesetz . Außerhalb der Apotheken darf außer in den Fällen des Absatzes 4 und des § 47 Abs. 1</a:t>
            </a:r>
            <a:r>
              <a:rPr lang="de-DE" altLang="de-DE" sz="1400">
                <a:solidFill>
                  <a:srgbClr val="0000FF"/>
                </a:solidFill>
              </a:rPr>
              <a:t> </a:t>
            </a:r>
            <a:r>
              <a:rPr lang="de-DE" altLang="de-DE" sz="1400"/>
              <a:t>mit den nach Satz 1 den Apotheken vorbehaltenen Arzneimitteln kein Handel getrieben werden.</a:t>
            </a:r>
            <a:r>
              <a:rPr lang="de-DE" altLang="de-DE" sz="1400">
                <a:latin typeface="MS Shell Dlg" panose="020B0604020202020204" pitchFamily="34" charset="0"/>
              </a:rPr>
              <a:t> </a:t>
            </a:r>
          </a:p>
          <a:p>
            <a:pPr eaLnBrk="1" hangingPunct="1">
              <a:spcBef>
                <a:spcPct val="50000"/>
              </a:spcBef>
              <a:buFontTx/>
              <a:buAutoNum type="arabicParenBoth"/>
            </a:pPr>
            <a:r>
              <a:rPr lang="de-DE" altLang="de-DE" sz="1400"/>
              <a:t>Die nach Absatz 1 Satz 1 den Apotheken vorbehaltenen Arzneimittel dürfen von juristischen Personen, nicht rechtsfähigen Vereinen und Gesellschaften des bürgerlichen Rechts und des Handelsrechts an ihre Mitglieder nicht abgegeben werden, es sei denn, dass es sich bei den Mitgliedern um Apotheken oder um die in § 47 Abs. 1</a:t>
            </a:r>
            <a:r>
              <a:rPr lang="de-DE" altLang="de-DE" sz="1400" u="sng">
                <a:solidFill>
                  <a:srgbClr val="0000FF"/>
                </a:solidFill>
              </a:rPr>
              <a:t> </a:t>
            </a:r>
            <a:r>
              <a:rPr lang="de-DE" altLang="de-DE" sz="1400"/>
              <a:t>genannten Personen und Einrichtungen handelt und die Abgabe unter den dort bezeichneten Voraussetzungen erfolgt. </a:t>
            </a:r>
          </a:p>
          <a:p>
            <a:pPr eaLnBrk="1" hangingPunct="1">
              <a:spcBef>
                <a:spcPct val="50000"/>
              </a:spcBef>
              <a:buFontTx/>
              <a:buAutoNum type="arabicParenBoth"/>
            </a:pPr>
            <a:r>
              <a:rPr lang="de-DE" altLang="de-DE" sz="1400"/>
              <a:t>Auf Verschreibung dürfen Arzneimittel im Sinne des § 2 Abs. 1</a:t>
            </a:r>
            <a:r>
              <a:rPr lang="de-DE" altLang="de-DE" sz="1400" u="sng">
                <a:solidFill>
                  <a:srgbClr val="0000FF"/>
                </a:solidFill>
              </a:rPr>
              <a:t> </a:t>
            </a:r>
            <a:r>
              <a:rPr lang="de-DE" altLang="de-DE" sz="1400"/>
              <a:t>oder Abs. 2 Nr. 1</a:t>
            </a:r>
            <a:r>
              <a:rPr lang="de-DE" altLang="de-DE" sz="1400">
                <a:solidFill>
                  <a:srgbClr val="0000FF"/>
                </a:solidFill>
              </a:rPr>
              <a:t> </a:t>
            </a:r>
            <a:r>
              <a:rPr lang="de-DE" altLang="de-DE" sz="1400"/>
              <a:t>nur von Apotheken abgegeben werden. § 56 Abs. 1</a:t>
            </a:r>
            <a:r>
              <a:rPr lang="de-DE" altLang="de-DE" sz="1400">
                <a:solidFill>
                  <a:srgbClr val="0000FF"/>
                </a:solidFill>
              </a:rPr>
              <a:t> </a:t>
            </a:r>
            <a:r>
              <a:rPr lang="de-DE" altLang="de-DE" sz="1400"/>
              <a:t>bleibt unberührt.</a:t>
            </a:r>
            <a:r>
              <a:rPr lang="de-DE" altLang="de-DE" sz="1400">
                <a:latin typeface="MS Shell Dlg" panose="020B0604020202020204" pitchFamily="34" charset="0"/>
              </a:rPr>
              <a:t> </a:t>
            </a:r>
            <a:endParaRPr lang="de-DE" altLang="de-DE" sz="1400"/>
          </a:p>
        </p:txBody>
      </p:sp>
    </p:spTree>
  </p:cSld>
  <p:clrMapOvr>
    <a:masterClrMapping/>
  </p:clrMapOvr>
  <p:transition spd="med">
    <p:wipe dir="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Fußzeilenplatzhalter 2">
            <a:extLst>
              <a:ext uri="{FF2B5EF4-FFF2-40B4-BE49-F238E27FC236}">
                <a16:creationId xmlns:a16="http://schemas.microsoft.com/office/drawing/2014/main" id="{C081FF89-595A-4041-A712-8504E931DCA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8963" name="Foliennummernplatzhalter 3">
            <a:extLst>
              <a:ext uri="{FF2B5EF4-FFF2-40B4-BE49-F238E27FC236}">
                <a16:creationId xmlns:a16="http://schemas.microsoft.com/office/drawing/2014/main" id="{84B31394-4E84-456A-8DFF-A42CB973D7D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F50BD83-BC07-4476-8D9B-286650D49C2E}" type="slidenum">
              <a:rPr lang="de-DE" altLang="de-DE" sz="1400"/>
              <a:pPr eaLnBrk="1" hangingPunct="1"/>
              <a:t>161</a:t>
            </a:fld>
            <a:endParaRPr lang="de-DE" altLang="de-DE" sz="1400"/>
          </a:p>
        </p:txBody>
      </p:sp>
      <p:sp>
        <p:nvSpPr>
          <p:cNvPr id="168964" name="Text Box 2">
            <a:extLst>
              <a:ext uri="{FF2B5EF4-FFF2-40B4-BE49-F238E27FC236}">
                <a16:creationId xmlns:a16="http://schemas.microsoft.com/office/drawing/2014/main" id="{E3487FE4-7ECA-4DC9-BCE6-8C2AE55CF6F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8965" name="Text Box 3">
            <a:extLst>
              <a:ext uri="{FF2B5EF4-FFF2-40B4-BE49-F238E27FC236}">
                <a16:creationId xmlns:a16="http://schemas.microsoft.com/office/drawing/2014/main" id="{831371E3-6F34-4D30-88F7-F289C841C16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12)</a:t>
            </a:r>
          </a:p>
        </p:txBody>
      </p:sp>
      <p:sp>
        <p:nvSpPr>
          <p:cNvPr id="168966" name="Text Box 4">
            <a:extLst>
              <a:ext uri="{FF2B5EF4-FFF2-40B4-BE49-F238E27FC236}">
                <a16:creationId xmlns:a16="http://schemas.microsoft.com/office/drawing/2014/main" id="{CC76B31E-AC0D-4C7D-819F-A79A32416F0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8967" name="Rectangle 5">
            <a:extLst>
              <a:ext uri="{FF2B5EF4-FFF2-40B4-BE49-F238E27FC236}">
                <a16:creationId xmlns:a16="http://schemas.microsoft.com/office/drawing/2014/main" id="{ADE980F4-6C0A-42E7-80BC-DC7A5A2CF464}"/>
              </a:ext>
            </a:extLst>
          </p:cNvPr>
          <p:cNvSpPr>
            <a:spLocks noGrp="1" noChangeArrowheads="1"/>
          </p:cNvSpPr>
          <p:nvPr>
            <p:ph type="title" idx="4294967295"/>
          </p:nvPr>
        </p:nvSpPr>
        <p:spPr/>
        <p:txBody>
          <a:bodyPr/>
          <a:lstStyle/>
          <a:p>
            <a:pPr eaLnBrk="1" hangingPunct="1"/>
            <a:r>
              <a:rPr lang="de-DE" altLang="de-DE"/>
              <a:t>Krankenbehandlung 12 (Arzneimittel)</a:t>
            </a:r>
          </a:p>
        </p:txBody>
      </p:sp>
      <p:sp>
        <p:nvSpPr>
          <p:cNvPr id="168968" name="Rectangle 6">
            <a:extLst>
              <a:ext uri="{FF2B5EF4-FFF2-40B4-BE49-F238E27FC236}">
                <a16:creationId xmlns:a16="http://schemas.microsoft.com/office/drawing/2014/main" id="{45AD7E52-6ABE-49F7-ACDE-7472CF22758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8969" name="Text Box 7">
            <a:extLst>
              <a:ext uri="{FF2B5EF4-FFF2-40B4-BE49-F238E27FC236}">
                <a16:creationId xmlns:a16="http://schemas.microsoft.com/office/drawing/2014/main" id="{1A5C5898-5A63-4E65-A173-D9D22A9C7975}"/>
              </a:ext>
            </a:extLst>
          </p:cNvPr>
          <p:cNvSpPr txBox="1">
            <a:spLocks noChangeArrowheads="1"/>
          </p:cNvSpPr>
          <p:nvPr/>
        </p:nvSpPr>
        <p:spPr bwMode="auto">
          <a:xfrm>
            <a:off x="123825" y="2479675"/>
            <a:ext cx="8915400" cy="433965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MS Shell Dlg" panose="020B0604020202020204" pitchFamily="34" charset="0"/>
              </a:rPr>
              <a:t>§ 44 AMG </a:t>
            </a:r>
            <a:endParaRPr lang="de-DE" altLang="de-DE" sz="1400" dirty="0">
              <a:latin typeface="MS Shell Dlg" panose="020B0604020202020204" pitchFamily="34" charset="0"/>
            </a:endParaRPr>
          </a:p>
          <a:p>
            <a:pPr algn="ctr" eaLnBrk="1" hangingPunct="1">
              <a:spcBef>
                <a:spcPct val="50000"/>
              </a:spcBef>
            </a:pPr>
            <a:r>
              <a:rPr lang="de-DE" altLang="de-DE" sz="1400" b="1" dirty="0">
                <a:latin typeface="MS Shell Dlg" panose="020B0604020202020204" pitchFamily="34" charset="0"/>
              </a:rPr>
              <a:t>Ausnahme von der Apothekenpflicht </a:t>
            </a:r>
            <a:endParaRPr lang="de-DE" altLang="de-DE" sz="1400" dirty="0">
              <a:latin typeface="MS Shell Dlg" panose="020B0604020202020204" pitchFamily="34" charset="0"/>
            </a:endParaRPr>
          </a:p>
          <a:p>
            <a:pPr eaLnBrk="1" hangingPunct="1">
              <a:spcBef>
                <a:spcPct val="50000"/>
              </a:spcBef>
            </a:pPr>
            <a:r>
              <a:rPr lang="de-DE" altLang="de-DE" sz="1400" dirty="0">
                <a:latin typeface="MS Shell Dlg" panose="020B0604020202020204" pitchFamily="34" charset="0"/>
              </a:rPr>
              <a:t>(1) Arzneimittel, die von dem pharmazeutischen Unternehmer ausschließlich zu anderen Zwecken als zur Beseitigung oder Linderung von Krankheiten, Leiden, Körperschäden oder krankhaften Beschwerden zu dienen bestimmt sind, sind für den Verkehr außerhalb der Apotheken freigegeben. </a:t>
            </a:r>
          </a:p>
          <a:p>
            <a:pPr eaLnBrk="1" hangingPunct="1">
              <a:spcBef>
                <a:spcPct val="50000"/>
              </a:spcBef>
            </a:pPr>
            <a:r>
              <a:rPr lang="de-DE" altLang="de-DE" sz="1400" dirty="0">
                <a:latin typeface="MS Shell Dlg" panose="020B0604020202020204" pitchFamily="34" charset="0"/>
              </a:rPr>
              <a:t>(2) Ferner sind für den Verkehr außerhalb der Apotheken freigegeben: </a:t>
            </a:r>
          </a:p>
          <a:p>
            <a:pPr eaLnBrk="1" hangingPunct="1">
              <a:spcBef>
                <a:spcPct val="50000"/>
              </a:spcBef>
            </a:pPr>
            <a:r>
              <a:rPr lang="de-DE" altLang="de-DE" sz="1400" dirty="0">
                <a:latin typeface="MS Shell Dlg" panose="020B0604020202020204" pitchFamily="34" charset="0"/>
              </a:rPr>
              <a:t>  </a:t>
            </a:r>
            <a:r>
              <a:rPr lang="de-DE" altLang="de-DE" sz="1200" dirty="0">
                <a:latin typeface="MS Shell Dlg" panose="020B0604020202020204" pitchFamily="34" charset="0"/>
              </a:rPr>
              <a:t>1. a) natürliche Heilwässer sowie deren Salze, auch als Tabletten oder Pastillen, </a:t>
            </a:r>
          </a:p>
          <a:p>
            <a:pPr eaLnBrk="1" hangingPunct="1">
              <a:spcBef>
                <a:spcPct val="50000"/>
              </a:spcBef>
            </a:pPr>
            <a:r>
              <a:rPr lang="de-DE" altLang="de-DE" sz="1200" dirty="0">
                <a:latin typeface="MS Shell Dlg" panose="020B0604020202020204" pitchFamily="34" charset="0"/>
              </a:rPr>
              <a:t>      b) künstliche Heilwässer sowie deren Salze, auch als Tabletten oder Pastillen, jedoch nur, wenn sie in ihrer Zusammen-setzung natürlichen Heilwässern entsprechen, </a:t>
            </a:r>
          </a:p>
          <a:p>
            <a:pPr eaLnBrk="1" hangingPunct="1">
              <a:spcBef>
                <a:spcPct val="50000"/>
              </a:spcBef>
            </a:pPr>
            <a:r>
              <a:rPr lang="de-DE" altLang="de-DE" sz="1200" dirty="0">
                <a:latin typeface="MS Shell Dlg" panose="020B0604020202020204" pitchFamily="34" charset="0"/>
              </a:rPr>
              <a:t>  2. Heilerde, Bademoore und andere </a:t>
            </a:r>
            <a:r>
              <a:rPr lang="de-DE" altLang="de-DE" sz="1200" dirty="0" err="1">
                <a:latin typeface="MS Shell Dlg" panose="020B0604020202020204" pitchFamily="34" charset="0"/>
              </a:rPr>
              <a:t>Peloide</a:t>
            </a:r>
            <a:r>
              <a:rPr lang="de-DE" altLang="de-DE" sz="1200" dirty="0">
                <a:latin typeface="MS Shell Dlg" panose="020B0604020202020204" pitchFamily="34" charset="0"/>
              </a:rPr>
              <a:t>, Zubereitungen zur Herstellung von Bädern, Seifen zum äußeren Gebrauch, </a:t>
            </a:r>
          </a:p>
          <a:p>
            <a:pPr eaLnBrk="1" hangingPunct="1">
              <a:spcBef>
                <a:spcPct val="50000"/>
              </a:spcBef>
            </a:pPr>
            <a:r>
              <a:rPr lang="de-DE" altLang="de-DE" sz="1200" dirty="0">
                <a:latin typeface="MS Shell Dlg" panose="020B0604020202020204" pitchFamily="34" charset="0"/>
              </a:rPr>
              <a:t>  3. mit ihren verkehrsüblichen deutschen Namen bezeichnete </a:t>
            </a:r>
          </a:p>
          <a:p>
            <a:pPr eaLnBrk="1" hangingPunct="1">
              <a:spcBef>
                <a:spcPct val="50000"/>
              </a:spcBef>
            </a:pPr>
            <a:r>
              <a:rPr lang="de-DE" altLang="de-DE" sz="1200" dirty="0">
                <a:latin typeface="MS Shell Dlg" panose="020B0604020202020204" pitchFamily="34" charset="0"/>
              </a:rPr>
              <a:t>     a) Pflanzen und Pflanzenteile, auch zerkleinert, </a:t>
            </a:r>
          </a:p>
          <a:p>
            <a:pPr eaLnBrk="1" hangingPunct="1">
              <a:spcBef>
                <a:spcPct val="50000"/>
              </a:spcBef>
            </a:pPr>
            <a:r>
              <a:rPr lang="de-DE" altLang="de-DE" sz="1200" dirty="0">
                <a:latin typeface="MS Shell Dlg" panose="020B0604020202020204" pitchFamily="34" charset="0"/>
              </a:rPr>
              <a:t>     b) Mischungen aus ganzen oder geschnittenen Pflanzen oder Pflanzenteilen als Fertigarzneimittel, </a:t>
            </a:r>
          </a:p>
          <a:p>
            <a:pPr eaLnBrk="1" hangingPunct="1">
              <a:spcBef>
                <a:spcPct val="50000"/>
              </a:spcBef>
            </a:pPr>
            <a:r>
              <a:rPr lang="de-DE" altLang="de-DE" sz="1200" dirty="0">
                <a:latin typeface="MS Shell Dlg" panose="020B0604020202020204" pitchFamily="34" charset="0"/>
              </a:rPr>
              <a:t>     c) Destillate aus Pflanzen und Pflanzenteilen, </a:t>
            </a:r>
          </a:p>
          <a:p>
            <a:pPr eaLnBrk="1" hangingPunct="1">
              <a:spcBef>
                <a:spcPct val="50000"/>
              </a:spcBef>
            </a:pPr>
            <a:r>
              <a:rPr lang="de-DE" altLang="de-DE" sz="1200" dirty="0">
                <a:latin typeface="MS Shell Dlg" panose="020B0604020202020204" pitchFamily="34" charset="0"/>
              </a:rPr>
              <a:t>    d) Presssäfte aus frischen Pflanzen und Pflanzenteilen, sofern sie ohne Lösungsmittel mit Ausnahme von Wasser hergestellt sind, </a:t>
            </a:r>
          </a:p>
        </p:txBody>
      </p:sp>
    </p:spTree>
  </p:cSld>
  <p:clrMapOvr>
    <a:masterClrMapping/>
  </p:clrMapOvr>
  <p:transition spd="med">
    <p:wipe dir="r"/>
  </p:transition>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Fußzeilenplatzhalter 2">
            <a:extLst>
              <a:ext uri="{FF2B5EF4-FFF2-40B4-BE49-F238E27FC236}">
                <a16:creationId xmlns:a16="http://schemas.microsoft.com/office/drawing/2014/main" id="{00504DA2-121A-4E5E-B57D-7BE5055C945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69987" name="Foliennummernplatzhalter 3">
            <a:extLst>
              <a:ext uri="{FF2B5EF4-FFF2-40B4-BE49-F238E27FC236}">
                <a16:creationId xmlns:a16="http://schemas.microsoft.com/office/drawing/2014/main" id="{DCEBF3E7-4839-43C9-A00B-2AEE339AC5F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2649F80-236B-4608-B9C6-340A1F061185}" type="slidenum">
              <a:rPr lang="de-DE" altLang="de-DE" sz="1400"/>
              <a:pPr eaLnBrk="1" hangingPunct="1"/>
              <a:t>162</a:t>
            </a:fld>
            <a:endParaRPr lang="de-DE" altLang="de-DE" sz="1400"/>
          </a:p>
        </p:txBody>
      </p:sp>
      <p:sp>
        <p:nvSpPr>
          <p:cNvPr id="169988" name="Text Box 2">
            <a:extLst>
              <a:ext uri="{FF2B5EF4-FFF2-40B4-BE49-F238E27FC236}">
                <a16:creationId xmlns:a16="http://schemas.microsoft.com/office/drawing/2014/main" id="{621C601D-7B85-42D9-991B-972EE97C974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69989" name="Text Box 3">
            <a:extLst>
              <a:ext uri="{FF2B5EF4-FFF2-40B4-BE49-F238E27FC236}">
                <a16:creationId xmlns:a16="http://schemas.microsoft.com/office/drawing/2014/main" id="{A42EDBCC-B920-4D4A-AD5B-7F8931246E0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13)</a:t>
            </a:r>
          </a:p>
        </p:txBody>
      </p:sp>
      <p:sp>
        <p:nvSpPr>
          <p:cNvPr id="169990" name="Text Box 4">
            <a:extLst>
              <a:ext uri="{FF2B5EF4-FFF2-40B4-BE49-F238E27FC236}">
                <a16:creationId xmlns:a16="http://schemas.microsoft.com/office/drawing/2014/main" id="{EAFC32EC-96AF-4DF7-950D-574736808D7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69991" name="Rectangle 5">
            <a:extLst>
              <a:ext uri="{FF2B5EF4-FFF2-40B4-BE49-F238E27FC236}">
                <a16:creationId xmlns:a16="http://schemas.microsoft.com/office/drawing/2014/main" id="{B5746F23-0A94-4AB5-AB10-548AE66F394E}"/>
              </a:ext>
            </a:extLst>
          </p:cNvPr>
          <p:cNvSpPr>
            <a:spLocks noGrp="1" noChangeArrowheads="1"/>
          </p:cNvSpPr>
          <p:nvPr>
            <p:ph type="title" idx="4294967295"/>
          </p:nvPr>
        </p:nvSpPr>
        <p:spPr/>
        <p:txBody>
          <a:bodyPr/>
          <a:lstStyle/>
          <a:p>
            <a:pPr eaLnBrk="1" hangingPunct="1"/>
            <a:r>
              <a:rPr lang="de-DE" altLang="de-DE"/>
              <a:t>Krankenbehandlung 13 (Arzneimittel)</a:t>
            </a:r>
          </a:p>
        </p:txBody>
      </p:sp>
      <p:sp>
        <p:nvSpPr>
          <p:cNvPr id="169992" name="Rectangle 6">
            <a:extLst>
              <a:ext uri="{FF2B5EF4-FFF2-40B4-BE49-F238E27FC236}">
                <a16:creationId xmlns:a16="http://schemas.microsoft.com/office/drawing/2014/main" id="{7621A8B6-B7A3-465A-A4CE-A80BD259AC9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69993" name="Text Box 7">
            <a:extLst>
              <a:ext uri="{FF2B5EF4-FFF2-40B4-BE49-F238E27FC236}">
                <a16:creationId xmlns:a16="http://schemas.microsoft.com/office/drawing/2014/main" id="{3B60DABE-081E-4B8B-80A2-3B9D6175B407}"/>
              </a:ext>
            </a:extLst>
          </p:cNvPr>
          <p:cNvSpPr txBox="1">
            <a:spLocks noChangeArrowheads="1"/>
          </p:cNvSpPr>
          <p:nvPr/>
        </p:nvSpPr>
        <p:spPr bwMode="auto">
          <a:xfrm>
            <a:off x="123825" y="2479675"/>
            <a:ext cx="8915400" cy="170816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eaLnBrk="1" hangingPunct="1">
              <a:spcBef>
                <a:spcPct val="50000"/>
              </a:spcBef>
            </a:pPr>
            <a:r>
              <a:rPr lang="de-DE" altLang="de-DE" sz="1200" dirty="0">
                <a:latin typeface="MS Shell Dlg" panose="020B0604020202020204" pitchFamily="34" charset="0"/>
              </a:rPr>
              <a:t>      4. Pflaster, </a:t>
            </a:r>
          </a:p>
          <a:p>
            <a:pPr eaLnBrk="1" hangingPunct="1">
              <a:spcBef>
                <a:spcPct val="50000"/>
              </a:spcBef>
            </a:pPr>
            <a:r>
              <a:rPr lang="de-DE" altLang="de-DE" sz="1200" dirty="0">
                <a:latin typeface="MS Shell Dlg" panose="020B0604020202020204" pitchFamily="34" charset="0"/>
              </a:rPr>
              <a:t>      5. ausschließlich oder überwiegend zum äußeren Gebrauch bestimmte Desinfektionsmittel sowie Mund- und Rachendesinfektionsmittel. </a:t>
            </a:r>
          </a:p>
          <a:p>
            <a:pPr eaLnBrk="1" hangingPunct="1">
              <a:spcBef>
                <a:spcPct val="50000"/>
              </a:spcBef>
            </a:pPr>
            <a:r>
              <a:rPr lang="de-DE" altLang="de-DE" sz="1400" dirty="0">
                <a:latin typeface="MS Shell Dlg" panose="020B0604020202020204" pitchFamily="34" charset="0"/>
              </a:rPr>
              <a:t>(3) Die Absätze 1 und 2 gelten nicht für Arzneimittel, die </a:t>
            </a:r>
          </a:p>
          <a:p>
            <a:pPr eaLnBrk="1" hangingPunct="1">
              <a:spcBef>
                <a:spcPct val="50000"/>
              </a:spcBef>
            </a:pPr>
            <a:r>
              <a:rPr lang="de-DE" altLang="de-DE" sz="1400" dirty="0">
                <a:latin typeface="MS Shell Dlg" panose="020B0604020202020204" pitchFamily="34" charset="0"/>
              </a:rPr>
              <a:t>     1.  nur auf ärztliche, zahnärztliche oder tierärztliche Verschreibung abgegeben werden dürfen oder </a:t>
            </a:r>
          </a:p>
          <a:p>
            <a:pPr eaLnBrk="1" hangingPunct="1">
              <a:spcBef>
                <a:spcPct val="50000"/>
              </a:spcBef>
            </a:pPr>
            <a:r>
              <a:rPr lang="de-DE" altLang="de-DE" sz="1400" dirty="0">
                <a:latin typeface="MS Shell Dlg" panose="020B0604020202020204" pitchFamily="34" charset="0"/>
              </a:rPr>
              <a:t>     2.  durch Rechtsverordnung nach </a:t>
            </a:r>
            <a:r>
              <a:rPr lang="de-DE" altLang="de-DE" sz="1400" u="sng" dirty="0">
                <a:solidFill>
                  <a:srgbClr val="0000FF"/>
                </a:solidFill>
                <a:latin typeface="MS Shell Dlg" panose="020B0604020202020204" pitchFamily="34" charset="0"/>
                <a:hlinkClick r:id="rId2"/>
              </a:rPr>
              <a:t>§ 46 </a:t>
            </a:r>
            <a:r>
              <a:rPr lang="de-DE" altLang="de-DE" sz="1400" dirty="0">
                <a:latin typeface="MS Shell Dlg" panose="020B0604020202020204" pitchFamily="34" charset="0"/>
              </a:rPr>
              <a:t>vom Verkehr außerhalb der Apotheken ausgeschlossen sind. </a:t>
            </a:r>
          </a:p>
        </p:txBody>
      </p:sp>
      <p:sp>
        <p:nvSpPr>
          <p:cNvPr id="218120" name="Text Box 8">
            <a:extLst>
              <a:ext uri="{FF2B5EF4-FFF2-40B4-BE49-F238E27FC236}">
                <a16:creationId xmlns:a16="http://schemas.microsoft.com/office/drawing/2014/main" id="{C7175FE6-126B-49F8-B637-2D1EF288ABDC}"/>
              </a:ext>
            </a:extLst>
          </p:cNvPr>
          <p:cNvSpPr txBox="1">
            <a:spLocks noChangeArrowheads="1"/>
          </p:cNvSpPr>
          <p:nvPr/>
        </p:nvSpPr>
        <p:spPr bwMode="auto">
          <a:xfrm>
            <a:off x="609600" y="4495800"/>
            <a:ext cx="7239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MS Shell Dlg" panose="020B0604020202020204" pitchFamily="34" charset="0"/>
              </a:rPr>
              <a:t>§ 45 AMG </a:t>
            </a:r>
            <a:endParaRPr lang="de-DE" altLang="de-DE" sz="1800">
              <a:latin typeface="MS Shell Dlg" panose="020B0604020202020204" pitchFamily="34" charset="0"/>
            </a:endParaRPr>
          </a:p>
          <a:p>
            <a:pPr algn="ctr" eaLnBrk="1" hangingPunct="1">
              <a:spcBef>
                <a:spcPct val="50000"/>
              </a:spcBef>
            </a:pPr>
            <a:r>
              <a:rPr lang="de-DE" altLang="de-DE" sz="1800" b="1">
                <a:latin typeface="MS Shell Dlg" panose="020B0604020202020204" pitchFamily="34" charset="0"/>
              </a:rPr>
              <a:t>Ermächtigung zu weiteren Ausnahmen von der Apothekenpflicht</a:t>
            </a:r>
            <a:endParaRPr lang="de-DE" altLang="de-DE" sz="18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8120"/>
                                        </p:tgtEl>
                                        <p:attrNameLst>
                                          <p:attrName>style.visibility</p:attrName>
                                        </p:attrNameLst>
                                      </p:cBhvr>
                                      <p:to>
                                        <p:strVal val="visible"/>
                                      </p:to>
                                    </p:set>
                                    <p:anim calcmode="lin" valueType="num">
                                      <p:cBhvr additive="base">
                                        <p:cTn id="7" dur="500" fill="hold"/>
                                        <p:tgtEl>
                                          <p:spTgt spid="218120"/>
                                        </p:tgtEl>
                                        <p:attrNameLst>
                                          <p:attrName>ppt_x</p:attrName>
                                        </p:attrNameLst>
                                      </p:cBhvr>
                                      <p:tavLst>
                                        <p:tav tm="0">
                                          <p:val>
                                            <p:strVal val="0-#ppt_w/2"/>
                                          </p:val>
                                        </p:tav>
                                        <p:tav tm="100000">
                                          <p:val>
                                            <p:strVal val="#ppt_x"/>
                                          </p:val>
                                        </p:tav>
                                      </p:tavLst>
                                    </p:anim>
                                    <p:anim calcmode="lin" valueType="num">
                                      <p:cBhvr additive="base">
                                        <p:cTn id="8" dur="500" fill="hold"/>
                                        <p:tgtEl>
                                          <p:spTgt spid="218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20" grpId="0" autoUpdateAnimBg="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Fußzeilenplatzhalter 2">
            <a:extLst>
              <a:ext uri="{FF2B5EF4-FFF2-40B4-BE49-F238E27FC236}">
                <a16:creationId xmlns:a16="http://schemas.microsoft.com/office/drawing/2014/main" id="{EEED4D62-8F88-468A-B942-29AF57B159C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1011" name="Foliennummernplatzhalter 3">
            <a:extLst>
              <a:ext uri="{FF2B5EF4-FFF2-40B4-BE49-F238E27FC236}">
                <a16:creationId xmlns:a16="http://schemas.microsoft.com/office/drawing/2014/main" id="{5458BC10-2CCD-40AF-B151-85B504427DC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953F809-968E-4E3C-8A9D-77723A8EE388}" type="slidenum">
              <a:rPr lang="de-DE" altLang="de-DE" sz="1400"/>
              <a:pPr eaLnBrk="1" hangingPunct="1"/>
              <a:t>163</a:t>
            </a:fld>
            <a:endParaRPr lang="de-DE" altLang="de-DE" sz="1400"/>
          </a:p>
        </p:txBody>
      </p:sp>
      <p:sp>
        <p:nvSpPr>
          <p:cNvPr id="171012" name="Text Box 2">
            <a:extLst>
              <a:ext uri="{FF2B5EF4-FFF2-40B4-BE49-F238E27FC236}">
                <a16:creationId xmlns:a16="http://schemas.microsoft.com/office/drawing/2014/main" id="{AB370D31-181C-4AFD-8847-01055A4E481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1013" name="Text Box 3">
            <a:extLst>
              <a:ext uri="{FF2B5EF4-FFF2-40B4-BE49-F238E27FC236}">
                <a16:creationId xmlns:a16="http://schemas.microsoft.com/office/drawing/2014/main" id="{7CA0108F-F6C6-4242-B329-E9A3E83D513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14)</a:t>
            </a:r>
          </a:p>
        </p:txBody>
      </p:sp>
      <p:sp>
        <p:nvSpPr>
          <p:cNvPr id="171014" name="Text Box 4">
            <a:extLst>
              <a:ext uri="{FF2B5EF4-FFF2-40B4-BE49-F238E27FC236}">
                <a16:creationId xmlns:a16="http://schemas.microsoft.com/office/drawing/2014/main" id="{00FD78AC-8EF6-473C-9C54-A4B6F987E72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1015" name="Rectangle 5">
            <a:extLst>
              <a:ext uri="{FF2B5EF4-FFF2-40B4-BE49-F238E27FC236}">
                <a16:creationId xmlns:a16="http://schemas.microsoft.com/office/drawing/2014/main" id="{3077A854-A266-45A9-84C8-8EF1A6A7660C}"/>
              </a:ext>
            </a:extLst>
          </p:cNvPr>
          <p:cNvSpPr>
            <a:spLocks noGrp="1" noChangeArrowheads="1"/>
          </p:cNvSpPr>
          <p:nvPr>
            <p:ph type="title" idx="4294967295"/>
          </p:nvPr>
        </p:nvSpPr>
        <p:spPr/>
        <p:txBody>
          <a:bodyPr/>
          <a:lstStyle/>
          <a:p>
            <a:pPr eaLnBrk="1" hangingPunct="1"/>
            <a:r>
              <a:rPr lang="de-DE" altLang="de-DE"/>
              <a:t>Krankenbehandlung 14 (Arzneimittel)</a:t>
            </a:r>
          </a:p>
        </p:txBody>
      </p:sp>
      <p:sp>
        <p:nvSpPr>
          <p:cNvPr id="171016" name="Rectangle 6">
            <a:extLst>
              <a:ext uri="{FF2B5EF4-FFF2-40B4-BE49-F238E27FC236}">
                <a16:creationId xmlns:a16="http://schemas.microsoft.com/office/drawing/2014/main" id="{6B980EB0-4F3B-46AE-BB21-E210C26E8C3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1017" name="Text Box 7">
            <a:extLst>
              <a:ext uri="{FF2B5EF4-FFF2-40B4-BE49-F238E27FC236}">
                <a16:creationId xmlns:a16="http://schemas.microsoft.com/office/drawing/2014/main" id="{E99444B1-9A33-4A23-AA81-660FB9C9FE03}"/>
              </a:ext>
            </a:extLst>
          </p:cNvPr>
          <p:cNvSpPr txBox="1">
            <a:spLocks noChangeArrowheads="1"/>
          </p:cNvSpPr>
          <p:nvPr/>
        </p:nvSpPr>
        <p:spPr bwMode="auto">
          <a:xfrm>
            <a:off x="123825" y="2479675"/>
            <a:ext cx="8915400" cy="4185761"/>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571500" algn="l"/>
              </a:tabLst>
              <a:defRPr sz="2400">
                <a:solidFill>
                  <a:schemeClr val="tx1"/>
                </a:solidFill>
                <a:latin typeface="Tahoma" panose="020B0604030504040204" pitchFamily="34" charset="0"/>
              </a:defRPr>
            </a:lvl1pPr>
            <a:lvl2pPr marL="742950" indent="-285750" eaLnBrk="0" hangingPunct="0">
              <a:tabLst>
                <a:tab pos="571500" algn="l"/>
              </a:tabLst>
              <a:defRPr sz="2400">
                <a:solidFill>
                  <a:schemeClr val="tx1"/>
                </a:solidFill>
                <a:latin typeface="Tahoma" panose="020B0604030504040204" pitchFamily="34" charset="0"/>
              </a:defRPr>
            </a:lvl2pPr>
            <a:lvl3pPr marL="1143000" indent="-228600" eaLnBrk="0" hangingPunct="0">
              <a:tabLst>
                <a:tab pos="571500" algn="l"/>
              </a:tabLst>
              <a:defRPr sz="2400">
                <a:solidFill>
                  <a:schemeClr val="tx1"/>
                </a:solidFill>
                <a:latin typeface="Tahoma" panose="020B0604030504040204" pitchFamily="34" charset="0"/>
              </a:defRPr>
            </a:lvl3pPr>
            <a:lvl4pPr marL="1600200" indent="-228600" eaLnBrk="0" hangingPunct="0">
              <a:tabLst>
                <a:tab pos="571500" algn="l"/>
              </a:tabLst>
              <a:defRPr sz="2400">
                <a:solidFill>
                  <a:schemeClr val="tx1"/>
                </a:solidFill>
                <a:latin typeface="Tahoma" panose="020B0604030504040204" pitchFamily="34" charset="0"/>
              </a:defRPr>
            </a:lvl4pPr>
            <a:lvl5pPr marL="2057400" indent="-228600" eaLnBrk="0" hangingPunct="0">
              <a:tabLst>
                <a:tab pos="5715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MS Shell Dlg" panose="020B0604020202020204" pitchFamily="34" charset="0"/>
              </a:rPr>
              <a:t>§ 47 AMG </a:t>
            </a:r>
            <a:endParaRPr lang="de-DE" altLang="de-DE" sz="1400" dirty="0">
              <a:latin typeface="MS Shell Dlg" panose="020B0604020202020204" pitchFamily="34" charset="0"/>
            </a:endParaRPr>
          </a:p>
          <a:p>
            <a:pPr algn="ctr" eaLnBrk="1" hangingPunct="1">
              <a:spcBef>
                <a:spcPct val="50000"/>
              </a:spcBef>
            </a:pPr>
            <a:r>
              <a:rPr lang="de-DE" altLang="de-DE" sz="1400" b="1" dirty="0">
                <a:latin typeface="MS Shell Dlg" panose="020B0604020202020204" pitchFamily="34" charset="0"/>
              </a:rPr>
              <a:t>Vertriebsweg </a:t>
            </a:r>
            <a:endParaRPr lang="de-DE" altLang="de-DE" sz="1400" dirty="0">
              <a:latin typeface="MS Shell Dlg" panose="020B0604020202020204" pitchFamily="34" charset="0"/>
            </a:endParaRPr>
          </a:p>
          <a:p>
            <a:pPr eaLnBrk="1" hangingPunct="1">
              <a:spcBef>
                <a:spcPct val="50000"/>
              </a:spcBef>
            </a:pPr>
            <a:r>
              <a:rPr lang="de-DE" altLang="de-DE" sz="1400" dirty="0">
                <a:latin typeface="MS Shell Dlg" panose="020B0604020202020204" pitchFamily="34" charset="0"/>
              </a:rPr>
              <a:t>(1) Pharmazeutische Unternehmer und Großhändler dürfen Arzneimittel, deren Abgabe den Apotheken vorbehalten ist, außer an Apotheken nur abgeben an. </a:t>
            </a:r>
          </a:p>
          <a:p>
            <a:pPr eaLnBrk="1" hangingPunct="1">
              <a:spcBef>
                <a:spcPct val="50000"/>
              </a:spcBef>
            </a:pPr>
            <a:r>
              <a:rPr lang="de-DE" altLang="de-DE" sz="1400" dirty="0">
                <a:latin typeface="MS Shell Dlg" panose="020B0604020202020204" pitchFamily="34" charset="0"/>
              </a:rPr>
              <a:t>     1. andere pharmazeutische Unternehmer und Großhändler, </a:t>
            </a:r>
          </a:p>
          <a:p>
            <a:pPr eaLnBrk="1" hangingPunct="1">
              <a:spcBef>
                <a:spcPct val="50000"/>
              </a:spcBef>
            </a:pPr>
            <a:r>
              <a:rPr lang="de-DE" altLang="de-DE" sz="1400" dirty="0">
                <a:latin typeface="MS Shell Dlg" panose="020B0604020202020204" pitchFamily="34" charset="0"/>
              </a:rPr>
              <a:t>     2. Krankenhäuser und Ärzte, soweit es sich handelt um </a:t>
            </a:r>
          </a:p>
          <a:p>
            <a:pPr eaLnBrk="1" hangingPunct="1">
              <a:spcBef>
                <a:spcPct val="50000"/>
              </a:spcBef>
            </a:pPr>
            <a:r>
              <a:rPr lang="de-DE" altLang="de-DE" sz="1400" dirty="0">
                <a:latin typeface="MS Shell Dlg" panose="020B0604020202020204" pitchFamily="34" charset="0"/>
              </a:rPr>
              <a:t>         a) aus menschlichem Blut gewonnene Blutzubereitungen oder gentechnologisch hergestellte Blutbestandteile, die, soweit es sich um Gerinnungsfaktorenzubereitungen handelt, von dem </a:t>
            </a:r>
            <a:r>
              <a:rPr lang="de-DE" altLang="de-DE" sz="1400" dirty="0" err="1">
                <a:latin typeface="MS Shell Dlg" panose="020B0604020202020204" pitchFamily="34" charset="0"/>
              </a:rPr>
              <a:t>hämostaseologisch</a:t>
            </a:r>
            <a:r>
              <a:rPr lang="de-DE" altLang="de-DE" sz="1400" dirty="0">
                <a:latin typeface="MS Shell Dlg" panose="020B0604020202020204" pitchFamily="34" charset="0"/>
              </a:rPr>
              <a:t> qualifizierten Arzt im Rahmen der ärztlich kontrollierten Selbstbehandlung von Blutern an seine Patienten abgegeben werden dürfen, </a:t>
            </a:r>
          </a:p>
          <a:p>
            <a:pPr eaLnBrk="1" hangingPunct="1">
              <a:spcBef>
                <a:spcPct val="50000"/>
              </a:spcBef>
            </a:pPr>
            <a:r>
              <a:rPr lang="de-DE" altLang="de-DE" sz="1400" dirty="0">
                <a:latin typeface="MS Shell Dlg" panose="020B0604020202020204" pitchFamily="34" charset="0"/>
              </a:rPr>
              <a:t>         b) menschliches oder tierisches Gewebe, </a:t>
            </a:r>
          </a:p>
          <a:p>
            <a:pPr eaLnBrk="1" hangingPunct="1">
              <a:spcBef>
                <a:spcPct val="50000"/>
              </a:spcBef>
            </a:pPr>
            <a:r>
              <a:rPr lang="de-DE" altLang="de-DE" sz="1400" dirty="0">
                <a:latin typeface="MS Shell Dlg" panose="020B0604020202020204" pitchFamily="34" charset="0"/>
              </a:rPr>
              <a:t>         c) Infusionslösungen in Behältnissen mit mindestens 500 ml, die zum Ersatz oder zur Korrektur von 	Körperflüssigkeit bestimmt sind, sowie Lösungen zur Hämodialyse und Peritonealdialyse, </a:t>
            </a:r>
          </a:p>
          <a:p>
            <a:pPr eaLnBrk="1" hangingPunct="1">
              <a:spcBef>
                <a:spcPct val="50000"/>
              </a:spcBef>
            </a:pPr>
            <a:r>
              <a:rPr lang="de-DE" altLang="de-DE" sz="1400" dirty="0">
                <a:latin typeface="MS Shell Dlg" panose="020B0604020202020204" pitchFamily="34" charset="0"/>
              </a:rPr>
              <a:t>        d) Zubereitungen, die ausschließlich dazu bestimmt sind, die Beschaffenheit, den Zustand oder die 	Funktion des Körpers oder seelische Zustände erkennen zu lassen,  </a:t>
            </a:r>
          </a:p>
        </p:txBody>
      </p:sp>
    </p:spTree>
  </p:cSld>
  <p:clrMapOvr>
    <a:masterClrMapping/>
  </p:clrMapOvr>
  <p:transition spd="med">
    <p:wipe dir="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Fußzeilenplatzhalter 2">
            <a:extLst>
              <a:ext uri="{FF2B5EF4-FFF2-40B4-BE49-F238E27FC236}">
                <a16:creationId xmlns:a16="http://schemas.microsoft.com/office/drawing/2014/main" id="{544FBFD1-F4F2-4259-AF10-C90330B1ADD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2035" name="Foliennummernplatzhalter 3">
            <a:extLst>
              <a:ext uri="{FF2B5EF4-FFF2-40B4-BE49-F238E27FC236}">
                <a16:creationId xmlns:a16="http://schemas.microsoft.com/office/drawing/2014/main" id="{5417E35F-2E4F-4C6D-8CAE-E2CDBB3AFC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F3967A2-6EDC-41CE-8A26-CE7E9825A303}" type="slidenum">
              <a:rPr lang="de-DE" altLang="de-DE" sz="1400"/>
              <a:pPr eaLnBrk="1" hangingPunct="1"/>
              <a:t>164</a:t>
            </a:fld>
            <a:endParaRPr lang="de-DE" altLang="de-DE" sz="1400"/>
          </a:p>
        </p:txBody>
      </p:sp>
      <p:sp>
        <p:nvSpPr>
          <p:cNvPr id="172036" name="Text Box 2">
            <a:extLst>
              <a:ext uri="{FF2B5EF4-FFF2-40B4-BE49-F238E27FC236}">
                <a16:creationId xmlns:a16="http://schemas.microsoft.com/office/drawing/2014/main" id="{3039873F-4D55-4FEB-901E-BC88BEE23CD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2037" name="Text Box 3">
            <a:extLst>
              <a:ext uri="{FF2B5EF4-FFF2-40B4-BE49-F238E27FC236}">
                <a16:creationId xmlns:a16="http://schemas.microsoft.com/office/drawing/2014/main" id="{395E2651-C9F6-419C-B2A5-4B0532C724E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15)</a:t>
            </a:r>
          </a:p>
        </p:txBody>
      </p:sp>
      <p:sp>
        <p:nvSpPr>
          <p:cNvPr id="172038" name="Text Box 4">
            <a:extLst>
              <a:ext uri="{FF2B5EF4-FFF2-40B4-BE49-F238E27FC236}">
                <a16:creationId xmlns:a16="http://schemas.microsoft.com/office/drawing/2014/main" id="{26192316-1904-47F9-BD4B-AD32206118E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2039" name="Rectangle 5">
            <a:extLst>
              <a:ext uri="{FF2B5EF4-FFF2-40B4-BE49-F238E27FC236}">
                <a16:creationId xmlns:a16="http://schemas.microsoft.com/office/drawing/2014/main" id="{25F0C071-1BC2-40DA-A473-D58C35E46785}"/>
              </a:ext>
            </a:extLst>
          </p:cNvPr>
          <p:cNvSpPr>
            <a:spLocks noGrp="1" noChangeArrowheads="1"/>
          </p:cNvSpPr>
          <p:nvPr>
            <p:ph type="title" idx="4294967295"/>
          </p:nvPr>
        </p:nvSpPr>
        <p:spPr/>
        <p:txBody>
          <a:bodyPr/>
          <a:lstStyle/>
          <a:p>
            <a:pPr eaLnBrk="1" hangingPunct="1"/>
            <a:r>
              <a:rPr lang="de-DE" altLang="de-DE"/>
              <a:t>Krankenbehandlung 15 (Arzneimittel)</a:t>
            </a:r>
          </a:p>
        </p:txBody>
      </p:sp>
      <p:sp>
        <p:nvSpPr>
          <p:cNvPr id="172040" name="Rectangle 6">
            <a:extLst>
              <a:ext uri="{FF2B5EF4-FFF2-40B4-BE49-F238E27FC236}">
                <a16:creationId xmlns:a16="http://schemas.microsoft.com/office/drawing/2014/main" id="{E2E08EC4-6B1C-40A0-A6AD-7CA35E9F99B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2041" name="Text Box 7">
            <a:extLst>
              <a:ext uri="{FF2B5EF4-FFF2-40B4-BE49-F238E27FC236}">
                <a16:creationId xmlns:a16="http://schemas.microsoft.com/office/drawing/2014/main" id="{D866C602-4E57-414C-B689-37F2D7B97A81}"/>
              </a:ext>
            </a:extLst>
          </p:cNvPr>
          <p:cNvSpPr txBox="1">
            <a:spLocks noChangeArrowheads="1"/>
          </p:cNvSpPr>
          <p:nvPr/>
        </p:nvSpPr>
        <p:spPr bwMode="auto">
          <a:xfrm>
            <a:off x="123825" y="2416175"/>
            <a:ext cx="8915400" cy="440120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571500" algn="l"/>
                <a:tab pos="673100" algn="l"/>
                <a:tab pos="762000" algn="l"/>
              </a:tabLst>
              <a:defRPr sz="2400">
                <a:solidFill>
                  <a:schemeClr val="tx1"/>
                </a:solidFill>
                <a:latin typeface="Tahoma" panose="020B0604030504040204" pitchFamily="34" charset="0"/>
              </a:defRPr>
            </a:lvl1pPr>
            <a:lvl2pPr marL="742950" indent="-285750" eaLnBrk="0" hangingPunct="0">
              <a:tabLst>
                <a:tab pos="571500" algn="l"/>
                <a:tab pos="673100" algn="l"/>
                <a:tab pos="762000" algn="l"/>
              </a:tabLst>
              <a:defRPr sz="2400">
                <a:solidFill>
                  <a:schemeClr val="tx1"/>
                </a:solidFill>
                <a:latin typeface="Tahoma" panose="020B0604030504040204" pitchFamily="34" charset="0"/>
              </a:defRPr>
            </a:lvl2pPr>
            <a:lvl3pPr marL="1143000" indent="-228600" eaLnBrk="0" hangingPunct="0">
              <a:tabLst>
                <a:tab pos="571500" algn="l"/>
                <a:tab pos="673100" algn="l"/>
                <a:tab pos="762000" algn="l"/>
              </a:tabLst>
              <a:defRPr sz="2400">
                <a:solidFill>
                  <a:schemeClr val="tx1"/>
                </a:solidFill>
                <a:latin typeface="Tahoma" panose="020B0604030504040204" pitchFamily="34" charset="0"/>
              </a:defRPr>
            </a:lvl3pPr>
            <a:lvl4pPr marL="1600200" indent="-228600" eaLnBrk="0" hangingPunct="0">
              <a:tabLst>
                <a:tab pos="571500" algn="l"/>
                <a:tab pos="673100" algn="l"/>
                <a:tab pos="762000" algn="l"/>
              </a:tabLst>
              <a:defRPr sz="2400">
                <a:solidFill>
                  <a:schemeClr val="tx1"/>
                </a:solidFill>
                <a:latin typeface="Tahoma" panose="020B0604030504040204" pitchFamily="34" charset="0"/>
              </a:defRPr>
            </a:lvl4pPr>
            <a:lvl5pPr marL="2057400" indent="-228600" eaLnBrk="0" hangingPunct="0">
              <a:tabLst>
                <a:tab pos="571500" algn="l"/>
                <a:tab pos="6731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            e) medizinische Gase, bei denen auch die Abgabe an Heilpraktiker zulässig ist, </a:t>
            </a:r>
          </a:p>
          <a:p>
            <a:pPr eaLnBrk="1" hangingPunct="1">
              <a:spcBef>
                <a:spcPct val="50000"/>
              </a:spcBef>
            </a:pPr>
            <a:r>
              <a:rPr lang="de-DE" altLang="de-DE" sz="1400" dirty="0">
                <a:latin typeface="MS Shell Dlg" panose="020B0604020202020204" pitchFamily="34" charset="0"/>
              </a:rPr>
              <a:t>            f) radioaktive Arzneimittel oder </a:t>
            </a:r>
          </a:p>
          <a:p>
            <a:pPr eaLnBrk="1" hangingPunct="1">
              <a:spcBef>
                <a:spcPct val="50000"/>
              </a:spcBef>
            </a:pPr>
            <a:r>
              <a:rPr lang="de-DE" altLang="de-DE" sz="1400" dirty="0">
                <a:latin typeface="MS Shell Dlg" panose="020B0604020202020204" pitchFamily="34" charset="0"/>
              </a:rPr>
              <a:t>            g) Arzneimittel, die mit dem Hinweis "Zur klinischen Prüfung bestimmt" versehen sind, sofern sie 				kostenlos zur Verfügung gestellt werden, </a:t>
            </a:r>
          </a:p>
          <a:p>
            <a:pPr eaLnBrk="1" hangingPunct="1">
              <a:spcBef>
                <a:spcPct val="50000"/>
              </a:spcBef>
            </a:pPr>
            <a:r>
              <a:rPr lang="de-DE" altLang="de-DE" sz="1400" dirty="0">
                <a:latin typeface="MS Shell Dlg" panose="020B0604020202020204" pitchFamily="34" charset="0"/>
              </a:rPr>
              <a:t>       3. Krankenhäuser, Gesundheitsämter und Ärzte, soweit es sich um Impfstoffe handelt, die dazu bestimmt 	sind, bei  einer unentgeltlichen auf Grund des </a:t>
            </a:r>
            <a:r>
              <a:rPr lang="de-DE" altLang="de-DE" sz="1400" dirty="0">
                <a:solidFill>
                  <a:srgbClr val="0000FF"/>
                </a:solidFill>
                <a:latin typeface="MS Shell Dlg" panose="020B0604020202020204" pitchFamily="34" charset="0"/>
              </a:rPr>
              <a:t>§ 20 Abs. 5 </a:t>
            </a:r>
            <a:r>
              <a:rPr lang="de-DE" altLang="de-DE" sz="1400" dirty="0">
                <a:latin typeface="MS Shell Dlg" panose="020B0604020202020204" pitchFamily="34" charset="0"/>
              </a:rPr>
              <a:t>, </a:t>
            </a:r>
            <a:r>
              <a:rPr lang="de-DE" altLang="de-DE" sz="1400" dirty="0">
                <a:solidFill>
                  <a:srgbClr val="0000FF"/>
                </a:solidFill>
                <a:latin typeface="MS Shell Dlg" panose="020B0604020202020204" pitchFamily="34" charset="0"/>
              </a:rPr>
              <a:t>6</a:t>
            </a:r>
            <a:r>
              <a:rPr lang="de-DE" altLang="de-DE" sz="1400" dirty="0">
                <a:solidFill>
                  <a:srgbClr val="0000FF"/>
                </a:solidFill>
                <a:latin typeface="MS Shell Dlg" panose="020B0604020202020204" pitchFamily="34" charset="0"/>
                <a:hlinkClick r:id="rId2"/>
              </a:rPr>
              <a:t> </a:t>
            </a:r>
            <a:r>
              <a:rPr lang="de-DE" altLang="de-DE" sz="1400" dirty="0">
                <a:latin typeface="MS Shell Dlg" panose="020B0604020202020204" pitchFamily="34" charset="0"/>
              </a:rPr>
              <a:t>oder </a:t>
            </a:r>
            <a:r>
              <a:rPr lang="de-DE" altLang="de-DE" sz="1400" dirty="0">
                <a:solidFill>
                  <a:srgbClr val="0000FF"/>
                </a:solidFill>
                <a:latin typeface="MS Shell Dlg" panose="020B0604020202020204" pitchFamily="34" charset="0"/>
              </a:rPr>
              <a:t>7 des Infektionsschutzgesetzes </a:t>
            </a:r>
            <a:r>
              <a:rPr lang="de-DE" altLang="de-DE" sz="1400" dirty="0">
                <a:latin typeface="MS Shell Dlg" panose="020B0604020202020204" pitchFamily="34" charset="0"/>
              </a:rPr>
              <a:t>vom 	20. Juli 2000 (BGBl. I S. 1045) durchgeführten Schutzimpfung angewendet zu werden oder soweit eine 	Abgabe von Impfstoffen zur Abwendung einer Seuchen- oder Lebensgefahr erforderlich ist, </a:t>
            </a:r>
          </a:p>
          <a:p>
            <a:pPr eaLnBrk="1" hangingPunct="1">
              <a:spcBef>
                <a:spcPct val="50000"/>
              </a:spcBef>
            </a:pPr>
            <a:r>
              <a:rPr lang="de-DE" altLang="de-DE" sz="1400" dirty="0">
                <a:latin typeface="MS Shell Dlg" panose="020B0604020202020204" pitchFamily="34" charset="0"/>
              </a:rPr>
              <a:t>  	 3a. anerkannte Impfzentren, soweit es sich um Gelbfieberimpfstoff handelt, </a:t>
            </a:r>
          </a:p>
          <a:p>
            <a:pPr eaLnBrk="1" hangingPunct="1">
              <a:spcBef>
                <a:spcPct val="50000"/>
              </a:spcBef>
            </a:pPr>
            <a:r>
              <a:rPr lang="de-DE" altLang="de-DE" sz="1400" dirty="0">
                <a:latin typeface="MS Shell Dlg" panose="020B0604020202020204" pitchFamily="34" charset="0"/>
              </a:rPr>
              <a:t>       3b. Krankenhäuser und Gesundheitsämter, soweit es sich um Arzneimittel mit antibakterieller oder 	antiviraler  Wirkung handelt, die dazu bestimmt sind, auf Grund des </a:t>
            </a:r>
            <a:r>
              <a:rPr lang="de-DE" altLang="de-DE" sz="1400" dirty="0">
                <a:solidFill>
                  <a:srgbClr val="0000FF"/>
                </a:solidFill>
                <a:latin typeface="MS Shell Dlg" panose="020B0604020202020204" pitchFamily="34" charset="0"/>
              </a:rPr>
              <a:t>§ 20 Abs. 5 </a:t>
            </a:r>
            <a:r>
              <a:rPr lang="de-DE" altLang="de-DE" sz="1400" dirty="0">
                <a:latin typeface="MS Shell Dlg" panose="020B0604020202020204" pitchFamily="34" charset="0"/>
              </a:rPr>
              <a:t>, </a:t>
            </a:r>
            <a:r>
              <a:rPr lang="de-DE" altLang="de-DE" sz="1400" dirty="0">
                <a:solidFill>
                  <a:srgbClr val="0000FF"/>
                </a:solidFill>
                <a:latin typeface="MS Shell Dlg" panose="020B0604020202020204" pitchFamily="34" charset="0"/>
              </a:rPr>
              <a:t>6</a:t>
            </a:r>
            <a:r>
              <a:rPr lang="de-DE" altLang="de-DE" sz="1400" dirty="0">
                <a:solidFill>
                  <a:srgbClr val="0000FF"/>
                </a:solidFill>
                <a:latin typeface="MS Shell Dlg" panose="020B0604020202020204" pitchFamily="34" charset="0"/>
                <a:hlinkClick r:id="rId2"/>
              </a:rPr>
              <a:t> </a:t>
            </a:r>
            <a:r>
              <a:rPr lang="de-DE" altLang="de-DE" sz="1400" dirty="0">
                <a:latin typeface="MS Shell Dlg" panose="020B0604020202020204" pitchFamily="34" charset="0"/>
              </a:rPr>
              <a:t>oder </a:t>
            </a:r>
            <a:r>
              <a:rPr lang="de-DE" altLang="de-DE" sz="1400" dirty="0">
                <a:solidFill>
                  <a:srgbClr val="0000FF"/>
                </a:solidFill>
                <a:latin typeface="MS Shell Dlg" panose="020B0604020202020204" pitchFamily="34" charset="0"/>
              </a:rPr>
              <a:t>7 des 	Infektionsschutzgesetzes </a:t>
            </a:r>
            <a:r>
              <a:rPr lang="de-DE" altLang="de-DE" sz="1400" dirty="0">
                <a:latin typeface="MS Shell Dlg" panose="020B0604020202020204" pitchFamily="34" charset="0"/>
              </a:rPr>
              <a:t>zur spezifischen Prophylaxe gegen übertragbare Krankheiten angewendet zu 	werden, </a:t>
            </a:r>
          </a:p>
          <a:p>
            <a:pPr eaLnBrk="1" hangingPunct="1">
              <a:spcBef>
                <a:spcPct val="50000"/>
              </a:spcBef>
            </a:pPr>
            <a:r>
              <a:rPr lang="de-DE" altLang="de-DE" sz="1400" dirty="0">
                <a:latin typeface="MS Shell Dlg" panose="020B0604020202020204" pitchFamily="34" charset="0"/>
              </a:rPr>
              <a:t>         3c. Gesundheitsbehörden des Bundes oder der Länder oder von diesen im Einzelfall benannte Stellen, 	soweit es sich um Arzneimittel handelt, die für den Fall einer bedrohlichen übertragbaren Krankheit, 	deren Ausbreitung eine sofortige und das übliche Maß erheblich überschreitende Bereitstellung von 	spezifischen Arzneimitteln erforderlich macht, bevorratet werden,  </a:t>
            </a:r>
          </a:p>
        </p:txBody>
      </p:sp>
    </p:spTree>
  </p:cSld>
  <p:clrMapOvr>
    <a:masterClrMapping/>
  </p:clrMapOvr>
  <p:transition spd="med">
    <p:wipe dir="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Fußzeilenplatzhalter 2">
            <a:extLst>
              <a:ext uri="{FF2B5EF4-FFF2-40B4-BE49-F238E27FC236}">
                <a16:creationId xmlns:a16="http://schemas.microsoft.com/office/drawing/2014/main" id="{94BAD73C-7EB5-4797-886F-15E97C89382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3059" name="Foliennummernplatzhalter 3">
            <a:extLst>
              <a:ext uri="{FF2B5EF4-FFF2-40B4-BE49-F238E27FC236}">
                <a16:creationId xmlns:a16="http://schemas.microsoft.com/office/drawing/2014/main" id="{8B3954C4-6AB6-4056-B913-B4E21DD693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44C7781-F072-4361-BF91-E00336BB6DB4}" type="slidenum">
              <a:rPr lang="de-DE" altLang="de-DE" sz="1400"/>
              <a:pPr eaLnBrk="1" hangingPunct="1"/>
              <a:t>165</a:t>
            </a:fld>
            <a:endParaRPr lang="de-DE" altLang="de-DE" sz="1400"/>
          </a:p>
        </p:txBody>
      </p:sp>
      <p:sp>
        <p:nvSpPr>
          <p:cNvPr id="173060" name="Text Box 2">
            <a:extLst>
              <a:ext uri="{FF2B5EF4-FFF2-40B4-BE49-F238E27FC236}">
                <a16:creationId xmlns:a16="http://schemas.microsoft.com/office/drawing/2014/main" id="{C7B4958B-CB05-4087-B761-BD368CA614D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3061" name="Text Box 3">
            <a:extLst>
              <a:ext uri="{FF2B5EF4-FFF2-40B4-BE49-F238E27FC236}">
                <a16:creationId xmlns:a16="http://schemas.microsoft.com/office/drawing/2014/main" id="{C3566276-6198-46D2-A734-3ED8DC8D546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16)</a:t>
            </a:r>
          </a:p>
        </p:txBody>
      </p:sp>
      <p:sp>
        <p:nvSpPr>
          <p:cNvPr id="173062" name="Text Box 4">
            <a:extLst>
              <a:ext uri="{FF2B5EF4-FFF2-40B4-BE49-F238E27FC236}">
                <a16:creationId xmlns:a16="http://schemas.microsoft.com/office/drawing/2014/main" id="{E2BE12A0-A9A6-43C3-83D5-5F6BEF9F8E9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3063" name="Rectangle 5">
            <a:extLst>
              <a:ext uri="{FF2B5EF4-FFF2-40B4-BE49-F238E27FC236}">
                <a16:creationId xmlns:a16="http://schemas.microsoft.com/office/drawing/2014/main" id="{1558D182-3259-4E3A-9219-70FCED3EB87C}"/>
              </a:ext>
            </a:extLst>
          </p:cNvPr>
          <p:cNvSpPr>
            <a:spLocks noGrp="1" noChangeArrowheads="1"/>
          </p:cNvSpPr>
          <p:nvPr>
            <p:ph type="title" idx="4294967295"/>
          </p:nvPr>
        </p:nvSpPr>
        <p:spPr/>
        <p:txBody>
          <a:bodyPr/>
          <a:lstStyle/>
          <a:p>
            <a:pPr eaLnBrk="1" hangingPunct="1"/>
            <a:r>
              <a:rPr lang="de-DE" altLang="de-DE"/>
              <a:t>Krankenbehandlung 16 (Arzneimittel)</a:t>
            </a:r>
          </a:p>
        </p:txBody>
      </p:sp>
      <p:sp>
        <p:nvSpPr>
          <p:cNvPr id="173064" name="Rectangle 6">
            <a:extLst>
              <a:ext uri="{FF2B5EF4-FFF2-40B4-BE49-F238E27FC236}">
                <a16:creationId xmlns:a16="http://schemas.microsoft.com/office/drawing/2014/main" id="{89E2B6FA-6D50-47EE-8BC5-1809ECC95CC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3065" name="Text Box 7">
            <a:extLst>
              <a:ext uri="{FF2B5EF4-FFF2-40B4-BE49-F238E27FC236}">
                <a16:creationId xmlns:a16="http://schemas.microsoft.com/office/drawing/2014/main" id="{5B59907C-E3FC-4F22-A9B3-9551139E80E8}"/>
              </a:ext>
            </a:extLst>
          </p:cNvPr>
          <p:cNvSpPr txBox="1">
            <a:spLocks noChangeArrowheads="1"/>
          </p:cNvSpPr>
          <p:nvPr/>
        </p:nvSpPr>
        <p:spPr bwMode="auto">
          <a:xfrm>
            <a:off x="123825" y="2479675"/>
            <a:ext cx="8915400" cy="3647152"/>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tabLst>
                <a:tab pos="571500" algn="l"/>
                <a:tab pos="673100" algn="l"/>
                <a:tab pos="762000" algn="l"/>
              </a:tabLst>
              <a:defRPr sz="2400">
                <a:solidFill>
                  <a:schemeClr val="tx1"/>
                </a:solidFill>
                <a:latin typeface="Tahoma" panose="020B0604030504040204" pitchFamily="34" charset="0"/>
              </a:defRPr>
            </a:lvl1pPr>
            <a:lvl2pPr marL="742950" indent="-285750" eaLnBrk="0" hangingPunct="0">
              <a:tabLst>
                <a:tab pos="571500" algn="l"/>
                <a:tab pos="673100" algn="l"/>
                <a:tab pos="762000" algn="l"/>
              </a:tabLst>
              <a:defRPr sz="2400">
                <a:solidFill>
                  <a:schemeClr val="tx1"/>
                </a:solidFill>
                <a:latin typeface="Tahoma" panose="020B0604030504040204" pitchFamily="34" charset="0"/>
              </a:defRPr>
            </a:lvl2pPr>
            <a:lvl3pPr marL="1143000" indent="-228600" eaLnBrk="0" hangingPunct="0">
              <a:tabLst>
                <a:tab pos="571500" algn="l"/>
                <a:tab pos="673100" algn="l"/>
                <a:tab pos="762000" algn="l"/>
              </a:tabLst>
              <a:defRPr sz="2400">
                <a:solidFill>
                  <a:schemeClr val="tx1"/>
                </a:solidFill>
                <a:latin typeface="Tahoma" panose="020B0604030504040204" pitchFamily="34" charset="0"/>
              </a:defRPr>
            </a:lvl3pPr>
            <a:lvl4pPr marL="1600200" indent="-228600" eaLnBrk="0" hangingPunct="0">
              <a:tabLst>
                <a:tab pos="571500" algn="l"/>
                <a:tab pos="673100" algn="l"/>
                <a:tab pos="762000" algn="l"/>
              </a:tabLst>
              <a:defRPr sz="2400">
                <a:solidFill>
                  <a:schemeClr val="tx1"/>
                </a:solidFill>
                <a:latin typeface="Tahoma" panose="020B0604030504040204" pitchFamily="34" charset="0"/>
              </a:defRPr>
            </a:lvl4pPr>
            <a:lvl5pPr marL="2057400" indent="-228600" eaLnBrk="0" hangingPunct="0">
              <a:tabLst>
                <a:tab pos="571500" algn="l"/>
                <a:tab pos="6731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6731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            4. Veterinärbehörden, soweit es sich um Arzneimittel handelt, die zur Durchführung öffentlich-rechtlicher  	Maßnahmen bestimmt sind, </a:t>
            </a:r>
          </a:p>
          <a:p>
            <a:pPr eaLnBrk="1" hangingPunct="1">
              <a:spcBef>
                <a:spcPct val="50000"/>
              </a:spcBef>
            </a:pPr>
            <a:r>
              <a:rPr lang="de-DE" altLang="de-DE" sz="1400" dirty="0">
                <a:latin typeface="MS Shell Dlg" panose="020B0604020202020204" pitchFamily="34" charset="0"/>
              </a:rPr>
              <a:t>           5. auf gesetzlicher Grundlage eingerichtete oder im Benehmen mit dem Bundesministerium von der zuständigen Behörde anerkannte zentrale Beschaffungsstellen für Arzneimittel, </a:t>
            </a:r>
          </a:p>
          <a:p>
            <a:pPr eaLnBrk="1" hangingPunct="1">
              <a:spcBef>
                <a:spcPct val="50000"/>
              </a:spcBef>
            </a:pPr>
            <a:r>
              <a:rPr lang="de-DE" altLang="de-DE" sz="1400" dirty="0">
                <a:latin typeface="MS Shell Dlg" panose="020B0604020202020204" pitchFamily="34" charset="0"/>
              </a:rPr>
              <a:t>           6. Tierärzte im Rahmen des Betriebes einer tierärztlichen Hausapotheke, soweit es sich um Fertigarzneimittel 	handelt, zur Anwendung an den von ihnen behandelten Tieren und zur Abgabe an deren Halter, </a:t>
            </a:r>
          </a:p>
          <a:p>
            <a:pPr eaLnBrk="1" hangingPunct="1">
              <a:spcBef>
                <a:spcPct val="50000"/>
              </a:spcBef>
            </a:pPr>
            <a:r>
              <a:rPr lang="de-DE" altLang="de-DE" sz="1400" dirty="0">
                <a:latin typeface="MS Shell Dlg" panose="020B0604020202020204" pitchFamily="34" charset="0"/>
              </a:rPr>
              <a:t>  	   7. zur Ausübung der Zahnheilkunde berechtigte Personen, soweit es sich um Fertigarzneimittel handelt, die 	ausschließlich in der Zahnheilkunde verwendet und bei der Behandlung am Patienten angewendet werden, </a:t>
            </a:r>
          </a:p>
          <a:p>
            <a:pPr eaLnBrk="1" hangingPunct="1">
              <a:spcBef>
                <a:spcPct val="50000"/>
              </a:spcBef>
            </a:pPr>
            <a:r>
              <a:rPr lang="de-DE" altLang="de-DE" sz="1400" dirty="0">
                <a:latin typeface="MS Shell Dlg" panose="020B0604020202020204" pitchFamily="34" charset="0"/>
              </a:rPr>
              <a:t>  	   8. Einrichtungen von Forschung und Wissenschaft, denen eine Erlaubnis nach </a:t>
            </a:r>
            <a:r>
              <a:rPr lang="de-DE" altLang="de-DE" sz="1400" u="sng" dirty="0">
                <a:solidFill>
                  <a:srgbClr val="0000FF"/>
                </a:solidFill>
                <a:latin typeface="MS Shell Dlg" panose="020B0604020202020204" pitchFamily="34" charset="0"/>
                <a:hlinkClick r:id="rId2"/>
              </a:rPr>
              <a:t>§ 3 des Betäubungsmittelgesetzes </a:t>
            </a:r>
            <a:r>
              <a:rPr lang="de-DE" altLang="de-DE" sz="1400" dirty="0">
                <a:latin typeface="MS Shell Dlg" panose="020B0604020202020204" pitchFamily="34" charset="0"/>
              </a:rPr>
              <a:t>erteilt worden ist, die zum Erwerb des betreffenden Arzneimittels berechtigt, </a:t>
            </a:r>
          </a:p>
          <a:p>
            <a:pPr eaLnBrk="1" hangingPunct="1">
              <a:spcBef>
                <a:spcPct val="50000"/>
              </a:spcBef>
            </a:pPr>
            <a:r>
              <a:rPr lang="de-DE" altLang="de-DE" sz="1400" dirty="0">
                <a:latin typeface="MS Shell Dlg" panose="020B0604020202020204" pitchFamily="34" charset="0"/>
              </a:rPr>
              <a:t>  	  9. Hochschulen, soweit es sich um Arzneimittel handelt, die für die Ausbildung der Studierenden der Pharmazie und der Veterinärmedizin benötigt werden. </a:t>
            </a:r>
          </a:p>
        </p:txBody>
      </p:sp>
    </p:spTree>
  </p:cSld>
  <p:clrMapOvr>
    <a:masterClrMapping/>
  </p:clrMapOvr>
  <p:transition spd="med">
    <p:wipe dir="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Fußzeilenplatzhalter 2">
            <a:extLst>
              <a:ext uri="{FF2B5EF4-FFF2-40B4-BE49-F238E27FC236}">
                <a16:creationId xmlns:a16="http://schemas.microsoft.com/office/drawing/2014/main" id="{7B1C2E9A-EE69-43C0-AD63-F8C13562835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4083" name="Foliennummernplatzhalter 3">
            <a:extLst>
              <a:ext uri="{FF2B5EF4-FFF2-40B4-BE49-F238E27FC236}">
                <a16:creationId xmlns:a16="http://schemas.microsoft.com/office/drawing/2014/main" id="{E9498E6F-8421-467D-8B54-036D214C219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D1EDF6C-99A2-46CC-988B-634E9A10B9CD}" type="slidenum">
              <a:rPr lang="de-DE" altLang="de-DE" sz="1400"/>
              <a:pPr eaLnBrk="1" hangingPunct="1"/>
              <a:t>166</a:t>
            </a:fld>
            <a:endParaRPr lang="de-DE" altLang="de-DE" sz="1400"/>
          </a:p>
        </p:txBody>
      </p:sp>
      <p:sp>
        <p:nvSpPr>
          <p:cNvPr id="174084" name="Text Box 2">
            <a:extLst>
              <a:ext uri="{FF2B5EF4-FFF2-40B4-BE49-F238E27FC236}">
                <a16:creationId xmlns:a16="http://schemas.microsoft.com/office/drawing/2014/main" id="{EC615DBA-DF6C-4220-8AED-98465A30F84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4085" name="Text Box 3">
            <a:extLst>
              <a:ext uri="{FF2B5EF4-FFF2-40B4-BE49-F238E27FC236}">
                <a16:creationId xmlns:a16="http://schemas.microsoft.com/office/drawing/2014/main" id="{EB932EC3-546C-4C10-956C-55D139724C9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17)</a:t>
            </a:r>
          </a:p>
        </p:txBody>
      </p:sp>
      <p:sp>
        <p:nvSpPr>
          <p:cNvPr id="174086" name="Text Box 4">
            <a:extLst>
              <a:ext uri="{FF2B5EF4-FFF2-40B4-BE49-F238E27FC236}">
                <a16:creationId xmlns:a16="http://schemas.microsoft.com/office/drawing/2014/main" id="{E5AF8121-FD64-4D3C-BA17-3F01EA75F359}"/>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4087" name="Rectangle 5">
            <a:extLst>
              <a:ext uri="{FF2B5EF4-FFF2-40B4-BE49-F238E27FC236}">
                <a16:creationId xmlns:a16="http://schemas.microsoft.com/office/drawing/2014/main" id="{06DA3A52-3C90-4D14-AC48-078FD6675F76}"/>
              </a:ext>
            </a:extLst>
          </p:cNvPr>
          <p:cNvSpPr>
            <a:spLocks noGrp="1" noChangeArrowheads="1"/>
          </p:cNvSpPr>
          <p:nvPr>
            <p:ph type="title" idx="4294967295"/>
          </p:nvPr>
        </p:nvSpPr>
        <p:spPr/>
        <p:txBody>
          <a:bodyPr/>
          <a:lstStyle/>
          <a:p>
            <a:pPr eaLnBrk="1" hangingPunct="1"/>
            <a:r>
              <a:rPr lang="de-DE" altLang="de-DE"/>
              <a:t>Krankenbehandlung 17 (Arzneimittel)</a:t>
            </a:r>
          </a:p>
        </p:txBody>
      </p:sp>
      <p:sp>
        <p:nvSpPr>
          <p:cNvPr id="174088" name="Rectangle 6">
            <a:extLst>
              <a:ext uri="{FF2B5EF4-FFF2-40B4-BE49-F238E27FC236}">
                <a16:creationId xmlns:a16="http://schemas.microsoft.com/office/drawing/2014/main" id="{F26C9C72-30C4-4A28-8829-30839D274EB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4089" name="Text Box 7">
            <a:extLst>
              <a:ext uri="{FF2B5EF4-FFF2-40B4-BE49-F238E27FC236}">
                <a16:creationId xmlns:a16="http://schemas.microsoft.com/office/drawing/2014/main" id="{E26563C9-07C3-4DE2-AF00-BB113128B7AC}"/>
              </a:ext>
            </a:extLst>
          </p:cNvPr>
          <p:cNvSpPr txBox="1">
            <a:spLocks noChangeArrowheads="1"/>
          </p:cNvSpPr>
          <p:nvPr/>
        </p:nvSpPr>
        <p:spPr bwMode="auto">
          <a:xfrm>
            <a:off x="123825" y="2362200"/>
            <a:ext cx="8915400" cy="138499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3810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3810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3810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3810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3810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3810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3810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3810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3810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(2) Die in Absatz 1 Nr. 5 bis 9 bezeichneten Empfänger dürfen die Arzneimittel nur für den eigenen Bedarf im Rahmen 		der Erfüllung ihrer Aufgaben beziehen. Die in Absatz 1 Nr. 5 bezeichneten zentralen Beschaffungsstellen dürfen nur anerkannt werden, wenn nachgewiesen wird, dass sie unter fachlicher Leitung eines Apothekers oder, soweit es sich um zur Anwendung bei Tieren bestimmte Arzneimittel handelt, eines Tierarztes stehen und geeignete Räume und Einrichtungen zur Prüfung, Kontrolle und Lagerung der Arzneimittel vorhanden sind. </a:t>
            </a:r>
          </a:p>
        </p:txBody>
      </p:sp>
    </p:spTree>
  </p:cSld>
  <p:clrMapOvr>
    <a:masterClrMapping/>
  </p:clrMapOvr>
  <p:transition spd="med">
    <p:wipe dir="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Fußzeilenplatzhalter 2">
            <a:extLst>
              <a:ext uri="{FF2B5EF4-FFF2-40B4-BE49-F238E27FC236}">
                <a16:creationId xmlns:a16="http://schemas.microsoft.com/office/drawing/2014/main" id="{7D8C509F-E759-4778-B0DD-764096222E4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5107" name="Foliennummernplatzhalter 3">
            <a:extLst>
              <a:ext uri="{FF2B5EF4-FFF2-40B4-BE49-F238E27FC236}">
                <a16:creationId xmlns:a16="http://schemas.microsoft.com/office/drawing/2014/main" id="{17628470-7377-48A1-BFD6-BFC72ECCE48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4467BDA-5FC6-4EBD-8D8A-A7BA3D7A19D1}" type="slidenum">
              <a:rPr lang="de-DE" altLang="de-DE" sz="1400"/>
              <a:pPr eaLnBrk="1" hangingPunct="1"/>
              <a:t>167</a:t>
            </a:fld>
            <a:endParaRPr lang="de-DE" altLang="de-DE" sz="1400"/>
          </a:p>
        </p:txBody>
      </p:sp>
      <p:sp>
        <p:nvSpPr>
          <p:cNvPr id="175108" name="Text Box 2">
            <a:extLst>
              <a:ext uri="{FF2B5EF4-FFF2-40B4-BE49-F238E27FC236}">
                <a16:creationId xmlns:a16="http://schemas.microsoft.com/office/drawing/2014/main" id="{0D3E3B71-3698-458F-81D0-2D68BDA21B5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5109" name="Text Box 3">
            <a:extLst>
              <a:ext uri="{FF2B5EF4-FFF2-40B4-BE49-F238E27FC236}">
                <a16:creationId xmlns:a16="http://schemas.microsoft.com/office/drawing/2014/main" id="{CE7F734B-57D8-4CFF-8744-906312E225D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18)</a:t>
            </a:r>
          </a:p>
        </p:txBody>
      </p:sp>
      <p:sp>
        <p:nvSpPr>
          <p:cNvPr id="175110" name="Text Box 4">
            <a:extLst>
              <a:ext uri="{FF2B5EF4-FFF2-40B4-BE49-F238E27FC236}">
                <a16:creationId xmlns:a16="http://schemas.microsoft.com/office/drawing/2014/main" id="{B23772C6-07F7-4B02-B96F-2E3733715C0A}"/>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5111" name="Rectangle 5">
            <a:extLst>
              <a:ext uri="{FF2B5EF4-FFF2-40B4-BE49-F238E27FC236}">
                <a16:creationId xmlns:a16="http://schemas.microsoft.com/office/drawing/2014/main" id="{60F752EF-FD3C-400A-9569-3969DDDD1B6D}"/>
              </a:ext>
            </a:extLst>
          </p:cNvPr>
          <p:cNvSpPr>
            <a:spLocks noGrp="1" noChangeArrowheads="1"/>
          </p:cNvSpPr>
          <p:nvPr>
            <p:ph type="title" idx="4294967295"/>
          </p:nvPr>
        </p:nvSpPr>
        <p:spPr/>
        <p:txBody>
          <a:bodyPr/>
          <a:lstStyle/>
          <a:p>
            <a:pPr eaLnBrk="1" hangingPunct="1"/>
            <a:r>
              <a:rPr lang="de-DE" altLang="de-DE"/>
              <a:t>Krankenbehandlung 18 (Arzneimittel)</a:t>
            </a:r>
          </a:p>
        </p:txBody>
      </p:sp>
      <p:sp>
        <p:nvSpPr>
          <p:cNvPr id="175112" name="Rectangle 6">
            <a:extLst>
              <a:ext uri="{FF2B5EF4-FFF2-40B4-BE49-F238E27FC236}">
                <a16:creationId xmlns:a16="http://schemas.microsoft.com/office/drawing/2014/main" id="{7A0863E5-D4CC-4C6A-BF01-0C184AAB1F2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5113" name="Text Box 7">
            <a:extLst>
              <a:ext uri="{FF2B5EF4-FFF2-40B4-BE49-F238E27FC236}">
                <a16:creationId xmlns:a16="http://schemas.microsoft.com/office/drawing/2014/main" id="{D0A63413-5009-49AB-AB15-CF8B26E4414E}"/>
              </a:ext>
            </a:extLst>
          </p:cNvPr>
          <p:cNvSpPr txBox="1">
            <a:spLocks noChangeArrowheads="1"/>
          </p:cNvSpPr>
          <p:nvPr/>
        </p:nvSpPr>
        <p:spPr bwMode="auto">
          <a:xfrm>
            <a:off x="123825" y="2362200"/>
            <a:ext cx="8915400" cy="4078039"/>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 (3) Pharmazeutische Unternehmer dürfen Muster eines Fertigarzneimittels abgeben oder abgeben lassen an </a:t>
            </a:r>
          </a:p>
          <a:p>
            <a:pPr eaLnBrk="1" hangingPunct="1">
              <a:spcBef>
                <a:spcPct val="50000"/>
              </a:spcBef>
            </a:pPr>
            <a:r>
              <a:rPr lang="de-DE" altLang="de-DE" sz="1400" dirty="0">
                <a:latin typeface="MS Shell Dlg" panose="020B0604020202020204" pitchFamily="34" charset="0"/>
              </a:rPr>
              <a:t>	  1.  Ärzte, Zahnärzte oder Tierärzte, </a:t>
            </a:r>
          </a:p>
          <a:p>
            <a:pPr eaLnBrk="1" hangingPunct="1">
              <a:spcBef>
                <a:spcPct val="50000"/>
              </a:spcBef>
            </a:pPr>
            <a:r>
              <a:rPr lang="de-DE" altLang="de-DE" sz="1400" dirty="0">
                <a:latin typeface="MS Shell Dlg" panose="020B0604020202020204" pitchFamily="34" charset="0"/>
              </a:rPr>
              <a:t>      2. andere Personen, die die Heilkunde oder Zahnheilkunde berufsmäßig ausüben, soweit es sich nicht um 			verschreibungspflichtige Arzneimittel handelt, </a:t>
            </a:r>
          </a:p>
          <a:p>
            <a:pPr eaLnBrk="1" hangingPunct="1">
              <a:spcBef>
                <a:spcPct val="50000"/>
              </a:spcBef>
            </a:pPr>
            <a:r>
              <a:rPr lang="de-DE" altLang="de-DE" sz="1400" dirty="0">
                <a:latin typeface="MS Shell Dlg" panose="020B0604020202020204" pitchFamily="34" charset="0"/>
              </a:rPr>
              <a:t>      3.  Ausbildungsstätten für die Heilberufe. </a:t>
            </a:r>
          </a:p>
          <a:p>
            <a:pPr eaLnBrk="1" hangingPunct="1">
              <a:spcBef>
                <a:spcPct val="50000"/>
              </a:spcBef>
            </a:pPr>
            <a:r>
              <a:rPr lang="de-DE" altLang="de-DE" sz="1400" dirty="0">
                <a:latin typeface="MS Shell Dlg" panose="020B0604020202020204" pitchFamily="34" charset="0"/>
              </a:rPr>
              <a:t>	Pharmazeutische Unternehmer dürfen Muster eines Fertigarzneimittels an Ausbildungsstätten für die Heilberufe nur in einem dem Zweck der Ausbildung angemessenen Umfang abgeben oder abgeben lassen. Muster dürfen keine Stoffe oder Zubereitungen im Sinne des § 2 des Betäubungsmittelgesetzes</a:t>
            </a:r>
            <a:r>
              <a:rPr lang="de-DE" altLang="de-DE" sz="1400" u="sng" dirty="0">
                <a:solidFill>
                  <a:srgbClr val="0000FF"/>
                </a:solidFill>
                <a:latin typeface="MS Shell Dlg" panose="020B0604020202020204" pitchFamily="34" charset="0"/>
              </a:rPr>
              <a:t> </a:t>
            </a:r>
            <a:r>
              <a:rPr lang="de-DE" altLang="de-DE" sz="1400" dirty="0">
                <a:latin typeface="MS Shell Dlg" panose="020B0604020202020204" pitchFamily="34" charset="0"/>
              </a:rPr>
              <a:t>enthalten, die als solche in Anlage II</a:t>
            </a:r>
            <a:r>
              <a:rPr lang="de-DE" altLang="de-DE" sz="1400" u="sng" dirty="0">
                <a:solidFill>
                  <a:srgbClr val="0000FF"/>
                </a:solidFill>
                <a:latin typeface="MS Shell Dlg" panose="020B0604020202020204" pitchFamily="34" charset="0"/>
              </a:rPr>
              <a:t> </a:t>
            </a:r>
            <a:r>
              <a:rPr lang="de-DE" altLang="de-DE" sz="1400" dirty="0">
                <a:latin typeface="MS Shell Dlg" panose="020B0604020202020204" pitchFamily="34" charset="0"/>
              </a:rPr>
              <a:t>oder III des 	Betäubungsmittelgesetzes</a:t>
            </a:r>
            <a:r>
              <a:rPr lang="de-DE" altLang="de-DE" sz="1400" u="sng" dirty="0">
                <a:solidFill>
                  <a:srgbClr val="0000FF"/>
                </a:solidFill>
                <a:latin typeface="MS Shell Dlg" panose="020B0604020202020204" pitchFamily="34" charset="0"/>
              </a:rPr>
              <a:t> </a:t>
            </a:r>
            <a:r>
              <a:rPr lang="de-DE" altLang="de-DE" sz="1400" dirty="0">
                <a:latin typeface="MS Shell Dlg" panose="020B0604020202020204" pitchFamily="34" charset="0"/>
              </a:rPr>
              <a:t>aufgeführt sind. </a:t>
            </a:r>
          </a:p>
          <a:p>
            <a:pPr eaLnBrk="1" hangingPunct="1">
              <a:spcBef>
                <a:spcPct val="50000"/>
              </a:spcBef>
            </a:pPr>
            <a:r>
              <a:rPr lang="de-DE" altLang="de-DE" sz="1400" dirty="0">
                <a:latin typeface="MS Shell Dlg" panose="020B0604020202020204" pitchFamily="34" charset="0"/>
              </a:rPr>
              <a:t>(4) Pharmazeutische Unternehmer dürfen Muster eines Fertigarzneimittels an Personen nach Absatz 3 Satz 1 nur auf 	jeweilige schriftliche Anforderung, in der kleinsten Packungsgröße und in einem Jahr von einem Fertigarzneimittel nicht mehr als zwei Muster abgeben oder abgeben lassen. Mit den Mustern ist die Fachinformation, soweit diese nach § 11a</a:t>
            </a:r>
            <a:r>
              <a:rPr lang="de-DE" altLang="de-DE" sz="1400" u="sng" dirty="0">
                <a:solidFill>
                  <a:srgbClr val="0000FF"/>
                </a:solidFill>
                <a:latin typeface="MS Shell Dlg" panose="020B0604020202020204" pitchFamily="34" charset="0"/>
              </a:rPr>
              <a:t> </a:t>
            </a:r>
            <a:r>
              <a:rPr lang="de-DE" altLang="de-DE" sz="1400" dirty="0">
                <a:latin typeface="MS Shell Dlg" panose="020B0604020202020204" pitchFamily="34" charset="0"/>
              </a:rPr>
              <a:t>vorgeschrieben ist, zu übersenden. Das Muster dient insbesondere der Information des Arztes über den Gegenstand des Arzneimittels. Über die Empfänger von Mustern sowie über Art, Umfang und Zeitpunkt der Abgabe von Mustern sind gesondert für jeden Empfänger Nachweise zu führen und auf Verlangen der zuständigen Behörde vorzulegen. </a:t>
            </a:r>
          </a:p>
        </p:txBody>
      </p:sp>
      <p:sp>
        <p:nvSpPr>
          <p:cNvPr id="175114" name="AutoShape 8">
            <a:hlinkClick r:id="rId2" action="ppaction://hlinksldjump" highlightClick="1"/>
            <a:extLst>
              <a:ext uri="{FF2B5EF4-FFF2-40B4-BE49-F238E27FC236}">
                <a16:creationId xmlns:a16="http://schemas.microsoft.com/office/drawing/2014/main" id="{C91C1A06-C656-4058-9A3F-8EDEF5834B41}"/>
              </a:ext>
            </a:extLst>
          </p:cNvPr>
          <p:cNvSpPr>
            <a:spLocks noChangeArrowheads="1"/>
          </p:cNvSpPr>
          <p:nvPr/>
        </p:nvSpPr>
        <p:spPr bwMode="auto">
          <a:xfrm>
            <a:off x="6934200" y="6324600"/>
            <a:ext cx="228600" cy="228600"/>
          </a:xfrm>
          <a:prstGeom prst="actionButtonBackPrevious">
            <a:avLst/>
          </a:prstGeom>
          <a:solidFill>
            <a:schemeClr val="hlink"/>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Fußzeilenplatzhalter 2">
            <a:extLst>
              <a:ext uri="{FF2B5EF4-FFF2-40B4-BE49-F238E27FC236}">
                <a16:creationId xmlns:a16="http://schemas.microsoft.com/office/drawing/2014/main" id="{BACF9ED8-66F5-4650-B9A2-9C6C95AC58A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6131" name="Foliennummernplatzhalter 3">
            <a:extLst>
              <a:ext uri="{FF2B5EF4-FFF2-40B4-BE49-F238E27FC236}">
                <a16:creationId xmlns:a16="http://schemas.microsoft.com/office/drawing/2014/main" id="{1428350E-C3DC-47D4-A1FB-C941B293C3C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706413B-5E83-4DED-BC4B-A0B7DEAF600F}" type="slidenum">
              <a:rPr lang="de-DE" altLang="de-DE" sz="1400"/>
              <a:pPr eaLnBrk="1" hangingPunct="1"/>
              <a:t>168</a:t>
            </a:fld>
            <a:endParaRPr lang="de-DE" altLang="de-DE" sz="1400"/>
          </a:p>
        </p:txBody>
      </p:sp>
      <p:sp>
        <p:nvSpPr>
          <p:cNvPr id="176132" name="Text Box 2">
            <a:extLst>
              <a:ext uri="{FF2B5EF4-FFF2-40B4-BE49-F238E27FC236}">
                <a16:creationId xmlns:a16="http://schemas.microsoft.com/office/drawing/2014/main" id="{76608A70-722E-4ECB-BD48-FF93F89D12B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6133" name="Text Box 3">
            <a:extLst>
              <a:ext uri="{FF2B5EF4-FFF2-40B4-BE49-F238E27FC236}">
                <a16:creationId xmlns:a16="http://schemas.microsoft.com/office/drawing/2014/main" id="{9FFC5A1B-6D72-48AD-B3B6-1EBCB376258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19)</a:t>
            </a:r>
          </a:p>
        </p:txBody>
      </p:sp>
      <p:sp>
        <p:nvSpPr>
          <p:cNvPr id="176134" name="Text Box 4">
            <a:extLst>
              <a:ext uri="{FF2B5EF4-FFF2-40B4-BE49-F238E27FC236}">
                <a16:creationId xmlns:a16="http://schemas.microsoft.com/office/drawing/2014/main" id="{644D08F0-FA95-46B9-9120-899CFED3954B}"/>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6135" name="Rectangle 5">
            <a:extLst>
              <a:ext uri="{FF2B5EF4-FFF2-40B4-BE49-F238E27FC236}">
                <a16:creationId xmlns:a16="http://schemas.microsoft.com/office/drawing/2014/main" id="{13556A9B-84AD-4D09-862A-9D288322FB16}"/>
              </a:ext>
            </a:extLst>
          </p:cNvPr>
          <p:cNvSpPr>
            <a:spLocks noGrp="1" noChangeArrowheads="1"/>
          </p:cNvSpPr>
          <p:nvPr>
            <p:ph type="title" idx="4294967295"/>
          </p:nvPr>
        </p:nvSpPr>
        <p:spPr/>
        <p:txBody>
          <a:bodyPr/>
          <a:lstStyle/>
          <a:p>
            <a:pPr eaLnBrk="1" hangingPunct="1"/>
            <a:r>
              <a:rPr lang="de-DE" altLang="de-DE"/>
              <a:t>Krankenbehandlung 19 (Arzneimittel)</a:t>
            </a:r>
          </a:p>
        </p:txBody>
      </p:sp>
      <p:sp>
        <p:nvSpPr>
          <p:cNvPr id="176136" name="Rectangle 6">
            <a:extLst>
              <a:ext uri="{FF2B5EF4-FFF2-40B4-BE49-F238E27FC236}">
                <a16:creationId xmlns:a16="http://schemas.microsoft.com/office/drawing/2014/main" id="{E4867F1C-AFFE-4C12-A79C-E01F41F6DB9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6137" name="Text Box 7">
            <a:extLst>
              <a:ext uri="{FF2B5EF4-FFF2-40B4-BE49-F238E27FC236}">
                <a16:creationId xmlns:a16="http://schemas.microsoft.com/office/drawing/2014/main" id="{4D4A43CD-BC23-4F23-A833-B891235A58B0}"/>
              </a:ext>
            </a:extLst>
          </p:cNvPr>
          <p:cNvSpPr txBox="1">
            <a:spLocks noChangeArrowheads="1"/>
          </p:cNvSpPr>
          <p:nvPr/>
        </p:nvSpPr>
        <p:spPr bwMode="auto">
          <a:xfrm>
            <a:off x="88106" y="2392798"/>
            <a:ext cx="8915400" cy="3785652"/>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dirty="0">
                <a:latin typeface="MS Shell Dlg" panose="020B0604020202020204" pitchFamily="34" charset="0"/>
              </a:rPr>
              <a:t> </a:t>
            </a:r>
            <a:r>
              <a:rPr lang="de-DE" altLang="de-DE" sz="1600" b="1" dirty="0">
                <a:latin typeface="MS Shell Dlg" panose="020B0604020202020204" pitchFamily="34" charset="0"/>
              </a:rPr>
              <a:t>§ 34 SGB V </a:t>
            </a:r>
            <a:endParaRPr lang="de-DE" altLang="de-DE" sz="1600" dirty="0">
              <a:latin typeface="MS Shell Dlg" panose="020B0604020202020204" pitchFamily="34" charset="0"/>
            </a:endParaRPr>
          </a:p>
          <a:p>
            <a:pPr algn="ctr" eaLnBrk="1" hangingPunct="1">
              <a:spcBef>
                <a:spcPct val="50000"/>
              </a:spcBef>
            </a:pPr>
            <a:r>
              <a:rPr lang="de-DE" altLang="de-DE" sz="1600" b="1" dirty="0">
                <a:latin typeface="MS Shell Dlg" panose="020B0604020202020204" pitchFamily="34" charset="0"/>
              </a:rPr>
              <a:t>Ausgeschlossene Arznei-, Heil- und Hilfsmittel </a:t>
            </a:r>
            <a:endParaRPr lang="de-DE" altLang="de-DE" sz="1600" dirty="0">
              <a:latin typeface="MS Shell Dlg" panose="020B0604020202020204" pitchFamily="34" charset="0"/>
            </a:endParaRPr>
          </a:p>
          <a:p>
            <a:pPr eaLnBrk="1" hangingPunct="1">
              <a:spcBef>
                <a:spcPct val="50000"/>
              </a:spcBef>
            </a:pPr>
            <a:r>
              <a:rPr lang="de-DE" altLang="de-DE" sz="1600" dirty="0">
                <a:latin typeface="MS Shell Dlg" panose="020B0604020202020204" pitchFamily="34" charset="0"/>
              </a:rPr>
              <a:t>(1)  Nicht </a:t>
            </a:r>
            <a:r>
              <a:rPr lang="de-DE" altLang="de-DE" sz="1600" dirty="0">
                <a:latin typeface="MS Shell Dlg" panose="020B0604020202020204" pitchFamily="34" charset="0"/>
                <a:hlinkClick r:id="rId2" action="ppaction://hlinksldjump"/>
              </a:rPr>
              <a:t>verschreibungspflichtige Arzneimittel </a:t>
            </a:r>
            <a:r>
              <a:rPr lang="de-DE" altLang="de-DE" sz="1600" dirty="0">
                <a:latin typeface="MS Shell Dlg" panose="020B0604020202020204" pitchFamily="34" charset="0"/>
              </a:rPr>
              <a:t>sind von der Versorgung nach § 31</a:t>
            </a:r>
            <a:r>
              <a:rPr lang="de-DE" altLang="de-DE" sz="1600" u="sng" dirty="0">
                <a:solidFill>
                  <a:srgbClr val="0000FF"/>
                </a:solidFill>
                <a:latin typeface="MS Shell Dlg" panose="020B0604020202020204" pitchFamily="34" charset="0"/>
              </a:rPr>
              <a:t> </a:t>
            </a:r>
            <a:r>
              <a:rPr lang="de-DE" altLang="de-DE" sz="1600" dirty="0">
                <a:latin typeface="MS Shell Dlg" panose="020B0604020202020204" pitchFamily="34" charset="0"/>
              </a:rPr>
              <a:t>ausgeschlossen. Der Gemeinsame Bundesausschuss legt in den Richtlinien nach § 92 Abs. 1 Satz 2 Nr. 6</a:t>
            </a:r>
            <a:r>
              <a:rPr lang="de-DE" altLang="de-DE" sz="1600" u="sng" dirty="0">
                <a:solidFill>
                  <a:srgbClr val="0000FF"/>
                </a:solidFill>
                <a:latin typeface="MS Shell Dlg" panose="020B0604020202020204" pitchFamily="34" charset="0"/>
              </a:rPr>
              <a:t> </a:t>
            </a:r>
            <a:r>
              <a:rPr lang="de-DE" altLang="de-DE" sz="1600" dirty="0">
                <a:latin typeface="MS Shell Dlg" panose="020B0604020202020204" pitchFamily="34" charset="0"/>
              </a:rPr>
              <a:t>erstmals bis zum 	31. März 2004 fest, welche nicht verschreibungspflichtigen Arzneimittel, die bei der Behandlung schwerwiegender Erkrankungen als Therapiestandard gelten, zur Anwendung bei diesen Erkrankungen mit Begründung vom Vertragsarzt ausnahmsweise verordnet werden können.  Dabei ist der therapeutischen Vielfalt Rechnung zu tragen.  Bis zum In-Kraft-Treten dieser Richtlinien kann der Vertragsarzt nicht verschreibungspflichtige Arzneimittel nach den Kriterien des Satzes 2 verordnen. 5 Satz 1 gilt nicht für: </a:t>
            </a:r>
          </a:p>
          <a:p>
            <a:pPr eaLnBrk="1" hangingPunct="1">
              <a:spcBef>
                <a:spcPct val="50000"/>
              </a:spcBef>
            </a:pPr>
            <a:r>
              <a:rPr lang="de-DE" altLang="de-DE" sz="1600" dirty="0">
                <a:latin typeface="MS Shell Dlg" panose="020B0604020202020204" pitchFamily="34" charset="0"/>
              </a:rPr>
              <a:t>	1.  versicherte Kinder bis zum vollendeten 12. Lebensjahr, </a:t>
            </a:r>
          </a:p>
          <a:p>
            <a:pPr eaLnBrk="1" hangingPunct="1">
              <a:spcBef>
                <a:spcPct val="50000"/>
              </a:spcBef>
            </a:pPr>
            <a:r>
              <a:rPr lang="de-DE" altLang="de-DE" sz="1600" dirty="0">
                <a:latin typeface="MS Shell Dlg" panose="020B0604020202020204" pitchFamily="34" charset="0"/>
              </a:rPr>
              <a:t>	2.  versicherte Jugendliche bis zum vollendeten 18. Lebensjahr mit Entwicklungsstörungen. </a:t>
            </a:r>
          </a:p>
        </p:txBody>
      </p:sp>
      <p:sp>
        <p:nvSpPr>
          <p:cNvPr id="226313" name="Text Box 9">
            <a:extLst>
              <a:ext uri="{FF2B5EF4-FFF2-40B4-BE49-F238E27FC236}">
                <a16:creationId xmlns:a16="http://schemas.microsoft.com/office/drawing/2014/main" id="{1CC990C3-5C69-4CA5-A94F-03C5EF77591D}"/>
              </a:ext>
            </a:extLst>
          </p:cNvPr>
          <p:cNvSpPr txBox="1">
            <a:spLocks noChangeArrowheads="1"/>
          </p:cNvSpPr>
          <p:nvPr/>
        </p:nvSpPr>
        <p:spPr bwMode="auto">
          <a:xfrm>
            <a:off x="2705100" y="6022925"/>
            <a:ext cx="312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Abschnitt </a:t>
            </a:r>
            <a:r>
              <a:rPr lang="de-DE" altLang="de-DE" b="1" dirty="0"/>
              <a:t>F</a:t>
            </a:r>
            <a:r>
              <a:rPr lang="de-DE" altLang="de-DE" dirty="0"/>
              <a:t> AMR</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6313"/>
                                        </p:tgtEl>
                                        <p:attrNameLst>
                                          <p:attrName>style.visibility</p:attrName>
                                        </p:attrNameLst>
                                      </p:cBhvr>
                                      <p:to>
                                        <p:strVal val="visible"/>
                                      </p:to>
                                    </p:set>
                                    <p:anim calcmode="lin" valueType="num">
                                      <p:cBhvr additive="base">
                                        <p:cTn id="7" dur="500" fill="hold"/>
                                        <p:tgtEl>
                                          <p:spTgt spid="226313"/>
                                        </p:tgtEl>
                                        <p:attrNameLst>
                                          <p:attrName>ppt_x</p:attrName>
                                        </p:attrNameLst>
                                      </p:cBhvr>
                                      <p:tavLst>
                                        <p:tav tm="0">
                                          <p:val>
                                            <p:strVal val="0-#ppt_w/2"/>
                                          </p:val>
                                        </p:tav>
                                        <p:tav tm="100000">
                                          <p:val>
                                            <p:strVal val="#ppt_x"/>
                                          </p:val>
                                        </p:tav>
                                      </p:tavLst>
                                    </p:anim>
                                    <p:anim calcmode="lin" valueType="num">
                                      <p:cBhvr additive="base">
                                        <p:cTn id="8" dur="500" fill="hold"/>
                                        <p:tgtEl>
                                          <p:spTgt spid="2263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13" grpId="0" autoUpdateAnimBg="0"/>
    </p:bld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Fußzeilenplatzhalter 2">
            <a:extLst>
              <a:ext uri="{FF2B5EF4-FFF2-40B4-BE49-F238E27FC236}">
                <a16:creationId xmlns:a16="http://schemas.microsoft.com/office/drawing/2014/main" id="{9C4ABEEC-7706-4A56-BB6D-850BFF7A944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7155" name="Foliennummernplatzhalter 3">
            <a:extLst>
              <a:ext uri="{FF2B5EF4-FFF2-40B4-BE49-F238E27FC236}">
                <a16:creationId xmlns:a16="http://schemas.microsoft.com/office/drawing/2014/main" id="{B5D483D1-E78C-4F53-BA37-EAA3D7E8D05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B04A851-F476-4133-B56B-F3F7EE825261}" type="slidenum">
              <a:rPr lang="de-DE" altLang="de-DE" sz="1400"/>
              <a:pPr eaLnBrk="1" hangingPunct="1"/>
              <a:t>169</a:t>
            </a:fld>
            <a:endParaRPr lang="de-DE" altLang="de-DE" sz="1400"/>
          </a:p>
        </p:txBody>
      </p:sp>
      <p:sp>
        <p:nvSpPr>
          <p:cNvPr id="177156" name="Text Box 2">
            <a:extLst>
              <a:ext uri="{FF2B5EF4-FFF2-40B4-BE49-F238E27FC236}">
                <a16:creationId xmlns:a16="http://schemas.microsoft.com/office/drawing/2014/main" id="{81585C48-C211-459F-B85D-F9F1B63CD65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7157" name="Text Box 3">
            <a:extLst>
              <a:ext uri="{FF2B5EF4-FFF2-40B4-BE49-F238E27FC236}">
                <a16:creationId xmlns:a16="http://schemas.microsoft.com/office/drawing/2014/main" id="{89E0662A-65E1-488F-AD5B-950EFC609579}"/>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20)</a:t>
            </a:r>
          </a:p>
        </p:txBody>
      </p:sp>
      <p:sp>
        <p:nvSpPr>
          <p:cNvPr id="177158" name="Text Box 4">
            <a:extLst>
              <a:ext uri="{FF2B5EF4-FFF2-40B4-BE49-F238E27FC236}">
                <a16:creationId xmlns:a16="http://schemas.microsoft.com/office/drawing/2014/main" id="{4E1C2369-332D-485F-9033-55316D594A1B}"/>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7159" name="Rectangle 5">
            <a:extLst>
              <a:ext uri="{FF2B5EF4-FFF2-40B4-BE49-F238E27FC236}">
                <a16:creationId xmlns:a16="http://schemas.microsoft.com/office/drawing/2014/main" id="{A0727006-5A84-429B-8711-B72701ECBF50}"/>
              </a:ext>
            </a:extLst>
          </p:cNvPr>
          <p:cNvSpPr>
            <a:spLocks noGrp="1" noChangeArrowheads="1"/>
          </p:cNvSpPr>
          <p:nvPr>
            <p:ph type="title" idx="4294967295"/>
          </p:nvPr>
        </p:nvSpPr>
        <p:spPr/>
        <p:txBody>
          <a:bodyPr/>
          <a:lstStyle/>
          <a:p>
            <a:pPr eaLnBrk="1" hangingPunct="1"/>
            <a:r>
              <a:rPr lang="de-DE" altLang="de-DE"/>
              <a:t>Krankenbehandlung 20 (Arzneimittel)</a:t>
            </a:r>
          </a:p>
        </p:txBody>
      </p:sp>
      <p:sp>
        <p:nvSpPr>
          <p:cNvPr id="177160" name="Rectangle 6">
            <a:extLst>
              <a:ext uri="{FF2B5EF4-FFF2-40B4-BE49-F238E27FC236}">
                <a16:creationId xmlns:a16="http://schemas.microsoft.com/office/drawing/2014/main" id="{9031C46D-2EFB-4E64-8E5A-9D2C6DCD6CF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7335" name="Text Box 7">
            <a:extLst>
              <a:ext uri="{FF2B5EF4-FFF2-40B4-BE49-F238E27FC236}">
                <a16:creationId xmlns:a16="http://schemas.microsoft.com/office/drawing/2014/main" id="{B9A41C1D-02B1-4136-9415-EDE41C41DBB4}"/>
              </a:ext>
            </a:extLst>
          </p:cNvPr>
          <p:cNvSpPr txBox="1">
            <a:spLocks noChangeArrowheads="1"/>
          </p:cNvSpPr>
          <p:nvPr/>
        </p:nvSpPr>
        <p:spPr bwMode="auto">
          <a:xfrm>
            <a:off x="114300" y="2581275"/>
            <a:ext cx="8915400" cy="27813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a:latin typeface="MS Shell Dlg" panose="020B0604020202020204" pitchFamily="34" charset="0"/>
              </a:rPr>
              <a:t> </a:t>
            </a:r>
            <a:r>
              <a:rPr lang="de-DE" altLang="de-DE" sz="1600">
                <a:latin typeface="MS Shell Dlg" panose="020B0604020202020204" pitchFamily="34" charset="0"/>
              </a:rPr>
              <a:t>Für Versicherte, die das achtzehnte Lebensjahr vollendet haben, sind von der Versorgung nach § 31</a:t>
            </a:r>
            <a:r>
              <a:rPr lang="de-DE" altLang="de-DE" sz="1600" u="sng">
                <a:solidFill>
                  <a:srgbClr val="0000FF"/>
                </a:solidFill>
                <a:latin typeface="MS Shell Dlg" panose="020B0604020202020204" pitchFamily="34" charset="0"/>
              </a:rPr>
              <a:t> </a:t>
            </a:r>
            <a:r>
              <a:rPr lang="de-DE" altLang="de-DE" sz="1600">
                <a:latin typeface="MS Shell Dlg" panose="020B0604020202020204" pitchFamily="34" charset="0"/>
              </a:rPr>
              <a:t>folgende verschreibungspflichtige Arzneimittel bei Verordnung in den genannten Anwendungsgebieten ausgeschlossen: </a:t>
            </a:r>
          </a:p>
          <a:p>
            <a:pPr eaLnBrk="1" hangingPunct="1">
              <a:spcBef>
                <a:spcPct val="50000"/>
              </a:spcBef>
            </a:pPr>
            <a:r>
              <a:rPr lang="de-DE" altLang="de-DE" sz="1600">
                <a:latin typeface="MS Shell Dlg" panose="020B0604020202020204" pitchFamily="34" charset="0"/>
              </a:rPr>
              <a:t>1.  Arzneimittel zur Anwendung bei Erkältungskrankheiten und grippalen Infekten einschließlich der bei diesen Krankheiten anzuwendenden Schnupfenmittel, Schmerzmittel, hustendämpfenden und hustenlösenden Mittel, </a:t>
            </a:r>
          </a:p>
          <a:p>
            <a:pPr eaLnBrk="1" hangingPunct="1">
              <a:spcBef>
                <a:spcPct val="50000"/>
              </a:spcBef>
            </a:pPr>
            <a:r>
              <a:rPr lang="de-DE" altLang="de-DE" sz="1600">
                <a:latin typeface="MS Shell Dlg" panose="020B0604020202020204" pitchFamily="34" charset="0"/>
              </a:rPr>
              <a:t>2.  Mund- und Rachentherapeutika, ausgenommen bei Pilzinfektionen, </a:t>
            </a:r>
          </a:p>
          <a:p>
            <a:pPr eaLnBrk="1" hangingPunct="1">
              <a:spcBef>
                <a:spcPct val="50000"/>
              </a:spcBef>
            </a:pPr>
            <a:r>
              <a:rPr lang="de-DE" altLang="de-DE" sz="1600">
                <a:latin typeface="MS Shell Dlg" panose="020B0604020202020204" pitchFamily="34" charset="0"/>
              </a:rPr>
              <a:t>3.  Abführmittel, </a:t>
            </a:r>
          </a:p>
          <a:p>
            <a:pPr eaLnBrk="1" hangingPunct="1">
              <a:spcBef>
                <a:spcPct val="50000"/>
              </a:spcBef>
            </a:pPr>
            <a:r>
              <a:rPr lang="de-DE" altLang="de-DE" sz="1600">
                <a:latin typeface="MS Shell Dlg" panose="020B0604020202020204" pitchFamily="34" charset="0"/>
              </a:rPr>
              <a:t>4.  Arzneimittel gegen Reisekrankheit.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7335"/>
                                        </p:tgtEl>
                                        <p:attrNameLst>
                                          <p:attrName>style.visibility</p:attrName>
                                        </p:attrNameLst>
                                      </p:cBhvr>
                                      <p:to>
                                        <p:strVal val="visible"/>
                                      </p:to>
                                    </p:set>
                                    <p:anim calcmode="lin" valueType="num">
                                      <p:cBhvr additive="base">
                                        <p:cTn id="7" dur="500" fill="hold"/>
                                        <p:tgtEl>
                                          <p:spTgt spid="227335"/>
                                        </p:tgtEl>
                                        <p:attrNameLst>
                                          <p:attrName>ppt_x</p:attrName>
                                        </p:attrNameLst>
                                      </p:cBhvr>
                                      <p:tavLst>
                                        <p:tav tm="0">
                                          <p:val>
                                            <p:strVal val="0-#ppt_w/2"/>
                                          </p:val>
                                        </p:tav>
                                        <p:tav tm="100000">
                                          <p:val>
                                            <p:strVal val="#ppt_x"/>
                                          </p:val>
                                        </p:tav>
                                      </p:tavLst>
                                    </p:anim>
                                    <p:anim calcmode="lin" valueType="num">
                                      <p:cBhvr additive="base">
                                        <p:cTn id="8" dur="500" fill="hold"/>
                                        <p:tgtEl>
                                          <p:spTgt spid="2273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5"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ußzeilenplatzhalter 2">
            <a:extLst>
              <a:ext uri="{FF2B5EF4-FFF2-40B4-BE49-F238E27FC236}">
                <a16:creationId xmlns:a16="http://schemas.microsoft.com/office/drawing/2014/main" id="{EEFD0224-16E7-4F56-92A0-F831396B8D5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507" name="Foliennummernplatzhalter 3">
            <a:extLst>
              <a:ext uri="{FF2B5EF4-FFF2-40B4-BE49-F238E27FC236}">
                <a16:creationId xmlns:a16="http://schemas.microsoft.com/office/drawing/2014/main" id="{C2C2563D-E0EB-461C-A851-AC6CF93F80B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3AC0FC8-AA31-419A-8E85-A696D164CEB6}" type="slidenum">
              <a:rPr lang="de-DE" altLang="de-DE" sz="1400"/>
              <a:pPr eaLnBrk="1" hangingPunct="1"/>
              <a:t>17</a:t>
            </a:fld>
            <a:endParaRPr lang="de-DE" altLang="de-DE" sz="1400"/>
          </a:p>
        </p:txBody>
      </p:sp>
      <p:sp>
        <p:nvSpPr>
          <p:cNvPr id="21508" name="Rectangle 5">
            <a:extLst>
              <a:ext uri="{FF2B5EF4-FFF2-40B4-BE49-F238E27FC236}">
                <a16:creationId xmlns:a16="http://schemas.microsoft.com/office/drawing/2014/main" id="{7241D672-D2DF-4C90-96A5-5E3902A02EB4}"/>
              </a:ext>
            </a:extLst>
          </p:cNvPr>
          <p:cNvSpPr>
            <a:spLocks noGrp="1" noChangeArrowheads="1"/>
          </p:cNvSpPr>
          <p:nvPr>
            <p:ph type="title" idx="4294967295"/>
          </p:nvPr>
        </p:nvSpPr>
        <p:spPr/>
        <p:txBody>
          <a:bodyPr/>
          <a:lstStyle/>
          <a:p>
            <a:pPr eaLnBrk="1" hangingPunct="1"/>
            <a:r>
              <a:rPr lang="de-DE" altLang="de-DE"/>
              <a:t>Sozialstaatsprinzip 2</a:t>
            </a:r>
          </a:p>
        </p:txBody>
      </p:sp>
      <p:sp>
        <p:nvSpPr>
          <p:cNvPr id="21509" name="Text Box 2">
            <a:extLst>
              <a:ext uri="{FF2B5EF4-FFF2-40B4-BE49-F238E27FC236}">
                <a16:creationId xmlns:a16="http://schemas.microsoft.com/office/drawing/2014/main" id="{40FADC55-D2DE-4039-82A5-9345DBDE6753}"/>
              </a:ext>
            </a:extLst>
          </p:cNvPr>
          <p:cNvSpPr txBox="1">
            <a:spLocks noChangeArrowheads="1"/>
          </p:cNvSpPr>
          <p:nvPr/>
        </p:nvSpPr>
        <p:spPr bwMode="auto">
          <a:xfrm>
            <a:off x="1600200" y="762000"/>
            <a:ext cx="5029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UcPeriod"/>
            </a:pPr>
            <a:r>
              <a:rPr lang="de-DE" altLang="de-DE">
                <a:latin typeface="Times New Roman" panose="02020603050405020304" pitchFamily="18" charset="0"/>
              </a:rPr>
              <a:t>Verfassungsrechtliche Grundlagen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Sozialstaatsprinzip (2)</a:t>
            </a:r>
          </a:p>
        </p:txBody>
      </p:sp>
      <p:sp>
        <p:nvSpPr>
          <p:cNvPr id="21510" name="Text Box 3">
            <a:extLst>
              <a:ext uri="{FF2B5EF4-FFF2-40B4-BE49-F238E27FC236}">
                <a16:creationId xmlns:a16="http://schemas.microsoft.com/office/drawing/2014/main" id="{FB5F82F7-AF35-46C1-9216-22E8F493F060}"/>
              </a:ext>
            </a:extLst>
          </p:cNvPr>
          <p:cNvSpPr txBox="1">
            <a:spLocks noChangeArrowheads="1"/>
          </p:cNvSpPr>
          <p:nvPr/>
        </p:nvSpPr>
        <p:spPr bwMode="auto">
          <a:xfrm>
            <a:off x="1295400" y="2667000"/>
            <a:ext cx="70866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just" eaLnBrk="1" hangingPunct="1">
              <a:spcBef>
                <a:spcPct val="50000"/>
              </a:spcBef>
            </a:pPr>
            <a:r>
              <a:rPr lang="de-DE" altLang="de-DE">
                <a:latin typeface="Times New Roman" panose="02020603050405020304" pitchFamily="18" charset="0"/>
              </a:rPr>
              <a:t>Das Sozialstaatsprinzip verpflichtet den Staat, für einen Ausgleich der sozialen Gegensätze und damit für eine gerechte Sozialordnung zu sorgen.</a:t>
            </a:r>
          </a:p>
        </p:txBody>
      </p:sp>
      <p:sp>
        <p:nvSpPr>
          <p:cNvPr id="21511" name="Text Box 4">
            <a:extLst>
              <a:ext uri="{FF2B5EF4-FFF2-40B4-BE49-F238E27FC236}">
                <a16:creationId xmlns:a16="http://schemas.microsoft.com/office/drawing/2014/main" id="{B599D311-E88C-4285-B273-5E0D23A9C117}"/>
              </a:ext>
            </a:extLst>
          </p:cNvPr>
          <p:cNvSpPr txBox="1">
            <a:spLocks noChangeArrowheads="1"/>
          </p:cNvSpPr>
          <p:nvPr/>
        </p:nvSpPr>
        <p:spPr bwMode="auto">
          <a:xfrm>
            <a:off x="1295400" y="3873500"/>
            <a:ext cx="723900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just" eaLnBrk="1" hangingPunct="1">
              <a:spcBef>
                <a:spcPct val="50000"/>
              </a:spcBef>
            </a:pPr>
            <a:r>
              <a:rPr lang="de-DE" altLang="de-DE">
                <a:latin typeface="Times New Roman" panose="02020603050405020304" pitchFamily="18" charset="0"/>
              </a:rPr>
              <a:t>Es verlangt staatliche Vor- und Fürsorge für Einzelne oder für Gruppen der Gesellschaft, die aufgrund persönlicher Lebensumstände oder gesellschaftlicher Benachteiligung in ihrer persönlichen und sozialen Entfaltung behindert sind</a:t>
            </a:r>
          </a:p>
        </p:txBody>
      </p:sp>
    </p:spTree>
  </p:cSld>
  <p:clrMapOvr>
    <a:masterClrMapping/>
  </p:clrMapOvr>
  <p:transition spd="med">
    <p:wipe dir="r"/>
  </p:transition>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Fußzeilenplatzhalter 2">
            <a:extLst>
              <a:ext uri="{FF2B5EF4-FFF2-40B4-BE49-F238E27FC236}">
                <a16:creationId xmlns:a16="http://schemas.microsoft.com/office/drawing/2014/main" id="{58B1347F-85BA-4B35-A9FF-7D6462EF297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8179" name="Foliennummernplatzhalter 3">
            <a:extLst>
              <a:ext uri="{FF2B5EF4-FFF2-40B4-BE49-F238E27FC236}">
                <a16:creationId xmlns:a16="http://schemas.microsoft.com/office/drawing/2014/main" id="{41F1B173-C865-469B-8492-4FDA22B76D0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0C391BC-BBCA-4198-B593-96BA383141DF}" type="slidenum">
              <a:rPr lang="de-DE" altLang="de-DE" sz="1400"/>
              <a:pPr eaLnBrk="1" hangingPunct="1"/>
              <a:t>170</a:t>
            </a:fld>
            <a:endParaRPr lang="de-DE" altLang="de-DE" sz="1400"/>
          </a:p>
        </p:txBody>
      </p:sp>
      <p:sp>
        <p:nvSpPr>
          <p:cNvPr id="178180" name="Text Box 2">
            <a:extLst>
              <a:ext uri="{FF2B5EF4-FFF2-40B4-BE49-F238E27FC236}">
                <a16:creationId xmlns:a16="http://schemas.microsoft.com/office/drawing/2014/main" id="{D5692499-F2B8-4E4D-9398-A67EA774FEC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8181" name="Text Box 3">
            <a:extLst>
              <a:ext uri="{FF2B5EF4-FFF2-40B4-BE49-F238E27FC236}">
                <a16:creationId xmlns:a16="http://schemas.microsoft.com/office/drawing/2014/main" id="{C4B3711D-88CF-4123-BB3C-F9596AE69D5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21)</a:t>
            </a:r>
          </a:p>
        </p:txBody>
      </p:sp>
      <p:sp>
        <p:nvSpPr>
          <p:cNvPr id="178182" name="Text Box 4">
            <a:extLst>
              <a:ext uri="{FF2B5EF4-FFF2-40B4-BE49-F238E27FC236}">
                <a16:creationId xmlns:a16="http://schemas.microsoft.com/office/drawing/2014/main" id="{8117359E-DBAE-4667-91A7-7C2793ECB20D}"/>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8183" name="Rectangle 5">
            <a:extLst>
              <a:ext uri="{FF2B5EF4-FFF2-40B4-BE49-F238E27FC236}">
                <a16:creationId xmlns:a16="http://schemas.microsoft.com/office/drawing/2014/main" id="{4C90E911-252A-4269-BE9C-68AED7A0794F}"/>
              </a:ext>
            </a:extLst>
          </p:cNvPr>
          <p:cNvSpPr>
            <a:spLocks noGrp="1" noChangeArrowheads="1"/>
          </p:cNvSpPr>
          <p:nvPr>
            <p:ph type="title" idx="4294967295"/>
          </p:nvPr>
        </p:nvSpPr>
        <p:spPr/>
        <p:txBody>
          <a:bodyPr/>
          <a:lstStyle/>
          <a:p>
            <a:pPr eaLnBrk="1" hangingPunct="1"/>
            <a:r>
              <a:rPr lang="de-DE" altLang="de-DE"/>
              <a:t>Krankenbehandlung 21 (Arzneimittel)</a:t>
            </a:r>
          </a:p>
        </p:txBody>
      </p:sp>
      <p:sp>
        <p:nvSpPr>
          <p:cNvPr id="178184" name="Rectangle 6">
            <a:extLst>
              <a:ext uri="{FF2B5EF4-FFF2-40B4-BE49-F238E27FC236}">
                <a16:creationId xmlns:a16="http://schemas.microsoft.com/office/drawing/2014/main" id="{124341A2-DF67-4FF3-897C-EDA048877B7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78185" name="Text Box 7">
            <a:extLst>
              <a:ext uri="{FF2B5EF4-FFF2-40B4-BE49-F238E27FC236}">
                <a16:creationId xmlns:a16="http://schemas.microsoft.com/office/drawing/2014/main" id="{CCB2AA10-8BA6-42F9-911A-2D6C269C0B40}"/>
              </a:ext>
            </a:extLst>
          </p:cNvPr>
          <p:cNvSpPr txBox="1">
            <a:spLocks noChangeArrowheads="1"/>
          </p:cNvSpPr>
          <p:nvPr/>
        </p:nvSpPr>
        <p:spPr bwMode="auto">
          <a:xfrm>
            <a:off x="88106" y="2415838"/>
            <a:ext cx="8915400" cy="3908762"/>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 </a:t>
            </a:r>
            <a:r>
              <a:rPr lang="de-DE" altLang="de-DE" sz="1600" dirty="0">
                <a:latin typeface="MS Shell Dlg" panose="020B0604020202020204" pitchFamily="34" charset="0"/>
              </a:rPr>
              <a:t>Von der Versorgung sind außerdem Arzneimittel ausgeschlossen, bei deren Anwendung eine Erhöhung der Lebensqualität im Vordergrund steht. Ausgeschlossen sind insbesondere Arzneimittel, die überwiegend zur Behandlung der erektilen Dysfunktion, der Anreizung sowie Steigerung der sexuellen Potenz, zur Raucherentwöhnung, zur Abmagerung oder zur Zügelung des Appetits, zur Regulierung des Körpergewichts oder zur Verbesserung des Haarwuchses dienen.  Das Nähere regeln die Richtlinien nach § 92 Abs. 1 Satz 2 Nr. 6. </a:t>
            </a:r>
          </a:p>
          <a:p>
            <a:pPr eaLnBrk="1" hangingPunct="1">
              <a:spcBef>
                <a:spcPct val="50000"/>
              </a:spcBef>
            </a:pPr>
            <a:r>
              <a:rPr lang="de-DE" altLang="de-DE" sz="1600" dirty="0">
                <a:latin typeface="MS Shell Dlg" panose="020B0604020202020204" pitchFamily="34" charset="0"/>
              </a:rPr>
              <a:t>(2) Das Bundesministerium für Gesundheit und Soziale Sicherung kann im Einvernehmen mit dem Bundesministerium für Wirtschaft und Arbeit durch Rechtsverordnung mit Zustimmung des Bundesrates von der Versorgung nach § 31</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weitere Arzneimittel ausschließen, die ihrer Zweckbestimmung nach üblicherweise bei geringfügigen Gesundheitsstörungen verordnet werden.  Dabei ist zu bestimmen, unter welchen besonderen medizinischen Voraussetzungen die Kosten für diese Mittel von der Krankenkasse übernommen werden.  Bei der Beurteilung von Arzneimitteln der besonderen Therapierichtungen wie homöopathischen, </a:t>
            </a:r>
            <a:r>
              <a:rPr lang="de-DE" altLang="de-DE" sz="1600" dirty="0" err="1">
                <a:latin typeface="MS Shell Dlg" panose="020B0604020202020204" pitchFamily="34" charset="0"/>
              </a:rPr>
              <a:t>phytotherapeutischen</a:t>
            </a:r>
            <a:r>
              <a:rPr lang="de-DE" altLang="de-DE" sz="1600" dirty="0">
                <a:latin typeface="MS Shell Dlg" panose="020B0604020202020204" pitchFamily="34" charset="0"/>
              </a:rPr>
              <a:t> und anthroposophischen Arzneimitteln ist der besonderen Wirkungsweise dieser Arzneimittel Rechnung zu tragen.</a:t>
            </a:r>
          </a:p>
        </p:txBody>
      </p:sp>
      <p:sp>
        <p:nvSpPr>
          <p:cNvPr id="228360" name="Text Box 8">
            <a:extLst>
              <a:ext uri="{FF2B5EF4-FFF2-40B4-BE49-F238E27FC236}">
                <a16:creationId xmlns:a16="http://schemas.microsoft.com/office/drawing/2014/main" id="{46FAAEC2-1CF0-41D4-A275-44BB73F5652F}"/>
              </a:ext>
            </a:extLst>
          </p:cNvPr>
          <p:cNvSpPr txBox="1">
            <a:spLocks noChangeArrowheads="1"/>
          </p:cNvSpPr>
          <p:nvPr/>
        </p:nvSpPr>
        <p:spPr bwMode="auto">
          <a:xfrm>
            <a:off x="2819400" y="4572000"/>
            <a:ext cx="3276600" cy="581025"/>
          </a:xfrm>
          <a:prstGeom prst="rect">
            <a:avLst/>
          </a:prstGeom>
          <a:solidFill>
            <a:srgbClr val="FFFF00"/>
          </a:solidFill>
          <a:ln w="9525">
            <a:noFill/>
            <a:miter lim="800000"/>
            <a:headEnd/>
            <a:tailEnd/>
          </a:ln>
          <a:effectLst>
            <a:outerShdw dist="197566" dir="2700000" algn="ctr" rotWithShape="0">
              <a:schemeClr val="bg2"/>
            </a:outerShdw>
          </a:effectLst>
        </p:spPr>
        <p:txBody>
          <a:bodyPr>
            <a:spAutoFit/>
          </a:bodyPr>
          <a:lstStyle/>
          <a:p>
            <a:pPr algn="ctr">
              <a:spcBef>
                <a:spcPct val="50000"/>
              </a:spcBef>
              <a:defRPr/>
            </a:pPr>
            <a:r>
              <a:rPr lang="de-DE" sz="1600"/>
              <a:t>Rechtsverordnung nach Abs. 2 bisher nicht ergangen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8360"/>
                                        </p:tgtEl>
                                        <p:attrNameLst>
                                          <p:attrName>style.visibility</p:attrName>
                                        </p:attrNameLst>
                                      </p:cBhvr>
                                      <p:to>
                                        <p:strVal val="visible"/>
                                      </p:to>
                                    </p:set>
                                    <p:anim calcmode="lin" valueType="num">
                                      <p:cBhvr additive="base">
                                        <p:cTn id="7" dur="500" fill="hold"/>
                                        <p:tgtEl>
                                          <p:spTgt spid="228360"/>
                                        </p:tgtEl>
                                        <p:attrNameLst>
                                          <p:attrName>ppt_x</p:attrName>
                                        </p:attrNameLst>
                                      </p:cBhvr>
                                      <p:tavLst>
                                        <p:tav tm="0">
                                          <p:val>
                                            <p:strVal val="0-#ppt_w/2"/>
                                          </p:val>
                                        </p:tav>
                                        <p:tav tm="100000">
                                          <p:val>
                                            <p:strVal val="#ppt_x"/>
                                          </p:val>
                                        </p:tav>
                                      </p:tavLst>
                                    </p:anim>
                                    <p:anim calcmode="lin" valueType="num">
                                      <p:cBhvr additive="base">
                                        <p:cTn id="8" dur="500" fill="hold"/>
                                        <p:tgtEl>
                                          <p:spTgt spid="2283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60" grpId="0" animBg="1" autoUpdateAnimBg="0"/>
    </p:bld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Fußzeilenplatzhalter 2">
            <a:extLst>
              <a:ext uri="{FF2B5EF4-FFF2-40B4-BE49-F238E27FC236}">
                <a16:creationId xmlns:a16="http://schemas.microsoft.com/office/drawing/2014/main" id="{B179F066-D629-4D5F-93B7-5F8E7096650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79203" name="Foliennummernplatzhalter 3">
            <a:extLst>
              <a:ext uri="{FF2B5EF4-FFF2-40B4-BE49-F238E27FC236}">
                <a16:creationId xmlns:a16="http://schemas.microsoft.com/office/drawing/2014/main" id="{7F37AB9B-EA92-4CC3-B142-5AA1FEB8F02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38FBE70-018E-4EFA-A6F0-9C9D3A985394}" type="slidenum">
              <a:rPr lang="de-DE" altLang="de-DE" sz="1400"/>
              <a:pPr eaLnBrk="1" hangingPunct="1"/>
              <a:t>171</a:t>
            </a:fld>
            <a:endParaRPr lang="de-DE" altLang="de-DE" sz="1400"/>
          </a:p>
        </p:txBody>
      </p:sp>
      <p:sp>
        <p:nvSpPr>
          <p:cNvPr id="179204" name="Text Box 2">
            <a:extLst>
              <a:ext uri="{FF2B5EF4-FFF2-40B4-BE49-F238E27FC236}">
                <a16:creationId xmlns:a16="http://schemas.microsoft.com/office/drawing/2014/main" id="{DD8259A9-32E5-4861-90CF-86E04527644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79205" name="Text Box 3">
            <a:extLst>
              <a:ext uri="{FF2B5EF4-FFF2-40B4-BE49-F238E27FC236}">
                <a16:creationId xmlns:a16="http://schemas.microsoft.com/office/drawing/2014/main" id="{737A6CFF-2476-4C9B-8EC3-DF0918AA0A8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22)</a:t>
            </a:r>
          </a:p>
        </p:txBody>
      </p:sp>
      <p:sp>
        <p:nvSpPr>
          <p:cNvPr id="179206" name="Text Box 4">
            <a:extLst>
              <a:ext uri="{FF2B5EF4-FFF2-40B4-BE49-F238E27FC236}">
                <a16:creationId xmlns:a16="http://schemas.microsoft.com/office/drawing/2014/main" id="{53F0F94E-ECF9-4051-BB72-0D70A33E54AD}"/>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79207" name="Rectangle 5">
            <a:extLst>
              <a:ext uri="{FF2B5EF4-FFF2-40B4-BE49-F238E27FC236}">
                <a16:creationId xmlns:a16="http://schemas.microsoft.com/office/drawing/2014/main" id="{64978A01-E394-41E3-8CFB-C23E08A57C71}"/>
              </a:ext>
            </a:extLst>
          </p:cNvPr>
          <p:cNvSpPr>
            <a:spLocks noGrp="1" noChangeArrowheads="1"/>
          </p:cNvSpPr>
          <p:nvPr>
            <p:ph type="title" idx="4294967295"/>
          </p:nvPr>
        </p:nvSpPr>
        <p:spPr/>
        <p:txBody>
          <a:bodyPr/>
          <a:lstStyle/>
          <a:p>
            <a:pPr eaLnBrk="1" hangingPunct="1"/>
            <a:r>
              <a:rPr lang="de-DE" altLang="de-DE"/>
              <a:t>Krankenbehandlung 22 (Arzneimittel)</a:t>
            </a:r>
          </a:p>
        </p:txBody>
      </p:sp>
      <p:sp>
        <p:nvSpPr>
          <p:cNvPr id="179208" name="Rectangle 6">
            <a:extLst>
              <a:ext uri="{FF2B5EF4-FFF2-40B4-BE49-F238E27FC236}">
                <a16:creationId xmlns:a16="http://schemas.microsoft.com/office/drawing/2014/main" id="{3419DF59-4DC4-493C-A006-2F071BD34FE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5527" name="Text Box 7">
            <a:extLst>
              <a:ext uri="{FF2B5EF4-FFF2-40B4-BE49-F238E27FC236}">
                <a16:creationId xmlns:a16="http://schemas.microsoft.com/office/drawing/2014/main" id="{6D6EA82D-315C-4351-8825-168B5F50C0C0}"/>
              </a:ext>
            </a:extLst>
          </p:cNvPr>
          <p:cNvSpPr txBox="1">
            <a:spLocks noChangeArrowheads="1"/>
          </p:cNvSpPr>
          <p:nvPr/>
        </p:nvSpPr>
        <p:spPr bwMode="auto">
          <a:xfrm>
            <a:off x="152400" y="3035155"/>
            <a:ext cx="8610600" cy="2308324"/>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MS Shell Dlg" panose="020B0604020202020204" pitchFamily="34" charset="0"/>
              </a:rPr>
              <a:t> </a:t>
            </a:r>
            <a:r>
              <a:rPr lang="de-DE" altLang="de-DE" sz="1600" dirty="0">
                <a:latin typeface="MS Shell Dlg" panose="020B0604020202020204" pitchFamily="34" charset="0"/>
              </a:rPr>
              <a:t>(</a:t>
            </a:r>
            <a:r>
              <a:rPr lang="de-DE" altLang="de-DE" sz="1600" dirty="0">
                <a:latin typeface="Arial" panose="020B0604020202020204" pitchFamily="34" charset="0"/>
                <a:cs typeface="Arial" panose="020B0604020202020204" pitchFamily="34" charset="0"/>
              </a:rPr>
              <a:t>3)  Das Bundesministerium für Gesundheit und Soziale Sicherung kann im Einvernehmen mit dem Bundesministerium für Wirtschaft und Arbeit durch Rechtsverordnung mit Zustimmung des Bundesrates von der Versorgung nach § 31</a:t>
            </a:r>
            <a:r>
              <a:rPr lang="de-DE" altLang="de-DE" sz="1600" dirty="0">
                <a:solidFill>
                  <a:srgbClr val="0000FF"/>
                </a:solidFill>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unwirtschaftliche Arzneimittel ausschließen.  Als unwirtschaftlich sind insbesondere Arzneimittel anzusehen, die für das Therapieziel oder zur Minderung von Risiken nicht erforderliche Bestandteile enthalten oder deren Wirkungen wegen der Vielzahl der enthaltenen Wirkstoffe nicht mit ausreichender Sicherheit beurteilt werden können oder deren therapeutischer Nutzen nicht nachgewiesen ist. Absatz 2 Satz 3 gilt entsprechend. Für nicht durch Rechtsverordnung nach Satz 1 ausgeschlossene Arzneimittel bleibt § 92</a:t>
            </a:r>
            <a:r>
              <a:rPr lang="de-DE" altLang="de-DE" sz="1600" dirty="0">
                <a:solidFill>
                  <a:srgbClr val="0000FF"/>
                </a:solidFill>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unberührt. </a:t>
            </a:r>
          </a:p>
        </p:txBody>
      </p:sp>
      <p:sp>
        <p:nvSpPr>
          <p:cNvPr id="179210" name="Text Box 8">
            <a:extLst>
              <a:ext uri="{FF2B5EF4-FFF2-40B4-BE49-F238E27FC236}">
                <a16:creationId xmlns:a16="http://schemas.microsoft.com/office/drawing/2014/main" id="{F35FDB56-1A79-47D8-9B50-44C9E4BC3005}"/>
              </a:ext>
            </a:extLst>
          </p:cNvPr>
          <p:cNvSpPr txBox="1">
            <a:spLocks noChangeArrowheads="1"/>
          </p:cNvSpPr>
          <p:nvPr/>
        </p:nvSpPr>
        <p:spPr bwMode="auto">
          <a:xfrm>
            <a:off x="2286000" y="2514600"/>
            <a:ext cx="4114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Weitere Ausschlüsse:</a:t>
            </a:r>
          </a:p>
        </p:txBody>
      </p:sp>
      <p:sp>
        <p:nvSpPr>
          <p:cNvPr id="235529" name="Text Box 9">
            <a:extLst>
              <a:ext uri="{FF2B5EF4-FFF2-40B4-BE49-F238E27FC236}">
                <a16:creationId xmlns:a16="http://schemas.microsoft.com/office/drawing/2014/main" id="{AA444648-8169-48E9-B27C-829732FAF709}"/>
              </a:ext>
            </a:extLst>
          </p:cNvPr>
          <p:cNvSpPr txBox="1">
            <a:spLocks noChangeArrowheads="1"/>
          </p:cNvSpPr>
          <p:nvPr/>
        </p:nvSpPr>
        <p:spPr bwMode="auto">
          <a:xfrm>
            <a:off x="1600200" y="5334000"/>
            <a:ext cx="5715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latin typeface="Verdana" panose="020B0604030504040204" pitchFamily="34" charset="0"/>
              </a:rPr>
              <a:t>Verordnung über unwirtschaftliche Arzneimittel in der gesetzlichen Krankenversicherung v.</a:t>
            </a:r>
            <a:r>
              <a:rPr lang="de-DE" altLang="de-DE" sz="1600" b="1">
                <a:latin typeface="Verdana" panose="020B0604030504040204" pitchFamily="34" charset="0"/>
              </a:rPr>
              <a:t> </a:t>
            </a:r>
            <a:r>
              <a:rPr lang="de-DE" altLang="de-DE" sz="1600">
                <a:latin typeface="Verdana" panose="020B0604030504040204" pitchFamily="34" charset="0"/>
              </a:rPr>
              <a:t>21.02.1990 </a:t>
            </a:r>
          </a:p>
        </p:txBody>
      </p:sp>
      <p:sp>
        <p:nvSpPr>
          <p:cNvPr id="235530" name="AutoShape 10">
            <a:hlinkClick r:id="rId2" action="ppaction://hlinkpres?slideindex=1&amp;slidetitle=PowerPoint-Präsentation" highlightClick="1"/>
            <a:extLst>
              <a:ext uri="{FF2B5EF4-FFF2-40B4-BE49-F238E27FC236}">
                <a16:creationId xmlns:a16="http://schemas.microsoft.com/office/drawing/2014/main" id="{ADEAD4DA-922E-431C-B3E2-696E57DA7201}"/>
              </a:ext>
            </a:extLst>
          </p:cNvPr>
          <p:cNvSpPr>
            <a:spLocks noChangeArrowheads="1"/>
          </p:cNvSpPr>
          <p:nvPr/>
        </p:nvSpPr>
        <p:spPr bwMode="auto">
          <a:xfrm>
            <a:off x="6324600" y="5943600"/>
            <a:ext cx="457200" cy="3810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179213" name="AutoShape 11">
            <a:hlinkClick r:id="rId3" action="ppaction://hlinksldjump" highlightClick="1"/>
            <a:extLst>
              <a:ext uri="{FF2B5EF4-FFF2-40B4-BE49-F238E27FC236}">
                <a16:creationId xmlns:a16="http://schemas.microsoft.com/office/drawing/2014/main" id="{9F46B9E9-CA53-400F-90EC-6E74F2A34FBD}"/>
              </a:ext>
            </a:extLst>
          </p:cNvPr>
          <p:cNvSpPr>
            <a:spLocks noChangeArrowheads="1"/>
          </p:cNvSpPr>
          <p:nvPr/>
        </p:nvSpPr>
        <p:spPr bwMode="auto">
          <a:xfrm>
            <a:off x="7315200" y="5943600"/>
            <a:ext cx="457200" cy="3810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additive="base">
                                        <p:cTn id="7" dur="500" fill="hold"/>
                                        <p:tgtEl>
                                          <p:spTgt spid="235527"/>
                                        </p:tgtEl>
                                        <p:attrNameLst>
                                          <p:attrName>ppt_x</p:attrName>
                                        </p:attrNameLst>
                                      </p:cBhvr>
                                      <p:tavLst>
                                        <p:tav tm="0">
                                          <p:val>
                                            <p:strVal val="0-#ppt_w/2"/>
                                          </p:val>
                                        </p:tav>
                                        <p:tav tm="100000">
                                          <p:val>
                                            <p:strVal val="#ppt_x"/>
                                          </p:val>
                                        </p:tav>
                                      </p:tavLst>
                                    </p:anim>
                                    <p:anim calcmode="lin" valueType="num">
                                      <p:cBhvr additive="base">
                                        <p:cTn id="8" dur="500" fill="hold"/>
                                        <p:tgtEl>
                                          <p:spTgt spid="2355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29"/>
                                        </p:tgtEl>
                                        <p:attrNameLst>
                                          <p:attrName>style.visibility</p:attrName>
                                        </p:attrNameLst>
                                      </p:cBhvr>
                                      <p:to>
                                        <p:strVal val="visible"/>
                                      </p:to>
                                    </p:set>
                                    <p:anim calcmode="lin" valueType="num">
                                      <p:cBhvr additive="base">
                                        <p:cTn id="13" dur="500" fill="hold"/>
                                        <p:tgtEl>
                                          <p:spTgt spid="235529"/>
                                        </p:tgtEl>
                                        <p:attrNameLst>
                                          <p:attrName>ppt_x</p:attrName>
                                        </p:attrNameLst>
                                      </p:cBhvr>
                                      <p:tavLst>
                                        <p:tav tm="0">
                                          <p:val>
                                            <p:strVal val="0-#ppt_w/2"/>
                                          </p:val>
                                        </p:tav>
                                        <p:tav tm="100000">
                                          <p:val>
                                            <p:strVal val="#ppt_x"/>
                                          </p:val>
                                        </p:tav>
                                      </p:tavLst>
                                    </p:anim>
                                    <p:anim calcmode="lin" valueType="num">
                                      <p:cBhvr additive="base">
                                        <p:cTn id="14" dur="500" fill="hold"/>
                                        <p:tgtEl>
                                          <p:spTgt spid="23552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30"/>
                                        </p:tgtEl>
                                        <p:attrNameLst>
                                          <p:attrName>style.visibility</p:attrName>
                                        </p:attrNameLst>
                                      </p:cBhvr>
                                      <p:to>
                                        <p:strVal val="visible"/>
                                      </p:to>
                                    </p:set>
                                    <p:anim calcmode="lin" valueType="num">
                                      <p:cBhvr additive="base">
                                        <p:cTn id="19" dur="500" fill="hold"/>
                                        <p:tgtEl>
                                          <p:spTgt spid="235530"/>
                                        </p:tgtEl>
                                        <p:attrNameLst>
                                          <p:attrName>ppt_x</p:attrName>
                                        </p:attrNameLst>
                                      </p:cBhvr>
                                      <p:tavLst>
                                        <p:tav tm="0">
                                          <p:val>
                                            <p:strVal val="0-#ppt_w/2"/>
                                          </p:val>
                                        </p:tav>
                                        <p:tav tm="100000">
                                          <p:val>
                                            <p:strVal val="#ppt_x"/>
                                          </p:val>
                                        </p:tav>
                                      </p:tavLst>
                                    </p:anim>
                                    <p:anim calcmode="lin" valueType="num">
                                      <p:cBhvr additive="base">
                                        <p:cTn id="20" dur="500" fill="hold"/>
                                        <p:tgtEl>
                                          <p:spTgt spid="2355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7" grpId="0" animBg="1" autoUpdateAnimBg="0"/>
      <p:bldP spid="235529" grpId="0" autoUpdateAnimBg="0"/>
      <p:bldP spid="235530" grpId="0" animBg="1"/>
    </p:bld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0226" name="Fußzeilenplatzhalter 2">
            <a:extLst>
              <a:ext uri="{FF2B5EF4-FFF2-40B4-BE49-F238E27FC236}">
                <a16:creationId xmlns:a16="http://schemas.microsoft.com/office/drawing/2014/main" id="{D196ECAF-55D7-48D4-85AB-EEFB6F6DB2C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0227" name="Foliennummernplatzhalter 3">
            <a:extLst>
              <a:ext uri="{FF2B5EF4-FFF2-40B4-BE49-F238E27FC236}">
                <a16:creationId xmlns:a16="http://schemas.microsoft.com/office/drawing/2014/main" id="{98476D4D-4611-4F21-B578-086897EC755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368E3CC-DD90-4AFD-962E-06C47911AE9B}" type="slidenum">
              <a:rPr lang="de-DE" altLang="de-DE" sz="1400"/>
              <a:pPr eaLnBrk="1" hangingPunct="1"/>
              <a:t>172</a:t>
            </a:fld>
            <a:endParaRPr lang="de-DE" altLang="de-DE" sz="1400"/>
          </a:p>
        </p:txBody>
      </p:sp>
      <p:sp>
        <p:nvSpPr>
          <p:cNvPr id="237583" name="Text Box 15">
            <a:extLst>
              <a:ext uri="{FF2B5EF4-FFF2-40B4-BE49-F238E27FC236}">
                <a16:creationId xmlns:a16="http://schemas.microsoft.com/office/drawing/2014/main" id="{9A809655-0071-4321-9F35-D28E2FD1DED5}"/>
              </a:ext>
            </a:extLst>
          </p:cNvPr>
          <p:cNvSpPr txBox="1">
            <a:spLocks noChangeArrowheads="1"/>
          </p:cNvSpPr>
          <p:nvPr/>
        </p:nvSpPr>
        <p:spPr bwMode="auto">
          <a:xfrm>
            <a:off x="533400" y="3352800"/>
            <a:ext cx="815340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a:t>§ 93 SGB V </a:t>
            </a:r>
            <a:endParaRPr lang="de-DE" altLang="de-DE" sz="1600"/>
          </a:p>
          <a:p>
            <a:pPr algn="ctr" eaLnBrk="1" hangingPunct="1">
              <a:spcBef>
                <a:spcPct val="50000"/>
              </a:spcBef>
            </a:pPr>
            <a:r>
              <a:rPr lang="de-DE" altLang="de-DE" sz="1600" b="1"/>
              <a:t>Übersicht über ausgeschlossene Arzneimittel </a:t>
            </a:r>
            <a:endParaRPr lang="de-DE" altLang="de-DE" sz="1600"/>
          </a:p>
          <a:p>
            <a:pPr eaLnBrk="1" hangingPunct="1">
              <a:spcBef>
                <a:spcPct val="50000"/>
              </a:spcBef>
            </a:pPr>
            <a:r>
              <a:rPr lang="de-DE" altLang="de-DE" sz="1600"/>
              <a:t>(1) 1 Der Gemeinsame Bundesausschuss soll in regelmäßigen Zeitabständen die nach § 34 Abs. 1</a:t>
            </a:r>
            <a:r>
              <a:rPr lang="de-DE" altLang="de-DE" sz="1600">
                <a:solidFill>
                  <a:srgbClr val="0000FF"/>
                </a:solidFill>
              </a:rPr>
              <a:t> </a:t>
            </a:r>
            <a:r>
              <a:rPr lang="de-DE" altLang="de-DE" sz="1600"/>
              <a:t>oder durch Rechtsverordnung auf Grund des § 34 Abs. 2</a:t>
            </a:r>
            <a:r>
              <a:rPr lang="de-DE" altLang="de-DE" sz="1600">
                <a:solidFill>
                  <a:srgbClr val="0000FF"/>
                </a:solidFill>
              </a:rPr>
              <a:t> </a:t>
            </a:r>
            <a:r>
              <a:rPr lang="de-DE" altLang="de-DE" sz="1600"/>
              <a:t>und 3 ganz oder für bestimmte Indikationsgebiete von der Versorgung nach § 31</a:t>
            </a:r>
            <a:r>
              <a:rPr lang="de-DE" altLang="de-DE" sz="1600">
                <a:solidFill>
                  <a:srgbClr val="0000FF"/>
                </a:solidFill>
              </a:rPr>
              <a:t> </a:t>
            </a:r>
            <a:r>
              <a:rPr lang="de-DE" altLang="de-DE" sz="1600"/>
              <a:t>ausgeschlossenen Arzneimittel in einer Übersicht zusammenstellen. 2 Die Übersicht ist im Bundesanzeiger bekannt zu machen. </a:t>
            </a:r>
          </a:p>
          <a:p>
            <a:pPr eaLnBrk="1" hangingPunct="1">
              <a:spcBef>
                <a:spcPct val="50000"/>
              </a:spcBef>
            </a:pPr>
            <a:r>
              <a:rPr lang="de-DE" altLang="de-DE" sz="1600"/>
              <a:t>(2) Kommt der Gemeinsame Bundesausschuss seiner Pflicht nach Absatz 1 nicht oder nicht in einer vom Bundesministerium für Gesundheit und Soziale Sicherung gesetzten Frist nach, kann das Bundesministerium für Gesundheit und Soziale Sicherung die Übersicht zusammenstellen und im Bundesanzeiger bekannt machen. </a:t>
            </a:r>
          </a:p>
        </p:txBody>
      </p:sp>
      <p:sp>
        <p:nvSpPr>
          <p:cNvPr id="180229" name="Text Box 2">
            <a:extLst>
              <a:ext uri="{FF2B5EF4-FFF2-40B4-BE49-F238E27FC236}">
                <a16:creationId xmlns:a16="http://schemas.microsoft.com/office/drawing/2014/main" id="{2A4A841D-31E3-44AC-82D4-8ECBD67D49D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0230" name="Text Box 3">
            <a:extLst>
              <a:ext uri="{FF2B5EF4-FFF2-40B4-BE49-F238E27FC236}">
                <a16:creationId xmlns:a16="http://schemas.microsoft.com/office/drawing/2014/main" id="{CE11537F-089A-44A1-8C6D-6D5C51367A6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23)</a:t>
            </a:r>
          </a:p>
        </p:txBody>
      </p:sp>
      <p:sp>
        <p:nvSpPr>
          <p:cNvPr id="180231" name="Text Box 4">
            <a:extLst>
              <a:ext uri="{FF2B5EF4-FFF2-40B4-BE49-F238E27FC236}">
                <a16:creationId xmlns:a16="http://schemas.microsoft.com/office/drawing/2014/main" id="{50B82961-6D7E-4B39-9623-517920995055}"/>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0232" name="Rectangle 5">
            <a:extLst>
              <a:ext uri="{FF2B5EF4-FFF2-40B4-BE49-F238E27FC236}">
                <a16:creationId xmlns:a16="http://schemas.microsoft.com/office/drawing/2014/main" id="{2E40B0FF-A08E-4A12-97E7-92FD8C647D71}"/>
              </a:ext>
            </a:extLst>
          </p:cNvPr>
          <p:cNvSpPr>
            <a:spLocks noGrp="1" noChangeArrowheads="1"/>
          </p:cNvSpPr>
          <p:nvPr>
            <p:ph type="title" idx="4294967295"/>
          </p:nvPr>
        </p:nvSpPr>
        <p:spPr/>
        <p:txBody>
          <a:bodyPr/>
          <a:lstStyle/>
          <a:p>
            <a:pPr eaLnBrk="1" hangingPunct="1"/>
            <a:r>
              <a:rPr lang="de-DE" altLang="de-DE"/>
              <a:t>Krankenbehandlung 23 (Arzneimittel)</a:t>
            </a:r>
          </a:p>
        </p:txBody>
      </p:sp>
      <p:sp>
        <p:nvSpPr>
          <p:cNvPr id="180233" name="Text Box 8">
            <a:extLst>
              <a:ext uri="{FF2B5EF4-FFF2-40B4-BE49-F238E27FC236}">
                <a16:creationId xmlns:a16="http://schemas.microsoft.com/office/drawing/2014/main" id="{CD723E91-008A-4242-BE09-C016BB67A137}"/>
              </a:ext>
            </a:extLst>
          </p:cNvPr>
          <p:cNvSpPr txBox="1">
            <a:spLocks noChangeArrowheads="1"/>
          </p:cNvSpPr>
          <p:nvPr/>
        </p:nvSpPr>
        <p:spPr bwMode="auto">
          <a:xfrm>
            <a:off x="2362200" y="2362200"/>
            <a:ext cx="4114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Ausschlüsse durch AMR:</a:t>
            </a:r>
          </a:p>
        </p:txBody>
      </p:sp>
      <p:sp>
        <p:nvSpPr>
          <p:cNvPr id="180234" name="AutoShape 11">
            <a:hlinkClick r:id="rId2" action="ppaction://hlinksldjump" highlightClick="1"/>
            <a:extLst>
              <a:ext uri="{FF2B5EF4-FFF2-40B4-BE49-F238E27FC236}">
                <a16:creationId xmlns:a16="http://schemas.microsoft.com/office/drawing/2014/main" id="{15362FE1-FCC2-4B25-BE0A-F7D1DE467A13}"/>
              </a:ext>
            </a:extLst>
          </p:cNvPr>
          <p:cNvSpPr>
            <a:spLocks noChangeArrowheads="1"/>
          </p:cNvSpPr>
          <p:nvPr/>
        </p:nvSpPr>
        <p:spPr bwMode="auto">
          <a:xfrm>
            <a:off x="8382000" y="5943600"/>
            <a:ext cx="457200" cy="3810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180235" name="AutoShape 12">
            <a:hlinkClick r:id="rId3" action="ppaction://hlinkpres?slideindex=1&amp;slidetitle=PowerPoint-Präsentation" highlightClick="1"/>
            <a:extLst>
              <a:ext uri="{FF2B5EF4-FFF2-40B4-BE49-F238E27FC236}">
                <a16:creationId xmlns:a16="http://schemas.microsoft.com/office/drawing/2014/main" id="{E25A8FBB-519F-457F-98B6-A2FDFE86FCA5}"/>
              </a:ext>
            </a:extLst>
          </p:cNvPr>
          <p:cNvSpPr>
            <a:spLocks noChangeArrowheads="1"/>
          </p:cNvSpPr>
          <p:nvPr/>
        </p:nvSpPr>
        <p:spPr bwMode="auto">
          <a:xfrm>
            <a:off x="6858000" y="2819400"/>
            <a:ext cx="4572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180236" name="Text Box 13">
            <a:extLst>
              <a:ext uri="{FF2B5EF4-FFF2-40B4-BE49-F238E27FC236}">
                <a16:creationId xmlns:a16="http://schemas.microsoft.com/office/drawing/2014/main" id="{42989017-F8A0-401E-BF6E-CC9E67EC95C7}"/>
              </a:ext>
            </a:extLst>
          </p:cNvPr>
          <p:cNvSpPr txBox="1">
            <a:spLocks noChangeArrowheads="1"/>
          </p:cNvSpPr>
          <p:nvPr/>
        </p:nvSpPr>
        <p:spPr bwMode="auto">
          <a:xfrm>
            <a:off x="2057400" y="2819400"/>
            <a:ext cx="4724400" cy="4572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Abschnitt </a:t>
            </a:r>
            <a:r>
              <a:rPr lang="de-DE" altLang="de-DE" b="1"/>
              <a:t>G</a:t>
            </a:r>
            <a:r>
              <a:rPr lang="de-DE" altLang="de-DE"/>
              <a:t> AMR</a:t>
            </a:r>
          </a:p>
        </p:txBody>
      </p:sp>
      <p:sp>
        <p:nvSpPr>
          <p:cNvPr id="237582" name="AutoShape 14">
            <a:hlinkClick r:id="rId4" action="ppaction://hlinkfile" highlightClick="1"/>
            <a:extLst>
              <a:ext uri="{FF2B5EF4-FFF2-40B4-BE49-F238E27FC236}">
                <a16:creationId xmlns:a16="http://schemas.microsoft.com/office/drawing/2014/main" id="{DF4E1CE9-19ED-4EAD-BF76-BA1DFC525E52}"/>
              </a:ext>
            </a:extLst>
          </p:cNvPr>
          <p:cNvSpPr>
            <a:spLocks noChangeArrowheads="1"/>
          </p:cNvSpPr>
          <p:nvPr/>
        </p:nvSpPr>
        <p:spPr bwMode="auto">
          <a:xfrm>
            <a:off x="7086600" y="3581400"/>
            <a:ext cx="381000" cy="4572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7583"/>
                                        </p:tgtEl>
                                        <p:attrNameLst>
                                          <p:attrName>style.visibility</p:attrName>
                                        </p:attrNameLst>
                                      </p:cBhvr>
                                      <p:to>
                                        <p:strVal val="visible"/>
                                      </p:to>
                                    </p:set>
                                    <p:anim calcmode="lin" valueType="num">
                                      <p:cBhvr additive="base">
                                        <p:cTn id="7" dur="500" fill="hold"/>
                                        <p:tgtEl>
                                          <p:spTgt spid="237583"/>
                                        </p:tgtEl>
                                        <p:attrNameLst>
                                          <p:attrName>ppt_x</p:attrName>
                                        </p:attrNameLst>
                                      </p:cBhvr>
                                      <p:tavLst>
                                        <p:tav tm="0">
                                          <p:val>
                                            <p:strVal val="0-#ppt_w/2"/>
                                          </p:val>
                                        </p:tav>
                                        <p:tav tm="100000">
                                          <p:val>
                                            <p:strVal val="#ppt_x"/>
                                          </p:val>
                                        </p:tav>
                                      </p:tavLst>
                                    </p:anim>
                                    <p:anim calcmode="lin" valueType="num">
                                      <p:cBhvr additive="base">
                                        <p:cTn id="8" dur="500" fill="hold"/>
                                        <p:tgtEl>
                                          <p:spTgt spid="23758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7582"/>
                                        </p:tgtEl>
                                        <p:attrNameLst>
                                          <p:attrName>style.visibility</p:attrName>
                                        </p:attrNameLst>
                                      </p:cBhvr>
                                      <p:to>
                                        <p:strVal val="visible"/>
                                      </p:to>
                                    </p:set>
                                    <p:anim calcmode="lin" valueType="num">
                                      <p:cBhvr additive="base">
                                        <p:cTn id="13" dur="500" fill="hold"/>
                                        <p:tgtEl>
                                          <p:spTgt spid="237582"/>
                                        </p:tgtEl>
                                        <p:attrNameLst>
                                          <p:attrName>ppt_x</p:attrName>
                                        </p:attrNameLst>
                                      </p:cBhvr>
                                      <p:tavLst>
                                        <p:tav tm="0">
                                          <p:val>
                                            <p:strVal val="0-#ppt_w/2"/>
                                          </p:val>
                                        </p:tav>
                                        <p:tav tm="100000">
                                          <p:val>
                                            <p:strVal val="#ppt_x"/>
                                          </p:val>
                                        </p:tav>
                                      </p:tavLst>
                                    </p:anim>
                                    <p:anim calcmode="lin" valueType="num">
                                      <p:cBhvr additive="base">
                                        <p:cTn id="14" dur="500" fill="hold"/>
                                        <p:tgtEl>
                                          <p:spTgt spid="2375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83" grpId="0" autoUpdateAnimBg="0"/>
      <p:bldP spid="237582" grpId="0" animBg="1"/>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Fußzeilenplatzhalter 2">
            <a:extLst>
              <a:ext uri="{FF2B5EF4-FFF2-40B4-BE49-F238E27FC236}">
                <a16:creationId xmlns:a16="http://schemas.microsoft.com/office/drawing/2014/main" id="{E1E959AA-306C-4A28-B3D2-D570A1495C6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1251" name="Foliennummernplatzhalter 3">
            <a:extLst>
              <a:ext uri="{FF2B5EF4-FFF2-40B4-BE49-F238E27FC236}">
                <a16:creationId xmlns:a16="http://schemas.microsoft.com/office/drawing/2014/main" id="{CD885C46-5C00-4DC6-ADED-90D98D5D185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C577CE3-A67B-496D-BED9-4FCAC5CD0F8B}" type="slidenum">
              <a:rPr lang="de-DE" altLang="de-DE" sz="1400"/>
              <a:pPr eaLnBrk="1" hangingPunct="1"/>
              <a:t>173</a:t>
            </a:fld>
            <a:endParaRPr lang="de-DE" altLang="de-DE" sz="1400"/>
          </a:p>
        </p:txBody>
      </p:sp>
      <p:sp>
        <p:nvSpPr>
          <p:cNvPr id="181252" name="Text Box 2">
            <a:extLst>
              <a:ext uri="{FF2B5EF4-FFF2-40B4-BE49-F238E27FC236}">
                <a16:creationId xmlns:a16="http://schemas.microsoft.com/office/drawing/2014/main" id="{32EBF5DA-59F2-441C-B2D6-1F2765D9645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1253" name="Text Box 3">
            <a:extLst>
              <a:ext uri="{FF2B5EF4-FFF2-40B4-BE49-F238E27FC236}">
                <a16:creationId xmlns:a16="http://schemas.microsoft.com/office/drawing/2014/main" id="{F1D9E0D9-4CD6-4F92-AF43-63EE229F3E7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24)</a:t>
            </a:r>
          </a:p>
        </p:txBody>
      </p:sp>
      <p:sp>
        <p:nvSpPr>
          <p:cNvPr id="181254" name="Text Box 4">
            <a:extLst>
              <a:ext uri="{FF2B5EF4-FFF2-40B4-BE49-F238E27FC236}">
                <a16:creationId xmlns:a16="http://schemas.microsoft.com/office/drawing/2014/main" id="{27210271-E369-49B8-8CF0-1731EF1D2FB4}"/>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1255" name="Rectangle 5">
            <a:extLst>
              <a:ext uri="{FF2B5EF4-FFF2-40B4-BE49-F238E27FC236}">
                <a16:creationId xmlns:a16="http://schemas.microsoft.com/office/drawing/2014/main" id="{9FB7441D-05BE-4A99-BC4D-52E9528CFC2B}"/>
              </a:ext>
            </a:extLst>
          </p:cNvPr>
          <p:cNvSpPr>
            <a:spLocks noGrp="1" noChangeArrowheads="1"/>
          </p:cNvSpPr>
          <p:nvPr>
            <p:ph type="title" idx="4294967295"/>
          </p:nvPr>
        </p:nvSpPr>
        <p:spPr/>
        <p:txBody>
          <a:bodyPr/>
          <a:lstStyle/>
          <a:p>
            <a:pPr eaLnBrk="1" hangingPunct="1"/>
            <a:r>
              <a:rPr lang="de-DE" altLang="de-DE"/>
              <a:t>Krankenbehandlung 24 (Arzneimittel)</a:t>
            </a:r>
          </a:p>
        </p:txBody>
      </p:sp>
      <p:sp>
        <p:nvSpPr>
          <p:cNvPr id="181256" name="Rectangle 6">
            <a:extLst>
              <a:ext uri="{FF2B5EF4-FFF2-40B4-BE49-F238E27FC236}">
                <a16:creationId xmlns:a16="http://schemas.microsoft.com/office/drawing/2014/main" id="{681A2AC0-7CED-42FC-9660-7DC30A9B6E1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81257" name="Text Box 7">
            <a:extLst>
              <a:ext uri="{FF2B5EF4-FFF2-40B4-BE49-F238E27FC236}">
                <a16:creationId xmlns:a16="http://schemas.microsoft.com/office/drawing/2014/main" id="{0E7FA675-E00F-455D-888E-5816D87D2B1E}"/>
              </a:ext>
            </a:extLst>
          </p:cNvPr>
          <p:cNvSpPr txBox="1">
            <a:spLocks noChangeArrowheads="1"/>
          </p:cNvSpPr>
          <p:nvPr/>
        </p:nvSpPr>
        <p:spPr bwMode="auto">
          <a:xfrm>
            <a:off x="76200" y="2590800"/>
            <a:ext cx="8915400" cy="328295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190500" algn="l"/>
                <a:tab pos="482600" algn="l"/>
                <a:tab pos="762000" algn="l"/>
              </a:tabLst>
              <a:defRPr sz="2400">
                <a:solidFill>
                  <a:schemeClr val="tx1"/>
                </a:solidFill>
                <a:latin typeface="Tahoma" panose="020B0604030504040204" pitchFamily="34" charset="0"/>
              </a:defRPr>
            </a:lvl1pPr>
            <a:lvl2pPr marL="742950" indent="-285750" eaLnBrk="0" hangingPunct="0">
              <a:tabLst>
                <a:tab pos="0" algn="l"/>
                <a:tab pos="190500" algn="l"/>
                <a:tab pos="482600" algn="l"/>
                <a:tab pos="762000" algn="l"/>
              </a:tabLst>
              <a:defRPr sz="2400">
                <a:solidFill>
                  <a:schemeClr val="tx1"/>
                </a:solidFill>
                <a:latin typeface="Tahoma" panose="020B0604030504040204" pitchFamily="34" charset="0"/>
              </a:defRPr>
            </a:lvl2pPr>
            <a:lvl3pPr marL="1143000" indent="-228600" eaLnBrk="0" hangingPunct="0">
              <a:tabLst>
                <a:tab pos="0" algn="l"/>
                <a:tab pos="190500" algn="l"/>
                <a:tab pos="482600" algn="l"/>
                <a:tab pos="762000" algn="l"/>
              </a:tabLst>
              <a:defRPr sz="2400">
                <a:solidFill>
                  <a:schemeClr val="tx1"/>
                </a:solidFill>
                <a:latin typeface="Tahoma" panose="020B0604030504040204" pitchFamily="34" charset="0"/>
              </a:defRPr>
            </a:lvl3pPr>
            <a:lvl4pPr marL="1600200" indent="-228600" eaLnBrk="0" hangingPunct="0">
              <a:tabLst>
                <a:tab pos="0" algn="l"/>
                <a:tab pos="190500" algn="l"/>
                <a:tab pos="482600" algn="l"/>
                <a:tab pos="762000" algn="l"/>
              </a:tabLst>
              <a:defRPr sz="2400">
                <a:solidFill>
                  <a:schemeClr val="tx1"/>
                </a:solidFill>
                <a:latin typeface="Tahoma" panose="020B0604030504040204" pitchFamily="34" charset="0"/>
              </a:defRPr>
            </a:lvl4pPr>
            <a:lvl5pPr marL="2057400" indent="-228600" eaLnBrk="0" hangingPunct="0">
              <a:tabLst>
                <a:tab pos="0" algn="l"/>
                <a:tab pos="190500" algn="l"/>
                <a:tab pos="482600" algn="l"/>
                <a:tab pos="762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0" algn="l"/>
                <a:tab pos="190500" algn="l"/>
                <a:tab pos="482600" algn="l"/>
                <a:tab pos="762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a:latin typeface="MS Shell Dlg" panose="020B0604020202020204" pitchFamily="34" charset="0"/>
              </a:rPr>
              <a:t> </a:t>
            </a:r>
            <a:r>
              <a:rPr lang="de-DE" altLang="de-DE" sz="1400" b="1"/>
              <a:t>§ 48 AMG </a:t>
            </a:r>
            <a:endParaRPr lang="de-DE" altLang="de-DE" sz="1400"/>
          </a:p>
          <a:p>
            <a:pPr algn="ctr" eaLnBrk="1" hangingPunct="1">
              <a:spcBef>
                <a:spcPct val="50000"/>
              </a:spcBef>
            </a:pPr>
            <a:r>
              <a:rPr lang="de-DE" altLang="de-DE" sz="1400" b="1"/>
              <a:t>Verschreibungspflicht </a:t>
            </a:r>
            <a:endParaRPr lang="de-DE" altLang="de-DE" sz="1400"/>
          </a:p>
          <a:p>
            <a:pPr eaLnBrk="1" hangingPunct="1">
              <a:spcBef>
                <a:spcPct val="50000"/>
              </a:spcBef>
            </a:pPr>
            <a:r>
              <a:rPr lang="de-DE" altLang="de-DE" sz="1400"/>
              <a:t>(1) Arzneimittel, die </a:t>
            </a:r>
          </a:p>
          <a:p>
            <a:pPr eaLnBrk="1" hangingPunct="1">
              <a:spcBef>
                <a:spcPct val="50000"/>
              </a:spcBef>
            </a:pPr>
            <a:r>
              <a:rPr lang="de-DE" altLang="de-DE" sz="1400"/>
              <a:t>	1.  durch Rechtsverordnung nach Absatz 2, auch in Verbindung mit den Absätzen 4 und 5, bestimmte Stoffe, 		Zubereitungen aus Stoffen oder Gegenstände sind oder denen solche Stoffe oder Zubereitungen aus 		Stoffen zugesetzt sind, oder die </a:t>
            </a:r>
          </a:p>
          <a:p>
            <a:pPr eaLnBrk="1" hangingPunct="1">
              <a:spcBef>
                <a:spcPct val="50000"/>
              </a:spcBef>
            </a:pPr>
            <a:r>
              <a:rPr lang="de-DE" altLang="de-DE" sz="1400"/>
              <a:t>	2.  nicht unter Nummer 1 fallen und zur Anwendung bei Tieren, die der Gewinnung von Lebensmitteln 		dienen, bestimmt sind, </a:t>
            </a:r>
          </a:p>
          <a:p>
            <a:pPr eaLnBrk="1" hangingPunct="1">
              <a:spcBef>
                <a:spcPct val="50000"/>
              </a:spcBef>
            </a:pPr>
            <a:r>
              <a:rPr lang="de-DE" altLang="de-DE" sz="1400"/>
              <a:t>dürfen nur bei Vorliegen einer ärztlichen, zahnärztlichen oder tierärztlichen Verschreibung an Verbraucher abgegeben werden. Satz 1 Nr. 1 gilt nicht für die Abgabe zur Ausstattung von Kauffahrteischiffen durch Apotheken nach Maßgabe der hierfür geltenden gesetzlichen Vorschriften.</a:t>
            </a:r>
          </a:p>
          <a:p>
            <a:pPr eaLnBrk="1" hangingPunct="1">
              <a:spcBef>
                <a:spcPct val="50000"/>
              </a:spcBef>
            </a:pPr>
            <a:r>
              <a:rPr lang="de-DE" altLang="de-DE" sz="1400"/>
              <a:t>Abs: 2 – 6 Regelung über Inhalte und Erlass der Rechtsverordnung nach Abs. 2 </a:t>
            </a:r>
          </a:p>
        </p:txBody>
      </p:sp>
      <p:sp>
        <p:nvSpPr>
          <p:cNvPr id="181258" name="AutoShape 8">
            <a:hlinkClick r:id="rId2" action="ppaction://hlinksldjump" highlightClick="1"/>
            <a:extLst>
              <a:ext uri="{FF2B5EF4-FFF2-40B4-BE49-F238E27FC236}">
                <a16:creationId xmlns:a16="http://schemas.microsoft.com/office/drawing/2014/main" id="{BBE902CA-557C-46AA-9F52-03735B0D5FC5}"/>
              </a:ext>
            </a:extLst>
          </p:cNvPr>
          <p:cNvSpPr>
            <a:spLocks noChangeArrowheads="1"/>
          </p:cNvSpPr>
          <p:nvPr/>
        </p:nvSpPr>
        <p:spPr bwMode="auto">
          <a:xfrm>
            <a:off x="7010400" y="6096000"/>
            <a:ext cx="304800" cy="381000"/>
          </a:xfrm>
          <a:prstGeom prst="actionButtonBackPrevious">
            <a:avLst/>
          </a:prstGeom>
          <a:solidFill>
            <a:schemeClr val="hlink"/>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4" name="Fußzeilenplatzhalter 2">
            <a:extLst>
              <a:ext uri="{FF2B5EF4-FFF2-40B4-BE49-F238E27FC236}">
                <a16:creationId xmlns:a16="http://schemas.microsoft.com/office/drawing/2014/main" id="{2B119295-C795-43C3-B491-E4F7D4C020A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2275" name="Foliennummernplatzhalter 3">
            <a:extLst>
              <a:ext uri="{FF2B5EF4-FFF2-40B4-BE49-F238E27FC236}">
                <a16:creationId xmlns:a16="http://schemas.microsoft.com/office/drawing/2014/main" id="{288EF81D-9D73-478D-8F97-C8EAC2B40F5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F3074BF-7AC9-42B9-A6A7-D5A30DC9B6E6}" type="slidenum">
              <a:rPr lang="de-DE" altLang="de-DE" sz="1400"/>
              <a:pPr eaLnBrk="1" hangingPunct="1"/>
              <a:t>174</a:t>
            </a:fld>
            <a:endParaRPr lang="de-DE" altLang="de-DE" sz="1400"/>
          </a:p>
        </p:txBody>
      </p:sp>
      <p:sp>
        <p:nvSpPr>
          <p:cNvPr id="182276" name="Text Box 2">
            <a:extLst>
              <a:ext uri="{FF2B5EF4-FFF2-40B4-BE49-F238E27FC236}">
                <a16:creationId xmlns:a16="http://schemas.microsoft.com/office/drawing/2014/main" id="{4FDA21FC-EB1F-40B0-A74E-213F6B80AF8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2277" name="Text Box 3">
            <a:extLst>
              <a:ext uri="{FF2B5EF4-FFF2-40B4-BE49-F238E27FC236}">
                <a16:creationId xmlns:a16="http://schemas.microsoft.com/office/drawing/2014/main" id="{22CCDBC3-5B48-4B70-8D21-02E57B273B7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25)</a:t>
            </a:r>
          </a:p>
        </p:txBody>
      </p:sp>
      <p:sp>
        <p:nvSpPr>
          <p:cNvPr id="182278" name="Text Box 4">
            <a:extLst>
              <a:ext uri="{FF2B5EF4-FFF2-40B4-BE49-F238E27FC236}">
                <a16:creationId xmlns:a16="http://schemas.microsoft.com/office/drawing/2014/main" id="{A23DD5C8-F2A2-4467-8BA5-38DE6B35A59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2279" name="Rectangle 5">
            <a:extLst>
              <a:ext uri="{FF2B5EF4-FFF2-40B4-BE49-F238E27FC236}">
                <a16:creationId xmlns:a16="http://schemas.microsoft.com/office/drawing/2014/main" id="{07CDB26D-2B0F-47EA-84E1-019AB729EBDA}"/>
              </a:ext>
            </a:extLst>
          </p:cNvPr>
          <p:cNvSpPr>
            <a:spLocks noGrp="1" noChangeArrowheads="1"/>
          </p:cNvSpPr>
          <p:nvPr>
            <p:ph type="title" idx="4294967295"/>
          </p:nvPr>
        </p:nvSpPr>
        <p:spPr/>
        <p:txBody>
          <a:bodyPr/>
          <a:lstStyle/>
          <a:p>
            <a:pPr eaLnBrk="1" hangingPunct="1"/>
            <a:r>
              <a:rPr lang="de-DE" altLang="de-DE"/>
              <a:t>Krankenbehandlung 25 (Arzneimittel)</a:t>
            </a:r>
          </a:p>
        </p:txBody>
      </p:sp>
      <p:sp>
        <p:nvSpPr>
          <p:cNvPr id="182280" name="Rectangle 6">
            <a:extLst>
              <a:ext uri="{FF2B5EF4-FFF2-40B4-BE49-F238E27FC236}">
                <a16:creationId xmlns:a16="http://schemas.microsoft.com/office/drawing/2014/main" id="{133E72E8-D9C0-4A64-8551-90217AFD1A0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82281" name="Text Box 7">
            <a:extLst>
              <a:ext uri="{FF2B5EF4-FFF2-40B4-BE49-F238E27FC236}">
                <a16:creationId xmlns:a16="http://schemas.microsoft.com/office/drawing/2014/main" id="{FAE13A37-F726-468B-9673-99E3278918F0}"/>
              </a:ext>
            </a:extLst>
          </p:cNvPr>
          <p:cNvSpPr txBox="1">
            <a:spLocks noChangeArrowheads="1"/>
          </p:cNvSpPr>
          <p:nvPr/>
        </p:nvSpPr>
        <p:spPr bwMode="auto">
          <a:xfrm>
            <a:off x="228600" y="3048000"/>
            <a:ext cx="8458200" cy="161607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Der Gemeinsame Bundesausschuss hat in den Richtlinien nach </a:t>
            </a:r>
            <a:r>
              <a:rPr lang="de-DE" altLang="de-DE" sz="2000" u="sng">
                <a:solidFill>
                  <a:srgbClr val="0000FF"/>
                </a:solidFill>
                <a:latin typeface="MS Shell Dlg" panose="020B0604020202020204" pitchFamily="34" charset="0"/>
                <a:hlinkClick r:id="rId2"/>
              </a:rPr>
              <a:t>§ 92 Abs. 1 Satz 2 Nr. 6 </a:t>
            </a:r>
            <a:r>
              <a:rPr lang="de-DE" altLang="de-DE" sz="2000">
                <a:latin typeface="MS Shell Dlg" panose="020B0604020202020204" pitchFamily="34" charset="0"/>
              </a:rPr>
              <a:t>festzulegen, in welchen medizinisch notwendigen Fällen Aminosäuremischungen, Eiweißhydrolysate, Elementardiäten und Sondennahrung ausnahmsweise in die Versorgung mit Arzneimitteln einbezogen werden.</a:t>
            </a:r>
          </a:p>
        </p:txBody>
      </p:sp>
      <p:sp>
        <p:nvSpPr>
          <p:cNvPr id="182282" name="Text Box 8">
            <a:extLst>
              <a:ext uri="{FF2B5EF4-FFF2-40B4-BE49-F238E27FC236}">
                <a16:creationId xmlns:a16="http://schemas.microsoft.com/office/drawing/2014/main" id="{E0C7DAE4-CFC2-4979-84F4-8EEA83F85BC7}"/>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1 Satz 2</a:t>
            </a:r>
          </a:p>
        </p:txBody>
      </p:sp>
      <p:sp>
        <p:nvSpPr>
          <p:cNvPr id="182284" name="Text Box 10">
            <a:extLst>
              <a:ext uri="{FF2B5EF4-FFF2-40B4-BE49-F238E27FC236}">
                <a16:creationId xmlns:a16="http://schemas.microsoft.com/office/drawing/2014/main" id="{27B0B305-719E-4B4A-9BB9-52AB5B232517}"/>
              </a:ext>
            </a:extLst>
          </p:cNvPr>
          <p:cNvSpPr txBox="1">
            <a:spLocks noChangeArrowheads="1"/>
          </p:cNvSpPr>
          <p:nvPr/>
        </p:nvSpPr>
        <p:spPr bwMode="auto">
          <a:xfrm>
            <a:off x="2895600" y="48006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Abschnitt </a:t>
            </a:r>
            <a:r>
              <a:rPr lang="de-DE" altLang="de-DE" b="1"/>
              <a:t>E</a:t>
            </a:r>
            <a:r>
              <a:rPr lang="de-DE" altLang="de-DE"/>
              <a:t> AMR</a:t>
            </a:r>
          </a:p>
        </p:txBody>
      </p:sp>
    </p:spTree>
  </p:cSld>
  <p:clrMapOvr>
    <a:masterClrMapping/>
  </p:clrMapOvr>
  <p:transition spd="med">
    <p:wipe dir="r"/>
  </p:transition>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298" name="Fußzeilenplatzhalter 2">
            <a:extLst>
              <a:ext uri="{FF2B5EF4-FFF2-40B4-BE49-F238E27FC236}">
                <a16:creationId xmlns:a16="http://schemas.microsoft.com/office/drawing/2014/main" id="{C41EA0BB-10B4-474D-82A1-74874716444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3299" name="Foliennummernplatzhalter 3">
            <a:extLst>
              <a:ext uri="{FF2B5EF4-FFF2-40B4-BE49-F238E27FC236}">
                <a16:creationId xmlns:a16="http://schemas.microsoft.com/office/drawing/2014/main" id="{74CC224F-55D8-452F-A685-E8FB69BFAFD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CB4182F-258B-419C-B086-97EA7954E9BC}" type="slidenum">
              <a:rPr lang="de-DE" altLang="de-DE" sz="1400"/>
              <a:pPr eaLnBrk="1" hangingPunct="1"/>
              <a:t>175</a:t>
            </a:fld>
            <a:endParaRPr lang="de-DE" altLang="de-DE" sz="1400"/>
          </a:p>
        </p:txBody>
      </p:sp>
      <p:sp>
        <p:nvSpPr>
          <p:cNvPr id="183300" name="Text Box 2">
            <a:extLst>
              <a:ext uri="{FF2B5EF4-FFF2-40B4-BE49-F238E27FC236}">
                <a16:creationId xmlns:a16="http://schemas.microsoft.com/office/drawing/2014/main" id="{1EB0CEF5-D2C7-4A51-8571-490818EB839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3301" name="Text Box 3">
            <a:extLst>
              <a:ext uri="{FF2B5EF4-FFF2-40B4-BE49-F238E27FC236}">
                <a16:creationId xmlns:a16="http://schemas.microsoft.com/office/drawing/2014/main" id="{6DA14E54-00F7-4F13-BAC6-62134A663B12}"/>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26)</a:t>
            </a:r>
          </a:p>
        </p:txBody>
      </p:sp>
      <p:sp>
        <p:nvSpPr>
          <p:cNvPr id="183302" name="Text Box 4">
            <a:extLst>
              <a:ext uri="{FF2B5EF4-FFF2-40B4-BE49-F238E27FC236}">
                <a16:creationId xmlns:a16="http://schemas.microsoft.com/office/drawing/2014/main" id="{CD9FAD21-9776-48AE-908B-B92B004251D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3303" name="Rectangle 5">
            <a:extLst>
              <a:ext uri="{FF2B5EF4-FFF2-40B4-BE49-F238E27FC236}">
                <a16:creationId xmlns:a16="http://schemas.microsoft.com/office/drawing/2014/main" id="{4CBA0001-5873-4F43-B375-285809C5EFC9}"/>
              </a:ext>
            </a:extLst>
          </p:cNvPr>
          <p:cNvSpPr>
            <a:spLocks noGrp="1" noChangeArrowheads="1"/>
          </p:cNvSpPr>
          <p:nvPr>
            <p:ph type="title" idx="4294967295"/>
          </p:nvPr>
        </p:nvSpPr>
        <p:spPr/>
        <p:txBody>
          <a:bodyPr/>
          <a:lstStyle/>
          <a:p>
            <a:pPr eaLnBrk="1" hangingPunct="1"/>
            <a:r>
              <a:rPr lang="de-DE" altLang="de-DE"/>
              <a:t>Krankenbehandlung 26 (Arzneimittel)</a:t>
            </a:r>
          </a:p>
        </p:txBody>
      </p:sp>
      <p:sp>
        <p:nvSpPr>
          <p:cNvPr id="183304" name="Rectangle 6">
            <a:extLst>
              <a:ext uri="{FF2B5EF4-FFF2-40B4-BE49-F238E27FC236}">
                <a16:creationId xmlns:a16="http://schemas.microsoft.com/office/drawing/2014/main" id="{8FC2904D-B210-43D1-B4F1-79EF8D6B0A3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8903" name="Text Box 7">
            <a:extLst>
              <a:ext uri="{FF2B5EF4-FFF2-40B4-BE49-F238E27FC236}">
                <a16:creationId xmlns:a16="http://schemas.microsoft.com/office/drawing/2014/main" id="{E7C5257D-BE75-4A12-9A49-91C10E1C864C}"/>
              </a:ext>
            </a:extLst>
          </p:cNvPr>
          <p:cNvSpPr txBox="1">
            <a:spLocks noChangeArrowheads="1"/>
          </p:cNvSpPr>
          <p:nvPr/>
        </p:nvSpPr>
        <p:spPr bwMode="auto">
          <a:xfrm>
            <a:off x="228600" y="3048000"/>
            <a:ext cx="8458200" cy="2246769"/>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Stoffe und Zubereitungen aus Stoffen, die als Medizinprodukte nach § 3 Nr. 1 oder Nr. 2 des Medizinproduktegesetzes</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zur Anwendung am oder im menschlichen Körper bestimmt und apothekenpflichtig sind und die bei Anwendung der am 31. Dezember 1994 geltenden Fassung des § 2 Abs. 1 des Arzneimittelgesetzes</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Arzneimittel gewesen wären, sind in die Versorgung mit Arzneimitteln einbezogen; die §§ 33a</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und 35 finden insoweit keine Anwendung.</a:t>
            </a:r>
          </a:p>
        </p:txBody>
      </p:sp>
      <p:sp>
        <p:nvSpPr>
          <p:cNvPr id="183306" name="Text Box 8">
            <a:extLst>
              <a:ext uri="{FF2B5EF4-FFF2-40B4-BE49-F238E27FC236}">
                <a16:creationId xmlns:a16="http://schemas.microsoft.com/office/drawing/2014/main" id="{E0B4B145-DECA-4C90-9222-336435EA8C15}"/>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1 Satz 3</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8903"/>
                                        </p:tgtEl>
                                        <p:attrNameLst>
                                          <p:attrName>style.visibility</p:attrName>
                                        </p:attrNameLst>
                                      </p:cBhvr>
                                      <p:to>
                                        <p:strVal val="visible"/>
                                      </p:to>
                                    </p:set>
                                    <p:anim calcmode="lin" valueType="num">
                                      <p:cBhvr additive="base">
                                        <p:cTn id="7" dur="500" fill="hold"/>
                                        <p:tgtEl>
                                          <p:spTgt spid="208903"/>
                                        </p:tgtEl>
                                        <p:attrNameLst>
                                          <p:attrName>ppt_x</p:attrName>
                                        </p:attrNameLst>
                                      </p:cBhvr>
                                      <p:tavLst>
                                        <p:tav tm="0">
                                          <p:val>
                                            <p:strVal val="0-#ppt_w/2"/>
                                          </p:val>
                                        </p:tav>
                                        <p:tav tm="100000">
                                          <p:val>
                                            <p:strVal val="#ppt_x"/>
                                          </p:val>
                                        </p:tav>
                                      </p:tavLst>
                                    </p:anim>
                                    <p:anim calcmode="lin" valueType="num">
                                      <p:cBhvr additive="base">
                                        <p:cTn id="8" dur="500" fill="hold"/>
                                        <p:tgtEl>
                                          <p:spTgt spid="2089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3" grpId="0" animBg="1" autoUpdateAnimBg="0"/>
    </p:bld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22" name="Fußzeilenplatzhalter 2">
            <a:extLst>
              <a:ext uri="{FF2B5EF4-FFF2-40B4-BE49-F238E27FC236}">
                <a16:creationId xmlns:a16="http://schemas.microsoft.com/office/drawing/2014/main" id="{DC2FA92F-B6CC-4663-85D0-3B33D47AAE8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4323" name="Foliennummernplatzhalter 3">
            <a:extLst>
              <a:ext uri="{FF2B5EF4-FFF2-40B4-BE49-F238E27FC236}">
                <a16:creationId xmlns:a16="http://schemas.microsoft.com/office/drawing/2014/main" id="{57E07F12-CB37-4D7A-871A-E6CFBCB9C4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1789022-DC71-4A5B-BA38-F94D2BBAC791}" type="slidenum">
              <a:rPr lang="de-DE" altLang="de-DE" sz="1400"/>
              <a:pPr eaLnBrk="1" hangingPunct="1"/>
              <a:t>176</a:t>
            </a:fld>
            <a:endParaRPr lang="de-DE" altLang="de-DE" sz="1400"/>
          </a:p>
        </p:txBody>
      </p:sp>
      <p:sp>
        <p:nvSpPr>
          <p:cNvPr id="184324" name="Text Box 2">
            <a:extLst>
              <a:ext uri="{FF2B5EF4-FFF2-40B4-BE49-F238E27FC236}">
                <a16:creationId xmlns:a16="http://schemas.microsoft.com/office/drawing/2014/main" id="{50C054CC-5DEF-4004-B950-7FAA6E22517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4325" name="Text Box 3">
            <a:extLst>
              <a:ext uri="{FF2B5EF4-FFF2-40B4-BE49-F238E27FC236}">
                <a16:creationId xmlns:a16="http://schemas.microsoft.com/office/drawing/2014/main" id="{BCBD164D-55A7-41E3-95EB-786F12AFAAB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27)</a:t>
            </a:r>
          </a:p>
        </p:txBody>
      </p:sp>
      <p:sp>
        <p:nvSpPr>
          <p:cNvPr id="184326" name="Text Box 4">
            <a:extLst>
              <a:ext uri="{FF2B5EF4-FFF2-40B4-BE49-F238E27FC236}">
                <a16:creationId xmlns:a16="http://schemas.microsoft.com/office/drawing/2014/main" id="{B55ADAC0-68BD-4D9E-B5B3-3D534C0110D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4327" name="Rectangle 5">
            <a:extLst>
              <a:ext uri="{FF2B5EF4-FFF2-40B4-BE49-F238E27FC236}">
                <a16:creationId xmlns:a16="http://schemas.microsoft.com/office/drawing/2014/main" id="{0FDABEA5-055C-4CD3-A323-7B31732AA58C}"/>
              </a:ext>
            </a:extLst>
          </p:cNvPr>
          <p:cNvSpPr>
            <a:spLocks noGrp="1" noChangeArrowheads="1"/>
          </p:cNvSpPr>
          <p:nvPr>
            <p:ph type="title" idx="4294967295"/>
          </p:nvPr>
        </p:nvSpPr>
        <p:spPr/>
        <p:txBody>
          <a:bodyPr/>
          <a:lstStyle/>
          <a:p>
            <a:pPr eaLnBrk="1" hangingPunct="1"/>
            <a:r>
              <a:rPr lang="de-DE" altLang="de-DE"/>
              <a:t>Krankenbehandlung 27 (Arzneimittel)</a:t>
            </a:r>
          </a:p>
        </p:txBody>
      </p:sp>
      <p:sp>
        <p:nvSpPr>
          <p:cNvPr id="184328" name="Rectangle 6">
            <a:extLst>
              <a:ext uri="{FF2B5EF4-FFF2-40B4-BE49-F238E27FC236}">
                <a16:creationId xmlns:a16="http://schemas.microsoft.com/office/drawing/2014/main" id="{7CF5D8F8-9EFD-407F-9793-69E9674EC45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8599" name="Text Box 7">
            <a:extLst>
              <a:ext uri="{FF2B5EF4-FFF2-40B4-BE49-F238E27FC236}">
                <a16:creationId xmlns:a16="http://schemas.microsoft.com/office/drawing/2014/main" id="{D7D05351-E9DB-4363-9AE8-6D4B6FBD6BFF}"/>
              </a:ext>
            </a:extLst>
          </p:cNvPr>
          <p:cNvSpPr txBox="1">
            <a:spLocks noChangeArrowheads="1"/>
          </p:cNvSpPr>
          <p:nvPr/>
        </p:nvSpPr>
        <p:spPr bwMode="auto">
          <a:xfrm>
            <a:off x="228600" y="2514600"/>
            <a:ext cx="8458200" cy="4027488"/>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MS Shell Dlg" panose="020B0604020202020204" pitchFamily="34" charset="0"/>
              </a:rPr>
              <a:t>§ 3 MPG </a:t>
            </a:r>
            <a:endParaRPr lang="de-DE" altLang="de-DE" sz="1400">
              <a:latin typeface="MS Shell Dlg" panose="020B0604020202020204" pitchFamily="34" charset="0"/>
            </a:endParaRPr>
          </a:p>
          <a:p>
            <a:pPr algn="ctr" eaLnBrk="1" hangingPunct="1">
              <a:spcBef>
                <a:spcPct val="50000"/>
              </a:spcBef>
            </a:pPr>
            <a:r>
              <a:rPr lang="de-DE" altLang="de-DE" sz="1400" b="1">
                <a:latin typeface="MS Shell Dlg" panose="020B0604020202020204" pitchFamily="34" charset="0"/>
              </a:rPr>
              <a:t>Begriffsbestimmungen </a:t>
            </a:r>
            <a:endParaRPr lang="de-DE" altLang="de-DE" sz="1400">
              <a:latin typeface="MS Shell Dlg" panose="020B0604020202020204" pitchFamily="34" charset="0"/>
            </a:endParaRPr>
          </a:p>
          <a:p>
            <a:pPr eaLnBrk="1" hangingPunct="1">
              <a:spcBef>
                <a:spcPct val="50000"/>
              </a:spcBef>
            </a:pPr>
            <a:r>
              <a:rPr lang="de-DE" altLang="de-DE" sz="1400">
                <a:latin typeface="MS Shell Dlg" panose="020B0604020202020204" pitchFamily="34" charset="0"/>
              </a:rPr>
              <a:t>1. Medizinprodukte sind alle einzeln oder miteinander verbunden verwendeten Instrumente, Apparate, Vorrichtungen, Stoffe und Zubereitungen aus Stoffen oder andere Gegenstände einschließlich der für ein einwandfreies Funktionieren des Medizinproduktes eingesetzten Software, die vom Hersteller zur Anwendung für Menschen mittels ihrer Funktionen zum Zwecke </a:t>
            </a:r>
          </a:p>
          <a:p>
            <a:pPr eaLnBrk="1" hangingPunct="1">
              <a:spcBef>
                <a:spcPct val="50000"/>
              </a:spcBef>
            </a:pPr>
            <a:r>
              <a:rPr lang="de-DE" altLang="de-DE" sz="1400">
                <a:latin typeface="MS Shell Dlg" panose="020B0604020202020204" pitchFamily="34" charset="0"/>
              </a:rPr>
              <a:t>a) der Erkennung, Verhütung, Überwachung, Behandlung oder Linderung von Krankheiten, </a:t>
            </a:r>
          </a:p>
          <a:p>
            <a:pPr eaLnBrk="1" hangingPunct="1">
              <a:spcBef>
                <a:spcPct val="50000"/>
              </a:spcBef>
            </a:pPr>
            <a:r>
              <a:rPr lang="de-DE" altLang="de-DE" sz="1400">
                <a:latin typeface="MS Shell Dlg" panose="020B0604020202020204" pitchFamily="34" charset="0"/>
              </a:rPr>
              <a:t>b) der Erkennung, Überwachung, Behandlung, Linderung oder Kompensierung von Verletzungen oder Behinderungen, </a:t>
            </a:r>
          </a:p>
          <a:p>
            <a:pPr eaLnBrk="1" hangingPunct="1">
              <a:spcBef>
                <a:spcPct val="50000"/>
              </a:spcBef>
            </a:pPr>
            <a:r>
              <a:rPr lang="de-DE" altLang="de-DE" sz="1400">
                <a:latin typeface="MS Shell Dlg" panose="020B0604020202020204" pitchFamily="34" charset="0"/>
              </a:rPr>
              <a:t>c) der Untersuchung, der Ersetzung oder der Veränderung des anatomischen Aufbaus oder eines physiologischen Vorgangs oder </a:t>
            </a:r>
          </a:p>
          <a:p>
            <a:pPr eaLnBrk="1" hangingPunct="1">
              <a:spcBef>
                <a:spcPct val="50000"/>
              </a:spcBef>
            </a:pPr>
            <a:r>
              <a:rPr lang="de-DE" altLang="de-DE" sz="1400">
                <a:latin typeface="MS Shell Dlg" panose="020B0604020202020204" pitchFamily="34" charset="0"/>
              </a:rPr>
              <a:t>d) der Empfängnisregelung </a:t>
            </a:r>
          </a:p>
          <a:p>
            <a:pPr eaLnBrk="1" hangingPunct="1">
              <a:spcBef>
                <a:spcPct val="50000"/>
              </a:spcBef>
            </a:pPr>
            <a:r>
              <a:rPr lang="de-DE" altLang="de-DE" sz="1400">
                <a:latin typeface="MS Shell Dlg" panose="020B0604020202020204" pitchFamily="34" charset="0"/>
              </a:rPr>
              <a:t>zu dienen bestimmt sind und deren bestimmungsgemäße Hauptwirkung im oder am menschlichen Körper weder durch pharmakologisch oder immunologisch wirkende Mittel noch durch Metabolismus erreicht wird, deren Wirkungsweise aber durch solche Mittel unterstützt werden kann.  </a:t>
            </a:r>
            <a:endParaRPr lang="de-DE" altLang="de-DE" sz="1600">
              <a:latin typeface="MS Shell Dlg"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8599"/>
                                        </p:tgtEl>
                                        <p:attrNameLst>
                                          <p:attrName>style.visibility</p:attrName>
                                        </p:attrNameLst>
                                      </p:cBhvr>
                                      <p:to>
                                        <p:strVal val="visible"/>
                                      </p:to>
                                    </p:set>
                                    <p:anim calcmode="lin" valueType="num">
                                      <p:cBhvr additive="base">
                                        <p:cTn id="7" dur="500" fill="hold"/>
                                        <p:tgtEl>
                                          <p:spTgt spid="238599"/>
                                        </p:tgtEl>
                                        <p:attrNameLst>
                                          <p:attrName>ppt_x</p:attrName>
                                        </p:attrNameLst>
                                      </p:cBhvr>
                                      <p:tavLst>
                                        <p:tav tm="0">
                                          <p:val>
                                            <p:strVal val="0-#ppt_w/2"/>
                                          </p:val>
                                        </p:tav>
                                        <p:tav tm="100000">
                                          <p:val>
                                            <p:strVal val="#ppt_x"/>
                                          </p:val>
                                        </p:tav>
                                      </p:tavLst>
                                    </p:anim>
                                    <p:anim calcmode="lin" valueType="num">
                                      <p:cBhvr additive="base">
                                        <p:cTn id="8" dur="500" fill="hold"/>
                                        <p:tgtEl>
                                          <p:spTgt spid="2385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9" grpId="0" animBg="1" autoUpdateAnimBg="0"/>
    </p:bld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5346" name="Fußzeilenplatzhalter 2">
            <a:extLst>
              <a:ext uri="{FF2B5EF4-FFF2-40B4-BE49-F238E27FC236}">
                <a16:creationId xmlns:a16="http://schemas.microsoft.com/office/drawing/2014/main" id="{D9A3C8A9-1639-49BB-B097-94636B2CAF7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5347" name="Foliennummernplatzhalter 3">
            <a:extLst>
              <a:ext uri="{FF2B5EF4-FFF2-40B4-BE49-F238E27FC236}">
                <a16:creationId xmlns:a16="http://schemas.microsoft.com/office/drawing/2014/main" id="{4218AF5D-A46E-4772-AFDE-394E864B5E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B4D39C4-C4FE-4930-B7CA-85055E0BF9A8}" type="slidenum">
              <a:rPr lang="de-DE" altLang="de-DE" sz="1400"/>
              <a:pPr eaLnBrk="1" hangingPunct="1"/>
              <a:t>177</a:t>
            </a:fld>
            <a:endParaRPr lang="de-DE" altLang="de-DE" sz="1400"/>
          </a:p>
        </p:txBody>
      </p:sp>
      <p:sp>
        <p:nvSpPr>
          <p:cNvPr id="185348" name="Text Box 2">
            <a:extLst>
              <a:ext uri="{FF2B5EF4-FFF2-40B4-BE49-F238E27FC236}">
                <a16:creationId xmlns:a16="http://schemas.microsoft.com/office/drawing/2014/main" id="{384DAB6B-7F9C-4C01-86C4-C85522A8FED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5349" name="Text Box 3">
            <a:extLst>
              <a:ext uri="{FF2B5EF4-FFF2-40B4-BE49-F238E27FC236}">
                <a16:creationId xmlns:a16="http://schemas.microsoft.com/office/drawing/2014/main" id="{9D56B9FE-64DF-4EE2-B791-4A1BAA98A6C4}"/>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28)</a:t>
            </a:r>
          </a:p>
        </p:txBody>
      </p:sp>
      <p:sp>
        <p:nvSpPr>
          <p:cNvPr id="185350" name="Text Box 4">
            <a:extLst>
              <a:ext uri="{FF2B5EF4-FFF2-40B4-BE49-F238E27FC236}">
                <a16:creationId xmlns:a16="http://schemas.microsoft.com/office/drawing/2014/main" id="{45042DA7-8351-4259-8FD8-1C63E37AF5C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5351" name="Rectangle 5">
            <a:extLst>
              <a:ext uri="{FF2B5EF4-FFF2-40B4-BE49-F238E27FC236}">
                <a16:creationId xmlns:a16="http://schemas.microsoft.com/office/drawing/2014/main" id="{8D33A808-1F81-40F9-BD79-D03D7811EE86}"/>
              </a:ext>
            </a:extLst>
          </p:cNvPr>
          <p:cNvSpPr>
            <a:spLocks noGrp="1" noChangeArrowheads="1"/>
          </p:cNvSpPr>
          <p:nvPr>
            <p:ph type="title" idx="4294967295"/>
          </p:nvPr>
        </p:nvSpPr>
        <p:spPr/>
        <p:txBody>
          <a:bodyPr/>
          <a:lstStyle/>
          <a:p>
            <a:pPr eaLnBrk="1" hangingPunct="1"/>
            <a:r>
              <a:rPr lang="de-DE" altLang="de-DE"/>
              <a:t>Krankenbehandlung 28 (Arzneimittel)</a:t>
            </a:r>
          </a:p>
        </p:txBody>
      </p:sp>
      <p:sp>
        <p:nvSpPr>
          <p:cNvPr id="185352" name="Rectangle 6">
            <a:extLst>
              <a:ext uri="{FF2B5EF4-FFF2-40B4-BE49-F238E27FC236}">
                <a16:creationId xmlns:a16="http://schemas.microsoft.com/office/drawing/2014/main" id="{FB4A4825-4525-4042-BB92-514B6896A2D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9623" name="Text Box 7">
            <a:extLst>
              <a:ext uri="{FF2B5EF4-FFF2-40B4-BE49-F238E27FC236}">
                <a16:creationId xmlns:a16="http://schemas.microsoft.com/office/drawing/2014/main" id="{4D91EA45-174A-431A-95AA-3F1E0EFBE682}"/>
              </a:ext>
            </a:extLst>
          </p:cNvPr>
          <p:cNvSpPr txBox="1">
            <a:spLocks noChangeArrowheads="1"/>
          </p:cNvSpPr>
          <p:nvPr/>
        </p:nvSpPr>
        <p:spPr bwMode="auto">
          <a:xfrm>
            <a:off x="228600" y="2881313"/>
            <a:ext cx="8458200" cy="9747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MS Shell Dlg" panose="020B0604020202020204" pitchFamily="34" charset="0"/>
              </a:rPr>
              <a:t>2. Medizinprodukte sind auch Produkte nach Nummer 1, die einen Stoff oder eine Zubereitung aus Stoffen enthalten oder auf die solche aufgetragen sind, die bei gesonderter Verwendung als Arzneimittel im Sinne des § 2 Abs. 1 des Arzneimittelgesetzes</a:t>
            </a:r>
            <a:r>
              <a:rPr lang="de-DE" altLang="de-DE" sz="1400">
                <a:solidFill>
                  <a:srgbClr val="0000FF"/>
                </a:solidFill>
                <a:latin typeface="MS Shell Dlg" panose="020B0604020202020204" pitchFamily="34" charset="0"/>
              </a:rPr>
              <a:t> </a:t>
            </a:r>
            <a:r>
              <a:rPr lang="de-DE" altLang="de-DE" sz="1400">
                <a:latin typeface="MS Shell Dlg" panose="020B0604020202020204" pitchFamily="34" charset="0"/>
              </a:rPr>
              <a:t>angesehen werden können und die in Ergänzung zu den Funktionen des Produktes eine Wirkung auf den menschlichen Körper entfalten können. </a:t>
            </a:r>
            <a:r>
              <a:rPr lang="de-DE" altLang="de-DE" sz="1600">
                <a:latin typeface="MS Shell Dlg" panose="020B0604020202020204" pitchFamily="34" charset="0"/>
              </a:rPr>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9623"/>
                                        </p:tgtEl>
                                        <p:attrNameLst>
                                          <p:attrName>style.visibility</p:attrName>
                                        </p:attrNameLst>
                                      </p:cBhvr>
                                      <p:to>
                                        <p:strVal val="visible"/>
                                      </p:to>
                                    </p:set>
                                    <p:anim calcmode="lin" valueType="num">
                                      <p:cBhvr additive="base">
                                        <p:cTn id="7" dur="500" fill="hold"/>
                                        <p:tgtEl>
                                          <p:spTgt spid="239623"/>
                                        </p:tgtEl>
                                        <p:attrNameLst>
                                          <p:attrName>ppt_x</p:attrName>
                                        </p:attrNameLst>
                                      </p:cBhvr>
                                      <p:tavLst>
                                        <p:tav tm="0">
                                          <p:val>
                                            <p:strVal val="0-#ppt_w/2"/>
                                          </p:val>
                                        </p:tav>
                                        <p:tav tm="100000">
                                          <p:val>
                                            <p:strVal val="#ppt_x"/>
                                          </p:val>
                                        </p:tav>
                                      </p:tavLst>
                                    </p:anim>
                                    <p:anim calcmode="lin" valueType="num">
                                      <p:cBhvr additive="base">
                                        <p:cTn id="8" dur="500" fill="hold"/>
                                        <p:tgtEl>
                                          <p:spTgt spid="2396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3" grpId="0" animBg="1" autoUpdateAnimBg="0"/>
    </p:bld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Fußzeilenplatzhalter 2">
            <a:extLst>
              <a:ext uri="{FF2B5EF4-FFF2-40B4-BE49-F238E27FC236}">
                <a16:creationId xmlns:a16="http://schemas.microsoft.com/office/drawing/2014/main" id="{7A74E997-3834-45E1-BF94-5BC82BC96C5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6371" name="Foliennummernplatzhalter 3">
            <a:extLst>
              <a:ext uri="{FF2B5EF4-FFF2-40B4-BE49-F238E27FC236}">
                <a16:creationId xmlns:a16="http://schemas.microsoft.com/office/drawing/2014/main" id="{71016812-63A7-4B76-BC19-00B13E9778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E76C327-7E90-4431-9D4F-1C898C04CA8A}" type="slidenum">
              <a:rPr lang="de-DE" altLang="de-DE" sz="1400"/>
              <a:pPr eaLnBrk="1" hangingPunct="1"/>
              <a:t>178</a:t>
            </a:fld>
            <a:endParaRPr lang="de-DE" altLang="de-DE" sz="1400"/>
          </a:p>
        </p:txBody>
      </p:sp>
      <p:sp>
        <p:nvSpPr>
          <p:cNvPr id="186372" name="Text Box 2">
            <a:extLst>
              <a:ext uri="{FF2B5EF4-FFF2-40B4-BE49-F238E27FC236}">
                <a16:creationId xmlns:a16="http://schemas.microsoft.com/office/drawing/2014/main" id="{31ED43B4-5612-4062-A289-5AD3688A097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6373" name="Text Box 3">
            <a:extLst>
              <a:ext uri="{FF2B5EF4-FFF2-40B4-BE49-F238E27FC236}">
                <a16:creationId xmlns:a16="http://schemas.microsoft.com/office/drawing/2014/main" id="{93B127CD-9580-4C03-ACB2-AE673023E30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29)</a:t>
            </a:r>
          </a:p>
        </p:txBody>
      </p:sp>
      <p:sp>
        <p:nvSpPr>
          <p:cNvPr id="186374" name="Text Box 4">
            <a:extLst>
              <a:ext uri="{FF2B5EF4-FFF2-40B4-BE49-F238E27FC236}">
                <a16:creationId xmlns:a16="http://schemas.microsoft.com/office/drawing/2014/main" id="{EC57AA2F-285A-4647-A10B-4153C076A97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6375" name="Rectangle 5">
            <a:extLst>
              <a:ext uri="{FF2B5EF4-FFF2-40B4-BE49-F238E27FC236}">
                <a16:creationId xmlns:a16="http://schemas.microsoft.com/office/drawing/2014/main" id="{BE529B03-6C49-459F-8A1D-8931DAC1C2FF}"/>
              </a:ext>
            </a:extLst>
          </p:cNvPr>
          <p:cNvSpPr>
            <a:spLocks noGrp="1" noChangeArrowheads="1"/>
          </p:cNvSpPr>
          <p:nvPr>
            <p:ph type="title" idx="4294967295"/>
          </p:nvPr>
        </p:nvSpPr>
        <p:spPr/>
        <p:txBody>
          <a:bodyPr/>
          <a:lstStyle/>
          <a:p>
            <a:pPr eaLnBrk="1" hangingPunct="1"/>
            <a:r>
              <a:rPr lang="de-DE" altLang="de-DE"/>
              <a:t>Krankenbehandlung 29 (Arzneimittel)</a:t>
            </a:r>
          </a:p>
        </p:txBody>
      </p:sp>
      <p:sp>
        <p:nvSpPr>
          <p:cNvPr id="186376" name="Rectangle 6">
            <a:extLst>
              <a:ext uri="{FF2B5EF4-FFF2-40B4-BE49-F238E27FC236}">
                <a16:creationId xmlns:a16="http://schemas.microsoft.com/office/drawing/2014/main" id="{66FC0AEF-B2EB-4D9E-A9D9-39F04A0B04E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9927" name="Text Box 7">
            <a:extLst>
              <a:ext uri="{FF2B5EF4-FFF2-40B4-BE49-F238E27FC236}">
                <a16:creationId xmlns:a16="http://schemas.microsoft.com/office/drawing/2014/main" id="{1535FC47-F8FA-4D4F-B1C4-D9F42C99A69A}"/>
              </a:ext>
            </a:extLst>
          </p:cNvPr>
          <p:cNvSpPr txBox="1">
            <a:spLocks noChangeArrowheads="1"/>
          </p:cNvSpPr>
          <p:nvPr/>
        </p:nvSpPr>
        <p:spPr bwMode="auto">
          <a:xfrm>
            <a:off x="228600" y="3048000"/>
            <a:ext cx="8458200" cy="1323439"/>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Der Vertragsarzt kann Arzneimittel, die auf Grund der Richtlinien nach § 92 Abs. 1 Satz 2 Nr. 6</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von der Versorgung ausgeschlossen sind, ausnahmsweise in medizinisch begründeten Einzelfällen mit Begründung verordnen.</a:t>
            </a:r>
          </a:p>
        </p:txBody>
      </p:sp>
      <p:sp>
        <p:nvSpPr>
          <p:cNvPr id="186378" name="Text Box 8">
            <a:extLst>
              <a:ext uri="{FF2B5EF4-FFF2-40B4-BE49-F238E27FC236}">
                <a16:creationId xmlns:a16="http://schemas.microsoft.com/office/drawing/2014/main" id="{C6D181ED-5912-493C-89BC-EA8DA6380EED}"/>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1 Satz 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7"/>
                                        </p:tgtEl>
                                        <p:attrNameLst>
                                          <p:attrName>style.visibility</p:attrName>
                                        </p:attrNameLst>
                                      </p:cBhvr>
                                      <p:to>
                                        <p:strVal val="visible"/>
                                      </p:to>
                                    </p:set>
                                    <p:anim calcmode="lin" valueType="num">
                                      <p:cBhvr additive="base">
                                        <p:cTn id="7" dur="500" fill="hold"/>
                                        <p:tgtEl>
                                          <p:spTgt spid="209927"/>
                                        </p:tgtEl>
                                        <p:attrNameLst>
                                          <p:attrName>ppt_x</p:attrName>
                                        </p:attrNameLst>
                                      </p:cBhvr>
                                      <p:tavLst>
                                        <p:tav tm="0">
                                          <p:val>
                                            <p:strVal val="0-#ppt_w/2"/>
                                          </p:val>
                                        </p:tav>
                                        <p:tav tm="100000">
                                          <p:val>
                                            <p:strVal val="#ppt_x"/>
                                          </p:val>
                                        </p:tav>
                                      </p:tavLst>
                                    </p:anim>
                                    <p:anim calcmode="lin" valueType="num">
                                      <p:cBhvr additive="base">
                                        <p:cTn id="8" dur="500" fill="hold"/>
                                        <p:tgtEl>
                                          <p:spTgt spid="2099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7" grpId="0" animBg="1" autoUpdateAnimBg="0"/>
    </p:bld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4" name="Fußzeilenplatzhalter 2">
            <a:extLst>
              <a:ext uri="{FF2B5EF4-FFF2-40B4-BE49-F238E27FC236}">
                <a16:creationId xmlns:a16="http://schemas.microsoft.com/office/drawing/2014/main" id="{77FC3FFF-CA72-46AD-8FE8-8D5B30EB18D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7395" name="Foliennummernplatzhalter 3">
            <a:extLst>
              <a:ext uri="{FF2B5EF4-FFF2-40B4-BE49-F238E27FC236}">
                <a16:creationId xmlns:a16="http://schemas.microsoft.com/office/drawing/2014/main" id="{326BDAD1-2343-42FA-9E18-3E7FB33CCB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031C100-12B6-4C62-8BD0-F5A90AD49247}" type="slidenum">
              <a:rPr lang="de-DE" altLang="de-DE" sz="1400"/>
              <a:pPr eaLnBrk="1" hangingPunct="1"/>
              <a:t>179</a:t>
            </a:fld>
            <a:endParaRPr lang="de-DE" altLang="de-DE" sz="1400"/>
          </a:p>
        </p:txBody>
      </p:sp>
      <p:sp>
        <p:nvSpPr>
          <p:cNvPr id="187396" name="Text Box 2">
            <a:extLst>
              <a:ext uri="{FF2B5EF4-FFF2-40B4-BE49-F238E27FC236}">
                <a16:creationId xmlns:a16="http://schemas.microsoft.com/office/drawing/2014/main" id="{E7460607-0764-4A56-AF3A-67464914593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7397" name="Text Box 3">
            <a:extLst>
              <a:ext uri="{FF2B5EF4-FFF2-40B4-BE49-F238E27FC236}">
                <a16:creationId xmlns:a16="http://schemas.microsoft.com/office/drawing/2014/main" id="{B1E4378F-20C1-4CC6-AEE9-9C89D750A9D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30)</a:t>
            </a:r>
          </a:p>
        </p:txBody>
      </p:sp>
      <p:sp>
        <p:nvSpPr>
          <p:cNvPr id="187398" name="Text Box 4">
            <a:extLst>
              <a:ext uri="{FF2B5EF4-FFF2-40B4-BE49-F238E27FC236}">
                <a16:creationId xmlns:a16="http://schemas.microsoft.com/office/drawing/2014/main" id="{DEFE6D92-4D2E-4A07-9582-E2983F9551D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7399" name="Rectangle 5">
            <a:extLst>
              <a:ext uri="{FF2B5EF4-FFF2-40B4-BE49-F238E27FC236}">
                <a16:creationId xmlns:a16="http://schemas.microsoft.com/office/drawing/2014/main" id="{06D64D07-4F57-4B4D-AC7D-EC17C35F931A}"/>
              </a:ext>
            </a:extLst>
          </p:cNvPr>
          <p:cNvSpPr>
            <a:spLocks noGrp="1" noChangeArrowheads="1"/>
          </p:cNvSpPr>
          <p:nvPr>
            <p:ph type="title" idx="4294967295"/>
          </p:nvPr>
        </p:nvSpPr>
        <p:spPr/>
        <p:txBody>
          <a:bodyPr/>
          <a:lstStyle/>
          <a:p>
            <a:pPr eaLnBrk="1" hangingPunct="1"/>
            <a:r>
              <a:rPr lang="de-DE" altLang="de-DE"/>
              <a:t>Krankenbehandlung 30 (Arzneimittel)</a:t>
            </a:r>
          </a:p>
        </p:txBody>
      </p:sp>
      <p:sp>
        <p:nvSpPr>
          <p:cNvPr id="187400" name="Rectangle 6">
            <a:extLst>
              <a:ext uri="{FF2B5EF4-FFF2-40B4-BE49-F238E27FC236}">
                <a16:creationId xmlns:a16="http://schemas.microsoft.com/office/drawing/2014/main" id="{040D56EC-A293-42FA-93E3-0361AF0A0F9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0951" name="Text Box 7">
            <a:extLst>
              <a:ext uri="{FF2B5EF4-FFF2-40B4-BE49-F238E27FC236}">
                <a16:creationId xmlns:a16="http://schemas.microsoft.com/office/drawing/2014/main" id="{92779BA6-4543-408E-9326-2796EBF9B5A6}"/>
              </a:ext>
            </a:extLst>
          </p:cNvPr>
          <p:cNvSpPr txBox="1">
            <a:spLocks noChangeArrowheads="1"/>
          </p:cNvSpPr>
          <p:nvPr/>
        </p:nvSpPr>
        <p:spPr bwMode="auto">
          <a:xfrm>
            <a:off x="228600" y="3048000"/>
            <a:ext cx="8458200" cy="1015663"/>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rPr>
              <a:t>Für die Versorgung nach Satz 1 können die Versicherten unter den  Apotheken, für die der Rahmenvertrag nach § 129 Abs. 2</a:t>
            </a:r>
            <a:r>
              <a:rPr lang="de-DE" altLang="de-DE" sz="2000" dirty="0">
                <a:solidFill>
                  <a:srgbClr val="0000FF"/>
                </a:solidFill>
                <a:latin typeface="MS Shell Dlg" panose="020B0604020202020204" pitchFamily="34" charset="0"/>
              </a:rPr>
              <a:t> </a:t>
            </a:r>
            <a:r>
              <a:rPr lang="de-DE" altLang="de-DE" sz="2000" dirty="0">
                <a:latin typeface="MS Shell Dlg" panose="020B0604020202020204" pitchFamily="34" charset="0"/>
              </a:rPr>
              <a:t>Geltung hat, frei wählen. </a:t>
            </a:r>
          </a:p>
        </p:txBody>
      </p:sp>
      <p:sp>
        <p:nvSpPr>
          <p:cNvPr id="187402" name="Text Box 8">
            <a:extLst>
              <a:ext uri="{FF2B5EF4-FFF2-40B4-BE49-F238E27FC236}">
                <a16:creationId xmlns:a16="http://schemas.microsoft.com/office/drawing/2014/main" id="{3FDE5BCE-E74B-4062-974E-25D22C5E3A47}"/>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1 Satz 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0951"/>
                                        </p:tgtEl>
                                        <p:attrNameLst>
                                          <p:attrName>style.visibility</p:attrName>
                                        </p:attrNameLst>
                                      </p:cBhvr>
                                      <p:to>
                                        <p:strVal val="visible"/>
                                      </p:to>
                                    </p:set>
                                    <p:anim calcmode="lin" valueType="num">
                                      <p:cBhvr additive="base">
                                        <p:cTn id="7" dur="500" fill="hold"/>
                                        <p:tgtEl>
                                          <p:spTgt spid="210951"/>
                                        </p:tgtEl>
                                        <p:attrNameLst>
                                          <p:attrName>ppt_x</p:attrName>
                                        </p:attrNameLst>
                                      </p:cBhvr>
                                      <p:tavLst>
                                        <p:tav tm="0">
                                          <p:val>
                                            <p:strVal val="0-#ppt_w/2"/>
                                          </p:val>
                                        </p:tav>
                                        <p:tav tm="100000">
                                          <p:val>
                                            <p:strVal val="#ppt_x"/>
                                          </p:val>
                                        </p:tav>
                                      </p:tavLst>
                                    </p:anim>
                                    <p:anim calcmode="lin" valueType="num">
                                      <p:cBhvr additive="base">
                                        <p:cTn id="8" dur="500" fill="hold"/>
                                        <p:tgtEl>
                                          <p:spTgt spid="2109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51"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ußzeilenplatzhalter 2">
            <a:extLst>
              <a:ext uri="{FF2B5EF4-FFF2-40B4-BE49-F238E27FC236}">
                <a16:creationId xmlns:a16="http://schemas.microsoft.com/office/drawing/2014/main" id="{9A754C56-2EBC-4D8A-AD47-30035C11FA7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531" name="Foliennummernplatzhalter 3">
            <a:extLst>
              <a:ext uri="{FF2B5EF4-FFF2-40B4-BE49-F238E27FC236}">
                <a16:creationId xmlns:a16="http://schemas.microsoft.com/office/drawing/2014/main" id="{EE1AF317-F122-46F1-A002-6FAB401447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B523925-42D4-47D3-B8D2-215FDB5BB801}" type="slidenum">
              <a:rPr lang="de-DE" altLang="de-DE" sz="1400"/>
              <a:pPr eaLnBrk="1" hangingPunct="1"/>
              <a:t>18</a:t>
            </a:fld>
            <a:endParaRPr lang="de-DE" altLang="de-DE" sz="1400"/>
          </a:p>
        </p:txBody>
      </p:sp>
      <p:sp>
        <p:nvSpPr>
          <p:cNvPr id="22532" name="Rectangle 8">
            <a:extLst>
              <a:ext uri="{FF2B5EF4-FFF2-40B4-BE49-F238E27FC236}">
                <a16:creationId xmlns:a16="http://schemas.microsoft.com/office/drawing/2014/main" id="{303D7AA9-5B8B-4F04-84CC-505989A4F3FD}"/>
              </a:ext>
            </a:extLst>
          </p:cNvPr>
          <p:cNvSpPr>
            <a:spLocks noGrp="1" noChangeArrowheads="1"/>
          </p:cNvSpPr>
          <p:nvPr>
            <p:ph type="title" idx="4294967295"/>
          </p:nvPr>
        </p:nvSpPr>
        <p:spPr/>
        <p:txBody>
          <a:bodyPr/>
          <a:lstStyle/>
          <a:p>
            <a:pPr eaLnBrk="1" hangingPunct="1"/>
            <a:r>
              <a:rPr lang="de-DE" altLang="de-DE"/>
              <a:t>Sozialstaatsprinzip 3</a:t>
            </a:r>
          </a:p>
        </p:txBody>
      </p:sp>
      <p:sp>
        <p:nvSpPr>
          <p:cNvPr id="22533" name="Text Box 2">
            <a:extLst>
              <a:ext uri="{FF2B5EF4-FFF2-40B4-BE49-F238E27FC236}">
                <a16:creationId xmlns:a16="http://schemas.microsoft.com/office/drawing/2014/main" id="{B2264D40-800C-4E54-91AE-DC8449AED6C0}"/>
              </a:ext>
            </a:extLst>
          </p:cNvPr>
          <p:cNvSpPr txBox="1">
            <a:spLocks noChangeArrowheads="1"/>
          </p:cNvSpPr>
          <p:nvPr/>
        </p:nvSpPr>
        <p:spPr bwMode="auto">
          <a:xfrm>
            <a:off x="1600200" y="762000"/>
            <a:ext cx="5029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UcPeriod"/>
            </a:pPr>
            <a:r>
              <a:rPr lang="de-DE" altLang="de-DE">
                <a:latin typeface="Times New Roman" panose="02020603050405020304" pitchFamily="18" charset="0"/>
              </a:rPr>
              <a:t>Verfassungsrechtliche Grundlagen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Sozialstaatsprinzip (3)</a:t>
            </a:r>
          </a:p>
        </p:txBody>
      </p:sp>
      <p:sp>
        <p:nvSpPr>
          <p:cNvPr id="22534" name="Text Box 3">
            <a:extLst>
              <a:ext uri="{FF2B5EF4-FFF2-40B4-BE49-F238E27FC236}">
                <a16:creationId xmlns:a16="http://schemas.microsoft.com/office/drawing/2014/main" id="{B2471815-4B2F-42CB-AFB0-122DE63C4021}"/>
              </a:ext>
            </a:extLst>
          </p:cNvPr>
          <p:cNvSpPr txBox="1">
            <a:spLocks noChangeArrowheads="1"/>
          </p:cNvSpPr>
          <p:nvPr/>
        </p:nvSpPr>
        <p:spPr bwMode="auto">
          <a:xfrm>
            <a:off x="1295400" y="1905000"/>
            <a:ext cx="7162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Leitsätze zum Inhalt des Sozialstaatsprinzips:</a:t>
            </a:r>
          </a:p>
        </p:txBody>
      </p:sp>
      <p:sp>
        <p:nvSpPr>
          <p:cNvPr id="31748" name="Text Box 4">
            <a:extLst>
              <a:ext uri="{FF2B5EF4-FFF2-40B4-BE49-F238E27FC236}">
                <a16:creationId xmlns:a16="http://schemas.microsoft.com/office/drawing/2014/main" id="{493EBAEA-ABCA-4710-992A-E0D2390D723B}"/>
              </a:ext>
            </a:extLst>
          </p:cNvPr>
          <p:cNvSpPr txBox="1">
            <a:spLocks noChangeArrowheads="1"/>
          </p:cNvSpPr>
          <p:nvPr/>
        </p:nvSpPr>
        <p:spPr bwMode="auto">
          <a:xfrm>
            <a:off x="762000" y="2362200"/>
            <a:ext cx="8153400" cy="825500"/>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lgn="just">
              <a:spcBef>
                <a:spcPct val="50000"/>
              </a:spcBef>
              <a:defRPr/>
            </a:pPr>
            <a:r>
              <a:rPr lang="de-DE" sz="1600">
                <a:latin typeface="Times New Roman" pitchFamily="18" charset="0"/>
              </a:rPr>
              <a:t>Die staatliche Gemeinschaft hat in der Regel Lasten mitzutragen, die aus einem von der Gesamtheit zu tragenden Schicksal, namentlich durch Eingriffe von außen, entstanden sind und mehr oder weniger zufällig nur einige Bürger oder bestimmte Gruppen getroffen haben.</a:t>
            </a:r>
          </a:p>
        </p:txBody>
      </p:sp>
      <p:sp>
        <p:nvSpPr>
          <p:cNvPr id="31749" name="Text Box 5">
            <a:extLst>
              <a:ext uri="{FF2B5EF4-FFF2-40B4-BE49-F238E27FC236}">
                <a16:creationId xmlns:a16="http://schemas.microsoft.com/office/drawing/2014/main" id="{FD7B702B-50E2-43F4-AD25-D09329F4D57D}"/>
              </a:ext>
            </a:extLst>
          </p:cNvPr>
          <p:cNvSpPr txBox="1">
            <a:spLocks noChangeArrowheads="1"/>
          </p:cNvSpPr>
          <p:nvPr/>
        </p:nvSpPr>
        <p:spPr bwMode="auto">
          <a:xfrm>
            <a:off x="762000" y="3352800"/>
            <a:ext cx="8153400" cy="336550"/>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spcBef>
                <a:spcPct val="50000"/>
              </a:spcBef>
              <a:defRPr/>
            </a:pPr>
            <a:r>
              <a:rPr lang="de-DE" sz="1600">
                <a:latin typeface="Times New Roman" pitchFamily="18" charset="0"/>
              </a:rPr>
              <a:t>Fürsorge für Hilfsbedürftige gehört zu den selbstverständlichen Pflichten eines Sozialstaates.</a:t>
            </a:r>
          </a:p>
        </p:txBody>
      </p:sp>
      <p:sp>
        <p:nvSpPr>
          <p:cNvPr id="31750" name="Text Box 6">
            <a:extLst>
              <a:ext uri="{FF2B5EF4-FFF2-40B4-BE49-F238E27FC236}">
                <a16:creationId xmlns:a16="http://schemas.microsoft.com/office/drawing/2014/main" id="{E59ACB0D-7A43-4E63-93F3-C918555995E0}"/>
              </a:ext>
            </a:extLst>
          </p:cNvPr>
          <p:cNvSpPr txBox="1">
            <a:spLocks noChangeArrowheads="1"/>
          </p:cNvSpPr>
          <p:nvPr/>
        </p:nvSpPr>
        <p:spPr bwMode="auto">
          <a:xfrm>
            <a:off x="838200" y="3886200"/>
            <a:ext cx="8077200" cy="581025"/>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lgn="just">
              <a:spcBef>
                <a:spcPct val="50000"/>
              </a:spcBef>
              <a:defRPr/>
            </a:pPr>
            <a:r>
              <a:rPr lang="de-DE" sz="1600">
                <a:latin typeface="Times New Roman" pitchFamily="18" charset="0"/>
              </a:rPr>
              <a:t>Persönliche Freiheit lässt sich auf Dauer nicht losgelöst von Funktionsfähigkeit und Gleichgewicht des Ganzen verwirklichen.</a:t>
            </a:r>
            <a:endParaRPr lang="de-DE">
              <a:latin typeface="Times New Roman" pitchFamily="18" charset="0"/>
            </a:endParaRPr>
          </a:p>
        </p:txBody>
      </p:sp>
      <p:sp>
        <p:nvSpPr>
          <p:cNvPr id="31751" name="Text Box 7">
            <a:extLst>
              <a:ext uri="{FF2B5EF4-FFF2-40B4-BE49-F238E27FC236}">
                <a16:creationId xmlns:a16="http://schemas.microsoft.com/office/drawing/2014/main" id="{58EB6196-B29B-42B4-8DB3-3D4953054BA9}"/>
              </a:ext>
            </a:extLst>
          </p:cNvPr>
          <p:cNvSpPr txBox="1">
            <a:spLocks noChangeArrowheads="1"/>
          </p:cNvSpPr>
          <p:nvPr/>
        </p:nvSpPr>
        <p:spPr bwMode="auto">
          <a:xfrm>
            <a:off x="838200" y="4648200"/>
            <a:ext cx="8077200" cy="1314450"/>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lgn="just">
              <a:spcBef>
                <a:spcPct val="50000"/>
              </a:spcBef>
              <a:defRPr/>
            </a:pPr>
            <a:r>
              <a:rPr lang="de-DE" sz="1600">
                <a:latin typeface="Times New Roman" pitchFamily="18" charset="0"/>
              </a:rPr>
              <a:t>Das GG hat die Spannung </a:t>
            </a:r>
            <a:r>
              <a:rPr lang="de-DE" sz="1600" b="1">
                <a:latin typeface="Times New Roman" pitchFamily="18" charset="0"/>
              </a:rPr>
              <a:t>Individuum</a:t>
            </a:r>
            <a:r>
              <a:rPr lang="de-DE" sz="1600">
                <a:latin typeface="Times New Roman" pitchFamily="18" charset="0"/>
              </a:rPr>
              <a:t> – </a:t>
            </a:r>
            <a:r>
              <a:rPr lang="de-DE" sz="1600" b="1">
                <a:latin typeface="Times New Roman" pitchFamily="18" charset="0"/>
              </a:rPr>
              <a:t>Gemeinschaft</a:t>
            </a:r>
            <a:r>
              <a:rPr lang="de-DE" sz="1600">
                <a:latin typeface="Times New Roman" pitchFamily="18" charset="0"/>
              </a:rPr>
              <a:t> in Sinne der Gemeinschaftsbezogenheit und Gemeinschaftsgebundenheit der Person entschieden; der Einzelne muss sich daher diejenigen Schranken seiner Handlungsfreiheit gefallen lassen, die der Gesetzgeber zur Pflege und Förderung des sozialen Zusammenlebens in den Grenzen des allgemein Zumutbaren vorsieht, vorausgesetzt, dass dabei die Eigenständigkeit der Person gewahrt bleibt.</a:t>
            </a:r>
            <a:endParaRPr lang="de-DE">
              <a:latin typeface="Times New Roman"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additive="base">
                                        <p:cTn id="7" dur="500" fill="hold"/>
                                        <p:tgtEl>
                                          <p:spTgt spid="31748"/>
                                        </p:tgtEl>
                                        <p:attrNameLst>
                                          <p:attrName>ppt_x</p:attrName>
                                        </p:attrNameLst>
                                      </p:cBhvr>
                                      <p:tavLst>
                                        <p:tav tm="0">
                                          <p:val>
                                            <p:strVal val="0-#ppt_w/2"/>
                                          </p:val>
                                        </p:tav>
                                        <p:tav tm="100000">
                                          <p:val>
                                            <p:strVal val="#ppt_x"/>
                                          </p:val>
                                        </p:tav>
                                      </p:tavLst>
                                    </p:anim>
                                    <p:anim calcmode="lin" valueType="num">
                                      <p:cBhvr additive="base">
                                        <p:cTn id="8" dur="500" fill="hold"/>
                                        <p:tgtEl>
                                          <p:spTgt spid="3174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9"/>
                                        </p:tgtEl>
                                        <p:attrNameLst>
                                          <p:attrName>style.visibility</p:attrName>
                                        </p:attrNameLst>
                                      </p:cBhvr>
                                      <p:to>
                                        <p:strVal val="visible"/>
                                      </p:to>
                                    </p:set>
                                    <p:anim calcmode="lin" valueType="num">
                                      <p:cBhvr additive="base">
                                        <p:cTn id="13" dur="500" fill="hold"/>
                                        <p:tgtEl>
                                          <p:spTgt spid="31749"/>
                                        </p:tgtEl>
                                        <p:attrNameLst>
                                          <p:attrName>ppt_x</p:attrName>
                                        </p:attrNameLst>
                                      </p:cBhvr>
                                      <p:tavLst>
                                        <p:tav tm="0">
                                          <p:val>
                                            <p:strVal val="0-#ppt_w/2"/>
                                          </p:val>
                                        </p:tav>
                                        <p:tav tm="100000">
                                          <p:val>
                                            <p:strVal val="#ppt_x"/>
                                          </p:val>
                                        </p:tav>
                                      </p:tavLst>
                                    </p:anim>
                                    <p:anim calcmode="lin" valueType="num">
                                      <p:cBhvr additive="base">
                                        <p:cTn id="14" dur="500" fill="hold"/>
                                        <p:tgtEl>
                                          <p:spTgt spid="3174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50"/>
                                        </p:tgtEl>
                                        <p:attrNameLst>
                                          <p:attrName>style.visibility</p:attrName>
                                        </p:attrNameLst>
                                      </p:cBhvr>
                                      <p:to>
                                        <p:strVal val="visible"/>
                                      </p:to>
                                    </p:set>
                                    <p:anim calcmode="lin" valueType="num">
                                      <p:cBhvr additive="base">
                                        <p:cTn id="19" dur="500" fill="hold"/>
                                        <p:tgtEl>
                                          <p:spTgt spid="31750"/>
                                        </p:tgtEl>
                                        <p:attrNameLst>
                                          <p:attrName>ppt_x</p:attrName>
                                        </p:attrNameLst>
                                      </p:cBhvr>
                                      <p:tavLst>
                                        <p:tav tm="0">
                                          <p:val>
                                            <p:strVal val="0-#ppt_w/2"/>
                                          </p:val>
                                        </p:tav>
                                        <p:tav tm="100000">
                                          <p:val>
                                            <p:strVal val="#ppt_x"/>
                                          </p:val>
                                        </p:tav>
                                      </p:tavLst>
                                    </p:anim>
                                    <p:anim calcmode="lin" valueType="num">
                                      <p:cBhvr additive="base">
                                        <p:cTn id="20" dur="500" fill="hold"/>
                                        <p:tgtEl>
                                          <p:spTgt spid="3175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51"/>
                                        </p:tgtEl>
                                        <p:attrNameLst>
                                          <p:attrName>style.visibility</p:attrName>
                                        </p:attrNameLst>
                                      </p:cBhvr>
                                      <p:to>
                                        <p:strVal val="visible"/>
                                      </p:to>
                                    </p:set>
                                    <p:anim calcmode="lin" valueType="num">
                                      <p:cBhvr additive="base">
                                        <p:cTn id="25" dur="500" fill="hold"/>
                                        <p:tgtEl>
                                          <p:spTgt spid="31751"/>
                                        </p:tgtEl>
                                        <p:attrNameLst>
                                          <p:attrName>ppt_x</p:attrName>
                                        </p:attrNameLst>
                                      </p:cBhvr>
                                      <p:tavLst>
                                        <p:tav tm="0">
                                          <p:val>
                                            <p:strVal val="0-#ppt_w/2"/>
                                          </p:val>
                                        </p:tav>
                                        <p:tav tm="100000">
                                          <p:val>
                                            <p:strVal val="#ppt_x"/>
                                          </p:val>
                                        </p:tav>
                                      </p:tavLst>
                                    </p:anim>
                                    <p:anim calcmode="lin" valueType="num">
                                      <p:cBhvr additive="base">
                                        <p:cTn id="26" dur="500" fill="hold"/>
                                        <p:tgtEl>
                                          <p:spTgt spid="317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nimBg="1" autoUpdateAnimBg="0"/>
      <p:bldP spid="31749" grpId="0" animBg="1" autoUpdateAnimBg="0"/>
      <p:bldP spid="31750" grpId="0" animBg="1" autoUpdateAnimBg="0"/>
      <p:bldP spid="31751" grpId="0" animBg="1" autoUpdateAnimBg="0"/>
    </p:bld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8" name="Fußzeilenplatzhalter 2">
            <a:extLst>
              <a:ext uri="{FF2B5EF4-FFF2-40B4-BE49-F238E27FC236}">
                <a16:creationId xmlns:a16="http://schemas.microsoft.com/office/drawing/2014/main" id="{D6A9D02F-2CFD-46BB-8154-5D7C00C4896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8419" name="Foliennummernplatzhalter 3">
            <a:extLst>
              <a:ext uri="{FF2B5EF4-FFF2-40B4-BE49-F238E27FC236}">
                <a16:creationId xmlns:a16="http://schemas.microsoft.com/office/drawing/2014/main" id="{49356B4A-EBDB-48A7-A24E-51B3171B138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0127A44-7C41-45A7-8C61-3F3B4AF8187D}" type="slidenum">
              <a:rPr lang="de-DE" altLang="de-DE" sz="1400"/>
              <a:pPr eaLnBrk="1" hangingPunct="1"/>
              <a:t>180</a:t>
            </a:fld>
            <a:endParaRPr lang="de-DE" altLang="de-DE" sz="1400"/>
          </a:p>
        </p:txBody>
      </p:sp>
      <p:sp>
        <p:nvSpPr>
          <p:cNvPr id="188420" name="Text Box 2">
            <a:extLst>
              <a:ext uri="{FF2B5EF4-FFF2-40B4-BE49-F238E27FC236}">
                <a16:creationId xmlns:a16="http://schemas.microsoft.com/office/drawing/2014/main" id="{D083DC36-6378-4BE7-8694-1B4B78D3DC2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8421" name="Text Box 3">
            <a:extLst>
              <a:ext uri="{FF2B5EF4-FFF2-40B4-BE49-F238E27FC236}">
                <a16:creationId xmlns:a16="http://schemas.microsoft.com/office/drawing/2014/main" id="{EE7C0571-2332-471C-A9C3-DF3FFAB6979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31)</a:t>
            </a:r>
          </a:p>
        </p:txBody>
      </p:sp>
      <p:sp>
        <p:nvSpPr>
          <p:cNvPr id="188422" name="Text Box 4">
            <a:extLst>
              <a:ext uri="{FF2B5EF4-FFF2-40B4-BE49-F238E27FC236}">
                <a16:creationId xmlns:a16="http://schemas.microsoft.com/office/drawing/2014/main" id="{E1180DC5-FFB5-484A-BE13-272EBF40401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8423" name="Rectangle 5">
            <a:extLst>
              <a:ext uri="{FF2B5EF4-FFF2-40B4-BE49-F238E27FC236}">
                <a16:creationId xmlns:a16="http://schemas.microsoft.com/office/drawing/2014/main" id="{5264C769-AD48-4B79-B21C-4DFFA5C31EC5}"/>
              </a:ext>
            </a:extLst>
          </p:cNvPr>
          <p:cNvSpPr>
            <a:spLocks noGrp="1" noChangeArrowheads="1"/>
          </p:cNvSpPr>
          <p:nvPr>
            <p:ph type="title" idx="4294967295"/>
          </p:nvPr>
        </p:nvSpPr>
        <p:spPr/>
        <p:txBody>
          <a:bodyPr/>
          <a:lstStyle/>
          <a:p>
            <a:pPr eaLnBrk="1" hangingPunct="1"/>
            <a:r>
              <a:rPr lang="de-DE" altLang="de-DE"/>
              <a:t>Krankenbehandlung 31 (Arzneimittel)</a:t>
            </a:r>
          </a:p>
        </p:txBody>
      </p:sp>
      <p:sp>
        <p:nvSpPr>
          <p:cNvPr id="188424" name="Rectangle 6">
            <a:extLst>
              <a:ext uri="{FF2B5EF4-FFF2-40B4-BE49-F238E27FC236}">
                <a16:creationId xmlns:a16="http://schemas.microsoft.com/office/drawing/2014/main" id="{41E8E8BB-5196-4E46-A0B3-DF65AEDB1F8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1975" name="Text Box 7">
            <a:extLst>
              <a:ext uri="{FF2B5EF4-FFF2-40B4-BE49-F238E27FC236}">
                <a16:creationId xmlns:a16="http://schemas.microsoft.com/office/drawing/2014/main" id="{137B3F62-8F5A-415D-959E-18B085DEE8F3}"/>
              </a:ext>
            </a:extLst>
          </p:cNvPr>
          <p:cNvSpPr txBox="1">
            <a:spLocks noChangeArrowheads="1"/>
          </p:cNvSpPr>
          <p:nvPr/>
        </p:nvSpPr>
        <p:spPr bwMode="auto">
          <a:xfrm>
            <a:off x="317500" y="2895600"/>
            <a:ext cx="8458200" cy="3139321"/>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rPr>
              <a:t>(</a:t>
            </a:r>
            <a:r>
              <a:rPr lang="de-DE" altLang="de-DE" sz="1400" dirty="0">
                <a:latin typeface="MS Shell Dlg" panose="020B0604020202020204" pitchFamily="34" charset="0"/>
              </a:rPr>
              <a:t>2) Für ein Arznei- oder Verbandmittel, für das ein Festbetrag nach § 35</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oder § 35a</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festgesetzt ist, trägt die Krankenkasse die Kosten bis zur Höhe dieses Betrages, für andere Arznei- oder Verbandmittel die vollen Kosten, jeweils abzüglich der vom Versicherten zu leistenden Zuzahlung und der Abschläge nach den §§ 130, 130a und dem Gesetz zur Einführung von Abschlägen der pharmazeutischen Großhändler.  Hat die Krankenkasse mit einem pharmazeutischen Unternehmen, das ein Festbetragsarzneimittel anbietet, eine Vereinbarung nach § 130a Abs. 8</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abgeschlossen, trägt die Krankenkasse abweichend von Satz 1 den Apothekenverkaufspreis dieses Mittels abzüglich der Zuzahlungen und Abschläge nach den §§ 130</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und 130a Abs. 1</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 3a und 3b. Diese Vereinbarung ist nur zulässig, wenn hierdurch die Mehrkosten der Überschreitung des Festbetrages ausgeglichen werden. Die Krankenkasse übermittelt die erforderlichen Angaben einschließlich des Arzneimittel- und des Institutionskennzeichens der Krankenkasse an die Vertragspartner nach § 129 Abs. 2</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 das Nähere ist in den Verträgen nach § 129 Abs. 2</a:t>
            </a:r>
            <a:r>
              <a:rPr lang="de-DE" altLang="de-DE" sz="1400" dirty="0">
                <a:solidFill>
                  <a:srgbClr val="0000FF"/>
                </a:solidFill>
                <a:latin typeface="MS Shell Dlg" panose="020B0604020202020204" pitchFamily="34" charset="0"/>
              </a:rPr>
              <a:t> </a:t>
            </a:r>
            <a:r>
              <a:rPr lang="de-DE" altLang="de-DE" sz="1400" dirty="0">
                <a:latin typeface="MS Shell Dlg" panose="020B0604020202020204" pitchFamily="34" charset="0"/>
              </a:rPr>
              <a:t>und 5 zu vereinbaren. Versicherte und Apotheken sind nicht verpflichtet, Mehrkosten an die Krankenkasse zurückzuzahlen, wenn die von der Krankenkasse abgeschlossene Vereinbarung den gesetzlichen Anforderungen nicht entspricht. </a:t>
            </a:r>
          </a:p>
        </p:txBody>
      </p:sp>
      <p:sp>
        <p:nvSpPr>
          <p:cNvPr id="188426" name="Text Box 8">
            <a:extLst>
              <a:ext uri="{FF2B5EF4-FFF2-40B4-BE49-F238E27FC236}">
                <a16:creationId xmlns:a16="http://schemas.microsoft.com/office/drawing/2014/main" id="{954D64C1-FDF3-41AE-8147-862596979081}"/>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2</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1975"/>
                                        </p:tgtEl>
                                        <p:attrNameLst>
                                          <p:attrName>style.visibility</p:attrName>
                                        </p:attrNameLst>
                                      </p:cBhvr>
                                      <p:to>
                                        <p:strVal val="visible"/>
                                      </p:to>
                                    </p:set>
                                    <p:anim calcmode="lin" valueType="num">
                                      <p:cBhvr additive="base">
                                        <p:cTn id="7" dur="500" fill="hold"/>
                                        <p:tgtEl>
                                          <p:spTgt spid="211975"/>
                                        </p:tgtEl>
                                        <p:attrNameLst>
                                          <p:attrName>ppt_x</p:attrName>
                                        </p:attrNameLst>
                                      </p:cBhvr>
                                      <p:tavLst>
                                        <p:tav tm="0">
                                          <p:val>
                                            <p:strVal val="0-#ppt_w/2"/>
                                          </p:val>
                                        </p:tav>
                                        <p:tav tm="100000">
                                          <p:val>
                                            <p:strVal val="#ppt_x"/>
                                          </p:val>
                                        </p:tav>
                                      </p:tavLst>
                                    </p:anim>
                                    <p:anim calcmode="lin" valueType="num">
                                      <p:cBhvr additive="base">
                                        <p:cTn id="8" dur="500" fill="hold"/>
                                        <p:tgtEl>
                                          <p:spTgt spid="2119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5" grpId="0" animBg="1" autoUpdateAnimBg="0"/>
    </p:bld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Fußzeilenplatzhalter 2">
            <a:extLst>
              <a:ext uri="{FF2B5EF4-FFF2-40B4-BE49-F238E27FC236}">
                <a16:creationId xmlns:a16="http://schemas.microsoft.com/office/drawing/2014/main" id="{1A9E5515-0B9D-49D3-B4DF-44790501C0B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89443" name="Foliennummernplatzhalter 3">
            <a:extLst>
              <a:ext uri="{FF2B5EF4-FFF2-40B4-BE49-F238E27FC236}">
                <a16:creationId xmlns:a16="http://schemas.microsoft.com/office/drawing/2014/main" id="{5D339789-76D5-4DC4-BAAF-C323788DFB9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BD72806-B0CA-4BF2-B5D4-9A038EB0916F}" type="slidenum">
              <a:rPr lang="de-DE" altLang="de-DE" sz="1400"/>
              <a:pPr eaLnBrk="1" hangingPunct="1"/>
              <a:t>181</a:t>
            </a:fld>
            <a:endParaRPr lang="de-DE" altLang="de-DE" sz="1400"/>
          </a:p>
        </p:txBody>
      </p:sp>
      <p:sp>
        <p:nvSpPr>
          <p:cNvPr id="189444" name="Text Box 2">
            <a:extLst>
              <a:ext uri="{FF2B5EF4-FFF2-40B4-BE49-F238E27FC236}">
                <a16:creationId xmlns:a16="http://schemas.microsoft.com/office/drawing/2014/main" id="{94DB9A7B-13C4-4E18-9E4C-2456594B581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89445" name="Text Box 3">
            <a:extLst>
              <a:ext uri="{FF2B5EF4-FFF2-40B4-BE49-F238E27FC236}">
                <a16:creationId xmlns:a16="http://schemas.microsoft.com/office/drawing/2014/main" id="{0B78EB0F-E3E0-46B8-8603-D5E8FA87132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32)</a:t>
            </a:r>
          </a:p>
        </p:txBody>
      </p:sp>
      <p:sp>
        <p:nvSpPr>
          <p:cNvPr id="189446" name="Text Box 4">
            <a:extLst>
              <a:ext uri="{FF2B5EF4-FFF2-40B4-BE49-F238E27FC236}">
                <a16:creationId xmlns:a16="http://schemas.microsoft.com/office/drawing/2014/main" id="{DCA3A3C8-9E71-4D0A-94F5-0A26A9B22E0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89447" name="Rectangle 5">
            <a:extLst>
              <a:ext uri="{FF2B5EF4-FFF2-40B4-BE49-F238E27FC236}">
                <a16:creationId xmlns:a16="http://schemas.microsoft.com/office/drawing/2014/main" id="{8D438769-D53C-4D21-A3BE-63BE8446F872}"/>
              </a:ext>
            </a:extLst>
          </p:cNvPr>
          <p:cNvSpPr>
            <a:spLocks noGrp="1" noChangeArrowheads="1"/>
          </p:cNvSpPr>
          <p:nvPr>
            <p:ph type="title" idx="4294967295"/>
          </p:nvPr>
        </p:nvSpPr>
        <p:spPr/>
        <p:txBody>
          <a:bodyPr/>
          <a:lstStyle/>
          <a:p>
            <a:pPr eaLnBrk="1" hangingPunct="1"/>
            <a:r>
              <a:rPr lang="de-DE" altLang="de-DE"/>
              <a:t>Krankenbehandlung 32 (Arzneimittel)</a:t>
            </a:r>
          </a:p>
        </p:txBody>
      </p:sp>
      <p:sp>
        <p:nvSpPr>
          <p:cNvPr id="189448" name="Rectangle 6">
            <a:extLst>
              <a:ext uri="{FF2B5EF4-FFF2-40B4-BE49-F238E27FC236}">
                <a16:creationId xmlns:a16="http://schemas.microsoft.com/office/drawing/2014/main" id="{137C7A27-1AE0-43BB-BA67-4407032D465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0647" name="Text Box 7">
            <a:extLst>
              <a:ext uri="{FF2B5EF4-FFF2-40B4-BE49-F238E27FC236}">
                <a16:creationId xmlns:a16="http://schemas.microsoft.com/office/drawing/2014/main" id="{6647FADD-E7D2-440C-A44F-E2EEFC7F0C32}"/>
              </a:ext>
            </a:extLst>
          </p:cNvPr>
          <p:cNvSpPr txBox="1">
            <a:spLocks noChangeArrowheads="1"/>
          </p:cNvSpPr>
          <p:nvPr/>
        </p:nvSpPr>
        <p:spPr bwMode="auto">
          <a:xfrm>
            <a:off x="190500" y="3178175"/>
            <a:ext cx="8458200" cy="2800767"/>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rPr>
              <a:t>(3) Versicherte, die das achtzehnte Lebensjahr vollendet haben, leisten an die abgebende Stelle zu jedem zu Lasten der gesetzlichen Krankenversicherung verordneten Arznei- und Verbandmittel als Zuzahlung den sich nach § 61 Satz 1</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ergebenden Betrag, jedoch jeweils nicht mehr als die Kosten des Mittels. Satz 1 findet keine Anwendung bei Harn- und Blutteststreifen. Satz 1 gilt auch für Mittel und Medizinprodukte, die nach Absatz 1 Satz 2 und 3 in die Versorgung mit Arzneimitteln einbezogen worden sind. Die Spitzenverbände der Krankenkassen können durch Beschluss nach § 213 Abs. 2</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Arzneimittel, deren Apothekeneinkaufspreis einschließlich Mehrwertsteuer mindestens um 30 vom Hundert niedriger als der jeweils gültige Festbetrag ist, der diesem Preis zugrunde liegt, von der Zuzahlung freistellen, wenn hieraus Einsparungen zu erwarten sind. Absatz 2 Satz 4 gilt entsprechend. </a:t>
            </a:r>
          </a:p>
        </p:txBody>
      </p:sp>
      <p:sp>
        <p:nvSpPr>
          <p:cNvPr id="189450" name="Text Box 8">
            <a:extLst>
              <a:ext uri="{FF2B5EF4-FFF2-40B4-BE49-F238E27FC236}">
                <a16:creationId xmlns:a16="http://schemas.microsoft.com/office/drawing/2014/main" id="{3B20DFFA-1C3F-41B0-B934-0A9494FEBE62}"/>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3</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0647"/>
                                        </p:tgtEl>
                                        <p:attrNameLst>
                                          <p:attrName>style.visibility</p:attrName>
                                        </p:attrNameLst>
                                      </p:cBhvr>
                                      <p:to>
                                        <p:strVal val="visible"/>
                                      </p:to>
                                    </p:set>
                                    <p:anim calcmode="lin" valueType="num">
                                      <p:cBhvr additive="base">
                                        <p:cTn id="7" dur="500" fill="hold"/>
                                        <p:tgtEl>
                                          <p:spTgt spid="240647"/>
                                        </p:tgtEl>
                                        <p:attrNameLst>
                                          <p:attrName>ppt_x</p:attrName>
                                        </p:attrNameLst>
                                      </p:cBhvr>
                                      <p:tavLst>
                                        <p:tav tm="0">
                                          <p:val>
                                            <p:strVal val="0-#ppt_w/2"/>
                                          </p:val>
                                        </p:tav>
                                        <p:tav tm="100000">
                                          <p:val>
                                            <p:strVal val="#ppt_x"/>
                                          </p:val>
                                        </p:tav>
                                      </p:tavLst>
                                    </p:anim>
                                    <p:anim calcmode="lin" valueType="num">
                                      <p:cBhvr additive="base">
                                        <p:cTn id="8" dur="500" fill="hold"/>
                                        <p:tgtEl>
                                          <p:spTgt spid="2406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7" grpId="0" animBg="1" autoUpdateAnimBg="0"/>
    </p:bld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Fußzeilenplatzhalter 2">
            <a:extLst>
              <a:ext uri="{FF2B5EF4-FFF2-40B4-BE49-F238E27FC236}">
                <a16:creationId xmlns:a16="http://schemas.microsoft.com/office/drawing/2014/main" id="{DDC34DB3-DEC8-4C7F-B81E-D321BE8BE3C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0467" name="Foliennummernplatzhalter 3">
            <a:extLst>
              <a:ext uri="{FF2B5EF4-FFF2-40B4-BE49-F238E27FC236}">
                <a16:creationId xmlns:a16="http://schemas.microsoft.com/office/drawing/2014/main" id="{54C84F3E-E327-40E6-A66B-1F4E61480F2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1A68693-792E-43B9-AECD-E732D986CB9C}" type="slidenum">
              <a:rPr lang="de-DE" altLang="de-DE" sz="1400"/>
              <a:pPr eaLnBrk="1" hangingPunct="1"/>
              <a:t>182</a:t>
            </a:fld>
            <a:endParaRPr lang="de-DE" altLang="de-DE" sz="1400"/>
          </a:p>
        </p:txBody>
      </p:sp>
      <p:sp>
        <p:nvSpPr>
          <p:cNvPr id="190468" name="Text Box 2">
            <a:extLst>
              <a:ext uri="{FF2B5EF4-FFF2-40B4-BE49-F238E27FC236}">
                <a16:creationId xmlns:a16="http://schemas.microsoft.com/office/drawing/2014/main" id="{905E5C5A-4E6D-4E3F-B3A8-71305289481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0469" name="Text Box 3">
            <a:extLst>
              <a:ext uri="{FF2B5EF4-FFF2-40B4-BE49-F238E27FC236}">
                <a16:creationId xmlns:a16="http://schemas.microsoft.com/office/drawing/2014/main" id="{5803FC27-AB25-45E0-9F27-1F3F23E3553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33)</a:t>
            </a:r>
          </a:p>
        </p:txBody>
      </p:sp>
      <p:sp>
        <p:nvSpPr>
          <p:cNvPr id="190470" name="Text Box 4">
            <a:extLst>
              <a:ext uri="{FF2B5EF4-FFF2-40B4-BE49-F238E27FC236}">
                <a16:creationId xmlns:a16="http://schemas.microsoft.com/office/drawing/2014/main" id="{7D3DC53A-D928-4037-84F6-93B449D6FB8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0471" name="Rectangle 5">
            <a:extLst>
              <a:ext uri="{FF2B5EF4-FFF2-40B4-BE49-F238E27FC236}">
                <a16:creationId xmlns:a16="http://schemas.microsoft.com/office/drawing/2014/main" id="{31A63F31-0343-4597-93F0-D1305DF40EDC}"/>
              </a:ext>
            </a:extLst>
          </p:cNvPr>
          <p:cNvSpPr>
            <a:spLocks noGrp="1" noChangeArrowheads="1"/>
          </p:cNvSpPr>
          <p:nvPr>
            <p:ph type="title" idx="4294967295"/>
          </p:nvPr>
        </p:nvSpPr>
        <p:spPr/>
        <p:txBody>
          <a:bodyPr/>
          <a:lstStyle/>
          <a:p>
            <a:pPr eaLnBrk="1" hangingPunct="1"/>
            <a:r>
              <a:rPr lang="de-DE" altLang="de-DE"/>
              <a:t>Krankenbehandlung 33 (Arzneimittel)</a:t>
            </a:r>
          </a:p>
        </p:txBody>
      </p:sp>
      <p:sp>
        <p:nvSpPr>
          <p:cNvPr id="190472" name="Rectangle 6">
            <a:extLst>
              <a:ext uri="{FF2B5EF4-FFF2-40B4-BE49-F238E27FC236}">
                <a16:creationId xmlns:a16="http://schemas.microsoft.com/office/drawing/2014/main" id="{6BB9C37D-BF94-49FB-A192-2EA0897C286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0473" name="Text Box 8">
            <a:extLst>
              <a:ext uri="{FF2B5EF4-FFF2-40B4-BE49-F238E27FC236}">
                <a16:creationId xmlns:a16="http://schemas.microsoft.com/office/drawing/2014/main" id="{958C5329-29AF-4D9D-BB67-4F703D57C207}"/>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61</a:t>
            </a:r>
          </a:p>
        </p:txBody>
      </p:sp>
      <p:sp>
        <p:nvSpPr>
          <p:cNvPr id="243722" name="Text Box 10">
            <a:extLst>
              <a:ext uri="{FF2B5EF4-FFF2-40B4-BE49-F238E27FC236}">
                <a16:creationId xmlns:a16="http://schemas.microsoft.com/office/drawing/2014/main" id="{5358A97B-288F-4DE1-9FE2-91AACE6BF673}"/>
              </a:ext>
            </a:extLst>
          </p:cNvPr>
          <p:cNvSpPr txBox="1">
            <a:spLocks noChangeArrowheads="1"/>
          </p:cNvSpPr>
          <p:nvPr/>
        </p:nvSpPr>
        <p:spPr bwMode="auto">
          <a:xfrm>
            <a:off x="228600" y="3048000"/>
            <a:ext cx="8458200" cy="2530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b="1">
                <a:solidFill>
                  <a:srgbClr val="FF0000"/>
                </a:solidFill>
                <a:latin typeface="MS Shell Dlg" panose="020B0604020202020204" pitchFamily="34" charset="0"/>
              </a:rPr>
              <a:t>Zuzahlungen, die Versicherte zu leisten haben, betragen 10 vom Hundert des Abgabepreises, mindestens jedoch 5 Euro und höchstens 10 Euro; allerdings jeweils nicht mehr als die Kosten des Mittels</a:t>
            </a:r>
            <a:r>
              <a:rPr lang="de-DE" altLang="de-DE" sz="2000">
                <a:latin typeface="MS Shell Dlg" panose="020B0604020202020204" pitchFamily="34" charset="0"/>
              </a:rPr>
              <a:t>. Als Zuzahlungen</a:t>
            </a:r>
            <a:r>
              <a:rPr lang="de-DE" altLang="de-DE" sz="2000" b="1">
                <a:latin typeface="MS Shell Dlg" panose="020B0604020202020204" pitchFamily="34" charset="0"/>
              </a:rPr>
              <a:t> </a:t>
            </a:r>
            <a:r>
              <a:rPr lang="de-DE" altLang="de-DE" sz="2000">
                <a:latin typeface="MS Shell Dlg" panose="020B0604020202020204" pitchFamily="34" charset="0"/>
              </a:rPr>
              <a:t>zu stationären Maßnahmen werden je Kalendertag 10 Euro erhoben. Bei Heilmitteln und häuslicher Krankenpflege beträgt die Zuzahlung 10 vom Hundert der Kosten sowie 10 Euro je Verordnung. Geleistete Zuzahlungen sind von dem zum Einzug Verpflichteten gegenüber dem Versicherten zu quittieren; ein Vergütungsanspruch hierfür besteht nicht.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3722"/>
                                        </p:tgtEl>
                                        <p:attrNameLst>
                                          <p:attrName>style.visibility</p:attrName>
                                        </p:attrNameLst>
                                      </p:cBhvr>
                                      <p:to>
                                        <p:strVal val="visible"/>
                                      </p:to>
                                    </p:set>
                                    <p:anim calcmode="lin" valueType="num">
                                      <p:cBhvr additive="base">
                                        <p:cTn id="7" dur="500" fill="hold"/>
                                        <p:tgtEl>
                                          <p:spTgt spid="243722"/>
                                        </p:tgtEl>
                                        <p:attrNameLst>
                                          <p:attrName>ppt_x</p:attrName>
                                        </p:attrNameLst>
                                      </p:cBhvr>
                                      <p:tavLst>
                                        <p:tav tm="0">
                                          <p:val>
                                            <p:strVal val="0-#ppt_w/2"/>
                                          </p:val>
                                        </p:tav>
                                        <p:tav tm="100000">
                                          <p:val>
                                            <p:strVal val="#ppt_x"/>
                                          </p:val>
                                        </p:tav>
                                      </p:tavLst>
                                    </p:anim>
                                    <p:anim calcmode="lin" valueType="num">
                                      <p:cBhvr additive="base">
                                        <p:cTn id="8" dur="500" fill="hold"/>
                                        <p:tgtEl>
                                          <p:spTgt spid="2437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22" grpId="0" animBg="1" autoUpdateAnimBg="0"/>
    </p:bld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Fußzeilenplatzhalter 2">
            <a:extLst>
              <a:ext uri="{FF2B5EF4-FFF2-40B4-BE49-F238E27FC236}">
                <a16:creationId xmlns:a16="http://schemas.microsoft.com/office/drawing/2014/main" id="{ED1976B7-A722-49FB-846D-F83BFB9B8BA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1491" name="Foliennummernplatzhalter 3">
            <a:extLst>
              <a:ext uri="{FF2B5EF4-FFF2-40B4-BE49-F238E27FC236}">
                <a16:creationId xmlns:a16="http://schemas.microsoft.com/office/drawing/2014/main" id="{85069346-F860-474C-843F-046DB195973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EDC64BA-D9BF-4E17-B3F5-F9B3B3443A45}" type="slidenum">
              <a:rPr lang="de-DE" altLang="de-DE" sz="1400"/>
              <a:pPr eaLnBrk="1" hangingPunct="1"/>
              <a:t>183</a:t>
            </a:fld>
            <a:endParaRPr lang="de-DE" altLang="de-DE" sz="1400"/>
          </a:p>
        </p:txBody>
      </p:sp>
      <p:sp>
        <p:nvSpPr>
          <p:cNvPr id="191492" name="Text Box 2">
            <a:extLst>
              <a:ext uri="{FF2B5EF4-FFF2-40B4-BE49-F238E27FC236}">
                <a16:creationId xmlns:a16="http://schemas.microsoft.com/office/drawing/2014/main" id="{0FEAB08B-25C0-4B35-A1EF-6BE1B628990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1493" name="Text Box 3">
            <a:extLst>
              <a:ext uri="{FF2B5EF4-FFF2-40B4-BE49-F238E27FC236}">
                <a16:creationId xmlns:a16="http://schemas.microsoft.com/office/drawing/2014/main" id="{DE30D66E-B593-4C91-AD06-B2D0F05C2A4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34)</a:t>
            </a:r>
          </a:p>
        </p:txBody>
      </p:sp>
      <p:sp>
        <p:nvSpPr>
          <p:cNvPr id="191494" name="Text Box 4">
            <a:extLst>
              <a:ext uri="{FF2B5EF4-FFF2-40B4-BE49-F238E27FC236}">
                <a16:creationId xmlns:a16="http://schemas.microsoft.com/office/drawing/2014/main" id="{5264C590-FCC1-4B13-A91D-3DE887C2E1E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1495" name="Rectangle 5">
            <a:extLst>
              <a:ext uri="{FF2B5EF4-FFF2-40B4-BE49-F238E27FC236}">
                <a16:creationId xmlns:a16="http://schemas.microsoft.com/office/drawing/2014/main" id="{A6E56AE3-153E-43F6-9865-CEC77565432E}"/>
              </a:ext>
            </a:extLst>
          </p:cNvPr>
          <p:cNvSpPr>
            <a:spLocks noGrp="1" noChangeArrowheads="1"/>
          </p:cNvSpPr>
          <p:nvPr>
            <p:ph type="title" idx="4294967295"/>
          </p:nvPr>
        </p:nvSpPr>
        <p:spPr/>
        <p:txBody>
          <a:bodyPr/>
          <a:lstStyle/>
          <a:p>
            <a:pPr eaLnBrk="1" hangingPunct="1"/>
            <a:r>
              <a:rPr lang="de-DE" altLang="de-DE"/>
              <a:t>Krankenbehandlung 34 (Arzneimittel)</a:t>
            </a:r>
          </a:p>
        </p:txBody>
      </p:sp>
      <p:sp>
        <p:nvSpPr>
          <p:cNvPr id="191496" name="Rectangle 6">
            <a:extLst>
              <a:ext uri="{FF2B5EF4-FFF2-40B4-BE49-F238E27FC236}">
                <a16:creationId xmlns:a16="http://schemas.microsoft.com/office/drawing/2014/main" id="{408973F9-A6B1-4479-A97A-C549F559FC2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1671" name="Text Box 7">
            <a:extLst>
              <a:ext uri="{FF2B5EF4-FFF2-40B4-BE49-F238E27FC236}">
                <a16:creationId xmlns:a16="http://schemas.microsoft.com/office/drawing/2014/main" id="{3CB66509-AB86-4E22-B474-DE4E1937706A}"/>
              </a:ext>
            </a:extLst>
          </p:cNvPr>
          <p:cNvSpPr txBox="1">
            <a:spLocks noChangeArrowheads="1"/>
          </p:cNvSpPr>
          <p:nvPr/>
        </p:nvSpPr>
        <p:spPr bwMode="auto">
          <a:xfrm>
            <a:off x="190500" y="2971800"/>
            <a:ext cx="8458200" cy="15589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rPr>
              <a:t>(4) Das Nähere zu therapiegerechten und wirtschaftlichen Packungsgrößen bestimmt das Bundesministerium für Gesundheit und Soziale Sicherung durch Rechtsverordnung ohne Zustimmung des Bundesrates. Ein Fertigarzneimittel, dessen Packungsgröße die größte der auf Grund der Verordnung nach Satz 1 bestimmte Packungsgröße übersteigt, ist nicht Gegenstand der Versorgung nach Absatz 1 und darf nicht zu Lasten der gesetzlichen Krankenversicherung abgegeben werden. </a:t>
            </a:r>
          </a:p>
        </p:txBody>
      </p:sp>
      <p:sp>
        <p:nvSpPr>
          <p:cNvPr id="191498" name="Text Box 8">
            <a:extLst>
              <a:ext uri="{FF2B5EF4-FFF2-40B4-BE49-F238E27FC236}">
                <a16:creationId xmlns:a16="http://schemas.microsoft.com/office/drawing/2014/main" id="{8FD0C598-DC3D-4770-A5F2-454EEFD47B92}"/>
              </a:ext>
            </a:extLst>
          </p:cNvPr>
          <p:cNvSpPr txBox="1">
            <a:spLocks noChangeArrowheads="1"/>
          </p:cNvSpPr>
          <p:nvPr/>
        </p:nvSpPr>
        <p:spPr bwMode="auto">
          <a:xfrm>
            <a:off x="2514600" y="23622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31 Abs. 4</a:t>
            </a:r>
          </a:p>
        </p:txBody>
      </p:sp>
      <p:sp>
        <p:nvSpPr>
          <p:cNvPr id="241673" name="Text Box 9">
            <a:extLst>
              <a:ext uri="{FF2B5EF4-FFF2-40B4-BE49-F238E27FC236}">
                <a16:creationId xmlns:a16="http://schemas.microsoft.com/office/drawing/2014/main" id="{9D408D9F-3011-4584-8E9C-A37CBCBA05FD}"/>
              </a:ext>
            </a:extLst>
          </p:cNvPr>
          <p:cNvSpPr txBox="1">
            <a:spLocks noChangeArrowheads="1"/>
          </p:cNvSpPr>
          <p:nvPr/>
        </p:nvSpPr>
        <p:spPr bwMode="auto">
          <a:xfrm>
            <a:off x="1371600" y="4876800"/>
            <a:ext cx="6096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b="1">
                <a:latin typeface="Verdana" panose="020B0604030504040204" pitchFamily="34" charset="0"/>
              </a:rPr>
              <a:t>Verordnung über die Zuzahlung bei der Abgabe von Arznei- und Verbandmitteln in der vertragsärztlichen Versorgung (BGBl I 1993, 1557)</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1671"/>
                                        </p:tgtEl>
                                        <p:attrNameLst>
                                          <p:attrName>style.visibility</p:attrName>
                                        </p:attrNameLst>
                                      </p:cBhvr>
                                      <p:to>
                                        <p:strVal val="visible"/>
                                      </p:to>
                                    </p:set>
                                    <p:anim calcmode="lin" valueType="num">
                                      <p:cBhvr additive="base">
                                        <p:cTn id="7" dur="500" fill="hold"/>
                                        <p:tgtEl>
                                          <p:spTgt spid="241671"/>
                                        </p:tgtEl>
                                        <p:attrNameLst>
                                          <p:attrName>ppt_x</p:attrName>
                                        </p:attrNameLst>
                                      </p:cBhvr>
                                      <p:tavLst>
                                        <p:tav tm="0">
                                          <p:val>
                                            <p:strVal val="0-#ppt_w/2"/>
                                          </p:val>
                                        </p:tav>
                                        <p:tav tm="100000">
                                          <p:val>
                                            <p:strVal val="#ppt_x"/>
                                          </p:val>
                                        </p:tav>
                                      </p:tavLst>
                                    </p:anim>
                                    <p:anim calcmode="lin" valueType="num">
                                      <p:cBhvr additive="base">
                                        <p:cTn id="8" dur="500" fill="hold"/>
                                        <p:tgtEl>
                                          <p:spTgt spid="2416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1673"/>
                                        </p:tgtEl>
                                        <p:attrNameLst>
                                          <p:attrName>style.visibility</p:attrName>
                                        </p:attrNameLst>
                                      </p:cBhvr>
                                      <p:to>
                                        <p:strVal val="visible"/>
                                      </p:to>
                                    </p:set>
                                    <p:anim calcmode="lin" valueType="num">
                                      <p:cBhvr additive="base">
                                        <p:cTn id="13" dur="500" fill="hold"/>
                                        <p:tgtEl>
                                          <p:spTgt spid="241673"/>
                                        </p:tgtEl>
                                        <p:attrNameLst>
                                          <p:attrName>ppt_x</p:attrName>
                                        </p:attrNameLst>
                                      </p:cBhvr>
                                      <p:tavLst>
                                        <p:tav tm="0">
                                          <p:val>
                                            <p:strVal val="0-#ppt_w/2"/>
                                          </p:val>
                                        </p:tav>
                                        <p:tav tm="100000">
                                          <p:val>
                                            <p:strVal val="#ppt_x"/>
                                          </p:val>
                                        </p:tav>
                                      </p:tavLst>
                                    </p:anim>
                                    <p:anim calcmode="lin" valueType="num">
                                      <p:cBhvr additive="base">
                                        <p:cTn id="14" dur="500" fill="hold"/>
                                        <p:tgtEl>
                                          <p:spTgt spid="2416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71" grpId="0" animBg="1" autoUpdateAnimBg="0"/>
      <p:bldP spid="241673" grpId="0" autoUpdateAnimBg="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Fußzeilenplatzhalter 2">
            <a:extLst>
              <a:ext uri="{FF2B5EF4-FFF2-40B4-BE49-F238E27FC236}">
                <a16:creationId xmlns:a16="http://schemas.microsoft.com/office/drawing/2014/main" id="{39C3423A-E279-4139-A012-5989C874B26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2515" name="Foliennummernplatzhalter 3">
            <a:extLst>
              <a:ext uri="{FF2B5EF4-FFF2-40B4-BE49-F238E27FC236}">
                <a16:creationId xmlns:a16="http://schemas.microsoft.com/office/drawing/2014/main" id="{3BAD1055-39AB-49A1-AB11-46C2C5CE2F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7738D85-9262-4DF6-B286-8381BE98E41E}" type="slidenum">
              <a:rPr lang="de-DE" altLang="de-DE" sz="1400"/>
              <a:pPr eaLnBrk="1" hangingPunct="1"/>
              <a:t>184</a:t>
            </a:fld>
            <a:endParaRPr lang="de-DE" altLang="de-DE" sz="1400"/>
          </a:p>
        </p:txBody>
      </p:sp>
      <p:sp>
        <p:nvSpPr>
          <p:cNvPr id="192516" name="Text Box 2">
            <a:extLst>
              <a:ext uri="{FF2B5EF4-FFF2-40B4-BE49-F238E27FC236}">
                <a16:creationId xmlns:a16="http://schemas.microsoft.com/office/drawing/2014/main" id="{3AA31E7E-3E80-43CA-9CA1-35C4B688658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2517" name="Text Box 3">
            <a:extLst>
              <a:ext uri="{FF2B5EF4-FFF2-40B4-BE49-F238E27FC236}">
                <a16:creationId xmlns:a16="http://schemas.microsoft.com/office/drawing/2014/main" id="{1E6B30ED-6A1D-41EC-AA12-B578022327C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35)</a:t>
            </a:r>
          </a:p>
        </p:txBody>
      </p:sp>
      <p:sp>
        <p:nvSpPr>
          <p:cNvPr id="192518" name="Text Box 4">
            <a:extLst>
              <a:ext uri="{FF2B5EF4-FFF2-40B4-BE49-F238E27FC236}">
                <a16:creationId xmlns:a16="http://schemas.microsoft.com/office/drawing/2014/main" id="{8423A689-A4D3-45CC-B7C9-65DF5C28553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2519" name="Rectangle 5">
            <a:extLst>
              <a:ext uri="{FF2B5EF4-FFF2-40B4-BE49-F238E27FC236}">
                <a16:creationId xmlns:a16="http://schemas.microsoft.com/office/drawing/2014/main" id="{82DE4FA1-81B5-461D-B277-2897C7F6DDC9}"/>
              </a:ext>
            </a:extLst>
          </p:cNvPr>
          <p:cNvSpPr>
            <a:spLocks noGrp="1" noChangeArrowheads="1"/>
          </p:cNvSpPr>
          <p:nvPr>
            <p:ph type="title" idx="4294967295"/>
          </p:nvPr>
        </p:nvSpPr>
        <p:spPr/>
        <p:txBody>
          <a:bodyPr/>
          <a:lstStyle/>
          <a:p>
            <a:pPr eaLnBrk="1" hangingPunct="1"/>
            <a:r>
              <a:rPr lang="de-DE" altLang="de-DE"/>
              <a:t>Krankenbehandlung 35 (Arzneimittel)</a:t>
            </a:r>
          </a:p>
        </p:txBody>
      </p:sp>
      <p:sp>
        <p:nvSpPr>
          <p:cNvPr id="192520" name="Rectangle 6">
            <a:extLst>
              <a:ext uri="{FF2B5EF4-FFF2-40B4-BE49-F238E27FC236}">
                <a16:creationId xmlns:a16="http://schemas.microsoft.com/office/drawing/2014/main" id="{5CC0E7E0-0A93-48A9-BDFD-D400CEBEB9F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2521" name="Text Box 7">
            <a:extLst>
              <a:ext uri="{FF2B5EF4-FFF2-40B4-BE49-F238E27FC236}">
                <a16:creationId xmlns:a16="http://schemas.microsoft.com/office/drawing/2014/main" id="{D6D67E99-EB77-4747-9038-054425814E9D}"/>
              </a:ext>
            </a:extLst>
          </p:cNvPr>
          <p:cNvSpPr txBox="1">
            <a:spLocks noChangeArrowheads="1"/>
          </p:cNvSpPr>
          <p:nvPr/>
        </p:nvSpPr>
        <p:spPr bwMode="auto">
          <a:xfrm>
            <a:off x="2362200" y="25146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35</a:t>
            </a:r>
          </a:p>
        </p:txBody>
      </p:sp>
      <p:sp>
        <p:nvSpPr>
          <p:cNvPr id="192522" name="Text Box 8">
            <a:extLst>
              <a:ext uri="{FF2B5EF4-FFF2-40B4-BE49-F238E27FC236}">
                <a16:creationId xmlns:a16="http://schemas.microsoft.com/office/drawing/2014/main" id="{6D261864-C6F1-4706-BD97-F56E9F7F8ECC}"/>
              </a:ext>
            </a:extLst>
          </p:cNvPr>
          <p:cNvSpPr txBox="1">
            <a:spLocks noChangeArrowheads="1"/>
          </p:cNvSpPr>
          <p:nvPr/>
        </p:nvSpPr>
        <p:spPr bwMode="auto">
          <a:xfrm>
            <a:off x="914400" y="3124200"/>
            <a:ext cx="6934200" cy="4572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Festbeträge für Arznei- und Verbandmittel</a:t>
            </a:r>
          </a:p>
        </p:txBody>
      </p:sp>
    </p:spTree>
  </p:cSld>
  <p:clrMapOvr>
    <a:masterClrMapping/>
  </p:clrMapOvr>
  <p:transition spd="med">
    <p:wipe dir="r"/>
  </p:transition>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Fußzeilenplatzhalter 2">
            <a:extLst>
              <a:ext uri="{FF2B5EF4-FFF2-40B4-BE49-F238E27FC236}">
                <a16:creationId xmlns:a16="http://schemas.microsoft.com/office/drawing/2014/main" id="{E153889E-9300-4E50-A125-E6C17BC007E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3539" name="Foliennummernplatzhalter 3">
            <a:extLst>
              <a:ext uri="{FF2B5EF4-FFF2-40B4-BE49-F238E27FC236}">
                <a16:creationId xmlns:a16="http://schemas.microsoft.com/office/drawing/2014/main" id="{B024D5D3-96AA-48A0-9E6C-9F9EE64CADE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CD46563-9627-4D49-9015-CFB32DEC1549}" type="slidenum">
              <a:rPr lang="de-DE" altLang="de-DE" sz="1400"/>
              <a:pPr eaLnBrk="1" hangingPunct="1"/>
              <a:t>185</a:t>
            </a:fld>
            <a:endParaRPr lang="de-DE" altLang="de-DE" sz="1400"/>
          </a:p>
        </p:txBody>
      </p:sp>
      <p:sp>
        <p:nvSpPr>
          <p:cNvPr id="193540" name="Text Box 2">
            <a:extLst>
              <a:ext uri="{FF2B5EF4-FFF2-40B4-BE49-F238E27FC236}">
                <a16:creationId xmlns:a16="http://schemas.microsoft.com/office/drawing/2014/main" id="{B75ABA5F-5007-4697-A457-74D30BD7533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3541" name="Text Box 3">
            <a:extLst>
              <a:ext uri="{FF2B5EF4-FFF2-40B4-BE49-F238E27FC236}">
                <a16:creationId xmlns:a16="http://schemas.microsoft.com/office/drawing/2014/main" id="{639C39BE-845A-40F9-B776-8A38C3FD70F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36)</a:t>
            </a:r>
          </a:p>
        </p:txBody>
      </p:sp>
      <p:sp>
        <p:nvSpPr>
          <p:cNvPr id="193542" name="Text Box 4">
            <a:extLst>
              <a:ext uri="{FF2B5EF4-FFF2-40B4-BE49-F238E27FC236}">
                <a16:creationId xmlns:a16="http://schemas.microsoft.com/office/drawing/2014/main" id="{8FED54C7-3B70-493C-9C8A-09FC23F7CC3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3543" name="Rectangle 5">
            <a:extLst>
              <a:ext uri="{FF2B5EF4-FFF2-40B4-BE49-F238E27FC236}">
                <a16:creationId xmlns:a16="http://schemas.microsoft.com/office/drawing/2014/main" id="{FE09CE87-72D5-4544-91C8-32C5D96CE6CD}"/>
              </a:ext>
            </a:extLst>
          </p:cNvPr>
          <p:cNvSpPr>
            <a:spLocks noGrp="1" noChangeArrowheads="1"/>
          </p:cNvSpPr>
          <p:nvPr>
            <p:ph type="title" idx="4294967295"/>
          </p:nvPr>
        </p:nvSpPr>
        <p:spPr/>
        <p:txBody>
          <a:bodyPr/>
          <a:lstStyle/>
          <a:p>
            <a:pPr eaLnBrk="1" hangingPunct="1"/>
            <a:r>
              <a:rPr lang="de-DE" altLang="de-DE"/>
              <a:t>Krankenbehandlung 36 (Arzneimittel)</a:t>
            </a:r>
          </a:p>
        </p:txBody>
      </p:sp>
      <p:sp>
        <p:nvSpPr>
          <p:cNvPr id="193544" name="Rectangle 6">
            <a:extLst>
              <a:ext uri="{FF2B5EF4-FFF2-40B4-BE49-F238E27FC236}">
                <a16:creationId xmlns:a16="http://schemas.microsoft.com/office/drawing/2014/main" id="{44E9E60F-07F3-47AF-B7D7-CAB2131718D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3545" name="Text Box 7">
            <a:extLst>
              <a:ext uri="{FF2B5EF4-FFF2-40B4-BE49-F238E27FC236}">
                <a16:creationId xmlns:a16="http://schemas.microsoft.com/office/drawing/2014/main" id="{8764BFD6-0E4F-442A-907E-05BF45DE6B60}"/>
              </a:ext>
            </a:extLst>
          </p:cNvPr>
          <p:cNvSpPr txBox="1">
            <a:spLocks noChangeArrowheads="1"/>
          </p:cNvSpPr>
          <p:nvPr/>
        </p:nvSpPr>
        <p:spPr bwMode="auto">
          <a:xfrm>
            <a:off x="2387600" y="24384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35 (Auszüge)</a:t>
            </a:r>
          </a:p>
        </p:txBody>
      </p:sp>
      <p:sp>
        <p:nvSpPr>
          <p:cNvPr id="193546" name="Text Box 8">
            <a:extLst>
              <a:ext uri="{FF2B5EF4-FFF2-40B4-BE49-F238E27FC236}">
                <a16:creationId xmlns:a16="http://schemas.microsoft.com/office/drawing/2014/main" id="{D6191F79-20C0-4CC3-9BA4-B417241B0AAB}"/>
              </a:ext>
            </a:extLst>
          </p:cNvPr>
          <p:cNvSpPr txBox="1">
            <a:spLocks noChangeArrowheads="1"/>
          </p:cNvSpPr>
          <p:nvPr/>
        </p:nvSpPr>
        <p:spPr bwMode="auto">
          <a:xfrm>
            <a:off x="304800" y="3048000"/>
            <a:ext cx="8305800" cy="3116263"/>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(1) Der Gemeinsame Bundesausschuss bestimmt in den Richtlinien nach § 92 Abs. 1 Satz 2 Nr. 6, für welche Gruppen von Arzneimitteln Festbeträge festgesetzt werden können. In den Gruppen sollen Arzneimittel mit </a:t>
            </a:r>
          </a:p>
          <a:p>
            <a:pPr eaLnBrk="1" hangingPunct="1">
              <a:spcBef>
                <a:spcPct val="50000"/>
              </a:spcBef>
            </a:pPr>
            <a:r>
              <a:rPr lang="de-DE" altLang="de-DE" sz="1800">
                <a:latin typeface="Arial" panose="020B0604020202020204" pitchFamily="34" charset="0"/>
                <a:cs typeface="Arial" panose="020B0604020202020204" pitchFamily="34" charset="0"/>
              </a:rPr>
              <a:t>	1.denselben Wirkstoffen,</a:t>
            </a:r>
          </a:p>
          <a:p>
            <a:pPr eaLnBrk="1" hangingPunct="1">
              <a:spcBef>
                <a:spcPct val="50000"/>
              </a:spcBef>
            </a:pPr>
            <a:r>
              <a:rPr lang="de-DE" altLang="de-DE" sz="1800">
                <a:latin typeface="Arial" panose="020B0604020202020204" pitchFamily="34" charset="0"/>
                <a:cs typeface="Arial" panose="020B0604020202020204" pitchFamily="34" charset="0"/>
              </a:rPr>
              <a:t>	2. pharmakologisch-therapeutisch vergleichbaren Wirkstoffen, insbesondere 	    mit chemisch verwandten Stoffen,</a:t>
            </a:r>
          </a:p>
          <a:p>
            <a:pPr eaLnBrk="1" hangingPunct="1">
              <a:spcBef>
                <a:spcPct val="50000"/>
              </a:spcBef>
            </a:pPr>
            <a:r>
              <a:rPr lang="de-DE" altLang="de-DE" sz="1800">
                <a:latin typeface="Arial" panose="020B0604020202020204" pitchFamily="34" charset="0"/>
                <a:cs typeface="Arial" panose="020B0604020202020204" pitchFamily="34" charset="0"/>
              </a:rPr>
              <a:t>	3. therapeutisch vergleichbarer Wirkung, insbesondere 	   		    Arzneimittelkombinationen,</a:t>
            </a:r>
          </a:p>
          <a:p>
            <a:pPr eaLnBrk="1" hangingPunct="1">
              <a:spcBef>
                <a:spcPct val="50000"/>
              </a:spcBef>
            </a:pPr>
            <a:r>
              <a:rPr lang="de-DE" altLang="de-DE" sz="1800">
                <a:latin typeface="Arial" panose="020B0604020202020204" pitchFamily="34" charset="0"/>
                <a:cs typeface="Arial" panose="020B0604020202020204" pitchFamily="34" charset="0"/>
              </a:rPr>
              <a:t> zusammengefasst werden</a:t>
            </a:r>
          </a:p>
        </p:txBody>
      </p:sp>
    </p:spTree>
  </p:cSld>
  <p:clrMapOvr>
    <a:masterClrMapping/>
  </p:clrMapOvr>
  <p:transition spd="med">
    <p:wipe dir="r"/>
  </p:transition>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Fußzeilenplatzhalter 2">
            <a:extLst>
              <a:ext uri="{FF2B5EF4-FFF2-40B4-BE49-F238E27FC236}">
                <a16:creationId xmlns:a16="http://schemas.microsoft.com/office/drawing/2014/main" id="{D77DC317-CD5E-492B-B89B-AF9D3998C99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4563" name="Foliennummernplatzhalter 3">
            <a:extLst>
              <a:ext uri="{FF2B5EF4-FFF2-40B4-BE49-F238E27FC236}">
                <a16:creationId xmlns:a16="http://schemas.microsoft.com/office/drawing/2014/main" id="{E0813A5F-59CF-481C-890C-120261BFD71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2CA35BF-A38C-43F8-8106-6A94E510573E}" type="slidenum">
              <a:rPr lang="de-DE" altLang="de-DE" sz="1400"/>
              <a:pPr eaLnBrk="1" hangingPunct="1"/>
              <a:t>186</a:t>
            </a:fld>
            <a:endParaRPr lang="de-DE" altLang="de-DE" sz="1400"/>
          </a:p>
        </p:txBody>
      </p:sp>
      <p:sp>
        <p:nvSpPr>
          <p:cNvPr id="194564" name="Text Box 2">
            <a:extLst>
              <a:ext uri="{FF2B5EF4-FFF2-40B4-BE49-F238E27FC236}">
                <a16:creationId xmlns:a16="http://schemas.microsoft.com/office/drawing/2014/main" id="{DD469A6E-5AA2-4A45-9184-73064801AA0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4565" name="Text Box 3">
            <a:extLst>
              <a:ext uri="{FF2B5EF4-FFF2-40B4-BE49-F238E27FC236}">
                <a16:creationId xmlns:a16="http://schemas.microsoft.com/office/drawing/2014/main" id="{959819F2-F6C6-4C9B-AAE2-FD75C288FBA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37)</a:t>
            </a:r>
          </a:p>
        </p:txBody>
      </p:sp>
      <p:sp>
        <p:nvSpPr>
          <p:cNvPr id="194566" name="Text Box 4">
            <a:extLst>
              <a:ext uri="{FF2B5EF4-FFF2-40B4-BE49-F238E27FC236}">
                <a16:creationId xmlns:a16="http://schemas.microsoft.com/office/drawing/2014/main" id="{4D9724DC-1136-4A97-A1D1-B8B9A2CD327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4567" name="Rectangle 5">
            <a:extLst>
              <a:ext uri="{FF2B5EF4-FFF2-40B4-BE49-F238E27FC236}">
                <a16:creationId xmlns:a16="http://schemas.microsoft.com/office/drawing/2014/main" id="{94418233-3FD1-4462-8652-870ADE64A67C}"/>
              </a:ext>
            </a:extLst>
          </p:cNvPr>
          <p:cNvSpPr>
            <a:spLocks noGrp="1" noChangeArrowheads="1"/>
          </p:cNvSpPr>
          <p:nvPr>
            <p:ph type="title" idx="4294967295"/>
          </p:nvPr>
        </p:nvSpPr>
        <p:spPr/>
        <p:txBody>
          <a:bodyPr/>
          <a:lstStyle/>
          <a:p>
            <a:pPr eaLnBrk="1" hangingPunct="1"/>
            <a:r>
              <a:rPr lang="de-DE" altLang="de-DE"/>
              <a:t>Krankenbehandlung 37 (Arzneimittel)</a:t>
            </a:r>
          </a:p>
        </p:txBody>
      </p:sp>
      <p:sp>
        <p:nvSpPr>
          <p:cNvPr id="194568" name="Rectangle 6">
            <a:extLst>
              <a:ext uri="{FF2B5EF4-FFF2-40B4-BE49-F238E27FC236}">
                <a16:creationId xmlns:a16="http://schemas.microsoft.com/office/drawing/2014/main" id="{FB419997-5D28-4550-A632-0671611DA4F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4569" name="Text Box 7">
            <a:extLst>
              <a:ext uri="{FF2B5EF4-FFF2-40B4-BE49-F238E27FC236}">
                <a16:creationId xmlns:a16="http://schemas.microsoft.com/office/drawing/2014/main" id="{06BB84B8-FC85-417E-8F7B-0DE13A6F80AA}"/>
              </a:ext>
            </a:extLst>
          </p:cNvPr>
          <p:cNvSpPr txBox="1">
            <a:spLocks noChangeArrowheads="1"/>
          </p:cNvSpPr>
          <p:nvPr/>
        </p:nvSpPr>
        <p:spPr bwMode="auto">
          <a:xfrm>
            <a:off x="2387600" y="24384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35 (Auszüge)</a:t>
            </a:r>
          </a:p>
        </p:txBody>
      </p:sp>
      <p:sp>
        <p:nvSpPr>
          <p:cNvPr id="194570" name="Text Box 8">
            <a:extLst>
              <a:ext uri="{FF2B5EF4-FFF2-40B4-BE49-F238E27FC236}">
                <a16:creationId xmlns:a16="http://schemas.microsoft.com/office/drawing/2014/main" id="{4B145787-3192-4472-AB19-D1F2A5C92045}"/>
              </a:ext>
            </a:extLst>
          </p:cNvPr>
          <p:cNvSpPr txBox="1">
            <a:spLocks noChangeArrowheads="1"/>
          </p:cNvSpPr>
          <p:nvPr/>
        </p:nvSpPr>
        <p:spPr bwMode="auto">
          <a:xfrm>
            <a:off x="304800" y="3048000"/>
            <a:ext cx="8305800" cy="2014538"/>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(5) Die Festbeträge sind so festzusetzen, dass sie im Allgemeinen eine ausreichende, zweckmäßige und wirtschaftliche sowie in der Qualität gesicherte Versorgung gewährleisten. Sie haben Wirtschaftlichkeitsreserven auszuschöpfen, sollen einen wirksamen Preiswettbewerb auslösen und haben sich deshalb an möglichst preisgünstigen Versorgungsmöglichkeiten auszurichten; soweit wie möglich ist eine für die Therapie hinreichende Arzneimittelauswahl sicherzustellen.</a:t>
            </a:r>
          </a:p>
        </p:txBody>
      </p:sp>
      <p:sp>
        <p:nvSpPr>
          <p:cNvPr id="194571" name="Text Box 9">
            <a:extLst>
              <a:ext uri="{FF2B5EF4-FFF2-40B4-BE49-F238E27FC236}">
                <a16:creationId xmlns:a16="http://schemas.microsoft.com/office/drawing/2014/main" id="{697117FC-2CEC-4734-85B2-64677D80BE42}"/>
              </a:ext>
            </a:extLst>
          </p:cNvPr>
          <p:cNvSpPr txBox="1">
            <a:spLocks noChangeArrowheads="1"/>
          </p:cNvSpPr>
          <p:nvPr/>
        </p:nvSpPr>
        <p:spPr bwMode="auto">
          <a:xfrm>
            <a:off x="304800" y="5181600"/>
            <a:ext cx="8305800" cy="119062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Arial" panose="020B0604020202020204" pitchFamily="34" charset="0"/>
                <a:cs typeface="Arial" panose="020B0604020202020204" pitchFamily="34" charset="0"/>
              </a:rPr>
              <a:t>Der Festbetrag für die Arzneimittel in einer Festbetragsgruppe nach Absatz 1 Satz 2 soll den höchsten Abgabepreis des unteren Drittels des Intervalls zwischen dem niedrigsten und dem höchsten Preis einer Standardpackung nicht übersteigen.</a:t>
            </a:r>
          </a:p>
        </p:txBody>
      </p:sp>
    </p:spTree>
  </p:cSld>
  <p:clrMapOvr>
    <a:masterClrMapping/>
  </p:clrMapOvr>
  <p:transition spd="med">
    <p:wipe dir="r"/>
  </p:transition>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Fußzeilenplatzhalter 2">
            <a:extLst>
              <a:ext uri="{FF2B5EF4-FFF2-40B4-BE49-F238E27FC236}">
                <a16:creationId xmlns:a16="http://schemas.microsoft.com/office/drawing/2014/main" id="{B0D8046C-9005-45CC-82D7-56E40C26B35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5587" name="Foliennummernplatzhalter 3">
            <a:extLst>
              <a:ext uri="{FF2B5EF4-FFF2-40B4-BE49-F238E27FC236}">
                <a16:creationId xmlns:a16="http://schemas.microsoft.com/office/drawing/2014/main" id="{DA002484-A87E-4C64-A620-EE8B70522B8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D005368-4F33-4FAC-8491-20EBDC182E56}" type="slidenum">
              <a:rPr lang="de-DE" altLang="de-DE" sz="1400"/>
              <a:pPr eaLnBrk="1" hangingPunct="1"/>
              <a:t>187</a:t>
            </a:fld>
            <a:endParaRPr lang="de-DE" altLang="de-DE" sz="1400"/>
          </a:p>
        </p:txBody>
      </p:sp>
      <p:sp>
        <p:nvSpPr>
          <p:cNvPr id="195588" name="Text Box 2">
            <a:extLst>
              <a:ext uri="{FF2B5EF4-FFF2-40B4-BE49-F238E27FC236}">
                <a16:creationId xmlns:a16="http://schemas.microsoft.com/office/drawing/2014/main" id="{2A3BCF3A-980C-4658-87E5-BB67D55F15C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5589" name="Text Box 3">
            <a:extLst>
              <a:ext uri="{FF2B5EF4-FFF2-40B4-BE49-F238E27FC236}">
                <a16:creationId xmlns:a16="http://schemas.microsoft.com/office/drawing/2014/main" id="{0BDDB3F1-3F0F-4911-821D-AC6174F4369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38)</a:t>
            </a:r>
          </a:p>
        </p:txBody>
      </p:sp>
      <p:sp>
        <p:nvSpPr>
          <p:cNvPr id="195590" name="Text Box 4">
            <a:extLst>
              <a:ext uri="{FF2B5EF4-FFF2-40B4-BE49-F238E27FC236}">
                <a16:creationId xmlns:a16="http://schemas.microsoft.com/office/drawing/2014/main" id="{7EB775C8-CDAD-4E41-8419-2477670DCFD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5591" name="Rectangle 5">
            <a:extLst>
              <a:ext uri="{FF2B5EF4-FFF2-40B4-BE49-F238E27FC236}">
                <a16:creationId xmlns:a16="http://schemas.microsoft.com/office/drawing/2014/main" id="{991D1204-F283-401C-BA15-C535A57D2548}"/>
              </a:ext>
            </a:extLst>
          </p:cNvPr>
          <p:cNvSpPr>
            <a:spLocks noGrp="1" noChangeArrowheads="1"/>
          </p:cNvSpPr>
          <p:nvPr>
            <p:ph type="title" idx="4294967295"/>
          </p:nvPr>
        </p:nvSpPr>
        <p:spPr/>
        <p:txBody>
          <a:bodyPr/>
          <a:lstStyle/>
          <a:p>
            <a:pPr eaLnBrk="1" hangingPunct="1"/>
            <a:r>
              <a:rPr lang="de-DE" altLang="de-DE"/>
              <a:t>Krankenbehandlung 38 (Arzneimittel)</a:t>
            </a:r>
          </a:p>
        </p:txBody>
      </p:sp>
      <p:sp>
        <p:nvSpPr>
          <p:cNvPr id="195592" name="Rectangle 6">
            <a:extLst>
              <a:ext uri="{FF2B5EF4-FFF2-40B4-BE49-F238E27FC236}">
                <a16:creationId xmlns:a16="http://schemas.microsoft.com/office/drawing/2014/main" id="{49763B0C-4412-4E39-B2EE-BDDE66885FC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5593" name="Text Box 7">
            <a:extLst>
              <a:ext uri="{FF2B5EF4-FFF2-40B4-BE49-F238E27FC236}">
                <a16:creationId xmlns:a16="http://schemas.microsoft.com/office/drawing/2014/main" id="{9BCDB4F0-885E-43B7-A29E-BE8069E83C65}"/>
              </a:ext>
            </a:extLst>
          </p:cNvPr>
          <p:cNvSpPr txBox="1">
            <a:spLocks noChangeArrowheads="1"/>
          </p:cNvSpPr>
          <p:nvPr/>
        </p:nvSpPr>
        <p:spPr bwMode="auto">
          <a:xfrm>
            <a:off x="2387600" y="2438400"/>
            <a:ext cx="403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35 (Auszüge)</a:t>
            </a:r>
          </a:p>
        </p:txBody>
      </p:sp>
      <p:sp>
        <p:nvSpPr>
          <p:cNvPr id="195594" name="Text Box 8">
            <a:extLst>
              <a:ext uri="{FF2B5EF4-FFF2-40B4-BE49-F238E27FC236}">
                <a16:creationId xmlns:a16="http://schemas.microsoft.com/office/drawing/2014/main" id="{F6D1C2FC-C531-4220-80B8-C0B2D51CB61C}"/>
              </a:ext>
            </a:extLst>
          </p:cNvPr>
          <p:cNvSpPr txBox="1">
            <a:spLocks noChangeArrowheads="1"/>
          </p:cNvSpPr>
          <p:nvPr/>
        </p:nvSpPr>
        <p:spPr bwMode="auto">
          <a:xfrm>
            <a:off x="304800" y="3048000"/>
            <a:ext cx="8305800" cy="173990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(7) Die Festbeträge sind im BAnz bekannt zu machen. Klagen gegen die Fest-setzung der Festbeträge haben keine aufschiebende Wirkung. Ein Vorverfah-ren findet nicht statt. Eine gesonderte Klage gegen die Gruppeneinteilung nach Absatz 1 Satz 1 bis 3, gegen die rechnerischen mittleren Tages- oder Einzel-dosen oder anderen geeigneten Vergleichsgrößen nach Absatz 1 Satz 4 oder gegen sonstige Bestandteile der Festsetzung der Festbeträge ist unzulässig. </a:t>
            </a:r>
          </a:p>
        </p:txBody>
      </p:sp>
    </p:spTree>
  </p:cSld>
  <p:clrMapOvr>
    <a:masterClrMapping/>
  </p:clrMapOvr>
  <p:transition spd="med">
    <p:wipe dir="r"/>
  </p:transition>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ußzeilenplatzhalter 2">
            <a:extLst>
              <a:ext uri="{FF2B5EF4-FFF2-40B4-BE49-F238E27FC236}">
                <a16:creationId xmlns:a16="http://schemas.microsoft.com/office/drawing/2014/main" id="{02A79DA9-6EE1-4C2A-A5E5-5D14C054D81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6611" name="Foliennummernplatzhalter 3">
            <a:extLst>
              <a:ext uri="{FF2B5EF4-FFF2-40B4-BE49-F238E27FC236}">
                <a16:creationId xmlns:a16="http://schemas.microsoft.com/office/drawing/2014/main" id="{8813E607-5F6A-4124-A2E2-E5A925B3563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11452A8-BEA3-459C-9D32-E9F05EAE9F94}" type="slidenum">
              <a:rPr lang="de-DE" altLang="de-DE" sz="1400"/>
              <a:pPr eaLnBrk="1" hangingPunct="1"/>
              <a:t>188</a:t>
            </a:fld>
            <a:endParaRPr lang="de-DE" altLang="de-DE" sz="1400"/>
          </a:p>
        </p:txBody>
      </p:sp>
      <p:sp>
        <p:nvSpPr>
          <p:cNvPr id="196612" name="Text Box 2">
            <a:extLst>
              <a:ext uri="{FF2B5EF4-FFF2-40B4-BE49-F238E27FC236}">
                <a16:creationId xmlns:a16="http://schemas.microsoft.com/office/drawing/2014/main" id="{9E7137EA-8ECD-4AA3-810F-25C77A63B17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6613" name="Text Box 3">
            <a:extLst>
              <a:ext uri="{FF2B5EF4-FFF2-40B4-BE49-F238E27FC236}">
                <a16:creationId xmlns:a16="http://schemas.microsoft.com/office/drawing/2014/main" id="{7CF95502-97E9-4666-83EB-A3701E263E3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39)</a:t>
            </a:r>
          </a:p>
        </p:txBody>
      </p:sp>
      <p:sp>
        <p:nvSpPr>
          <p:cNvPr id="196614" name="Text Box 4">
            <a:extLst>
              <a:ext uri="{FF2B5EF4-FFF2-40B4-BE49-F238E27FC236}">
                <a16:creationId xmlns:a16="http://schemas.microsoft.com/office/drawing/2014/main" id="{0C9E1874-8690-44B7-B694-6D1811A882A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6615" name="Rectangle 5">
            <a:extLst>
              <a:ext uri="{FF2B5EF4-FFF2-40B4-BE49-F238E27FC236}">
                <a16:creationId xmlns:a16="http://schemas.microsoft.com/office/drawing/2014/main" id="{F9036AAD-713A-40C1-B223-FE83B4362689}"/>
              </a:ext>
            </a:extLst>
          </p:cNvPr>
          <p:cNvSpPr>
            <a:spLocks noGrp="1" noChangeArrowheads="1"/>
          </p:cNvSpPr>
          <p:nvPr>
            <p:ph type="title" idx="4294967295"/>
          </p:nvPr>
        </p:nvSpPr>
        <p:spPr/>
        <p:txBody>
          <a:bodyPr/>
          <a:lstStyle/>
          <a:p>
            <a:pPr eaLnBrk="1" hangingPunct="1"/>
            <a:r>
              <a:rPr lang="de-DE" altLang="de-DE"/>
              <a:t>Krankenbehandlung 39 (Arzneimittel)</a:t>
            </a:r>
          </a:p>
        </p:txBody>
      </p:sp>
      <p:sp>
        <p:nvSpPr>
          <p:cNvPr id="196616" name="Rectangle 6">
            <a:extLst>
              <a:ext uri="{FF2B5EF4-FFF2-40B4-BE49-F238E27FC236}">
                <a16:creationId xmlns:a16="http://schemas.microsoft.com/office/drawing/2014/main" id="{D66C1DCB-8078-4699-95D2-9FEA615B51F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6617" name="Text Box 8">
            <a:extLst>
              <a:ext uri="{FF2B5EF4-FFF2-40B4-BE49-F238E27FC236}">
                <a16:creationId xmlns:a16="http://schemas.microsoft.com/office/drawing/2014/main" id="{A56DF2CC-5CF3-4141-BD4C-FB01A89AEC9E}"/>
              </a:ext>
            </a:extLst>
          </p:cNvPr>
          <p:cNvSpPr txBox="1">
            <a:spLocks noChangeArrowheads="1"/>
          </p:cNvSpPr>
          <p:nvPr/>
        </p:nvSpPr>
        <p:spPr bwMode="auto">
          <a:xfrm>
            <a:off x="2171700" y="2667000"/>
            <a:ext cx="4495800" cy="519113"/>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2800">
                <a:latin typeface="Arial" panose="020B0604020202020204" pitchFamily="34" charset="0"/>
                <a:cs typeface="Arial" panose="020B0604020202020204" pitchFamily="34" charset="0"/>
              </a:rPr>
              <a:t>Abschnitt </a:t>
            </a:r>
            <a:r>
              <a:rPr lang="de-DE" altLang="de-DE" sz="2800" b="1">
                <a:latin typeface="Arial" panose="020B0604020202020204" pitchFamily="34" charset="0"/>
                <a:cs typeface="Arial" panose="020B0604020202020204" pitchFamily="34" charset="0"/>
              </a:rPr>
              <a:t>M </a:t>
            </a:r>
            <a:r>
              <a:rPr lang="de-DE" altLang="de-DE" sz="2800">
                <a:latin typeface="Arial" panose="020B0604020202020204" pitchFamily="34" charset="0"/>
                <a:cs typeface="Arial" panose="020B0604020202020204" pitchFamily="34" charset="0"/>
              </a:rPr>
              <a:t>der AMR </a:t>
            </a:r>
          </a:p>
        </p:txBody>
      </p:sp>
      <p:sp>
        <p:nvSpPr>
          <p:cNvPr id="196618" name="Text Box 9">
            <a:extLst>
              <a:ext uri="{FF2B5EF4-FFF2-40B4-BE49-F238E27FC236}">
                <a16:creationId xmlns:a16="http://schemas.microsoft.com/office/drawing/2014/main" id="{25E5DED3-B4C7-4F21-B9DA-A193030E6C01}"/>
              </a:ext>
            </a:extLst>
          </p:cNvPr>
          <p:cNvSpPr txBox="1">
            <a:spLocks noChangeArrowheads="1"/>
          </p:cNvSpPr>
          <p:nvPr/>
        </p:nvSpPr>
        <p:spPr bwMode="auto">
          <a:xfrm>
            <a:off x="533400" y="3657600"/>
            <a:ext cx="8382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rPr>
              <a:t>Die nach § 35 Abs. 1 Satz 2 SGB V festzulegenden Gruppen von Arzneimitteln, für die Festbeträge festgesetzt werden können, sowie die jeweiligen Vergleichs-größen nach § 35 Abs. 1 Satz 5 SGB V ergeben sich aus der </a:t>
            </a:r>
            <a:r>
              <a:rPr lang="de-DE" altLang="de-DE" sz="1800" b="1">
                <a:latin typeface="Arial" panose="020B0604020202020204" pitchFamily="34" charset="0"/>
              </a:rPr>
              <a:t>Anlage 2</a:t>
            </a:r>
            <a:r>
              <a:rPr lang="de-DE" altLang="de-DE" sz="1800">
                <a:latin typeface="Arial" panose="020B0604020202020204" pitchFamily="34" charset="0"/>
              </a:rPr>
              <a:t> zu diesen Richtlinien.</a:t>
            </a:r>
            <a:endParaRPr lang="de-DE" altLang="de-DE" sz="1800"/>
          </a:p>
        </p:txBody>
      </p:sp>
    </p:spTree>
  </p:cSld>
  <p:clrMapOvr>
    <a:masterClrMapping/>
  </p:clrMapOvr>
  <p:transition spd="med">
    <p:wipe dir="r"/>
  </p:transition>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Fußzeilenplatzhalter 2">
            <a:extLst>
              <a:ext uri="{FF2B5EF4-FFF2-40B4-BE49-F238E27FC236}">
                <a16:creationId xmlns:a16="http://schemas.microsoft.com/office/drawing/2014/main" id="{4464D7B0-F849-4AAB-87CD-3A6DBD23759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7635" name="Foliennummernplatzhalter 3">
            <a:extLst>
              <a:ext uri="{FF2B5EF4-FFF2-40B4-BE49-F238E27FC236}">
                <a16:creationId xmlns:a16="http://schemas.microsoft.com/office/drawing/2014/main" id="{AFA81B23-E0D7-4444-9F7A-A34A1AABDAE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8EAED92-CAFC-4ED3-9A62-853963DFFA2B}" type="slidenum">
              <a:rPr lang="de-DE" altLang="de-DE" sz="1400"/>
              <a:pPr eaLnBrk="1" hangingPunct="1"/>
              <a:t>189</a:t>
            </a:fld>
            <a:endParaRPr lang="de-DE" altLang="de-DE" sz="1400"/>
          </a:p>
        </p:txBody>
      </p:sp>
      <p:sp>
        <p:nvSpPr>
          <p:cNvPr id="197636" name="Text Box 2">
            <a:extLst>
              <a:ext uri="{FF2B5EF4-FFF2-40B4-BE49-F238E27FC236}">
                <a16:creationId xmlns:a16="http://schemas.microsoft.com/office/drawing/2014/main" id="{856DBCB8-31B2-4B9E-8859-8C1C4E850A7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7637" name="Text Box 3">
            <a:extLst>
              <a:ext uri="{FF2B5EF4-FFF2-40B4-BE49-F238E27FC236}">
                <a16:creationId xmlns:a16="http://schemas.microsoft.com/office/drawing/2014/main" id="{06984FAE-EA40-43D3-9EA6-BE91BA12BBD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40)</a:t>
            </a:r>
          </a:p>
        </p:txBody>
      </p:sp>
      <p:sp>
        <p:nvSpPr>
          <p:cNvPr id="197638" name="Text Box 4">
            <a:extLst>
              <a:ext uri="{FF2B5EF4-FFF2-40B4-BE49-F238E27FC236}">
                <a16:creationId xmlns:a16="http://schemas.microsoft.com/office/drawing/2014/main" id="{45D6A547-C474-4B31-9460-55D779820F8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7639" name="Rectangle 5">
            <a:extLst>
              <a:ext uri="{FF2B5EF4-FFF2-40B4-BE49-F238E27FC236}">
                <a16:creationId xmlns:a16="http://schemas.microsoft.com/office/drawing/2014/main" id="{8ADEADEE-C604-4F1A-8153-D27673D0B9BE}"/>
              </a:ext>
            </a:extLst>
          </p:cNvPr>
          <p:cNvSpPr>
            <a:spLocks noGrp="1" noChangeArrowheads="1"/>
          </p:cNvSpPr>
          <p:nvPr>
            <p:ph type="title" idx="4294967295"/>
          </p:nvPr>
        </p:nvSpPr>
        <p:spPr/>
        <p:txBody>
          <a:bodyPr/>
          <a:lstStyle/>
          <a:p>
            <a:pPr eaLnBrk="1" hangingPunct="1"/>
            <a:r>
              <a:rPr lang="de-DE" altLang="de-DE"/>
              <a:t>Krankenbehandlung 40 (Arzneimittel)</a:t>
            </a:r>
          </a:p>
        </p:txBody>
      </p:sp>
      <p:sp>
        <p:nvSpPr>
          <p:cNvPr id="197640" name="Rectangle 6">
            <a:extLst>
              <a:ext uri="{FF2B5EF4-FFF2-40B4-BE49-F238E27FC236}">
                <a16:creationId xmlns:a16="http://schemas.microsoft.com/office/drawing/2014/main" id="{600BA0E9-F851-41A6-916D-646EC7E485E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7641" name="Text Box 9">
            <a:extLst>
              <a:ext uri="{FF2B5EF4-FFF2-40B4-BE49-F238E27FC236}">
                <a16:creationId xmlns:a16="http://schemas.microsoft.com/office/drawing/2014/main" id="{E74C0798-D119-40E6-BB5B-25B2BF672AC5}"/>
              </a:ext>
            </a:extLst>
          </p:cNvPr>
          <p:cNvSpPr txBox="1">
            <a:spLocks noChangeArrowheads="1"/>
          </p:cNvSpPr>
          <p:nvPr/>
        </p:nvSpPr>
        <p:spPr bwMode="auto">
          <a:xfrm>
            <a:off x="266700" y="2438400"/>
            <a:ext cx="8648700" cy="433965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tabLst>
                <a:tab pos="381000" algn="l"/>
              </a:tabLst>
              <a:defRPr sz="2400">
                <a:solidFill>
                  <a:schemeClr val="tx1"/>
                </a:solidFill>
                <a:latin typeface="Tahoma" panose="020B0604030504040204" pitchFamily="34" charset="0"/>
              </a:defRPr>
            </a:lvl1pPr>
            <a:lvl2pPr marL="742950" indent="-285750" eaLnBrk="0" hangingPunct="0">
              <a:tabLst>
                <a:tab pos="381000" algn="l"/>
              </a:tabLst>
              <a:defRPr sz="2400">
                <a:solidFill>
                  <a:schemeClr val="tx1"/>
                </a:solidFill>
                <a:latin typeface="Tahoma" panose="020B0604030504040204" pitchFamily="34" charset="0"/>
              </a:defRPr>
            </a:lvl2pPr>
            <a:lvl3pPr marL="1143000" indent="-228600" eaLnBrk="0" hangingPunct="0">
              <a:tabLst>
                <a:tab pos="381000" algn="l"/>
              </a:tabLst>
              <a:defRPr sz="2400">
                <a:solidFill>
                  <a:schemeClr val="tx1"/>
                </a:solidFill>
                <a:latin typeface="Tahoma" panose="020B0604030504040204" pitchFamily="34" charset="0"/>
              </a:defRPr>
            </a:lvl3pPr>
            <a:lvl4pPr marL="1600200" indent="-228600" eaLnBrk="0" hangingPunct="0">
              <a:tabLst>
                <a:tab pos="381000" algn="l"/>
              </a:tabLst>
              <a:defRPr sz="2400">
                <a:solidFill>
                  <a:schemeClr val="tx1"/>
                </a:solidFill>
                <a:latin typeface="Tahoma" panose="020B0604030504040204" pitchFamily="34" charset="0"/>
              </a:defRPr>
            </a:lvl4pPr>
            <a:lvl5pPr marL="2057400" indent="-228600" eaLnBrk="0" hangingPunct="0">
              <a:tabLst>
                <a:tab pos="381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200" b="1" dirty="0">
                <a:latin typeface="MS Shell Dlg" panose="020B0604020202020204" pitchFamily="34" charset="0"/>
              </a:rPr>
              <a:t>§ 35a SGB V Bewertung des Nutzens von Arzneimitteln mit neuen Wirkstoffen</a:t>
            </a:r>
          </a:p>
          <a:p>
            <a:pPr eaLnBrk="1" hangingPunct="1">
              <a:spcBef>
                <a:spcPct val="50000"/>
              </a:spcBef>
            </a:pPr>
            <a:r>
              <a:rPr lang="de-DE" altLang="de-DE" sz="1200" dirty="0">
                <a:latin typeface="MS Shell Dlg" panose="020B0604020202020204" pitchFamily="34" charset="0"/>
              </a:rPr>
              <a:t>(1) </a:t>
            </a:r>
            <a:r>
              <a:rPr lang="de-DE" altLang="de-DE" sz="1200" baseline="30000" dirty="0">
                <a:latin typeface="MS Shell Dlg" panose="020B0604020202020204" pitchFamily="34" charset="0"/>
              </a:rPr>
              <a:t>1</a:t>
            </a:r>
            <a:r>
              <a:rPr lang="de-DE" altLang="de-DE" sz="1200" dirty="0">
                <a:latin typeface="MS Shell Dlg" panose="020B0604020202020204" pitchFamily="34" charset="0"/>
              </a:rPr>
              <a:t>Der Gemeinsame Bundesausschuss bewertet den Nutzen von erstattungsfähigen Arzneimitteln mit neuen Wirkstoffen. </a:t>
            </a:r>
            <a:r>
              <a:rPr lang="de-DE" altLang="de-DE" sz="1200" baseline="30000" dirty="0">
                <a:latin typeface="MS Shell Dlg" panose="020B0604020202020204" pitchFamily="34" charset="0"/>
              </a:rPr>
              <a:t>2</a:t>
            </a:r>
            <a:r>
              <a:rPr lang="de-DE" altLang="de-DE" sz="1200" dirty="0">
                <a:latin typeface="MS Shell Dlg" panose="020B0604020202020204" pitchFamily="34" charset="0"/>
              </a:rPr>
              <a:t>Hierzu gehört insbesondere die Bewertung des Zusatznutzens gegenüber der zweckmäßigen Vergleichstherapie, des Ausmaßes des Zusatznutzens und seiner therapeutischen Bedeutung. </a:t>
            </a:r>
            <a:r>
              <a:rPr lang="de-DE" altLang="de-DE" sz="1200" baseline="30000" dirty="0">
                <a:latin typeface="MS Shell Dlg" panose="020B0604020202020204" pitchFamily="34" charset="0"/>
              </a:rPr>
              <a:t>3</a:t>
            </a:r>
            <a:r>
              <a:rPr lang="de-DE" altLang="de-DE" sz="1200" dirty="0">
                <a:latin typeface="MS Shell Dlg" panose="020B0604020202020204" pitchFamily="34" charset="0"/>
              </a:rPr>
              <a:t>Die Nutzenbewertung erfolgt auf Grund von Nachweisen des pharmazeutischen Unternehmers, die er einschließlich aller von ihm durchgeführten oder in Auftrag gegebenen klinischen Prüfungen spätestens zum Zeitpunkt des erstmaligen Inverkehrbringens als auch der Zulassung neuer Anwendungsgebiete des Arzneimittels an den Gemeinsamen Bundesausschuss elektronisch zu übermitteln hat, und die insbesondere folgende Angaben enthalten müssen:</a:t>
            </a:r>
          </a:p>
          <a:p>
            <a:pPr eaLnBrk="1" hangingPunct="1">
              <a:spcBef>
                <a:spcPct val="50000"/>
              </a:spcBef>
              <a:buFontTx/>
              <a:buAutoNum type="arabicPeriod"/>
            </a:pPr>
            <a:r>
              <a:rPr lang="de-DE" altLang="de-DE" sz="1200" dirty="0">
                <a:latin typeface="MS Shell Dlg" panose="020B0604020202020204" pitchFamily="34" charset="0"/>
              </a:rPr>
              <a:t>zugelassene Anwendungsgebiete,</a:t>
            </a:r>
          </a:p>
          <a:p>
            <a:pPr eaLnBrk="1" hangingPunct="1">
              <a:spcBef>
                <a:spcPct val="50000"/>
              </a:spcBef>
              <a:buFontTx/>
              <a:buAutoNum type="arabicPeriod"/>
            </a:pPr>
            <a:r>
              <a:rPr lang="de-DE" altLang="de-DE" sz="1200" dirty="0">
                <a:latin typeface="MS Shell Dlg" panose="020B0604020202020204" pitchFamily="34" charset="0"/>
              </a:rPr>
              <a:t>medizinischer Nutzen,</a:t>
            </a:r>
          </a:p>
          <a:p>
            <a:pPr eaLnBrk="1" hangingPunct="1">
              <a:spcBef>
                <a:spcPct val="50000"/>
              </a:spcBef>
              <a:buFontTx/>
              <a:buAutoNum type="arabicPeriod"/>
            </a:pPr>
            <a:r>
              <a:rPr lang="de-DE" altLang="de-DE" sz="1200" dirty="0">
                <a:latin typeface="MS Shell Dlg" panose="020B0604020202020204" pitchFamily="34" charset="0"/>
              </a:rPr>
              <a:t>medizinischer Zusatznutzen im Verhältnis zur zweckmäßigen Vergleichstherapie,</a:t>
            </a:r>
          </a:p>
          <a:p>
            <a:pPr eaLnBrk="1" hangingPunct="1">
              <a:spcBef>
                <a:spcPct val="50000"/>
              </a:spcBef>
              <a:buFontTx/>
              <a:buAutoNum type="arabicPeriod"/>
            </a:pPr>
            <a:r>
              <a:rPr lang="de-DE" altLang="de-DE" sz="1200" dirty="0">
                <a:latin typeface="MS Shell Dlg" panose="020B0604020202020204" pitchFamily="34" charset="0"/>
              </a:rPr>
              <a:t>Anzahl der Patienten und Patientengruppen, für die ein therapeutisch bedeutsamer Zusatznutzen besteht,</a:t>
            </a:r>
          </a:p>
          <a:p>
            <a:pPr eaLnBrk="1" hangingPunct="1">
              <a:spcBef>
                <a:spcPct val="50000"/>
              </a:spcBef>
              <a:buFontTx/>
              <a:buAutoNum type="arabicPeriod"/>
            </a:pPr>
            <a:r>
              <a:rPr lang="de-DE" altLang="de-DE" sz="1200" dirty="0">
                <a:latin typeface="MS Shell Dlg" panose="020B0604020202020204" pitchFamily="34" charset="0"/>
              </a:rPr>
              <a:t>Kosten der Therapie für die gesetzliche Krankenversicherung,</a:t>
            </a:r>
          </a:p>
          <a:p>
            <a:pPr eaLnBrk="1" hangingPunct="1">
              <a:spcBef>
                <a:spcPct val="50000"/>
              </a:spcBef>
              <a:buFontTx/>
              <a:buAutoNum type="arabicPeriod"/>
            </a:pPr>
            <a:r>
              <a:rPr lang="de-DE" altLang="de-DE" sz="1200" dirty="0">
                <a:latin typeface="MS Shell Dlg" panose="020B0604020202020204" pitchFamily="34" charset="0"/>
              </a:rPr>
              <a:t>Anforderung an eine qualitätsgesicherte Anwendung.</a:t>
            </a:r>
          </a:p>
          <a:p>
            <a:pPr eaLnBrk="1" hangingPunct="1">
              <a:spcBef>
                <a:spcPct val="50000"/>
              </a:spcBef>
            </a:pPr>
            <a:r>
              <a:rPr lang="de-DE" altLang="de-DE" sz="1200" baseline="30000" dirty="0">
                <a:latin typeface="MS Shell Dlg" panose="020B0604020202020204" pitchFamily="34" charset="0"/>
              </a:rPr>
              <a:t>	4</a:t>
            </a:r>
            <a:r>
              <a:rPr lang="de-DE" altLang="de-DE" sz="1200" dirty="0">
                <a:latin typeface="MS Shell Dlg" panose="020B0604020202020204" pitchFamily="34" charset="0"/>
              </a:rPr>
              <a:t>Bei Arzneimitteln, die pharmakologisch-therapeutisch vergleichbar mit Festbetragsarzneimitteln sind, ist der  medizinische Zusatznutzen nach Satz 3 Nummer 3 als therapeutische Verbesserung entsprechend </a:t>
            </a:r>
            <a:r>
              <a:rPr lang="de-DE" altLang="de-DE" sz="1200" dirty="0">
                <a:latin typeface="MS Shell Dlg" panose="020B0604020202020204" pitchFamily="34" charset="0"/>
                <a:hlinkClick r:id="rId2" tooltip="§ 35 SGB V, Festbeträge für Arznei- und Verbandmittel "/>
              </a:rPr>
              <a:t>§ 35 Absatz 1b Satz 1 bis 5</a:t>
            </a:r>
            <a:r>
              <a:rPr lang="de-DE" altLang="de-DE" sz="1200" dirty="0">
                <a:latin typeface="MS Shell Dlg" panose="020B0604020202020204" pitchFamily="34" charset="0"/>
              </a:rPr>
              <a:t> nachzuweisen. </a:t>
            </a:r>
            <a:r>
              <a:rPr lang="de-DE" altLang="de-DE" sz="1200" baseline="30000" dirty="0">
                <a:latin typeface="MS Shell Dlg" panose="020B0604020202020204" pitchFamily="34" charset="0"/>
              </a:rPr>
              <a:t>5</a:t>
            </a:r>
            <a:r>
              <a:rPr lang="de-DE" altLang="de-DE" sz="1200" dirty="0">
                <a:latin typeface="MS Shell Dlg" panose="020B0604020202020204" pitchFamily="34" charset="0"/>
              </a:rPr>
              <a:t>Legt der pharmazeutische Unternehmer die erforderlichen Nachweise trotz Aufforderung durch den Gemeinsamen Bundesausschuss nicht rechtzeitig oder nicht vollständig vor, gilt ein Zusatznutzen als nicht belegt. </a:t>
            </a:r>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ußzeilenplatzhalter 2">
            <a:extLst>
              <a:ext uri="{FF2B5EF4-FFF2-40B4-BE49-F238E27FC236}">
                <a16:creationId xmlns:a16="http://schemas.microsoft.com/office/drawing/2014/main" id="{6ED91F1C-4E69-4C17-88C8-D6CFB80442B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555" name="Foliennummernplatzhalter 3">
            <a:extLst>
              <a:ext uri="{FF2B5EF4-FFF2-40B4-BE49-F238E27FC236}">
                <a16:creationId xmlns:a16="http://schemas.microsoft.com/office/drawing/2014/main" id="{84FE64FE-EA1B-4AF6-8C5D-43FF897CC64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74A7349-536C-417E-8EED-36E12F60817D}" type="slidenum">
              <a:rPr lang="de-DE" altLang="de-DE" sz="1400"/>
              <a:pPr eaLnBrk="1" hangingPunct="1"/>
              <a:t>19</a:t>
            </a:fld>
            <a:endParaRPr lang="de-DE" altLang="de-DE" sz="1400"/>
          </a:p>
        </p:txBody>
      </p:sp>
      <p:sp>
        <p:nvSpPr>
          <p:cNvPr id="23556" name="Rectangle 6">
            <a:extLst>
              <a:ext uri="{FF2B5EF4-FFF2-40B4-BE49-F238E27FC236}">
                <a16:creationId xmlns:a16="http://schemas.microsoft.com/office/drawing/2014/main" id="{75D88249-8626-48FC-91F0-4EE494C94194}"/>
              </a:ext>
            </a:extLst>
          </p:cNvPr>
          <p:cNvSpPr>
            <a:spLocks noGrp="1" noChangeArrowheads="1"/>
          </p:cNvSpPr>
          <p:nvPr>
            <p:ph type="title" idx="4294967295"/>
          </p:nvPr>
        </p:nvSpPr>
        <p:spPr/>
        <p:txBody>
          <a:bodyPr/>
          <a:lstStyle/>
          <a:p>
            <a:pPr eaLnBrk="1" hangingPunct="1"/>
            <a:r>
              <a:rPr lang="de-DE" altLang="de-DE"/>
              <a:t>Gestaltungsauftrag</a:t>
            </a:r>
          </a:p>
        </p:txBody>
      </p:sp>
      <p:sp>
        <p:nvSpPr>
          <p:cNvPr id="23557" name="Text Box 2">
            <a:extLst>
              <a:ext uri="{FF2B5EF4-FFF2-40B4-BE49-F238E27FC236}">
                <a16:creationId xmlns:a16="http://schemas.microsoft.com/office/drawing/2014/main" id="{0B771FBF-31BC-40FA-B085-269B2564BAF1}"/>
              </a:ext>
            </a:extLst>
          </p:cNvPr>
          <p:cNvSpPr txBox="1">
            <a:spLocks noChangeArrowheads="1"/>
          </p:cNvSpPr>
          <p:nvPr/>
        </p:nvSpPr>
        <p:spPr bwMode="auto">
          <a:xfrm>
            <a:off x="1600200" y="762000"/>
            <a:ext cx="6019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UcPeriod"/>
            </a:pPr>
            <a:r>
              <a:rPr lang="de-DE" altLang="de-DE">
                <a:latin typeface="Times New Roman" panose="02020603050405020304" pitchFamily="18" charset="0"/>
              </a:rPr>
              <a:t>Verfassungsrechtliche Grundlagen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Gestaltungsauftrag an den Gesetzgeber</a:t>
            </a:r>
          </a:p>
        </p:txBody>
      </p:sp>
      <p:sp>
        <p:nvSpPr>
          <p:cNvPr id="32772" name="Text Box 4">
            <a:extLst>
              <a:ext uri="{FF2B5EF4-FFF2-40B4-BE49-F238E27FC236}">
                <a16:creationId xmlns:a16="http://schemas.microsoft.com/office/drawing/2014/main" id="{64DA1FE3-AD09-47B3-9F43-83745FD661B4}"/>
              </a:ext>
            </a:extLst>
          </p:cNvPr>
          <p:cNvSpPr txBox="1">
            <a:spLocks noChangeArrowheads="1"/>
          </p:cNvSpPr>
          <p:nvPr/>
        </p:nvSpPr>
        <p:spPr bwMode="auto">
          <a:xfrm>
            <a:off x="762000" y="2362200"/>
            <a:ext cx="7620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just" eaLnBrk="1" hangingPunct="1">
              <a:spcBef>
                <a:spcPct val="50000"/>
              </a:spcBef>
            </a:pPr>
            <a:r>
              <a:rPr lang="de-DE" altLang="de-DE" sz="2000">
                <a:latin typeface="Times New Roman" panose="02020603050405020304" pitchFamily="18" charset="0"/>
              </a:rPr>
              <a:t>Das Sozialstaatsprinzip enthält primär nur einen Gestaltungsauftrag an den Gesetzgeber, dem dessen Ausgestaltung im wesentlichen obliegt.</a:t>
            </a:r>
          </a:p>
        </p:txBody>
      </p:sp>
      <p:sp>
        <p:nvSpPr>
          <p:cNvPr id="32773" name="Text Box 5">
            <a:extLst>
              <a:ext uri="{FF2B5EF4-FFF2-40B4-BE49-F238E27FC236}">
                <a16:creationId xmlns:a16="http://schemas.microsoft.com/office/drawing/2014/main" id="{2E45656D-A52A-426B-A426-7EEAA3222A9F}"/>
              </a:ext>
            </a:extLst>
          </p:cNvPr>
          <p:cNvSpPr txBox="1">
            <a:spLocks noChangeArrowheads="1"/>
          </p:cNvSpPr>
          <p:nvPr/>
        </p:nvSpPr>
        <p:spPr bwMode="auto">
          <a:xfrm>
            <a:off x="762000" y="3429000"/>
            <a:ext cx="7696200"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Das Sozialstaatsprinzip enthält infolge seiner Weite und Unbestimmtheit regelmäßig keine unmittelbaren Handlungsanweisungen, die durch die Gerichte ohne gesetzliche Grundlage in einfaches Recht umgesetzt werden können. Daher ist es richterlicher Inhaltsbestimmung weniger zugänglich als die Grundrechte.</a:t>
            </a:r>
          </a:p>
          <a:p>
            <a:pPr eaLnBrk="1" hangingPunct="1">
              <a:spcBef>
                <a:spcPct val="50000"/>
              </a:spcBef>
            </a:pPr>
            <a:endParaRPr lang="de-DE" altLang="de-DE">
              <a:latin typeface="Times New Roman" panose="02020603050405020304"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additive="base">
                                        <p:cTn id="7" dur="500" fill="hold"/>
                                        <p:tgtEl>
                                          <p:spTgt spid="32772"/>
                                        </p:tgtEl>
                                        <p:attrNameLst>
                                          <p:attrName>ppt_x</p:attrName>
                                        </p:attrNameLst>
                                      </p:cBhvr>
                                      <p:tavLst>
                                        <p:tav tm="0">
                                          <p:val>
                                            <p:strVal val="0-#ppt_w/2"/>
                                          </p:val>
                                        </p:tav>
                                        <p:tav tm="100000">
                                          <p:val>
                                            <p:strVal val="#ppt_x"/>
                                          </p:val>
                                        </p:tav>
                                      </p:tavLst>
                                    </p:anim>
                                    <p:anim calcmode="lin" valueType="num">
                                      <p:cBhvr additive="base">
                                        <p:cTn id="8" dur="500" fill="hold"/>
                                        <p:tgtEl>
                                          <p:spTgt spid="3277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3"/>
                                        </p:tgtEl>
                                        <p:attrNameLst>
                                          <p:attrName>style.visibility</p:attrName>
                                        </p:attrNameLst>
                                      </p:cBhvr>
                                      <p:to>
                                        <p:strVal val="visible"/>
                                      </p:to>
                                    </p:set>
                                    <p:anim calcmode="lin" valueType="num">
                                      <p:cBhvr additive="base">
                                        <p:cTn id="13" dur="500" fill="hold"/>
                                        <p:tgtEl>
                                          <p:spTgt spid="32773"/>
                                        </p:tgtEl>
                                        <p:attrNameLst>
                                          <p:attrName>ppt_x</p:attrName>
                                        </p:attrNameLst>
                                      </p:cBhvr>
                                      <p:tavLst>
                                        <p:tav tm="0">
                                          <p:val>
                                            <p:strVal val="0-#ppt_w/2"/>
                                          </p:val>
                                        </p:tav>
                                        <p:tav tm="100000">
                                          <p:val>
                                            <p:strVal val="#ppt_x"/>
                                          </p:val>
                                        </p:tav>
                                      </p:tavLst>
                                    </p:anim>
                                    <p:anim calcmode="lin" valueType="num">
                                      <p:cBhvr additive="base">
                                        <p:cTn id="14"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utoUpdateAnimBg="0"/>
      <p:bldP spid="32773" grpId="0" autoUpdateAnimBg="0"/>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Fußzeilenplatzhalter 2">
            <a:extLst>
              <a:ext uri="{FF2B5EF4-FFF2-40B4-BE49-F238E27FC236}">
                <a16:creationId xmlns:a16="http://schemas.microsoft.com/office/drawing/2014/main" id="{A91345A1-E3A6-408E-8303-10F7BCDC8F3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8659" name="Foliennummernplatzhalter 3">
            <a:extLst>
              <a:ext uri="{FF2B5EF4-FFF2-40B4-BE49-F238E27FC236}">
                <a16:creationId xmlns:a16="http://schemas.microsoft.com/office/drawing/2014/main" id="{84448D33-D19D-4BA0-8E27-E1A7D5B48D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B5CDBF8-B5FB-4DCA-BCF8-12FCC5BC63D2}" type="slidenum">
              <a:rPr lang="de-DE" altLang="de-DE" sz="1400"/>
              <a:pPr eaLnBrk="1" hangingPunct="1"/>
              <a:t>190</a:t>
            </a:fld>
            <a:endParaRPr lang="de-DE" altLang="de-DE" sz="1400"/>
          </a:p>
        </p:txBody>
      </p:sp>
      <p:sp>
        <p:nvSpPr>
          <p:cNvPr id="198660" name="Text Box 2">
            <a:extLst>
              <a:ext uri="{FF2B5EF4-FFF2-40B4-BE49-F238E27FC236}">
                <a16:creationId xmlns:a16="http://schemas.microsoft.com/office/drawing/2014/main" id="{EEFD46C3-16E4-4800-9C71-53BFC60C5DE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8661" name="Text Box 3">
            <a:extLst>
              <a:ext uri="{FF2B5EF4-FFF2-40B4-BE49-F238E27FC236}">
                <a16:creationId xmlns:a16="http://schemas.microsoft.com/office/drawing/2014/main" id="{DD2789BA-96EF-471E-B1F7-08F9993D8EC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41)</a:t>
            </a:r>
          </a:p>
        </p:txBody>
      </p:sp>
      <p:sp>
        <p:nvSpPr>
          <p:cNvPr id="198662" name="Text Box 4">
            <a:extLst>
              <a:ext uri="{FF2B5EF4-FFF2-40B4-BE49-F238E27FC236}">
                <a16:creationId xmlns:a16="http://schemas.microsoft.com/office/drawing/2014/main" id="{300DA95A-84A5-4F41-B2A2-5C38829CBD1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8663" name="Rectangle 5">
            <a:extLst>
              <a:ext uri="{FF2B5EF4-FFF2-40B4-BE49-F238E27FC236}">
                <a16:creationId xmlns:a16="http://schemas.microsoft.com/office/drawing/2014/main" id="{FFCD674D-B1BE-4F83-A805-A69D1DCD3E57}"/>
              </a:ext>
            </a:extLst>
          </p:cNvPr>
          <p:cNvSpPr>
            <a:spLocks noGrp="1" noChangeArrowheads="1"/>
          </p:cNvSpPr>
          <p:nvPr>
            <p:ph type="title" idx="4294967295"/>
          </p:nvPr>
        </p:nvSpPr>
        <p:spPr/>
        <p:txBody>
          <a:bodyPr/>
          <a:lstStyle/>
          <a:p>
            <a:pPr eaLnBrk="1" hangingPunct="1"/>
            <a:r>
              <a:rPr lang="de-DE" altLang="de-DE"/>
              <a:t>Krankenbehandlung 41 (Arzneimittel)</a:t>
            </a:r>
          </a:p>
        </p:txBody>
      </p:sp>
      <p:sp>
        <p:nvSpPr>
          <p:cNvPr id="198664" name="Rectangle 6">
            <a:extLst>
              <a:ext uri="{FF2B5EF4-FFF2-40B4-BE49-F238E27FC236}">
                <a16:creationId xmlns:a16="http://schemas.microsoft.com/office/drawing/2014/main" id="{4139BC57-6326-4925-836A-F3B20F148CC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8665" name="Text Box 7">
            <a:extLst>
              <a:ext uri="{FF2B5EF4-FFF2-40B4-BE49-F238E27FC236}">
                <a16:creationId xmlns:a16="http://schemas.microsoft.com/office/drawing/2014/main" id="{FA93D093-9DBD-47A1-A21A-9011603CB8B1}"/>
              </a:ext>
            </a:extLst>
          </p:cNvPr>
          <p:cNvSpPr txBox="1">
            <a:spLocks noChangeArrowheads="1"/>
          </p:cNvSpPr>
          <p:nvPr/>
        </p:nvSpPr>
        <p:spPr bwMode="auto">
          <a:xfrm>
            <a:off x="25400" y="2660650"/>
            <a:ext cx="8991600" cy="3282950"/>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tabLst>
                <a:tab pos="381000" algn="l"/>
                <a:tab pos="673100" algn="l"/>
              </a:tabLst>
              <a:defRPr sz="2400">
                <a:solidFill>
                  <a:schemeClr val="tx1"/>
                </a:solidFill>
                <a:latin typeface="Tahoma" panose="020B0604030504040204" pitchFamily="34" charset="0"/>
              </a:defRPr>
            </a:lvl1pPr>
            <a:lvl2pPr marL="742950" indent="-285750" eaLnBrk="0" hangingPunct="0">
              <a:tabLst>
                <a:tab pos="381000" algn="l"/>
                <a:tab pos="673100" algn="l"/>
              </a:tabLst>
              <a:defRPr sz="2400">
                <a:solidFill>
                  <a:schemeClr val="tx1"/>
                </a:solidFill>
                <a:latin typeface="Tahoma" panose="020B0604030504040204" pitchFamily="34" charset="0"/>
              </a:defRPr>
            </a:lvl2pPr>
            <a:lvl3pPr marL="1143000" indent="-228600" eaLnBrk="0" hangingPunct="0">
              <a:tabLst>
                <a:tab pos="381000" algn="l"/>
                <a:tab pos="673100" algn="l"/>
              </a:tabLst>
              <a:defRPr sz="2400">
                <a:solidFill>
                  <a:schemeClr val="tx1"/>
                </a:solidFill>
                <a:latin typeface="Tahoma" panose="020B0604030504040204" pitchFamily="34" charset="0"/>
              </a:defRPr>
            </a:lvl3pPr>
            <a:lvl4pPr marL="1600200" indent="-228600" eaLnBrk="0" hangingPunct="0">
              <a:tabLst>
                <a:tab pos="381000" algn="l"/>
                <a:tab pos="673100" algn="l"/>
              </a:tabLst>
              <a:defRPr sz="2400">
                <a:solidFill>
                  <a:schemeClr val="tx1"/>
                </a:solidFill>
                <a:latin typeface="Tahoma" panose="020B0604030504040204" pitchFamily="34" charset="0"/>
              </a:defRPr>
            </a:lvl4pPr>
            <a:lvl5pPr marL="2057400" indent="-228600" eaLnBrk="0" hangingPunct="0">
              <a:tabLst>
                <a:tab pos="381000" algn="l"/>
                <a:tab pos="673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9pPr>
          </a:lstStyle>
          <a:p>
            <a:pPr eaLnBrk="1" hangingPunct="1">
              <a:spcBef>
                <a:spcPct val="50000"/>
              </a:spcBef>
            </a:pPr>
            <a:r>
              <a:rPr lang="de-DE" altLang="de-DE" sz="1400" baseline="30000"/>
              <a:t>6</a:t>
            </a:r>
            <a:r>
              <a:rPr lang="de-DE" altLang="de-DE" sz="1400"/>
              <a:t>Das Bundesministerium für Gesundheit regelt durch Rechtsverordnung ohne Zustimmung des Bundesrats das Nähere zur Nutzenbewertung. </a:t>
            </a:r>
            <a:r>
              <a:rPr lang="de-DE" altLang="de-DE" sz="1400" baseline="30000"/>
              <a:t>7</a:t>
            </a:r>
            <a:r>
              <a:rPr lang="de-DE" altLang="de-DE" sz="1400"/>
              <a:t>Darin sind insbesondere festzulegen:</a:t>
            </a:r>
          </a:p>
          <a:p>
            <a:pPr eaLnBrk="1" hangingPunct="1">
              <a:spcBef>
                <a:spcPct val="50000"/>
              </a:spcBef>
              <a:buFontTx/>
              <a:buAutoNum type="arabicPeriod"/>
            </a:pPr>
            <a:r>
              <a:rPr lang="de-DE" altLang="de-DE" sz="1400"/>
              <a:t>Anforderungen an die Übermittlung der Nachweise nach Satz 3,</a:t>
            </a:r>
          </a:p>
          <a:p>
            <a:pPr eaLnBrk="1" hangingPunct="1">
              <a:spcBef>
                <a:spcPct val="50000"/>
              </a:spcBef>
              <a:buFontTx/>
              <a:buAutoNum type="arabicPeriod"/>
            </a:pPr>
            <a:r>
              <a:rPr lang="de-DE" altLang="de-DE" sz="1400"/>
              <a:t>Grundsätze für die Bestimmung der zweckmäßigen Vergleichstherapie und des Zusatznutzens, und dabei auch die Fälle, in denen zusätzliche Nachweise erforderlich sind, und die Voraussetzungen, unter denen Studien bestimmter Evidenzstufen zu verlangen sind; Grundlage sind die internationalen Standards der evidenzbasierten Medizin und der Gesundheitsökonomie,</a:t>
            </a:r>
          </a:p>
          <a:p>
            <a:pPr eaLnBrk="1" hangingPunct="1">
              <a:spcBef>
                <a:spcPct val="50000"/>
              </a:spcBef>
              <a:buFontTx/>
              <a:buAutoNum type="arabicPeriod"/>
            </a:pPr>
            <a:r>
              <a:rPr lang="de-DE" altLang="de-DE" sz="1400"/>
              <a:t>Verfahrensgrundsätze,</a:t>
            </a:r>
          </a:p>
          <a:p>
            <a:pPr eaLnBrk="1" hangingPunct="1">
              <a:spcBef>
                <a:spcPct val="50000"/>
              </a:spcBef>
              <a:buFontTx/>
              <a:buAutoNum type="arabicPeriod"/>
            </a:pPr>
            <a:r>
              <a:rPr lang="de-DE" altLang="de-DE" sz="1400"/>
              <a:t>Grundsätze der Beratung nach Absatz 7,</a:t>
            </a:r>
          </a:p>
          <a:p>
            <a:pPr eaLnBrk="1" hangingPunct="1">
              <a:spcBef>
                <a:spcPct val="50000"/>
              </a:spcBef>
              <a:buFontTx/>
              <a:buAutoNum type="arabicPeriod"/>
            </a:pPr>
            <a:r>
              <a:rPr lang="de-DE" altLang="de-DE" sz="1400"/>
              <a:t>die Veröffentlichung der Nachweise, die der Nutzenbewertung zu Grunde liegen, sowie</a:t>
            </a:r>
          </a:p>
          <a:p>
            <a:pPr eaLnBrk="1" hangingPunct="1">
              <a:spcBef>
                <a:spcPct val="50000"/>
              </a:spcBef>
              <a:buFontTx/>
              <a:buAutoNum type="arabicPeriod"/>
            </a:pPr>
            <a:r>
              <a:rPr lang="de-DE" altLang="de-DE" sz="1400"/>
              <a:t>Übergangsregelungen für Arzneimittel mit neuen Wirkstoffen, die bis zum 31. Juli 2011 erstmals in den Verkehr gebracht werden.</a:t>
            </a:r>
          </a:p>
        </p:txBody>
      </p:sp>
      <p:sp>
        <p:nvSpPr>
          <p:cNvPr id="198666" name="Text Box 8">
            <a:extLst>
              <a:ext uri="{FF2B5EF4-FFF2-40B4-BE49-F238E27FC236}">
                <a16:creationId xmlns:a16="http://schemas.microsoft.com/office/drawing/2014/main" id="{5B73E7EC-FA7B-43FB-9FB3-BB6A2899046C}"/>
              </a:ext>
            </a:extLst>
          </p:cNvPr>
          <p:cNvSpPr txBox="1">
            <a:spLocks noChangeArrowheads="1"/>
          </p:cNvSpPr>
          <p:nvPr/>
        </p:nvSpPr>
        <p:spPr bwMode="auto">
          <a:xfrm>
            <a:off x="3124200" y="2286000"/>
            <a:ext cx="2743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t>Noch § 35 a</a:t>
            </a:r>
          </a:p>
        </p:txBody>
      </p:sp>
    </p:spTree>
  </p:cSld>
  <p:clrMapOvr>
    <a:masterClrMapping/>
  </p:clrMapOvr>
  <p:transition spd="med">
    <p:wipe dir="r"/>
  </p:transition>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Fußzeilenplatzhalter 2">
            <a:extLst>
              <a:ext uri="{FF2B5EF4-FFF2-40B4-BE49-F238E27FC236}">
                <a16:creationId xmlns:a16="http://schemas.microsoft.com/office/drawing/2014/main" id="{2DF9B657-2452-4403-B874-37A6D45E8EA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99683" name="Foliennummernplatzhalter 3">
            <a:extLst>
              <a:ext uri="{FF2B5EF4-FFF2-40B4-BE49-F238E27FC236}">
                <a16:creationId xmlns:a16="http://schemas.microsoft.com/office/drawing/2014/main" id="{0DE51C5A-15D3-4F1D-84FA-474DF791414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28DD725-B31C-4BA2-B91A-5B96E0D3C1D6}" type="slidenum">
              <a:rPr lang="de-DE" altLang="de-DE" sz="1400"/>
              <a:pPr eaLnBrk="1" hangingPunct="1"/>
              <a:t>191</a:t>
            </a:fld>
            <a:endParaRPr lang="de-DE" altLang="de-DE" sz="1400"/>
          </a:p>
        </p:txBody>
      </p:sp>
      <p:sp>
        <p:nvSpPr>
          <p:cNvPr id="199684" name="Text Box 2">
            <a:extLst>
              <a:ext uri="{FF2B5EF4-FFF2-40B4-BE49-F238E27FC236}">
                <a16:creationId xmlns:a16="http://schemas.microsoft.com/office/drawing/2014/main" id="{649B1299-6966-443A-96DA-3C71903158B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99685" name="Text Box 3">
            <a:extLst>
              <a:ext uri="{FF2B5EF4-FFF2-40B4-BE49-F238E27FC236}">
                <a16:creationId xmlns:a16="http://schemas.microsoft.com/office/drawing/2014/main" id="{762F66E8-FE97-4269-A813-8A2391BAAA6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42)</a:t>
            </a:r>
          </a:p>
        </p:txBody>
      </p:sp>
      <p:sp>
        <p:nvSpPr>
          <p:cNvPr id="199686" name="Text Box 4">
            <a:extLst>
              <a:ext uri="{FF2B5EF4-FFF2-40B4-BE49-F238E27FC236}">
                <a16:creationId xmlns:a16="http://schemas.microsoft.com/office/drawing/2014/main" id="{1735C8AA-808A-411C-A76C-C9AA9DA7F88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199687" name="Rectangle 5">
            <a:extLst>
              <a:ext uri="{FF2B5EF4-FFF2-40B4-BE49-F238E27FC236}">
                <a16:creationId xmlns:a16="http://schemas.microsoft.com/office/drawing/2014/main" id="{80F4362E-BB6F-4396-BEC8-A23F832F93C2}"/>
              </a:ext>
            </a:extLst>
          </p:cNvPr>
          <p:cNvSpPr>
            <a:spLocks noGrp="1" noChangeArrowheads="1"/>
          </p:cNvSpPr>
          <p:nvPr>
            <p:ph type="title" idx="4294967295"/>
          </p:nvPr>
        </p:nvSpPr>
        <p:spPr/>
        <p:txBody>
          <a:bodyPr/>
          <a:lstStyle/>
          <a:p>
            <a:pPr eaLnBrk="1" hangingPunct="1"/>
            <a:r>
              <a:rPr lang="de-DE" altLang="de-DE"/>
              <a:t>Krankenbehandlung 42 (Arzneimittel)</a:t>
            </a:r>
          </a:p>
        </p:txBody>
      </p:sp>
      <p:sp>
        <p:nvSpPr>
          <p:cNvPr id="199688" name="Rectangle 6">
            <a:extLst>
              <a:ext uri="{FF2B5EF4-FFF2-40B4-BE49-F238E27FC236}">
                <a16:creationId xmlns:a16="http://schemas.microsoft.com/office/drawing/2014/main" id="{9A431F30-8C1A-4142-B720-BD97BB82925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199689" name="Text Box 7">
            <a:extLst>
              <a:ext uri="{FF2B5EF4-FFF2-40B4-BE49-F238E27FC236}">
                <a16:creationId xmlns:a16="http://schemas.microsoft.com/office/drawing/2014/main" id="{634DD597-231E-4B32-8EA2-022C9F055768}"/>
              </a:ext>
            </a:extLst>
          </p:cNvPr>
          <p:cNvSpPr txBox="1">
            <a:spLocks noChangeArrowheads="1"/>
          </p:cNvSpPr>
          <p:nvPr/>
        </p:nvSpPr>
        <p:spPr bwMode="auto">
          <a:xfrm>
            <a:off x="304800" y="3048000"/>
            <a:ext cx="8610600" cy="3560763"/>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 pos="673100" algn="l"/>
              </a:tabLst>
              <a:defRPr sz="2400">
                <a:solidFill>
                  <a:schemeClr val="tx1"/>
                </a:solidFill>
                <a:latin typeface="Tahoma" panose="020B0604030504040204" pitchFamily="34" charset="0"/>
              </a:defRPr>
            </a:lvl1pPr>
            <a:lvl2pPr marL="742950" indent="-285750" eaLnBrk="0" hangingPunct="0">
              <a:tabLst>
                <a:tab pos="381000" algn="l"/>
                <a:tab pos="673100" algn="l"/>
              </a:tabLst>
              <a:defRPr sz="2400">
                <a:solidFill>
                  <a:schemeClr val="tx1"/>
                </a:solidFill>
                <a:latin typeface="Tahoma" panose="020B0604030504040204" pitchFamily="34" charset="0"/>
              </a:defRPr>
            </a:lvl2pPr>
            <a:lvl3pPr marL="1143000" indent="-228600" eaLnBrk="0" hangingPunct="0">
              <a:tabLst>
                <a:tab pos="381000" algn="l"/>
                <a:tab pos="673100" algn="l"/>
              </a:tabLst>
              <a:defRPr sz="2400">
                <a:solidFill>
                  <a:schemeClr val="tx1"/>
                </a:solidFill>
                <a:latin typeface="Tahoma" panose="020B0604030504040204" pitchFamily="34" charset="0"/>
              </a:defRPr>
            </a:lvl3pPr>
            <a:lvl4pPr marL="1600200" indent="-228600" eaLnBrk="0" hangingPunct="0">
              <a:tabLst>
                <a:tab pos="381000" algn="l"/>
                <a:tab pos="673100" algn="l"/>
              </a:tabLst>
              <a:defRPr sz="2400">
                <a:solidFill>
                  <a:schemeClr val="tx1"/>
                </a:solidFill>
                <a:latin typeface="Tahoma" panose="020B0604030504040204" pitchFamily="34" charset="0"/>
              </a:defRPr>
            </a:lvl4pPr>
            <a:lvl5pPr marL="2057400" indent="-228600" eaLnBrk="0" hangingPunct="0">
              <a:tabLst>
                <a:tab pos="381000" algn="l"/>
                <a:tab pos="673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9pPr>
          </a:lstStyle>
          <a:p>
            <a:pPr eaLnBrk="1" hangingPunct="1">
              <a:spcBef>
                <a:spcPct val="50000"/>
              </a:spcBef>
            </a:pPr>
            <a:r>
              <a:rPr lang="de-DE" altLang="de-DE" sz="1200">
                <a:latin typeface="Arial" panose="020B0604020202020204" pitchFamily="34" charset="0"/>
                <a:cs typeface="Arial" panose="020B0604020202020204" pitchFamily="34" charset="0"/>
              </a:rPr>
              <a:t>1) </a:t>
            </a:r>
            <a:r>
              <a:rPr lang="de-DE" altLang="de-DE" sz="1200" baseline="30000">
                <a:latin typeface="Arial" panose="020B0604020202020204" pitchFamily="34" charset="0"/>
                <a:cs typeface="Arial" panose="020B0604020202020204" pitchFamily="34" charset="0"/>
              </a:rPr>
              <a:t>1</a:t>
            </a:r>
            <a:r>
              <a:rPr lang="de-DE" altLang="de-DE" sz="1200">
                <a:latin typeface="Arial" panose="020B0604020202020204" pitchFamily="34" charset="0"/>
                <a:cs typeface="Arial" panose="020B0604020202020204" pitchFamily="34" charset="0"/>
              </a:rPr>
              <a:t>Der Gemeinsame Bundesausschuss beauftragt auf Grund eines Antrags nach </a:t>
            </a:r>
            <a:r>
              <a:rPr lang="de-DE" altLang="de-DE" sz="1200">
                <a:latin typeface="Arial" panose="020B0604020202020204" pitchFamily="34" charset="0"/>
                <a:cs typeface="Arial" panose="020B0604020202020204" pitchFamily="34" charset="0"/>
                <a:hlinkClick r:id="rId2" tooltip="§ 130b SGB V, Vereinbarungen zwischen dem Spitzenverband Bund der Krankenkassen und pharmazeutischen Unternehmern über Erstattungsbeträge für Arzneimittel"/>
              </a:rPr>
              <a:t>§ 130b Absatz 8</a:t>
            </a:r>
            <a:r>
              <a:rPr lang="de-DE" altLang="de-DE" sz="1200">
                <a:latin typeface="Arial" panose="020B0604020202020204" pitchFamily="34" charset="0"/>
                <a:cs typeface="Arial" panose="020B0604020202020204" pitchFamily="34" charset="0"/>
              </a:rPr>
              <a:t> das Institut für Qualität und Wirtschaftlichkeit im Gesundheitswesen mit einer Kosten-Nutzen-Bewertung. </a:t>
            </a:r>
            <a:r>
              <a:rPr lang="de-DE" altLang="de-DE" sz="1200" baseline="30000">
                <a:latin typeface="Arial" panose="020B0604020202020204" pitchFamily="34" charset="0"/>
                <a:cs typeface="Arial" panose="020B0604020202020204" pitchFamily="34" charset="0"/>
              </a:rPr>
              <a:t>2</a:t>
            </a:r>
            <a:r>
              <a:rPr lang="de-DE" altLang="de-DE" sz="1200">
                <a:latin typeface="Arial" panose="020B0604020202020204" pitchFamily="34" charset="0"/>
                <a:cs typeface="Arial" panose="020B0604020202020204" pitchFamily="34" charset="0"/>
              </a:rPr>
              <a:t>In dem Auftrag ist insbesondere festzulegen, für welche zweckmäßige Vergleichstherapie und Patientengruppen die Bewertung erfolgen soll sowie welcher Zeitraum, welche Art von Nutzen und Kosten und welches Maß für den Gesamtnutzen bei der Bewertung zu berücksichtigen sind; das Nähere regelt der Gemeinsame Bundesausschuss in seiner Verfahrensordnung; für die Auftragserteilung gilt </a:t>
            </a:r>
            <a:r>
              <a:rPr lang="de-DE" altLang="de-DE" sz="1200">
                <a:latin typeface="Arial" panose="020B0604020202020204" pitchFamily="34" charset="0"/>
                <a:cs typeface="Arial" panose="020B0604020202020204" pitchFamily="34" charset="0"/>
                <a:hlinkClick r:id="rId3" tooltip="§ 92 SGB V, Richtlinien des Gemeinsamen Bundesausschusses"/>
              </a:rPr>
              <a:t>§ 92 Absatz 3a</a:t>
            </a:r>
            <a:r>
              <a:rPr lang="de-DE" altLang="de-DE" sz="1200">
                <a:latin typeface="Arial" panose="020B0604020202020204" pitchFamily="34" charset="0"/>
                <a:cs typeface="Arial" panose="020B0604020202020204" pitchFamily="34" charset="0"/>
              </a:rPr>
              <a:t> entsprechend mit der Maßgabe, dass der Gemeinsame Bundesausschuss auch eine mündliche Anhörung durchführt. </a:t>
            </a:r>
            <a:r>
              <a:rPr lang="de-DE" altLang="de-DE" sz="1200" baseline="30000">
                <a:latin typeface="Arial" panose="020B0604020202020204" pitchFamily="34" charset="0"/>
                <a:cs typeface="Arial" panose="020B0604020202020204" pitchFamily="34" charset="0"/>
              </a:rPr>
              <a:t>3</a:t>
            </a:r>
            <a:r>
              <a:rPr lang="de-DE" altLang="de-DE" sz="1200">
                <a:latin typeface="Arial" panose="020B0604020202020204" pitchFamily="34" charset="0"/>
                <a:cs typeface="Arial" panose="020B0604020202020204" pitchFamily="34" charset="0"/>
              </a:rPr>
              <a:t>Die Bewertung erfolgt durch Vergleich mit anderen Arzneimitteln und Behandlungsformen unter Berücksichtigung des therapeutischen Zusatznutzens für die Patienten im Verhältnis zu den Kosten; Basis für die Bewertung sind die Ergebnisse klinischer Studien sowie derjenigen Versorgungsstudien, die mit dem Gemeinsamen Bundesausschuss nach Absatz 2 vereinbart wurden oder die der Gemeinsame Bundesausschuss auf Antrag des pharmazeutischen Unternehmens anerkennt; </a:t>
            </a:r>
            <a:r>
              <a:rPr lang="de-DE" altLang="de-DE" sz="1200">
                <a:latin typeface="Arial" panose="020B0604020202020204" pitchFamily="34" charset="0"/>
                <a:cs typeface="Arial" panose="020B0604020202020204" pitchFamily="34" charset="0"/>
                <a:hlinkClick r:id="rId4" tooltip="§ 35a SGB V, Bewertung des Nutzens von Arzneimitteln mit neuen Wirkstoffen"/>
              </a:rPr>
              <a:t>§ 35a Absatz 1 Satz 3</a:t>
            </a:r>
            <a:r>
              <a:rPr lang="de-DE" altLang="de-DE" sz="1200">
                <a:latin typeface="Arial" panose="020B0604020202020204" pitchFamily="34" charset="0"/>
                <a:cs typeface="Arial" panose="020B0604020202020204" pitchFamily="34" charset="0"/>
              </a:rPr>
              <a:t> und </a:t>
            </a:r>
            <a:r>
              <a:rPr lang="de-DE" altLang="de-DE" sz="1200">
                <a:latin typeface="Arial" panose="020B0604020202020204" pitchFamily="34" charset="0"/>
                <a:cs typeface="Arial" panose="020B0604020202020204" pitchFamily="34" charset="0"/>
                <a:hlinkClick r:id="rId5" tooltip="§ 35a SGB V, Bewertung des Nutzens von Arzneimitteln mit neuen Wirkstoffen"/>
              </a:rPr>
              <a:t>Absatz 2 Satz 3</a:t>
            </a:r>
            <a:r>
              <a:rPr lang="de-DE" altLang="de-DE" sz="1200">
                <a:latin typeface="Arial" panose="020B0604020202020204" pitchFamily="34" charset="0"/>
                <a:cs typeface="Arial" panose="020B0604020202020204" pitchFamily="34" charset="0"/>
              </a:rPr>
              <a:t> gilt entsprechend. </a:t>
            </a:r>
            <a:r>
              <a:rPr lang="de-DE" altLang="de-DE" sz="1200" baseline="30000">
                <a:latin typeface="Arial" panose="020B0604020202020204" pitchFamily="34" charset="0"/>
                <a:cs typeface="Arial" panose="020B0604020202020204" pitchFamily="34" charset="0"/>
              </a:rPr>
              <a:t>4</a:t>
            </a:r>
            <a:r>
              <a:rPr lang="de-DE" altLang="de-DE" sz="1200">
                <a:latin typeface="Arial" panose="020B0604020202020204" pitchFamily="34" charset="0"/>
                <a:cs typeface="Arial" panose="020B0604020202020204" pitchFamily="34" charset="0"/>
              </a:rPr>
              <a:t>Beim Patienten-Nutzen sollen insbesondere die Verbesserung des Gesundheitszustandes, eine Verkürzung der Krankheitsdauer, eine Verlängerung der Lebensdauer, eine Verringerung der Nebenwirkungen sowie eine Verbesserung der Lebensqualität, bei der wirtschaftlichen Bewertung auch die Angemessenheit und Zumutbarkeit einer Kostenübernahme durch die Versichertengemeinschaft, angemessen berücksichtigt werden. </a:t>
            </a:r>
            <a:r>
              <a:rPr lang="de-DE" altLang="de-DE" sz="1200" baseline="30000">
                <a:latin typeface="Arial" panose="020B0604020202020204" pitchFamily="34" charset="0"/>
                <a:cs typeface="Arial" panose="020B0604020202020204" pitchFamily="34" charset="0"/>
              </a:rPr>
              <a:t>5</a:t>
            </a:r>
            <a:r>
              <a:rPr lang="de-DE" altLang="de-DE" sz="1200">
                <a:latin typeface="Arial" panose="020B0604020202020204" pitchFamily="34" charset="0"/>
                <a:cs typeface="Arial" panose="020B0604020202020204" pitchFamily="34" charset="0"/>
              </a:rPr>
              <a:t>Das Institut bestimmt auftragsbezogen über die Methoden und Kriterien für die Erarbeitung von Bewertungen nach Satz 1 auf der Grundlage der in den jeweiligen Fachkreisen anerkannten internationalen Standards der evidenzbasierten Medizin und der Gesundheitsökonomie. </a:t>
            </a:r>
            <a:r>
              <a:rPr lang="de-DE" altLang="de-DE" sz="1200" baseline="30000">
                <a:latin typeface="Arial" panose="020B0604020202020204" pitchFamily="34" charset="0"/>
                <a:cs typeface="Arial" panose="020B0604020202020204" pitchFamily="34" charset="0"/>
              </a:rPr>
              <a:t>6</a:t>
            </a:r>
            <a:r>
              <a:rPr lang="de-DE" altLang="de-DE" sz="1200">
                <a:latin typeface="Arial" panose="020B0604020202020204" pitchFamily="34" charset="0"/>
                <a:cs typeface="Arial" panose="020B0604020202020204" pitchFamily="34" charset="0"/>
              </a:rPr>
              <a:t>Das Institut gewährleistet vor Abschluss von Bewertungen hohe Verfahrenstransparenz und eine angemessene Beteiligung der in </a:t>
            </a:r>
            <a:r>
              <a:rPr lang="de-DE" altLang="de-DE" sz="1200">
                <a:latin typeface="Arial" panose="020B0604020202020204" pitchFamily="34" charset="0"/>
                <a:cs typeface="Arial" panose="020B0604020202020204" pitchFamily="34" charset="0"/>
                <a:hlinkClick r:id="rId6" tooltip="§ 35 SGB V, Festbeträge für Arznei- und Verbandmittel "/>
              </a:rPr>
              <a:t>§ 35 Abs. 2</a:t>
            </a:r>
            <a:r>
              <a:rPr lang="de-DE" altLang="de-DE" sz="1200">
                <a:latin typeface="Arial" panose="020B0604020202020204" pitchFamily="34" charset="0"/>
                <a:cs typeface="Arial" panose="020B0604020202020204" pitchFamily="34" charset="0"/>
              </a:rPr>
              <a:t> und </a:t>
            </a:r>
            <a:r>
              <a:rPr lang="de-DE" altLang="de-DE" sz="1200">
                <a:latin typeface="Arial" panose="020B0604020202020204" pitchFamily="34" charset="0"/>
                <a:cs typeface="Arial" panose="020B0604020202020204" pitchFamily="34" charset="0"/>
                <a:hlinkClick r:id="rId7" tooltip="§ 139a SGB V, Institut für Qualität und Wirtschaftlichkeit im Gesundheitswesen"/>
              </a:rPr>
              <a:t>§ 139a Abs. 5</a:t>
            </a:r>
            <a:r>
              <a:rPr lang="de-DE" altLang="de-DE" sz="1200">
                <a:latin typeface="Arial" panose="020B0604020202020204" pitchFamily="34" charset="0"/>
                <a:cs typeface="Arial" panose="020B0604020202020204" pitchFamily="34" charset="0"/>
              </a:rPr>
              <a:t> Genannten. </a:t>
            </a:r>
            <a:r>
              <a:rPr lang="de-DE" altLang="de-DE" sz="1200" baseline="30000">
                <a:latin typeface="Arial" panose="020B0604020202020204" pitchFamily="34" charset="0"/>
                <a:cs typeface="Arial" panose="020B0604020202020204" pitchFamily="34" charset="0"/>
              </a:rPr>
              <a:t>7</a:t>
            </a:r>
            <a:r>
              <a:rPr lang="de-DE" altLang="de-DE" sz="1200">
                <a:latin typeface="Arial" panose="020B0604020202020204" pitchFamily="34" charset="0"/>
                <a:cs typeface="Arial" panose="020B0604020202020204" pitchFamily="34" charset="0"/>
              </a:rPr>
              <a:t>Das Institut veröffentlicht die jeweiligen Methoden und Kriterien im Internet. </a:t>
            </a:r>
          </a:p>
        </p:txBody>
      </p:sp>
      <p:sp>
        <p:nvSpPr>
          <p:cNvPr id="199690" name="Text Box 8">
            <a:extLst>
              <a:ext uri="{FF2B5EF4-FFF2-40B4-BE49-F238E27FC236}">
                <a16:creationId xmlns:a16="http://schemas.microsoft.com/office/drawing/2014/main" id="{96623E67-C350-416A-B28D-F6C43B042604}"/>
              </a:ext>
            </a:extLst>
          </p:cNvPr>
          <p:cNvSpPr txBox="1">
            <a:spLocks noChangeArrowheads="1"/>
          </p:cNvSpPr>
          <p:nvPr/>
        </p:nvSpPr>
        <p:spPr bwMode="auto">
          <a:xfrm>
            <a:off x="2209800" y="2362200"/>
            <a:ext cx="46482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Arial" panose="020B0604020202020204" pitchFamily="34" charset="0"/>
                <a:cs typeface="Arial" panose="020B0604020202020204" pitchFamily="34" charset="0"/>
              </a:rPr>
              <a:t>§ 35b SGB V </a:t>
            </a:r>
            <a:endParaRPr lang="de-DE" altLang="de-DE" sz="1400">
              <a:latin typeface="Arial" panose="020B0604020202020204" pitchFamily="34" charset="0"/>
              <a:cs typeface="Arial" panose="020B0604020202020204" pitchFamily="34" charset="0"/>
            </a:endParaRPr>
          </a:p>
          <a:p>
            <a:pPr algn="ctr" eaLnBrk="1" hangingPunct="1">
              <a:spcBef>
                <a:spcPct val="50000"/>
              </a:spcBef>
            </a:pPr>
            <a:r>
              <a:rPr lang="de-DE" altLang="de-DE" sz="1400" b="1">
                <a:latin typeface="Arial" panose="020B0604020202020204" pitchFamily="34" charset="0"/>
                <a:cs typeface="Arial" panose="020B0604020202020204" pitchFamily="34" charset="0"/>
              </a:rPr>
              <a:t>Kosten-Nutzen-Bewertung von Arzneimitteln</a:t>
            </a:r>
            <a:endParaRPr lang="de-DE" altLang="de-DE"/>
          </a:p>
        </p:txBody>
      </p:sp>
    </p:spTree>
  </p:cSld>
  <p:clrMapOvr>
    <a:masterClrMapping/>
  </p:clrMapOvr>
  <p:transition spd="med">
    <p:wipe dir="r"/>
  </p:transition>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Fußzeilenplatzhalter 2">
            <a:extLst>
              <a:ext uri="{FF2B5EF4-FFF2-40B4-BE49-F238E27FC236}">
                <a16:creationId xmlns:a16="http://schemas.microsoft.com/office/drawing/2014/main" id="{8E5DA08F-EE2D-41CF-B273-640E7CB6BBE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0707" name="Foliennummernplatzhalter 3">
            <a:extLst>
              <a:ext uri="{FF2B5EF4-FFF2-40B4-BE49-F238E27FC236}">
                <a16:creationId xmlns:a16="http://schemas.microsoft.com/office/drawing/2014/main" id="{C8A24FB7-050B-4BBD-9494-71A7DBD9EEE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1C5A396-1AD3-41B8-8D82-B4C523B86F14}" type="slidenum">
              <a:rPr lang="de-DE" altLang="de-DE" sz="1400"/>
              <a:pPr eaLnBrk="1" hangingPunct="1"/>
              <a:t>192</a:t>
            </a:fld>
            <a:endParaRPr lang="de-DE" altLang="de-DE" sz="1400"/>
          </a:p>
        </p:txBody>
      </p:sp>
      <p:sp>
        <p:nvSpPr>
          <p:cNvPr id="200708" name="Text Box 2">
            <a:extLst>
              <a:ext uri="{FF2B5EF4-FFF2-40B4-BE49-F238E27FC236}">
                <a16:creationId xmlns:a16="http://schemas.microsoft.com/office/drawing/2014/main" id="{3D558983-CFCC-4B7F-AE60-5F82EC1BE94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0709" name="Text Box 3">
            <a:extLst>
              <a:ext uri="{FF2B5EF4-FFF2-40B4-BE49-F238E27FC236}">
                <a16:creationId xmlns:a16="http://schemas.microsoft.com/office/drawing/2014/main" id="{1A00DA29-FE44-4D7C-B105-0838E10568A8}"/>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(Arzneimittel 43)</a:t>
            </a:r>
          </a:p>
        </p:txBody>
      </p:sp>
      <p:sp>
        <p:nvSpPr>
          <p:cNvPr id="200710" name="Text Box 4">
            <a:extLst>
              <a:ext uri="{FF2B5EF4-FFF2-40B4-BE49-F238E27FC236}">
                <a16:creationId xmlns:a16="http://schemas.microsoft.com/office/drawing/2014/main" id="{B1F08D99-3A06-41E4-BA85-23D0B3F57D7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0711" name="Rectangle 5">
            <a:extLst>
              <a:ext uri="{FF2B5EF4-FFF2-40B4-BE49-F238E27FC236}">
                <a16:creationId xmlns:a16="http://schemas.microsoft.com/office/drawing/2014/main" id="{576F8733-896E-4F0F-B816-34C163EF2983}"/>
              </a:ext>
            </a:extLst>
          </p:cNvPr>
          <p:cNvSpPr>
            <a:spLocks noGrp="1" noChangeArrowheads="1"/>
          </p:cNvSpPr>
          <p:nvPr>
            <p:ph type="title" idx="4294967295"/>
          </p:nvPr>
        </p:nvSpPr>
        <p:spPr/>
        <p:txBody>
          <a:bodyPr/>
          <a:lstStyle/>
          <a:p>
            <a:pPr eaLnBrk="1" hangingPunct="1"/>
            <a:r>
              <a:rPr lang="de-DE" altLang="de-DE"/>
              <a:t>Krankenbehandlung 43 (Arzneimittel)</a:t>
            </a:r>
          </a:p>
        </p:txBody>
      </p:sp>
      <p:sp>
        <p:nvSpPr>
          <p:cNvPr id="200712" name="Rectangle 6">
            <a:extLst>
              <a:ext uri="{FF2B5EF4-FFF2-40B4-BE49-F238E27FC236}">
                <a16:creationId xmlns:a16="http://schemas.microsoft.com/office/drawing/2014/main" id="{5B724A0D-1329-415E-953E-F8DA363BF08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0713" name="Text Box 7">
            <a:extLst>
              <a:ext uri="{FF2B5EF4-FFF2-40B4-BE49-F238E27FC236}">
                <a16:creationId xmlns:a16="http://schemas.microsoft.com/office/drawing/2014/main" id="{B9C360CD-4C76-4663-9150-C7B0B1C39F46}"/>
              </a:ext>
            </a:extLst>
          </p:cNvPr>
          <p:cNvSpPr txBox="1">
            <a:spLocks noChangeArrowheads="1"/>
          </p:cNvSpPr>
          <p:nvPr/>
        </p:nvSpPr>
        <p:spPr bwMode="auto">
          <a:xfrm>
            <a:off x="114300" y="2819400"/>
            <a:ext cx="8610600" cy="3495675"/>
          </a:xfrm>
          <a:prstGeom prst="rect">
            <a:avLst/>
          </a:prstGeom>
          <a:solidFill>
            <a:srgbClr val="66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81000" algn="l"/>
                <a:tab pos="673100" algn="l"/>
              </a:tabLst>
              <a:defRPr sz="2400">
                <a:solidFill>
                  <a:schemeClr val="tx1"/>
                </a:solidFill>
                <a:latin typeface="Tahoma" panose="020B0604030504040204" pitchFamily="34" charset="0"/>
              </a:defRPr>
            </a:lvl1pPr>
            <a:lvl2pPr marL="742950" indent="-285750" eaLnBrk="0" hangingPunct="0">
              <a:tabLst>
                <a:tab pos="381000" algn="l"/>
                <a:tab pos="673100" algn="l"/>
              </a:tabLst>
              <a:defRPr sz="2400">
                <a:solidFill>
                  <a:schemeClr val="tx1"/>
                </a:solidFill>
                <a:latin typeface="Tahoma" panose="020B0604030504040204" pitchFamily="34" charset="0"/>
              </a:defRPr>
            </a:lvl2pPr>
            <a:lvl3pPr marL="1143000" indent="-228600" eaLnBrk="0" hangingPunct="0">
              <a:tabLst>
                <a:tab pos="381000" algn="l"/>
                <a:tab pos="673100" algn="l"/>
              </a:tabLst>
              <a:defRPr sz="2400">
                <a:solidFill>
                  <a:schemeClr val="tx1"/>
                </a:solidFill>
                <a:latin typeface="Tahoma" panose="020B0604030504040204" pitchFamily="34" charset="0"/>
              </a:defRPr>
            </a:lvl3pPr>
            <a:lvl4pPr marL="1600200" indent="-228600" eaLnBrk="0" hangingPunct="0">
              <a:tabLst>
                <a:tab pos="381000" algn="l"/>
                <a:tab pos="673100" algn="l"/>
              </a:tabLst>
              <a:defRPr sz="2400">
                <a:solidFill>
                  <a:schemeClr val="tx1"/>
                </a:solidFill>
                <a:latin typeface="Tahoma" panose="020B0604030504040204" pitchFamily="34" charset="0"/>
              </a:defRPr>
            </a:lvl4pPr>
            <a:lvl5pPr marL="2057400" indent="-228600" eaLnBrk="0" hangingPunct="0">
              <a:tabLst>
                <a:tab pos="381000" algn="l"/>
                <a:tab pos="673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9pPr>
          </a:lstStyle>
          <a:p>
            <a:pPr eaLnBrk="1" hangingPunct="1">
              <a:spcBef>
                <a:spcPct val="50000"/>
              </a:spcBef>
            </a:pPr>
            <a:r>
              <a:rPr lang="de-DE" altLang="de-DE" sz="1400">
                <a:latin typeface="Arial" panose="020B0604020202020204" pitchFamily="34" charset="0"/>
                <a:cs typeface="Arial" panose="020B0604020202020204" pitchFamily="34" charset="0"/>
              </a:rPr>
              <a:t>(2) </a:t>
            </a:r>
            <a:r>
              <a:rPr lang="de-DE" altLang="de-DE" sz="1400" baseline="30000">
                <a:latin typeface="Arial" panose="020B0604020202020204" pitchFamily="34" charset="0"/>
                <a:cs typeface="Arial" panose="020B0604020202020204" pitchFamily="34" charset="0"/>
              </a:rPr>
              <a:t>1</a:t>
            </a:r>
            <a:r>
              <a:rPr lang="de-DE" altLang="de-DE" sz="1400">
                <a:latin typeface="Arial" panose="020B0604020202020204" pitchFamily="34" charset="0"/>
                <a:cs typeface="Arial" panose="020B0604020202020204" pitchFamily="34" charset="0"/>
              </a:rPr>
              <a:t>Der Gemeinsame Bundesausschuss kann mit dem pharmazeutischen Unternehmer Versorgungsstudien und die darin zu behandelnden Schwerpunkte vereinbaren. </a:t>
            </a:r>
            <a:r>
              <a:rPr lang="de-DE" altLang="de-DE" sz="1400" baseline="30000">
                <a:latin typeface="Arial" panose="020B0604020202020204" pitchFamily="34" charset="0"/>
                <a:cs typeface="Arial" panose="020B0604020202020204" pitchFamily="34" charset="0"/>
              </a:rPr>
              <a:t>2</a:t>
            </a:r>
            <a:r>
              <a:rPr lang="de-DE" altLang="de-DE" sz="1400">
                <a:latin typeface="Arial" panose="020B0604020202020204" pitchFamily="34" charset="0"/>
                <a:cs typeface="Arial" panose="020B0604020202020204" pitchFamily="34" charset="0"/>
              </a:rPr>
              <a:t>Die Frist zur Vorlage dieser Studien bemisst sich nach der Indikation und dem nötigen Zeitraum zur Bereitstellung valider Daten; sie soll drei Jahre nicht überschreiten. </a:t>
            </a:r>
            <a:r>
              <a:rPr lang="de-DE" altLang="de-DE" sz="1400" baseline="30000">
                <a:latin typeface="Arial" panose="020B0604020202020204" pitchFamily="34" charset="0"/>
                <a:cs typeface="Arial" panose="020B0604020202020204" pitchFamily="34" charset="0"/>
              </a:rPr>
              <a:t>3</a:t>
            </a:r>
            <a:r>
              <a:rPr lang="de-DE" altLang="de-DE" sz="1400">
                <a:latin typeface="Arial" panose="020B0604020202020204" pitchFamily="34" charset="0"/>
                <a:cs typeface="Arial" panose="020B0604020202020204" pitchFamily="34" charset="0"/>
              </a:rPr>
              <a:t>Das Nähere regelt der Gemeinsame Bundesausschuss in seiner Verfahrensordnung. </a:t>
            </a:r>
            <a:r>
              <a:rPr lang="de-DE" altLang="de-DE" sz="1400" baseline="30000">
                <a:latin typeface="Arial" panose="020B0604020202020204" pitchFamily="34" charset="0"/>
                <a:cs typeface="Arial" panose="020B0604020202020204" pitchFamily="34" charset="0"/>
              </a:rPr>
              <a:t>4</a:t>
            </a:r>
            <a:r>
              <a:rPr lang="de-DE" altLang="de-DE" sz="1400">
                <a:latin typeface="Arial" panose="020B0604020202020204" pitchFamily="34" charset="0"/>
                <a:cs typeface="Arial" panose="020B0604020202020204" pitchFamily="34" charset="0"/>
              </a:rPr>
              <a:t>Die Studien sind auf Kosten des pharmazeutischen Unternehmers bevorzugt in Deutschland durchzuführen.</a:t>
            </a:r>
          </a:p>
          <a:p>
            <a:pPr eaLnBrk="1" hangingPunct="1">
              <a:spcBef>
                <a:spcPct val="50000"/>
              </a:spcBef>
            </a:pPr>
            <a:r>
              <a:rPr lang="de-DE" altLang="de-DE" sz="1400">
                <a:latin typeface="Arial" panose="020B0604020202020204" pitchFamily="34" charset="0"/>
                <a:cs typeface="Arial" panose="020B0604020202020204" pitchFamily="34" charset="0"/>
              </a:rPr>
              <a:t>(3) </a:t>
            </a:r>
            <a:r>
              <a:rPr lang="de-DE" altLang="de-DE" sz="1400" baseline="30000">
                <a:latin typeface="Arial" panose="020B0604020202020204" pitchFamily="34" charset="0"/>
                <a:cs typeface="Arial" panose="020B0604020202020204" pitchFamily="34" charset="0"/>
              </a:rPr>
              <a:t>1</a:t>
            </a:r>
            <a:r>
              <a:rPr lang="de-DE" altLang="de-DE" sz="1400">
                <a:latin typeface="Arial" panose="020B0604020202020204" pitchFamily="34" charset="0"/>
                <a:cs typeface="Arial" panose="020B0604020202020204" pitchFamily="34" charset="0"/>
              </a:rPr>
              <a:t>Auf Grundlage der Kosten-Nutzen-Bewertung nach Absatz 1 beschließt der Gemeinsame Bundesausschuss über die Kosten-Nutzen-Bewertung und veröffentlicht den Beschluss im Internet. </a:t>
            </a:r>
            <a:r>
              <a:rPr lang="de-DE" altLang="de-DE" sz="1400" baseline="30000">
                <a:latin typeface="Arial" panose="020B0604020202020204" pitchFamily="34" charset="0"/>
                <a:cs typeface="Arial" panose="020B0604020202020204" pitchFamily="34" charset="0"/>
              </a:rPr>
              <a:t>2</a:t>
            </a:r>
            <a:r>
              <a:rPr lang="de-DE" altLang="de-DE" sz="1400">
                <a:latin typeface="Arial" panose="020B0604020202020204" pitchFamily="34" charset="0"/>
                <a:cs typeface="Arial" panose="020B0604020202020204" pitchFamily="34" charset="0"/>
                <a:hlinkClick r:id="rId2" tooltip="§ 92 SGB V, Richtlinien des Gemeinsamen Bundesausschusses"/>
              </a:rPr>
              <a:t>§ 92 Absatz 3a</a:t>
            </a:r>
            <a:r>
              <a:rPr lang="de-DE" altLang="de-DE" sz="1400">
                <a:latin typeface="Arial" panose="020B0604020202020204" pitchFamily="34" charset="0"/>
                <a:cs typeface="Arial" panose="020B0604020202020204" pitchFamily="34" charset="0"/>
              </a:rPr>
              <a:t> gilt entsprechend. </a:t>
            </a:r>
            <a:r>
              <a:rPr lang="de-DE" altLang="de-DE" sz="1400" baseline="30000">
                <a:latin typeface="Arial" panose="020B0604020202020204" pitchFamily="34" charset="0"/>
                <a:cs typeface="Arial" panose="020B0604020202020204" pitchFamily="34" charset="0"/>
              </a:rPr>
              <a:t>3</a:t>
            </a:r>
            <a:r>
              <a:rPr lang="de-DE" altLang="de-DE" sz="1400">
                <a:latin typeface="Arial" panose="020B0604020202020204" pitchFamily="34" charset="0"/>
                <a:cs typeface="Arial" panose="020B0604020202020204" pitchFamily="34" charset="0"/>
              </a:rPr>
              <a:t>Mit dem Beschluss werden insbesondere der Zusatznutzen sowie die Therapiekosten bei Anwendung des jeweiligen Arzneimittels festgestellt. </a:t>
            </a:r>
            <a:r>
              <a:rPr lang="de-DE" altLang="de-DE" sz="1400" baseline="30000">
                <a:latin typeface="Arial" panose="020B0604020202020204" pitchFamily="34" charset="0"/>
                <a:cs typeface="Arial" panose="020B0604020202020204" pitchFamily="34" charset="0"/>
              </a:rPr>
              <a:t>4</a:t>
            </a:r>
            <a:r>
              <a:rPr lang="de-DE" altLang="de-DE" sz="1400">
                <a:latin typeface="Arial" panose="020B0604020202020204" pitchFamily="34" charset="0"/>
                <a:cs typeface="Arial" panose="020B0604020202020204" pitchFamily="34" charset="0"/>
              </a:rPr>
              <a:t>Der Beschluss ist Teil der Richtlinie nach </a:t>
            </a:r>
            <a:r>
              <a:rPr lang="de-DE" altLang="de-DE" sz="1400">
                <a:latin typeface="Arial" panose="020B0604020202020204" pitchFamily="34" charset="0"/>
                <a:cs typeface="Arial" panose="020B0604020202020204" pitchFamily="34" charset="0"/>
                <a:hlinkClick r:id="rId3" tooltip="§ 92 SGB V, Richtlinien des Gemeinsamen Bundesausschusses"/>
              </a:rPr>
              <a:t>§ 92 Absatz 1 Satz 2 Nummer 6</a:t>
            </a:r>
            <a:r>
              <a:rPr lang="de-DE" altLang="de-DE" sz="1400">
                <a:latin typeface="Arial" panose="020B0604020202020204" pitchFamily="34" charset="0"/>
                <a:cs typeface="Arial" panose="020B0604020202020204" pitchFamily="34" charset="0"/>
              </a:rPr>
              <a:t>; der Beschluss kann auch Therapiehinweise nach </a:t>
            </a:r>
            <a:r>
              <a:rPr lang="de-DE" altLang="de-DE" sz="1400">
                <a:latin typeface="Arial" panose="020B0604020202020204" pitchFamily="34" charset="0"/>
                <a:cs typeface="Arial" panose="020B0604020202020204" pitchFamily="34" charset="0"/>
                <a:hlinkClick r:id="rId4" tooltip="§ 92 SGB V, Richtlinien des Gemeinsamen Bundesausschusses"/>
              </a:rPr>
              <a:t>§ 92 Absatz 2</a:t>
            </a:r>
            <a:r>
              <a:rPr lang="de-DE" altLang="de-DE" sz="1400">
                <a:latin typeface="Arial" panose="020B0604020202020204" pitchFamily="34" charset="0"/>
                <a:cs typeface="Arial" panose="020B0604020202020204" pitchFamily="34" charset="0"/>
              </a:rPr>
              <a:t> enthalten. </a:t>
            </a:r>
            <a:r>
              <a:rPr lang="de-DE" altLang="de-DE" sz="1400" baseline="30000">
                <a:latin typeface="Arial" panose="020B0604020202020204" pitchFamily="34" charset="0"/>
                <a:cs typeface="Arial" panose="020B0604020202020204" pitchFamily="34" charset="0"/>
              </a:rPr>
              <a:t>5</a:t>
            </a:r>
            <a:r>
              <a:rPr lang="de-DE" altLang="de-DE" sz="1400">
                <a:latin typeface="Arial" panose="020B0604020202020204" pitchFamily="34" charset="0"/>
                <a:cs typeface="Arial" panose="020B0604020202020204" pitchFamily="34" charset="0"/>
                <a:hlinkClick r:id="rId5" tooltip="§ 94 SGB V, Wirksamwerden der Richtlinien"/>
              </a:rPr>
              <a:t>§ 94 Absatz 1</a:t>
            </a:r>
            <a:r>
              <a:rPr lang="de-DE" altLang="de-DE" sz="1400">
                <a:latin typeface="Arial" panose="020B0604020202020204" pitchFamily="34" charset="0"/>
                <a:cs typeface="Arial" panose="020B0604020202020204" pitchFamily="34" charset="0"/>
              </a:rPr>
              <a:t> gilt nicht.</a:t>
            </a:r>
          </a:p>
          <a:p>
            <a:pPr eaLnBrk="1" hangingPunct="1">
              <a:spcBef>
                <a:spcPct val="50000"/>
              </a:spcBef>
            </a:pPr>
            <a:r>
              <a:rPr lang="de-DE" altLang="de-DE" sz="1400">
                <a:latin typeface="Arial" panose="020B0604020202020204" pitchFamily="34" charset="0"/>
                <a:cs typeface="Arial" panose="020B0604020202020204" pitchFamily="34" charset="0"/>
              </a:rPr>
              <a:t>(4) </a:t>
            </a:r>
            <a:r>
              <a:rPr lang="de-DE" altLang="de-DE" sz="1400" baseline="30000">
                <a:latin typeface="Arial" panose="020B0604020202020204" pitchFamily="34" charset="0"/>
                <a:cs typeface="Arial" panose="020B0604020202020204" pitchFamily="34" charset="0"/>
              </a:rPr>
              <a:t>1</a:t>
            </a:r>
            <a:r>
              <a:rPr lang="de-DE" altLang="de-DE" sz="1400">
                <a:latin typeface="Arial" panose="020B0604020202020204" pitchFamily="34" charset="0"/>
                <a:cs typeface="Arial" panose="020B0604020202020204" pitchFamily="34" charset="0"/>
              </a:rPr>
              <a:t>Gesonderte Klagen gegen den Auftrag nach Absatz 1 Satz 1 oder die Bewertung nach Absatz 1 Satz 3 sind unzulässig. </a:t>
            </a:r>
            <a:r>
              <a:rPr lang="de-DE" altLang="de-DE" sz="1400" baseline="30000">
                <a:latin typeface="Arial" panose="020B0604020202020204" pitchFamily="34" charset="0"/>
                <a:cs typeface="Arial" panose="020B0604020202020204" pitchFamily="34" charset="0"/>
              </a:rPr>
              <a:t>2</a:t>
            </a:r>
            <a:r>
              <a:rPr lang="de-DE" altLang="de-DE" sz="1400">
                <a:latin typeface="Arial" panose="020B0604020202020204" pitchFamily="34" charset="0"/>
                <a:cs typeface="Arial" panose="020B0604020202020204" pitchFamily="34" charset="0"/>
              </a:rPr>
              <a:t>Klagen gegen eine Feststellung des Kosten-Nutzen-Verhältnisses nach Absatz 3 haben keine aufschiebende Wirkung.</a:t>
            </a:r>
          </a:p>
        </p:txBody>
      </p:sp>
      <p:sp>
        <p:nvSpPr>
          <p:cNvPr id="200714" name="Text Box 8">
            <a:extLst>
              <a:ext uri="{FF2B5EF4-FFF2-40B4-BE49-F238E27FC236}">
                <a16:creationId xmlns:a16="http://schemas.microsoft.com/office/drawing/2014/main" id="{058129A7-8FD9-4B54-99EA-CE2A72D90426}"/>
              </a:ext>
            </a:extLst>
          </p:cNvPr>
          <p:cNvSpPr txBox="1">
            <a:spLocks noChangeArrowheads="1"/>
          </p:cNvSpPr>
          <p:nvPr/>
        </p:nvSpPr>
        <p:spPr bwMode="auto">
          <a:xfrm>
            <a:off x="2514600" y="2362200"/>
            <a:ext cx="3810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Arial" panose="020B0604020202020204" pitchFamily="34" charset="0"/>
                <a:cs typeface="Arial" panose="020B0604020202020204" pitchFamily="34" charset="0"/>
              </a:rPr>
              <a:t>noch § 35b SGB V </a:t>
            </a:r>
            <a:endParaRPr lang="de-DE" altLang="de-DE" sz="140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Fußzeilenplatzhalter 2">
            <a:extLst>
              <a:ext uri="{FF2B5EF4-FFF2-40B4-BE49-F238E27FC236}">
                <a16:creationId xmlns:a16="http://schemas.microsoft.com/office/drawing/2014/main" id="{81B65CD3-5401-45B3-91B2-BD1AF880C18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1731" name="Foliennummernplatzhalter 3">
            <a:extLst>
              <a:ext uri="{FF2B5EF4-FFF2-40B4-BE49-F238E27FC236}">
                <a16:creationId xmlns:a16="http://schemas.microsoft.com/office/drawing/2014/main" id="{194A3308-00C6-4042-B95C-2AB3BDCF941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CBF0E79-44B2-459A-89E7-54D43C757F91}" type="slidenum">
              <a:rPr lang="de-DE" altLang="de-DE" sz="1400"/>
              <a:pPr eaLnBrk="1" hangingPunct="1"/>
              <a:t>193</a:t>
            </a:fld>
            <a:endParaRPr lang="de-DE" altLang="de-DE" sz="1400"/>
          </a:p>
        </p:txBody>
      </p:sp>
      <p:sp>
        <p:nvSpPr>
          <p:cNvPr id="201732" name="Text Box 2">
            <a:extLst>
              <a:ext uri="{FF2B5EF4-FFF2-40B4-BE49-F238E27FC236}">
                <a16:creationId xmlns:a16="http://schemas.microsoft.com/office/drawing/2014/main" id="{EF35BDAB-8570-405F-82BD-B82279956F3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1733" name="Text Box 3">
            <a:extLst>
              <a:ext uri="{FF2B5EF4-FFF2-40B4-BE49-F238E27FC236}">
                <a16:creationId xmlns:a16="http://schemas.microsoft.com/office/drawing/2014/main" id="{A1220515-D0B0-4252-BCA2-E972A686E292}"/>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1)</a:t>
            </a:r>
          </a:p>
        </p:txBody>
      </p:sp>
      <p:sp>
        <p:nvSpPr>
          <p:cNvPr id="201734" name="Text Box 4">
            <a:extLst>
              <a:ext uri="{FF2B5EF4-FFF2-40B4-BE49-F238E27FC236}">
                <a16:creationId xmlns:a16="http://schemas.microsoft.com/office/drawing/2014/main" id="{FD6AE29B-71F5-468D-B255-363F433525D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1735" name="Rectangle 5">
            <a:extLst>
              <a:ext uri="{FF2B5EF4-FFF2-40B4-BE49-F238E27FC236}">
                <a16:creationId xmlns:a16="http://schemas.microsoft.com/office/drawing/2014/main" id="{E4F45FFD-FFD1-4A99-B0DC-0B6DDE4C3280}"/>
              </a:ext>
            </a:extLst>
          </p:cNvPr>
          <p:cNvSpPr>
            <a:spLocks noGrp="1" noChangeArrowheads="1"/>
          </p:cNvSpPr>
          <p:nvPr>
            <p:ph type="title" idx="4294967295"/>
          </p:nvPr>
        </p:nvSpPr>
        <p:spPr/>
        <p:txBody>
          <a:bodyPr/>
          <a:lstStyle/>
          <a:p>
            <a:pPr eaLnBrk="1" hangingPunct="1"/>
            <a:r>
              <a:rPr lang="de-DE" altLang="de-DE"/>
              <a:t>Krankenbehandlung 1 (Heilmittel)</a:t>
            </a:r>
          </a:p>
        </p:txBody>
      </p:sp>
      <p:sp>
        <p:nvSpPr>
          <p:cNvPr id="201736" name="Rectangle 6">
            <a:extLst>
              <a:ext uri="{FF2B5EF4-FFF2-40B4-BE49-F238E27FC236}">
                <a16:creationId xmlns:a16="http://schemas.microsoft.com/office/drawing/2014/main" id="{6B7DF101-F538-401E-BD89-21B73817199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1737" name="Text Box 7">
            <a:extLst>
              <a:ext uri="{FF2B5EF4-FFF2-40B4-BE49-F238E27FC236}">
                <a16:creationId xmlns:a16="http://schemas.microsoft.com/office/drawing/2014/main" id="{BEE43E05-0637-4E73-8061-9C4B56458A21}"/>
              </a:ext>
            </a:extLst>
          </p:cNvPr>
          <p:cNvSpPr txBox="1">
            <a:spLocks noChangeArrowheads="1"/>
          </p:cNvSpPr>
          <p:nvPr/>
        </p:nvSpPr>
        <p:spPr bwMode="auto">
          <a:xfrm>
            <a:off x="457200" y="2667000"/>
            <a:ext cx="8305800" cy="17414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tabLst>
                <a:tab pos="381000" algn="l"/>
                <a:tab pos="673100" algn="l"/>
              </a:tabLst>
              <a:defRPr sz="2400">
                <a:solidFill>
                  <a:schemeClr val="tx1"/>
                </a:solidFill>
                <a:latin typeface="Tahoma" panose="020B0604030504040204" pitchFamily="34" charset="0"/>
              </a:defRPr>
            </a:lvl1pPr>
            <a:lvl2pPr marL="742950" indent="-285750" eaLnBrk="0" hangingPunct="0">
              <a:tabLst>
                <a:tab pos="381000" algn="l"/>
                <a:tab pos="673100" algn="l"/>
              </a:tabLst>
              <a:defRPr sz="2400">
                <a:solidFill>
                  <a:schemeClr val="tx1"/>
                </a:solidFill>
                <a:latin typeface="Tahoma" panose="020B0604030504040204" pitchFamily="34" charset="0"/>
              </a:defRPr>
            </a:lvl2pPr>
            <a:lvl3pPr marL="1143000" indent="-228600" eaLnBrk="0" hangingPunct="0">
              <a:tabLst>
                <a:tab pos="381000" algn="l"/>
                <a:tab pos="673100" algn="l"/>
              </a:tabLst>
              <a:defRPr sz="2400">
                <a:solidFill>
                  <a:schemeClr val="tx1"/>
                </a:solidFill>
                <a:latin typeface="Tahoma" panose="020B0604030504040204" pitchFamily="34" charset="0"/>
              </a:defRPr>
            </a:lvl3pPr>
            <a:lvl4pPr marL="1600200" indent="-228600" eaLnBrk="0" hangingPunct="0">
              <a:tabLst>
                <a:tab pos="381000" algn="l"/>
                <a:tab pos="673100" algn="l"/>
              </a:tabLst>
              <a:defRPr sz="2400">
                <a:solidFill>
                  <a:schemeClr val="tx1"/>
                </a:solidFill>
                <a:latin typeface="Tahoma" panose="020B0604030504040204" pitchFamily="34" charset="0"/>
              </a:defRPr>
            </a:lvl4pPr>
            <a:lvl5pPr marL="2057400" indent="-228600" eaLnBrk="0" hangingPunct="0">
              <a:tabLst>
                <a:tab pos="381000" algn="l"/>
                <a:tab pos="673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MS Shell Dlg" panose="020B0604020202020204" pitchFamily="34" charset="0"/>
              </a:rPr>
              <a:t>§ 32 SGB V </a:t>
            </a:r>
            <a:endParaRPr lang="de-DE" altLang="de-DE" sz="1800">
              <a:latin typeface="MS Shell Dlg" panose="020B0604020202020204" pitchFamily="34" charset="0"/>
            </a:endParaRPr>
          </a:p>
          <a:p>
            <a:pPr algn="ctr" eaLnBrk="1" hangingPunct="1">
              <a:spcBef>
                <a:spcPct val="50000"/>
              </a:spcBef>
            </a:pPr>
            <a:r>
              <a:rPr lang="de-DE" altLang="de-DE" sz="1800" b="1">
                <a:latin typeface="MS Shell Dlg" panose="020B0604020202020204" pitchFamily="34" charset="0"/>
              </a:rPr>
              <a:t>Heilmittel </a:t>
            </a:r>
            <a:endParaRPr lang="de-DE" altLang="de-DE" sz="1800">
              <a:latin typeface="MS Shell Dlg" panose="020B0604020202020204" pitchFamily="34" charset="0"/>
            </a:endParaRPr>
          </a:p>
          <a:p>
            <a:pPr eaLnBrk="1" hangingPunct="1">
              <a:spcBef>
                <a:spcPct val="50000"/>
              </a:spcBef>
            </a:pPr>
            <a:r>
              <a:rPr lang="de-DE" altLang="de-DE" sz="1800">
                <a:latin typeface="MS Shell Dlg" panose="020B0604020202020204" pitchFamily="34" charset="0"/>
              </a:rPr>
              <a:t>(1) Versicherte haben Anspruch auf Versorgung mit Heilmitteln, soweit sie nicht nach § 34</a:t>
            </a:r>
            <a:r>
              <a:rPr lang="de-DE" altLang="de-DE" sz="1800">
                <a:solidFill>
                  <a:srgbClr val="0000FF"/>
                </a:solidFill>
                <a:latin typeface="MS Shell Dlg" panose="020B0604020202020204" pitchFamily="34" charset="0"/>
              </a:rPr>
              <a:t> </a:t>
            </a:r>
            <a:r>
              <a:rPr lang="de-DE" altLang="de-DE" sz="1800">
                <a:latin typeface="MS Shell Dlg" panose="020B0604020202020204" pitchFamily="34" charset="0"/>
              </a:rPr>
              <a:t>ausgeschlossen sind. Für nicht nach Satz 1 ausgeschlossene Heilmittel bleibt § 92</a:t>
            </a:r>
            <a:r>
              <a:rPr lang="de-DE" altLang="de-DE" sz="1800">
                <a:solidFill>
                  <a:srgbClr val="0000FF"/>
                </a:solidFill>
                <a:latin typeface="MS Shell Dlg" panose="020B0604020202020204" pitchFamily="34" charset="0"/>
              </a:rPr>
              <a:t> </a:t>
            </a:r>
            <a:r>
              <a:rPr lang="de-DE" altLang="de-DE" sz="1800">
                <a:latin typeface="MS Shell Dlg" panose="020B0604020202020204" pitchFamily="34" charset="0"/>
              </a:rPr>
              <a:t>unberührt. </a:t>
            </a:r>
          </a:p>
        </p:txBody>
      </p:sp>
    </p:spTree>
  </p:cSld>
  <p:clrMapOvr>
    <a:masterClrMapping/>
  </p:clrMapOvr>
  <p:transition spd="med">
    <p:wipe dir="r"/>
  </p:transition>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Fußzeilenplatzhalter 2">
            <a:extLst>
              <a:ext uri="{FF2B5EF4-FFF2-40B4-BE49-F238E27FC236}">
                <a16:creationId xmlns:a16="http://schemas.microsoft.com/office/drawing/2014/main" id="{5D553649-6126-41EE-A998-07610FD309C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2755" name="Foliennummernplatzhalter 3">
            <a:extLst>
              <a:ext uri="{FF2B5EF4-FFF2-40B4-BE49-F238E27FC236}">
                <a16:creationId xmlns:a16="http://schemas.microsoft.com/office/drawing/2014/main" id="{25770A09-32FC-41B7-95C5-2CF9850A0E9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E79229E-E6D2-46B4-BE8D-1913EB8F49F1}" type="slidenum">
              <a:rPr lang="de-DE" altLang="de-DE" sz="1400"/>
              <a:pPr eaLnBrk="1" hangingPunct="1"/>
              <a:t>194</a:t>
            </a:fld>
            <a:endParaRPr lang="de-DE" altLang="de-DE" sz="1400"/>
          </a:p>
        </p:txBody>
      </p:sp>
      <p:sp>
        <p:nvSpPr>
          <p:cNvPr id="202756" name="Text Box 2">
            <a:extLst>
              <a:ext uri="{FF2B5EF4-FFF2-40B4-BE49-F238E27FC236}">
                <a16:creationId xmlns:a16="http://schemas.microsoft.com/office/drawing/2014/main" id="{A0D4DE59-D7A3-48BA-B39E-E0B0F082FD7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2757" name="Text Box 3">
            <a:extLst>
              <a:ext uri="{FF2B5EF4-FFF2-40B4-BE49-F238E27FC236}">
                <a16:creationId xmlns:a16="http://schemas.microsoft.com/office/drawing/2014/main" id="{7F2CF973-D9CD-458B-A44D-BD631F11DFE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2)</a:t>
            </a:r>
          </a:p>
        </p:txBody>
      </p:sp>
      <p:sp>
        <p:nvSpPr>
          <p:cNvPr id="202758" name="Text Box 4">
            <a:extLst>
              <a:ext uri="{FF2B5EF4-FFF2-40B4-BE49-F238E27FC236}">
                <a16:creationId xmlns:a16="http://schemas.microsoft.com/office/drawing/2014/main" id="{AFEE01F3-FFA4-48DE-9562-968DF88F9B7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2759" name="Rectangle 5">
            <a:extLst>
              <a:ext uri="{FF2B5EF4-FFF2-40B4-BE49-F238E27FC236}">
                <a16:creationId xmlns:a16="http://schemas.microsoft.com/office/drawing/2014/main" id="{196AFD43-100F-4B69-AD7F-012DBADC9BF1}"/>
              </a:ext>
            </a:extLst>
          </p:cNvPr>
          <p:cNvSpPr>
            <a:spLocks noGrp="1" noChangeArrowheads="1"/>
          </p:cNvSpPr>
          <p:nvPr>
            <p:ph type="title" idx="4294967295"/>
          </p:nvPr>
        </p:nvSpPr>
        <p:spPr/>
        <p:txBody>
          <a:bodyPr/>
          <a:lstStyle/>
          <a:p>
            <a:pPr eaLnBrk="1" hangingPunct="1"/>
            <a:r>
              <a:rPr lang="de-DE" altLang="de-DE"/>
              <a:t>Krankenbehandlung 2 (Heilmittel)</a:t>
            </a:r>
          </a:p>
        </p:txBody>
      </p:sp>
      <p:sp>
        <p:nvSpPr>
          <p:cNvPr id="202760" name="Rectangle 6">
            <a:extLst>
              <a:ext uri="{FF2B5EF4-FFF2-40B4-BE49-F238E27FC236}">
                <a16:creationId xmlns:a16="http://schemas.microsoft.com/office/drawing/2014/main" id="{B9ADC776-9E95-4F3D-A95A-F9C2104185D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2761" name="Text Box 8">
            <a:extLst>
              <a:ext uri="{FF2B5EF4-FFF2-40B4-BE49-F238E27FC236}">
                <a16:creationId xmlns:a16="http://schemas.microsoft.com/office/drawing/2014/main" id="{04ADDEEE-5E6B-4E03-BFE7-99167F11399D}"/>
              </a:ext>
            </a:extLst>
          </p:cNvPr>
          <p:cNvSpPr txBox="1">
            <a:spLocks noChangeArrowheads="1"/>
          </p:cNvSpPr>
          <p:nvPr/>
        </p:nvSpPr>
        <p:spPr bwMode="auto">
          <a:xfrm>
            <a:off x="457200" y="3048000"/>
            <a:ext cx="8001000" cy="341632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MS Shell Dlg" panose="020B0604020202020204" pitchFamily="34" charset="0"/>
              </a:rPr>
              <a:t>(4)  Das Bundesministerium für Gesundheit und Soziale Sicherung kann durch Rechtsverordnung mit Zustimmung des Bundesrates Heil- und Hilfsmittel von geringem oder umstrittenem therapeutischen Nutzen oder geringem Abgabepreis bestimmen, deren Kosten die Krankenkasse nicht übernimmt. Die Rechtsverordnung kann auch bestimmen, inwieweit geringfügige Kosten der notwendigen Änderung, Instandsetzung und Ersatzbeschaffung sowie der Ausbildung im Gebrauch der Hilfsmittel von der Krankenkasse nicht übernommen werden. Die Sätze 1 und 2 gelten nicht für die Instandsetzung von Hörgeräten und ihre Versorgung mit Batterien bei Versicherten, die das achtzehnte Lebensjahr noch nicht vollendet haben. Absatz 2 Satz 3 gilt entsprechend. Für nicht durch Rechtsverordnung nach Satz 1 ausgeschlossene Heil- und Hilfsmittel bleibt § 92unberührt. </a:t>
            </a:r>
            <a:endParaRPr lang="de-DE" altLang="de-DE" sz="1800" dirty="0"/>
          </a:p>
        </p:txBody>
      </p:sp>
      <p:sp>
        <p:nvSpPr>
          <p:cNvPr id="202762" name="Text Box 9">
            <a:extLst>
              <a:ext uri="{FF2B5EF4-FFF2-40B4-BE49-F238E27FC236}">
                <a16:creationId xmlns:a16="http://schemas.microsoft.com/office/drawing/2014/main" id="{42141A85-5B66-4ED6-88C6-B0943CC220D9}"/>
              </a:ext>
            </a:extLst>
          </p:cNvPr>
          <p:cNvSpPr txBox="1">
            <a:spLocks noChangeArrowheads="1"/>
          </p:cNvSpPr>
          <p:nvPr/>
        </p:nvSpPr>
        <p:spPr bwMode="auto">
          <a:xfrm>
            <a:off x="2895600" y="25146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34 Abs. 4</a:t>
            </a:r>
          </a:p>
        </p:txBody>
      </p:sp>
      <p:sp>
        <p:nvSpPr>
          <p:cNvPr id="264202" name="Text Box 10">
            <a:extLst>
              <a:ext uri="{FF2B5EF4-FFF2-40B4-BE49-F238E27FC236}">
                <a16:creationId xmlns:a16="http://schemas.microsoft.com/office/drawing/2014/main" id="{5816915F-0EAB-4BC5-9A9B-D0CE1545EB7F}"/>
              </a:ext>
            </a:extLst>
          </p:cNvPr>
          <p:cNvSpPr txBox="1">
            <a:spLocks noChangeArrowheads="1"/>
          </p:cNvSpPr>
          <p:nvPr/>
        </p:nvSpPr>
        <p:spPr bwMode="auto">
          <a:xfrm rot="-667086">
            <a:off x="1981200" y="4114800"/>
            <a:ext cx="4495800" cy="822325"/>
          </a:xfrm>
          <a:prstGeom prst="rect">
            <a:avLst/>
          </a:prstGeom>
          <a:solidFill>
            <a:srgbClr val="FF0000"/>
          </a:solidFill>
          <a:ln w="9525">
            <a:noFill/>
            <a:miter lim="800000"/>
            <a:headEnd/>
            <a:tailEnd/>
          </a:ln>
          <a:effectLst>
            <a:outerShdw dist="215526" dir="2700000" algn="ctr" rotWithShape="0">
              <a:schemeClr val="bg2"/>
            </a:outerShdw>
          </a:effectLst>
        </p:spPr>
        <p:txBody>
          <a:bodyPr>
            <a:spAutoFit/>
          </a:bodyPr>
          <a:lstStyle/>
          <a:p>
            <a:pPr algn="ctr">
              <a:spcBef>
                <a:spcPct val="50000"/>
              </a:spcBef>
              <a:defRPr/>
            </a:pPr>
            <a:r>
              <a:rPr lang="de-DE"/>
              <a:t>Beinhaltet keine Heilmittel, zu Hilfsmittel siehe Folie 206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4202"/>
                                        </p:tgtEl>
                                        <p:attrNameLst>
                                          <p:attrName>style.visibility</p:attrName>
                                        </p:attrNameLst>
                                      </p:cBhvr>
                                      <p:to>
                                        <p:strVal val="visible"/>
                                      </p:to>
                                    </p:set>
                                    <p:anim calcmode="lin" valueType="num">
                                      <p:cBhvr additive="base">
                                        <p:cTn id="7" dur="500" fill="hold"/>
                                        <p:tgtEl>
                                          <p:spTgt spid="264202"/>
                                        </p:tgtEl>
                                        <p:attrNameLst>
                                          <p:attrName>ppt_x</p:attrName>
                                        </p:attrNameLst>
                                      </p:cBhvr>
                                      <p:tavLst>
                                        <p:tav tm="0">
                                          <p:val>
                                            <p:strVal val="0-#ppt_w/2"/>
                                          </p:val>
                                        </p:tav>
                                        <p:tav tm="100000">
                                          <p:val>
                                            <p:strVal val="#ppt_x"/>
                                          </p:val>
                                        </p:tav>
                                      </p:tavLst>
                                    </p:anim>
                                    <p:anim calcmode="lin" valueType="num">
                                      <p:cBhvr additive="base">
                                        <p:cTn id="8" dur="500" fill="hold"/>
                                        <p:tgtEl>
                                          <p:spTgt spid="2642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202" grpId="0" animBg="1" autoUpdateAnimBg="0"/>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Fußzeilenplatzhalter 2">
            <a:extLst>
              <a:ext uri="{FF2B5EF4-FFF2-40B4-BE49-F238E27FC236}">
                <a16:creationId xmlns:a16="http://schemas.microsoft.com/office/drawing/2014/main" id="{1DAD7FA8-0F3E-43DC-B33D-E26DA464FF1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3779" name="Foliennummernplatzhalter 3">
            <a:extLst>
              <a:ext uri="{FF2B5EF4-FFF2-40B4-BE49-F238E27FC236}">
                <a16:creationId xmlns:a16="http://schemas.microsoft.com/office/drawing/2014/main" id="{A8E70D26-FDE1-4A50-94F3-05E21470591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4E737DC-83EB-4BC4-8536-34784C9F8F95}" type="slidenum">
              <a:rPr lang="de-DE" altLang="de-DE" sz="1400"/>
              <a:pPr eaLnBrk="1" hangingPunct="1"/>
              <a:t>195</a:t>
            </a:fld>
            <a:endParaRPr lang="de-DE" altLang="de-DE" sz="1400"/>
          </a:p>
        </p:txBody>
      </p:sp>
      <p:sp>
        <p:nvSpPr>
          <p:cNvPr id="203780" name="Text Box 2">
            <a:extLst>
              <a:ext uri="{FF2B5EF4-FFF2-40B4-BE49-F238E27FC236}">
                <a16:creationId xmlns:a16="http://schemas.microsoft.com/office/drawing/2014/main" id="{08BF0F03-8742-4512-A1F0-F3A46015242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3781" name="Text Box 3">
            <a:extLst>
              <a:ext uri="{FF2B5EF4-FFF2-40B4-BE49-F238E27FC236}">
                <a16:creationId xmlns:a16="http://schemas.microsoft.com/office/drawing/2014/main" id="{D13CABFE-FBDE-4204-80E4-252A16B23B4D}"/>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3)</a:t>
            </a:r>
          </a:p>
        </p:txBody>
      </p:sp>
      <p:sp>
        <p:nvSpPr>
          <p:cNvPr id="203782" name="Text Box 4">
            <a:extLst>
              <a:ext uri="{FF2B5EF4-FFF2-40B4-BE49-F238E27FC236}">
                <a16:creationId xmlns:a16="http://schemas.microsoft.com/office/drawing/2014/main" id="{531E8403-58A9-43C5-AAE5-987C6207BEC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3783" name="Rectangle 5">
            <a:extLst>
              <a:ext uri="{FF2B5EF4-FFF2-40B4-BE49-F238E27FC236}">
                <a16:creationId xmlns:a16="http://schemas.microsoft.com/office/drawing/2014/main" id="{E9F1956E-F98A-4141-AFD0-A3B26E74B48E}"/>
              </a:ext>
            </a:extLst>
          </p:cNvPr>
          <p:cNvSpPr>
            <a:spLocks noGrp="1" noChangeArrowheads="1"/>
          </p:cNvSpPr>
          <p:nvPr>
            <p:ph type="title" idx="4294967295"/>
          </p:nvPr>
        </p:nvSpPr>
        <p:spPr/>
        <p:txBody>
          <a:bodyPr/>
          <a:lstStyle/>
          <a:p>
            <a:pPr eaLnBrk="1" hangingPunct="1"/>
            <a:r>
              <a:rPr lang="de-DE" altLang="de-DE"/>
              <a:t>Krankenbehandlung 3 (Heilmittel)</a:t>
            </a:r>
          </a:p>
        </p:txBody>
      </p:sp>
      <p:sp>
        <p:nvSpPr>
          <p:cNvPr id="203784" name="Rectangle 6">
            <a:extLst>
              <a:ext uri="{FF2B5EF4-FFF2-40B4-BE49-F238E27FC236}">
                <a16:creationId xmlns:a16="http://schemas.microsoft.com/office/drawing/2014/main" id="{8F2CC204-1630-48A7-BED3-C878E54E0EA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3785" name="Text Box 7">
            <a:extLst>
              <a:ext uri="{FF2B5EF4-FFF2-40B4-BE49-F238E27FC236}">
                <a16:creationId xmlns:a16="http://schemas.microsoft.com/office/drawing/2014/main" id="{9EBC3F79-7C2A-440A-8D16-657ED18C764C}"/>
              </a:ext>
            </a:extLst>
          </p:cNvPr>
          <p:cNvSpPr txBox="1">
            <a:spLocks noChangeArrowheads="1"/>
          </p:cNvSpPr>
          <p:nvPr/>
        </p:nvSpPr>
        <p:spPr bwMode="auto">
          <a:xfrm>
            <a:off x="457200" y="2667000"/>
            <a:ext cx="8305800" cy="25050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tabLst>
                <a:tab pos="381000" algn="l"/>
                <a:tab pos="673100" algn="l"/>
              </a:tabLst>
              <a:defRPr sz="2400">
                <a:solidFill>
                  <a:schemeClr val="tx1"/>
                </a:solidFill>
                <a:latin typeface="Tahoma" panose="020B0604030504040204" pitchFamily="34" charset="0"/>
              </a:defRPr>
            </a:lvl1pPr>
            <a:lvl2pPr marL="742950" indent="-285750" eaLnBrk="0" hangingPunct="0">
              <a:tabLst>
                <a:tab pos="381000" algn="l"/>
                <a:tab pos="673100" algn="l"/>
              </a:tabLst>
              <a:defRPr sz="2400">
                <a:solidFill>
                  <a:schemeClr val="tx1"/>
                </a:solidFill>
                <a:latin typeface="Tahoma" panose="020B0604030504040204" pitchFamily="34" charset="0"/>
              </a:defRPr>
            </a:lvl2pPr>
            <a:lvl3pPr marL="1143000" indent="-228600" eaLnBrk="0" hangingPunct="0">
              <a:tabLst>
                <a:tab pos="381000" algn="l"/>
                <a:tab pos="673100" algn="l"/>
              </a:tabLst>
              <a:defRPr sz="2400">
                <a:solidFill>
                  <a:schemeClr val="tx1"/>
                </a:solidFill>
                <a:latin typeface="Tahoma" panose="020B0604030504040204" pitchFamily="34" charset="0"/>
              </a:defRPr>
            </a:lvl3pPr>
            <a:lvl4pPr marL="1600200" indent="-228600" eaLnBrk="0" hangingPunct="0">
              <a:tabLst>
                <a:tab pos="381000" algn="l"/>
                <a:tab pos="673100" algn="l"/>
              </a:tabLst>
              <a:defRPr sz="2400">
                <a:solidFill>
                  <a:schemeClr val="tx1"/>
                </a:solidFill>
                <a:latin typeface="Tahoma" panose="020B0604030504040204" pitchFamily="34" charset="0"/>
              </a:defRPr>
            </a:lvl4pPr>
            <a:lvl5pPr marL="2057400" indent="-228600" eaLnBrk="0" hangingPunct="0">
              <a:tabLst>
                <a:tab pos="381000" algn="l"/>
                <a:tab pos="673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381000" algn="l"/>
                <a:tab pos="673100" algn="l"/>
              </a:tabLs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rPr>
              <a:t>Heilmittel sind</a:t>
            </a:r>
          </a:p>
          <a:p>
            <a:pPr algn="ctr" eaLnBrk="1" hangingPunct="1">
              <a:spcBef>
                <a:spcPct val="50000"/>
              </a:spcBef>
            </a:pPr>
            <a:endParaRPr lang="de-DE" altLang="de-DE" sz="2000" b="1">
              <a:latin typeface="Arial" panose="020B0604020202020204" pitchFamily="34" charset="0"/>
            </a:endParaRPr>
          </a:p>
          <a:p>
            <a:pPr eaLnBrk="1" hangingPunct="1">
              <a:spcBef>
                <a:spcPct val="50000"/>
              </a:spcBef>
            </a:pPr>
            <a:r>
              <a:rPr lang="de-DE" altLang="de-DE" sz="1800">
                <a:latin typeface="Arial" panose="020B0604020202020204" pitchFamily="34" charset="0"/>
              </a:rPr>
              <a:t>die einzelnen Maßnahmen der </a:t>
            </a:r>
            <a:r>
              <a:rPr lang="de-DE" altLang="de-DE" sz="1800">
                <a:latin typeface="Arial" panose="020B0604020202020204" pitchFamily="34" charset="0"/>
                <a:hlinkClick r:id="rId2"/>
              </a:rPr>
              <a:t>Physikalischen Therapie</a:t>
            </a:r>
            <a:endParaRPr lang="de-DE" altLang="de-DE" sz="1800">
              <a:latin typeface="Arial" panose="020B0604020202020204" pitchFamily="34" charset="0"/>
            </a:endParaRPr>
          </a:p>
          <a:p>
            <a:pPr eaLnBrk="1" hangingPunct="1">
              <a:spcBef>
                <a:spcPct val="50000"/>
              </a:spcBef>
            </a:pPr>
            <a:r>
              <a:rPr lang="de-DE" altLang="de-DE" sz="1800">
                <a:latin typeface="Arial" panose="020B0604020202020204" pitchFamily="34" charset="0"/>
              </a:rPr>
              <a:t>die einzelnen Maßnahmen der </a:t>
            </a:r>
            <a:r>
              <a:rPr lang="de-DE" altLang="de-DE" sz="1800">
                <a:latin typeface="Arial" panose="020B0604020202020204" pitchFamily="34" charset="0"/>
                <a:hlinkClick r:id="rId3"/>
              </a:rPr>
              <a:t>Podologischen Therapie</a:t>
            </a:r>
            <a:endParaRPr lang="de-DE" altLang="de-DE" sz="1800">
              <a:latin typeface="Arial" panose="020B0604020202020204" pitchFamily="34" charset="0"/>
            </a:endParaRPr>
          </a:p>
          <a:p>
            <a:pPr eaLnBrk="1" hangingPunct="1">
              <a:spcBef>
                <a:spcPct val="50000"/>
              </a:spcBef>
            </a:pPr>
            <a:r>
              <a:rPr lang="de-DE" altLang="de-DE" sz="1800">
                <a:latin typeface="Arial" panose="020B0604020202020204" pitchFamily="34" charset="0"/>
              </a:rPr>
              <a:t>die einzelnen Maßnahmen der </a:t>
            </a:r>
            <a:r>
              <a:rPr lang="de-DE" altLang="de-DE" sz="1800">
                <a:latin typeface="Arial" panose="020B0604020202020204" pitchFamily="34" charset="0"/>
                <a:hlinkClick r:id="rId4"/>
              </a:rPr>
              <a:t>Stimm-, Sprech- und Sprachtherapie</a:t>
            </a:r>
            <a:endParaRPr lang="de-DE" altLang="de-DE" sz="1800">
              <a:latin typeface="Arial" panose="020B0604020202020204" pitchFamily="34" charset="0"/>
            </a:endParaRPr>
          </a:p>
          <a:p>
            <a:pPr eaLnBrk="1" hangingPunct="1">
              <a:spcBef>
                <a:spcPct val="50000"/>
              </a:spcBef>
            </a:pPr>
            <a:r>
              <a:rPr lang="de-DE" altLang="de-DE" sz="1800">
                <a:latin typeface="Arial" panose="020B0604020202020204" pitchFamily="34" charset="0"/>
              </a:rPr>
              <a:t>die einzelnen Maßnahmen der </a:t>
            </a:r>
            <a:r>
              <a:rPr lang="de-DE" altLang="de-DE" sz="1800">
                <a:latin typeface="Arial" panose="020B0604020202020204" pitchFamily="34" charset="0"/>
                <a:hlinkClick r:id="rId5"/>
              </a:rPr>
              <a:t>Ergotherapie</a:t>
            </a:r>
            <a:endParaRPr lang="de-DE" altLang="de-DE" sz="1800">
              <a:latin typeface="Arial" panose="020B0604020202020204" pitchFamily="34" charset="0"/>
            </a:endParaRPr>
          </a:p>
        </p:txBody>
      </p:sp>
    </p:spTree>
  </p:cSld>
  <p:clrMapOvr>
    <a:masterClrMapping/>
  </p:clrMapOvr>
  <p:transition spd="med">
    <p:wipe dir="r"/>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ußzeilenplatzhalter 2">
            <a:extLst>
              <a:ext uri="{FF2B5EF4-FFF2-40B4-BE49-F238E27FC236}">
                <a16:creationId xmlns:a16="http://schemas.microsoft.com/office/drawing/2014/main" id="{9F5B3716-D203-4295-B063-C131309D4EE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4803" name="Foliennummernplatzhalter 3">
            <a:extLst>
              <a:ext uri="{FF2B5EF4-FFF2-40B4-BE49-F238E27FC236}">
                <a16:creationId xmlns:a16="http://schemas.microsoft.com/office/drawing/2014/main" id="{EF005A2C-2441-46D3-B261-0477AB52A3A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96002A8-9199-4C0D-93C8-5370A02C16E1}" type="slidenum">
              <a:rPr lang="de-DE" altLang="de-DE" sz="1400"/>
              <a:pPr eaLnBrk="1" hangingPunct="1"/>
              <a:t>196</a:t>
            </a:fld>
            <a:endParaRPr lang="de-DE" altLang="de-DE" sz="1400"/>
          </a:p>
        </p:txBody>
      </p:sp>
      <p:sp>
        <p:nvSpPr>
          <p:cNvPr id="204804" name="Text Box 2">
            <a:extLst>
              <a:ext uri="{FF2B5EF4-FFF2-40B4-BE49-F238E27FC236}">
                <a16:creationId xmlns:a16="http://schemas.microsoft.com/office/drawing/2014/main" id="{B4013870-3F75-4A99-8E04-859C89BF2F6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4805" name="Text Box 3">
            <a:extLst>
              <a:ext uri="{FF2B5EF4-FFF2-40B4-BE49-F238E27FC236}">
                <a16:creationId xmlns:a16="http://schemas.microsoft.com/office/drawing/2014/main" id="{C44685EF-76FB-491F-92B8-99409AF1617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4)</a:t>
            </a:r>
          </a:p>
        </p:txBody>
      </p:sp>
      <p:sp>
        <p:nvSpPr>
          <p:cNvPr id="204806" name="Text Box 4">
            <a:extLst>
              <a:ext uri="{FF2B5EF4-FFF2-40B4-BE49-F238E27FC236}">
                <a16:creationId xmlns:a16="http://schemas.microsoft.com/office/drawing/2014/main" id="{D60446F0-6CDC-42B3-B798-80AA2B1EA5B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4807" name="Rectangle 5">
            <a:extLst>
              <a:ext uri="{FF2B5EF4-FFF2-40B4-BE49-F238E27FC236}">
                <a16:creationId xmlns:a16="http://schemas.microsoft.com/office/drawing/2014/main" id="{B9B6DB9A-C582-41DB-9B02-3A74E479DD02}"/>
              </a:ext>
            </a:extLst>
          </p:cNvPr>
          <p:cNvSpPr>
            <a:spLocks noGrp="1" noChangeArrowheads="1"/>
          </p:cNvSpPr>
          <p:nvPr>
            <p:ph type="title" idx="4294967295"/>
          </p:nvPr>
        </p:nvSpPr>
        <p:spPr/>
        <p:txBody>
          <a:bodyPr/>
          <a:lstStyle/>
          <a:p>
            <a:pPr eaLnBrk="1" hangingPunct="1"/>
            <a:r>
              <a:rPr lang="de-DE" altLang="de-DE"/>
              <a:t>Krankenbehandlung 4 (Heilmittel)</a:t>
            </a:r>
          </a:p>
        </p:txBody>
      </p:sp>
      <p:sp>
        <p:nvSpPr>
          <p:cNvPr id="204808" name="Rectangle 6">
            <a:extLst>
              <a:ext uri="{FF2B5EF4-FFF2-40B4-BE49-F238E27FC236}">
                <a16:creationId xmlns:a16="http://schemas.microsoft.com/office/drawing/2014/main" id="{408D0326-667D-42DE-961A-2C0F07341CD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4809" name="Text Box 12">
            <a:extLst>
              <a:ext uri="{FF2B5EF4-FFF2-40B4-BE49-F238E27FC236}">
                <a16:creationId xmlns:a16="http://schemas.microsoft.com/office/drawing/2014/main" id="{13E24CC4-F7A2-4B85-808E-7319A6F78486}"/>
              </a:ext>
            </a:extLst>
          </p:cNvPr>
          <p:cNvSpPr txBox="1">
            <a:spLocks noChangeArrowheads="1"/>
          </p:cNvSpPr>
          <p:nvPr/>
        </p:nvSpPr>
        <p:spPr bwMode="auto">
          <a:xfrm>
            <a:off x="762000" y="2819400"/>
            <a:ext cx="7772400" cy="28956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92100" algn="l"/>
                <a:tab pos="571500" algn="l"/>
              </a:tabLst>
              <a:defRPr sz="2400">
                <a:solidFill>
                  <a:schemeClr val="tx1"/>
                </a:solidFill>
                <a:latin typeface="Tahoma" panose="020B0604030504040204" pitchFamily="34" charset="0"/>
              </a:defRPr>
            </a:lvl1pPr>
            <a:lvl2pPr marL="742950" indent="-285750" eaLnBrk="0" hangingPunct="0">
              <a:tabLst>
                <a:tab pos="292100" algn="l"/>
                <a:tab pos="571500" algn="l"/>
              </a:tabLst>
              <a:defRPr sz="2400">
                <a:solidFill>
                  <a:schemeClr val="tx1"/>
                </a:solidFill>
                <a:latin typeface="Tahoma" panose="020B0604030504040204" pitchFamily="34" charset="0"/>
              </a:defRPr>
            </a:lvl2pPr>
            <a:lvl3pPr marL="1143000" indent="-228600" eaLnBrk="0" hangingPunct="0">
              <a:tabLst>
                <a:tab pos="292100" algn="l"/>
                <a:tab pos="571500" algn="l"/>
              </a:tabLst>
              <a:defRPr sz="2400">
                <a:solidFill>
                  <a:schemeClr val="tx1"/>
                </a:solidFill>
                <a:latin typeface="Tahoma" panose="020B0604030504040204" pitchFamily="34" charset="0"/>
              </a:defRPr>
            </a:lvl3pPr>
            <a:lvl4pPr marL="1600200" indent="-228600" eaLnBrk="0" hangingPunct="0">
              <a:tabLst>
                <a:tab pos="292100" algn="l"/>
                <a:tab pos="571500" algn="l"/>
              </a:tabLst>
              <a:defRPr sz="2400">
                <a:solidFill>
                  <a:schemeClr val="tx1"/>
                </a:solidFill>
                <a:latin typeface="Tahoma" panose="020B0604030504040204" pitchFamily="34" charset="0"/>
              </a:defRPr>
            </a:lvl4pPr>
            <a:lvl5pPr marL="2057400" indent="-228600" eaLnBrk="0" hangingPunct="0">
              <a:tabLst>
                <a:tab pos="292100" algn="l"/>
                <a:tab pos="5715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292100" algn="l"/>
                <a:tab pos="5715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292100" algn="l"/>
                <a:tab pos="5715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292100" algn="l"/>
                <a:tab pos="5715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292100" algn="l"/>
                <a:tab pos="571500" algn="l"/>
              </a:tabLs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(6)  In den Richtlinien nach Absatz 1 Satz 2 Nr. 6 ist insbesondere zu regeln </a:t>
            </a:r>
          </a:p>
          <a:p>
            <a:pPr eaLnBrk="1" hangingPunct="1">
              <a:spcBef>
                <a:spcPct val="50000"/>
              </a:spcBef>
            </a:pPr>
            <a:r>
              <a:rPr lang="de-DE" altLang="de-DE" sz="2000">
                <a:latin typeface="MS Shell Dlg" panose="020B0604020202020204" pitchFamily="34" charset="0"/>
              </a:rPr>
              <a:t>	1.  der </a:t>
            </a:r>
            <a:r>
              <a:rPr lang="de-DE" altLang="de-DE" sz="2000">
                <a:latin typeface="MS Shell Dlg" panose="020B0604020202020204" pitchFamily="34" charset="0"/>
                <a:hlinkClick r:id="rId2" action="ppaction://hlinksldjump"/>
              </a:rPr>
              <a:t>Katalog verordnungsfähiger Heilmittel</a:t>
            </a:r>
            <a:r>
              <a:rPr lang="de-DE" altLang="de-DE" sz="2000">
                <a:latin typeface="MS Shell Dlg" panose="020B0604020202020204" pitchFamily="34" charset="0"/>
              </a:rPr>
              <a:t>, </a:t>
            </a:r>
          </a:p>
          <a:p>
            <a:pPr eaLnBrk="1" hangingPunct="1">
              <a:spcBef>
                <a:spcPct val="50000"/>
              </a:spcBef>
            </a:pPr>
            <a:r>
              <a:rPr lang="de-DE" altLang="de-DE" sz="2000">
                <a:latin typeface="MS Shell Dlg" panose="020B0604020202020204" pitchFamily="34" charset="0"/>
              </a:rPr>
              <a:t>	2.  die Zuordnung der Heilmittel zu Indikationen, </a:t>
            </a:r>
          </a:p>
          <a:p>
            <a:pPr eaLnBrk="1" hangingPunct="1">
              <a:spcBef>
                <a:spcPct val="50000"/>
              </a:spcBef>
            </a:pPr>
            <a:r>
              <a:rPr lang="de-DE" altLang="de-DE" sz="2000">
                <a:latin typeface="MS Shell Dlg" panose="020B0604020202020204" pitchFamily="34" charset="0"/>
              </a:rPr>
              <a:t>	3.  die Besonderheiten bei Wiederholungsverordnungen und </a:t>
            </a:r>
          </a:p>
          <a:p>
            <a:pPr eaLnBrk="1" hangingPunct="1">
              <a:spcBef>
                <a:spcPct val="50000"/>
              </a:spcBef>
            </a:pPr>
            <a:r>
              <a:rPr lang="de-DE" altLang="de-DE" sz="2000">
                <a:latin typeface="MS Shell Dlg" panose="020B0604020202020204" pitchFamily="34" charset="0"/>
              </a:rPr>
              <a:t>	4.  Inhalt und Umfang der Zusammenarbeit des verordnenden 			Vertragsarztes mit dem jeweiligen Heilmittelerbringer.</a:t>
            </a:r>
            <a:r>
              <a:rPr lang="de-DE" altLang="de-DE">
                <a:latin typeface="MS Shell Dlg" panose="020B0604020202020204" pitchFamily="34" charset="0"/>
              </a:rPr>
              <a:t> </a:t>
            </a:r>
            <a:endParaRPr lang="de-DE" altLang="de-DE"/>
          </a:p>
        </p:txBody>
      </p:sp>
      <p:sp>
        <p:nvSpPr>
          <p:cNvPr id="204810" name="AutoShape 14">
            <a:hlinkClick r:id="rId3" action="ppaction://hlinksldjump" highlightClick="1"/>
            <a:extLst>
              <a:ext uri="{FF2B5EF4-FFF2-40B4-BE49-F238E27FC236}">
                <a16:creationId xmlns:a16="http://schemas.microsoft.com/office/drawing/2014/main" id="{97FF8BAA-F223-4E4A-9F46-7278BE357A8C}"/>
              </a:ext>
            </a:extLst>
          </p:cNvPr>
          <p:cNvSpPr>
            <a:spLocks noChangeArrowheads="1"/>
          </p:cNvSpPr>
          <p:nvPr/>
        </p:nvSpPr>
        <p:spPr bwMode="auto">
          <a:xfrm>
            <a:off x="6489700" y="3581400"/>
            <a:ext cx="304800" cy="3048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Fußzeilenplatzhalter 2">
            <a:extLst>
              <a:ext uri="{FF2B5EF4-FFF2-40B4-BE49-F238E27FC236}">
                <a16:creationId xmlns:a16="http://schemas.microsoft.com/office/drawing/2014/main" id="{14DD2B4D-670D-4886-BB38-51BF8E3999C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5827" name="Foliennummernplatzhalter 3">
            <a:extLst>
              <a:ext uri="{FF2B5EF4-FFF2-40B4-BE49-F238E27FC236}">
                <a16:creationId xmlns:a16="http://schemas.microsoft.com/office/drawing/2014/main" id="{81EFD679-4EB3-4AE1-8CB5-AF7F24EEF15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630538F-634D-499E-96AF-7A2330798B38}" type="slidenum">
              <a:rPr lang="de-DE" altLang="de-DE" sz="1400"/>
              <a:pPr eaLnBrk="1" hangingPunct="1"/>
              <a:t>197</a:t>
            </a:fld>
            <a:endParaRPr lang="de-DE" altLang="de-DE" sz="1400"/>
          </a:p>
        </p:txBody>
      </p:sp>
      <p:sp>
        <p:nvSpPr>
          <p:cNvPr id="205828" name="Text Box 2">
            <a:extLst>
              <a:ext uri="{FF2B5EF4-FFF2-40B4-BE49-F238E27FC236}">
                <a16:creationId xmlns:a16="http://schemas.microsoft.com/office/drawing/2014/main" id="{B2486995-E8D9-4A63-8868-5FF7FEE6CA2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5829" name="Text Box 3">
            <a:extLst>
              <a:ext uri="{FF2B5EF4-FFF2-40B4-BE49-F238E27FC236}">
                <a16:creationId xmlns:a16="http://schemas.microsoft.com/office/drawing/2014/main" id="{D6D432A0-ADBE-4737-B9A2-58632A25EC9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5)</a:t>
            </a:r>
          </a:p>
        </p:txBody>
      </p:sp>
      <p:sp>
        <p:nvSpPr>
          <p:cNvPr id="205830" name="Text Box 4">
            <a:extLst>
              <a:ext uri="{FF2B5EF4-FFF2-40B4-BE49-F238E27FC236}">
                <a16:creationId xmlns:a16="http://schemas.microsoft.com/office/drawing/2014/main" id="{EDA4E942-85FD-4909-BA23-84133C9C0B8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5831" name="Rectangle 5">
            <a:extLst>
              <a:ext uri="{FF2B5EF4-FFF2-40B4-BE49-F238E27FC236}">
                <a16:creationId xmlns:a16="http://schemas.microsoft.com/office/drawing/2014/main" id="{321D5B30-9DBC-41E5-84FB-AE9C97FA2AAA}"/>
              </a:ext>
            </a:extLst>
          </p:cNvPr>
          <p:cNvSpPr>
            <a:spLocks noGrp="1" noChangeArrowheads="1"/>
          </p:cNvSpPr>
          <p:nvPr>
            <p:ph type="title" idx="4294967295"/>
          </p:nvPr>
        </p:nvSpPr>
        <p:spPr/>
        <p:txBody>
          <a:bodyPr/>
          <a:lstStyle/>
          <a:p>
            <a:pPr eaLnBrk="1" hangingPunct="1"/>
            <a:r>
              <a:rPr lang="de-DE" altLang="de-DE"/>
              <a:t>Krankenbehandlung 5 (Heilmittel)</a:t>
            </a:r>
          </a:p>
        </p:txBody>
      </p:sp>
      <p:sp>
        <p:nvSpPr>
          <p:cNvPr id="205832" name="Rectangle 6">
            <a:extLst>
              <a:ext uri="{FF2B5EF4-FFF2-40B4-BE49-F238E27FC236}">
                <a16:creationId xmlns:a16="http://schemas.microsoft.com/office/drawing/2014/main" id="{62B8EC1A-78F6-4C7B-A9E1-A84683C04C1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5833" name="Text Box 11">
            <a:extLst>
              <a:ext uri="{FF2B5EF4-FFF2-40B4-BE49-F238E27FC236}">
                <a16:creationId xmlns:a16="http://schemas.microsoft.com/office/drawing/2014/main" id="{78D7EECB-8B4F-46E7-9127-ADC09023348C}"/>
              </a:ext>
            </a:extLst>
          </p:cNvPr>
          <p:cNvSpPr txBox="1">
            <a:spLocks noChangeArrowheads="1"/>
          </p:cNvSpPr>
          <p:nvPr/>
        </p:nvSpPr>
        <p:spPr bwMode="auto">
          <a:xfrm>
            <a:off x="457200" y="3013075"/>
            <a:ext cx="8077200" cy="3046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rPr>
              <a:t>(2) Versicherte, die das achtzehnte  Lebensjahr vollendet haben, haben zu den Kosten der Heilmittel als Zuzahlung den sich nach § 61 Satz 3</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ergebenden Betrag an die abgebende Stelle zu leisten. Dies gilt auch, wenn Massagen, Bäder und Krankengymnastik als Bestandteil der ärztlichen Behandlung (§ 27 Satz 2 Nr. 1) oder bei ambulanter Behandlung in Krankenhäusern, Rehabilitations- oder anderen Einrichtungen abgegeben werden. Die Zuzahlung für die in Satz 2 genannten Heilmittel, die als Bestandteil der ärztlichen Behandlung abgegeben werden, errechnet sich nach den Preisen, die für die Krankenkasse des Versicherten nach § 125</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für den Bereich des Vertragsarztsitzes vereinbart sind. Bestehen insoweit unterschiedliche Preisvereinbarungen, hat die Krankenkasse einen durchschnittlichen Preis zu errechnen. Die Krankenkasse teilt die anzuwendenden Preise den Kassenärztlichen Vereinigungen mit, die die Vertragsärzte darüber unterrichten. </a:t>
            </a:r>
            <a:endParaRPr lang="de-DE" altLang="de-DE" sz="1600" dirty="0"/>
          </a:p>
        </p:txBody>
      </p:sp>
      <p:sp>
        <p:nvSpPr>
          <p:cNvPr id="205834" name="Text Box 12">
            <a:extLst>
              <a:ext uri="{FF2B5EF4-FFF2-40B4-BE49-F238E27FC236}">
                <a16:creationId xmlns:a16="http://schemas.microsoft.com/office/drawing/2014/main" id="{6DB978C7-0AEC-494C-A5A7-215788BA09CD}"/>
              </a:ext>
            </a:extLst>
          </p:cNvPr>
          <p:cNvSpPr txBox="1">
            <a:spLocks noChangeArrowheads="1"/>
          </p:cNvSpPr>
          <p:nvPr/>
        </p:nvSpPr>
        <p:spPr bwMode="auto">
          <a:xfrm>
            <a:off x="3048000" y="2438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32 Abs. 2</a:t>
            </a:r>
          </a:p>
        </p:txBody>
      </p:sp>
    </p:spTree>
  </p:cSld>
  <p:clrMapOvr>
    <a:masterClrMapping/>
  </p:clrMapOvr>
  <p:transition spd="med">
    <p:wipe dir="r"/>
  </p:transition>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850" name="Fußzeilenplatzhalter 2">
            <a:extLst>
              <a:ext uri="{FF2B5EF4-FFF2-40B4-BE49-F238E27FC236}">
                <a16:creationId xmlns:a16="http://schemas.microsoft.com/office/drawing/2014/main" id="{26D4858D-1772-4CE9-B28E-573203A652A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6851" name="Foliennummernplatzhalter 3">
            <a:extLst>
              <a:ext uri="{FF2B5EF4-FFF2-40B4-BE49-F238E27FC236}">
                <a16:creationId xmlns:a16="http://schemas.microsoft.com/office/drawing/2014/main" id="{31A78C2C-9389-467C-A0B4-69BD0B1C410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DF5D675-160F-4009-9686-56F50DBA7003}" type="slidenum">
              <a:rPr lang="de-DE" altLang="de-DE" sz="1400"/>
              <a:pPr eaLnBrk="1" hangingPunct="1"/>
              <a:t>198</a:t>
            </a:fld>
            <a:endParaRPr lang="de-DE" altLang="de-DE" sz="1400"/>
          </a:p>
        </p:txBody>
      </p:sp>
      <p:sp>
        <p:nvSpPr>
          <p:cNvPr id="206852" name="Text Box 2">
            <a:extLst>
              <a:ext uri="{FF2B5EF4-FFF2-40B4-BE49-F238E27FC236}">
                <a16:creationId xmlns:a16="http://schemas.microsoft.com/office/drawing/2014/main" id="{698FF9B2-866F-4705-B997-3A3F3D4BCE8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6853" name="Text Box 3">
            <a:extLst>
              <a:ext uri="{FF2B5EF4-FFF2-40B4-BE49-F238E27FC236}">
                <a16:creationId xmlns:a16="http://schemas.microsoft.com/office/drawing/2014/main" id="{156B9D74-36FE-4849-A39A-CF2A88C267E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6)</a:t>
            </a:r>
          </a:p>
        </p:txBody>
      </p:sp>
      <p:sp>
        <p:nvSpPr>
          <p:cNvPr id="206854" name="Text Box 4">
            <a:extLst>
              <a:ext uri="{FF2B5EF4-FFF2-40B4-BE49-F238E27FC236}">
                <a16:creationId xmlns:a16="http://schemas.microsoft.com/office/drawing/2014/main" id="{2D802FCE-AABB-436C-9E8B-F5E3C5BECF8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6855" name="Rectangle 5">
            <a:extLst>
              <a:ext uri="{FF2B5EF4-FFF2-40B4-BE49-F238E27FC236}">
                <a16:creationId xmlns:a16="http://schemas.microsoft.com/office/drawing/2014/main" id="{A15AAD0A-E1F1-4B96-B4B8-FD99F690FED2}"/>
              </a:ext>
            </a:extLst>
          </p:cNvPr>
          <p:cNvSpPr>
            <a:spLocks noGrp="1" noChangeArrowheads="1"/>
          </p:cNvSpPr>
          <p:nvPr>
            <p:ph type="title" idx="4294967295"/>
          </p:nvPr>
        </p:nvSpPr>
        <p:spPr/>
        <p:txBody>
          <a:bodyPr/>
          <a:lstStyle/>
          <a:p>
            <a:pPr eaLnBrk="1" hangingPunct="1"/>
            <a:r>
              <a:rPr lang="de-DE" altLang="de-DE"/>
              <a:t>Krankenbehandlung 6 (Heilmittel)</a:t>
            </a:r>
          </a:p>
        </p:txBody>
      </p:sp>
      <p:sp>
        <p:nvSpPr>
          <p:cNvPr id="206856" name="Rectangle 6">
            <a:extLst>
              <a:ext uri="{FF2B5EF4-FFF2-40B4-BE49-F238E27FC236}">
                <a16:creationId xmlns:a16="http://schemas.microsoft.com/office/drawing/2014/main" id="{6AB838D9-BAD0-4DFB-843C-D512139C0A4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6857" name="Text Box 8">
            <a:extLst>
              <a:ext uri="{FF2B5EF4-FFF2-40B4-BE49-F238E27FC236}">
                <a16:creationId xmlns:a16="http://schemas.microsoft.com/office/drawing/2014/main" id="{2074DB88-95F4-4242-85B0-B4C9494DAFF7}"/>
              </a:ext>
            </a:extLst>
          </p:cNvPr>
          <p:cNvSpPr txBox="1">
            <a:spLocks noChangeArrowheads="1"/>
          </p:cNvSpPr>
          <p:nvPr/>
        </p:nvSpPr>
        <p:spPr bwMode="auto">
          <a:xfrm>
            <a:off x="3048000" y="2438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61 </a:t>
            </a:r>
          </a:p>
        </p:txBody>
      </p:sp>
      <p:sp>
        <p:nvSpPr>
          <p:cNvPr id="262153" name="Text Box 9">
            <a:extLst>
              <a:ext uri="{FF2B5EF4-FFF2-40B4-BE49-F238E27FC236}">
                <a16:creationId xmlns:a16="http://schemas.microsoft.com/office/drawing/2014/main" id="{C045C178-5882-4F72-95F9-4AAF1A9B051E}"/>
              </a:ext>
            </a:extLst>
          </p:cNvPr>
          <p:cNvSpPr txBox="1">
            <a:spLocks noChangeArrowheads="1"/>
          </p:cNvSpPr>
          <p:nvPr/>
        </p:nvSpPr>
        <p:spPr bwMode="auto">
          <a:xfrm>
            <a:off x="381000" y="3048000"/>
            <a:ext cx="8458200" cy="2530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Zuzahlungen, die Versicherte zu leisten haben, betragen 10 vom Hundert des Abgabepreises, mindestens jedoch 5 Euro und höchstens 10 Euro; allerdings jeweils nicht mehr als die Kosten des Mittels. Als Zuzahlungen zu stationären Maßnahmen werden je Kalendertag 10 Euro erhoben. </a:t>
            </a:r>
            <a:r>
              <a:rPr lang="de-DE" altLang="de-DE" sz="2000" b="1">
                <a:solidFill>
                  <a:schemeClr val="folHlink"/>
                </a:solidFill>
                <a:latin typeface="MS Shell Dlg" panose="020B0604020202020204" pitchFamily="34" charset="0"/>
              </a:rPr>
              <a:t>Bei Heilmitteln und häuslicher Krankenpflege beträgt die Zuzahlung 10 vom Hundert der Kosten sowie 10 Euro je Verordnung</a:t>
            </a:r>
            <a:r>
              <a:rPr lang="de-DE" altLang="de-DE" sz="2000">
                <a:latin typeface="MS Shell Dlg" panose="020B0604020202020204" pitchFamily="34" charset="0"/>
              </a:rPr>
              <a:t>. Geleistete Zuzahlungen sind von dem zum Einzug Verpflichteten gegenüber dem Versicherten zu quittieren; ein Vergütungsanspruch hierfür besteht nicht. </a:t>
            </a:r>
          </a:p>
        </p:txBody>
      </p:sp>
      <p:sp>
        <p:nvSpPr>
          <p:cNvPr id="206859" name="AutoShape 10">
            <a:hlinkClick r:id="rId2" action="ppaction://hlinksldjump" highlightClick="1"/>
            <a:extLst>
              <a:ext uri="{FF2B5EF4-FFF2-40B4-BE49-F238E27FC236}">
                <a16:creationId xmlns:a16="http://schemas.microsoft.com/office/drawing/2014/main" id="{84B101CD-CC1A-46DF-AA7B-B964AD8E2A73}"/>
              </a:ext>
            </a:extLst>
          </p:cNvPr>
          <p:cNvSpPr>
            <a:spLocks noChangeArrowheads="1"/>
          </p:cNvSpPr>
          <p:nvPr/>
        </p:nvSpPr>
        <p:spPr bwMode="auto">
          <a:xfrm>
            <a:off x="7848600" y="6096000"/>
            <a:ext cx="228600" cy="2286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2153"/>
                                        </p:tgtEl>
                                        <p:attrNameLst>
                                          <p:attrName>style.visibility</p:attrName>
                                        </p:attrNameLst>
                                      </p:cBhvr>
                                      <p:to>
                                        <p:strVal val="visible"/>
                                      </p:to>
                                    </p:set>
                                    <p:anim calcmode="lin" valueType="num">
                                      <p:cBhvr additive="base">
                                        <p:cTn id="7" dur="500" fill="hold"/>
                                        <p:tgtEl>
                                          <p:spTgt spid="262153"/>
                                        </p:tgtEl>
                                        <p:attrNameLst>
                                          <p:attrName>ppt_x</p:attrName>
                                        </p:attrNameLst>
                                      </p:cBhvr>
                                      <p:tavLst>
                                        <p:tav tm="0">
                                          <p:val>
                                            <p:strVal val="0-#ppt_w/2"/>
                                          </p:val>
                                        </p:tav>
                                        <p:tav tm="100000">
                                          <p:val>
                                            <p:strVal val="#ppt_x"/>
                                          </p:val>
                                        </p:tav>
                                      </p:tavLst>
                                    </p:anim>
                                    <p:anim calcmode="lin" valueType="num">
                                      <p:cBhvr additive="base">
                                        <p:cTn id="8" dur="500" fill="hold"/>
                                        <p:tgtEl>
                                          <p:spTgt spid="2621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53" grpId="0" animBg="1" autoUpdateAnimBg="0"/>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Fußzeilenplatzhalter 2">
            <a:extLst>
              <a:ext uri="{FF2B5EF4-FFF2-40B4-BE49-F238E27FC236}">
                <a16:creationId xmlns:a16="http://schemas.microsoft.com/office/drawing/2014/main" id="{A5D6CC41-9A66-4B9F-8C76-8F7234D3373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7875" name="Foliennummernplatzhalter 3">
            <a:extLst>
              <a:ext uri="{FF2B5EF4-FFF2-40B4-BE49-F238E27FC236}">
                <a16:creationId xmlns:a16="http://schemas.microsoft.com/office/drawing/2014/main" id="{F5CDCF01-01A6-4B41-B582-356C0EB9551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DF2B8B6-5131-42DB-8ED9-E398AD1CE94F}" type="slidenum">
              <a:rPr lang="de-DE" altLang="de-DE" sz="1400"/>
              <a:pPr eaLnBrk="1" hangingPunct="1"/>
              <a:t>199</a:t>
            </a:fld>
            <a:endParaRPr lang="de-DE" altLang="de-DE" sz="1400"/>
          </a:p>
        </p:txBody>
      </p:sp>
      <p:sp>
        <p:nvSpPr>
          <p:cNvPr id="207876" name="Text Box 2">
            <a:extLst>
              <a:ext uri="{FF2B5EF4-FFF2-40B4-BE49-F238E27FC236}">
                <a16:creationId xmlns:a16="http://schemas.microsoft.com/office/drawing/2014/main" id="{E7992D4A-4AFC-4042-BD14-5E41CD194F0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7877" name="Text Box 3">
            <a:extLst>
              <a:ext uri="{FF2B5EF4-FFF2-40B4-BE49-F238E27FC236}">
                <a16:creationId xmlns:a16="http://schemas.microsoft.com/office/drawing/2014/main" id="{D5AF7EB0-D248-4470-A19F-271A058995B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7)</a:t>
            </a:r>
          </a:p>
        </p:txBody>
      </p:sp>
      <p:sp>
        <p:nvSpPr>
          <p:cNvPr id="207878" name="Text Box 4">
            <a:extLst>
              <a:ext uri="{FF2B5EF4-FFF2-40B4-BE49-F238E27FC236}">
                <a16:creationId xmlns:a16="http://schemas.microsoft.com/office/drawing/2014/main" id="{13BB080D-EC59-4D08-A5A7-9C71007304D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7879" name="Rectangle 5">
            <a:extLst>
              <a:ext uri="{FF2B5EF4-FFF2-40B4-BE49-F238E27FC236}">
                <a16:creationId xmlns:a16="http://schemas.microsoft.com/office/drawing/2014/main" id="{488C4C42-17A6-46D1-8035-037079C1E58E}"/>
              </a:ext>
            </a:extLst>
          </p:cNvPr>
          <p:cNvSpPr>
            <a:spLocks noGrp="1" noChangeArrowheads="1"/>
          </p:cNvSpPr>
          <p:nvPr>
            <p:ph type="title" idx="4294967295"/>
          </p:nvPr>
        </p:nvSpPr>
        <p:spPr/>
        <p:txBody>
          <a:bodyPr/>
          <a:lstStyle/>
          <a:p>
            <a:pPr eaLnBrk="1" hangingPunct="1"/>
            <a:r>
              <a:rPr lang="de-DE" altLang="de-DE"/>
              <a:t>Krankenbehandlung 7 (Heilmittel)</a:t>
            </a:r>
          </a:p>
        </p:txBody>
      </p:sp>
      <p:sp>
        <p:nvSpPr>
          <p:cNvPr id="207880" name="Rectangle 6">
            <a:extLst>
              <a:ext uri="{FF2B5EF4-FFF2-40B4-BE49-F238E27FC236}">
                <a16:creationId xmlns:a16="http://schemas.microsoft.com/office/drawing/2014/main" id="{5B826BD8-1E52-4A22-A340-356269FCF8C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7881" name="Text Box 7">
            <a:extLst>
              <a:ext uri="{FF2B5EF4-FFF2-40B4-BE49-F238E27FC236}">
                <a16:creationId xmlns:a16="http://schemas.microsoft.com/office/drawing/2014/main" id="{82BFFAF7-58F9-40B8-A835-C464945CD70D}"/>
              </a:ext>
            </a:extLst>
          </p:cNvPr>
          <p:cNvSpPr txBox="1">
            <a:spLocks noChangeArrowheads="1"/>
          </p:cNvSpPr>
          <p:nvPr/>
        </p:nvSpPr>
        <p:spPr bwMode="auto">
          <a:xfrm>
            <a:off x="2133600" y="2438400"/>
            <a:ext cx="447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Auszug aus dem Heilmittelkatalog </a:t>
            </a:r>
          </a:p>
        </p:txBody>
      </p:sp>
      <p:sp>
        <p:nvSpPr>
          <p:cNvPr id="207882" name="Text Box 9">
            <a:extLst>
              <a:ext uri="{FF2B5EF4-FFF2-40B4-BE49-F238E27FC236}">
                <a16:creationId xmlns:a16="http://schemas.microsoft.com/office/drawing/2014/main" id="{4768FEAC-249E-4884-8B4E-973F0D831FFE}"/>
              </a:ext>
            </a:extLst>
          </p:cNvPr>
          <p:cNvSpPr txBox="1">
            <a:spLocks noChangeArrowheads="1"/>
          </p:cNvSpPr>
          <p:nvPr/>
        </p:nvSpPr>
        <p:spPr bwMode="auto">
          <a:xfrm>
            <a:off x="609600" y="3048000"/>
            <a:ext cx="815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endParaRPr lang="de-DE" altLang="de-DE"/>
          </a:p>
        </p:txBody>
      </p:sp>
      <p:pic>
        <p:nvPicPr>
          <p:cNvPr id="207883" name="Picture 10" descr="C:\Dokumente und Einstellungen\h439090\Eigene Dateien\NoSave\Daten 2006\Studienbrief\Heilmittelkatalog.gif">
            <a:extLst>
              <a:ext uri="{FF2B5EF4-FFF2-40B4-BE49-F238E27FC236}">
                <a16:creationId xmlns:a16="http://schemas.microsoft.com/office/drawing/2014/main" id="{90C09EE9-BF10-4054-94B1-2058A98BF7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594" t="10417" r="9375" b="24599"/>
          <a:stretch>
            <a:fillRect/>
          </a:stretch>
        </p:blipFill>
        <p:spPr bwMode="auto">
          <a:xfrm>
            <a:off x="990600" y="2751138"/>
            <a:ext cx="6400800" cy="380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84" name="AutoShape 11">
            <a:hlinkClick r:id="rId3" action="ppaction://hlinksldjump" highlightClick="1"/>
            <a:extLst>
              <a:ext uri="{FF2B5EF4-FFF2-40B4-BE49-F238E27FC236}">
                <a16:creationId xmlns:a16="http://schemas.microsoft.com/office/drawing/2014/main" id="{2A8ABD8E-1CDE-4208-881E-76AB786B9FBC}"/>
              </a:ext>
            </a:extLst>
          </p:cNvPr>
          <p:cNvSpPr>
            <a:spLocks noChangeArrowheads="1"/>
          </p:cNvSpPr>
          <p:nvPr/>
        </p:nvSpPr>
        <p:spPr bwMode="auto">
          <a:xfrm>
            <a:off x="8001000" y="6172200"/>
            <a:ext cx="2286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ußzeilenplatzhalter 2">
            <a:extLst>
              <a:ext uri="{FF2B5EF4-FFF2-40B4-BE49-F238E27FC236}">
                <a16:creationId xmlns:a16="http://schemas.microsoft.com/office/drawing/2014/main" id="{5FE00E50-499E-429E-98B9-51E7632BB4D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123" name="Foliennummernplatzhalter 3">
            <a:extLst>
              <a:ext uri="{FF2B5EF4-FFF2-40B4-BE49-F238E27FC236}">
                <a16:creationId xmlns:a16="http://schemas.microsoft.com/office/drawing/2014/main" id="{4F9E7561-D3EC-48D9-8685-9E340F1999C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F7AD7F8-66CB-4E61-B59F-30613962FF2F}" type="slidenum">
              <a:rPr lang="de-DE" altLang="de-DE" sz="1400"/>
              <a:pPr eaLnBrk="1" hangingPunct="1"/>
              <a:t>2</a:t>
            </a:fld>
            <a:endParaRPr lang="de-DE" altLang="de-DE" sz="1400" dirty="0"/>
          </a:p>
        </p:txBody>
      </p:sp>
      <p:sp>
        <p:nvSpPr>
          <p:cNvPr id="5124" name="Rectangle 13">
            <a:extLst>
              <a:ext uri="{FF2B5EF4-FFF2-40B4-BE49-F238E27FC236}">
                <a16:creationId xmlns:a16="http://schemas.microsoft.com/office/drawing/2014/main" id="{74BC9372-7D39-45E2-9D75-BD488ADD6991}"/>
              </a:ext>
            </a:extLst>
          </p:cNvPr>
          <p:cNvSpPr>
            <a:spLocks noGrp="1" noChangeArrowheads="1"/>
          </p:cNvSpPr>
          <p:nvPr>
            <p:ph type="title" idx="4294967295"/>
          </p:nvPr>
        </p:nvSpPr>
        <p:spPr/>
        <p:txBody>
          <a:bodyPr/>
          <a:lstStyle/>
          <a:p>
            <a:pPr eaLnBrk="1" hangingPunct="1"/>
            <a:r>
              <a:rPr lang="de-DE" altLang="de-DE" dirty="0"/>
              <a:t>Gliederung</a:t>
            </a:r>
          </a:p>
        </p:txBody>
      </p:sp>
      <p:sp>
        <p:nvSpPr>
          <p:cNvPr id="26634" name="Rectangle 10">
            <a:extLst>
              <a:ext uri="{FF2B5EF4-FFF2-40B4-BE49-F238E27FC236}">
                <a16:creationId xmlns:a16="http://schemas.microsoft.com/office/drawing/2014/main" id="{4EF8D850-37F6-4B67-86ED-D95EB7B5A394}"/>
              </a:ext>
            </a:extLst>
          </p:cNvPr>
          <p:cNvSpPr>
            <a:spLocks noChangeArrowheads="1"/>
          </p:cNvSpPr>
          <p:nvPr/>
        </p:nvSpPr>
        <p:spPr bwMode="auto">
          <a:xfrm>
            <a:off x="1267408" y="2209800"/>
            <a:ext cx="7391400" cy="3595464"/>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5126" name="Text Box 2">
            <a:extLst>
              <a:ext uri="{FF2B5EF4-FFF2-40B4-BE49-F238E27FC236}">
                <a16:creationId xmlns:a16="http://schemas.microsoft.com/office/drawing/2014/main" id="{DDD33296-EDF1-4BA9-A1B2-617CBF111A55}"/>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dirty="0">
                <a:latin typeface="Times New Roman" panose="02020603050405020304" pitchFamily="18" charset="0"/>
              </a:rPr>
              <a:t>Gliederung:</a:t>
            </a:r>
          </a:p>
        </p:txBody>
      </p:sp>
      <p:sp>
        <p:nvSpPr>
          <p:cNvPr id="26627" name="Text Box 3">
            <a:extLst>
              <a:ext uri="{FF2B5EF4-FFF2-40B4-BE49-F238E27FC236}">
                <a16:creationId xmlns:a16="http://schemas.microsoft.com/office/drawing/2014/main" id="{4159FCD8-ABEB-4413-83D7-6BAFE0CC0BC9}"/>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solidFill>
                  <a:srgbClr val="FF0000"/>
                </a:solidFill>
                <a:latin typeface="Arial" panose="020B0604020202020204" pitchFamily="34" charset="0"/>
                <a:cs typeface="Arial" panose="020B0604020202020204" pitchFamily="34" charset="0"/>
              </a:rPr>
              <a:t>A.</a:t>
            </a:r>
            <a:r>
              <a:rPr lang="de-DE" altLang="de-DE" dirty="0">
                <a:latin typeface="Times New Roman" panose="02020603050405020304" pitchFamily="18" charset="0"/>
              </a:rPr>
              <a:t> </a:t>
            </a:r>
            <a:r>
              <a:rPr lang="de-DE" altLang="de-DE" sz="2000" dirty="0">
                <a:latin typeface="Arial" panose="020B0604020202020204" pitchFamily="34" charset="0"/>
                <a:cs typeface="Arial" panose="020B0604020202020204" pitchFamily="34" charset="0"/>
                <a:hlinkClick r:id="rId2" action="ppaction://hlinksldjump"/>
              </a:rPr>
              <a:t>Verfassungsrechtliche Grundlagen</a:t>
            </a:r>
            <a:endParaRPr lang="de-DE" altLang="de-DE" sz="2000" dirty="0">
              <a:latin typeface="Arial" panose="020B0604020202020204" pitchFamily="34" charset="0"/>
              <a:cs typeface="Arial" panose="020B0604020202020204" pitchFamily="34" charset="0"/>
            </a:endParaRPr>
          </a:p>
        </p:txBody>
      </p:sp>
      <p:sp>
        <p:nvSpPr>
          <p:cNvPr id="26628" name="Text Box 4">
            <a:extLst>
              <a:ext uri="{FF2B5EF4-FFF2-40B4-BE49-F238E27FC236}">
                <a16:creationId xmlns:a16="http://schemas.microsoft.com/office/drawing/2014/main" id="{EDC0351C-7C2E-44A7-A347-96EABE751DF9}"/>
              </a:ext>
            </a:extLst>
          </p:cNvPr>
          <p:cNvSpPr txBox="1">
            <a:spLocks noChangeArrowheads="1"/>
          </p:cNvSpPr>
          <p:nvPr/>
        </p:nvSpPr>
        <p:spPr bwMode="auto">
          <a:xfrm>
            <a:off x="1600200" y="2743200"/>
            <a:ext cx="6932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solidFill>
                  <a:srgbClr val="FF0000"/>
                </a:solidFill>
                <a:latin typeface="Arial" panose="020B0604020202020204" pitchFamily="34" charset="0"/>
                <a:cs typeface="Arial" panose="020B0604020202020204" pitchFamily="34" charset="0"/>
              </a:rPr>
              <a:t>B.</a:t>
            </a:r>
            <a:r>
              <a:rPr lang="de-DE" altLang="de-DE" dirty="0">
                <a:latin typeface="Times New Roman" panose="02020603050405020304" pitchFamily="18" charset="0"/>
              </a:rPr>
              <a:t> </a:t>
            </a:r>
            <a:r>
              <a:rPr lang="de-DE" altLang="de-DE" sz="2000" dirty="0">
                <a:latin typeface="Arial" panose="020B0604020202020204" pitchFamily="34" charset="0"/>
                <a:cs typeface="Arial" panose="020B0604020202020204" pitchFamily="34" charset="0"/>
                <a:hlinkClick r:id="rId3" action="ppaction://hlinksldjump"/>
              </a:rPr>
              <a:t>Allgemeine Grundsätze des Leistungsrechts</a:t>
            </a:r>
            <a:endParaRPr lang="de-DE" altLang="de-DE" sz="2000" dirty="0">
              <a:latin typeface="Arial" panose="020B0604020202020204" pitchFamily="34" charset="0"/>
              <a:cs typeface="Arial" panose="020B0604020202020204" pitchFamily="34" charset="0"/>
            </a:endParaRPr>
          </a:p>
        </p:txBody>
      </p:sp>
      <p:sp>
        <p:nvSpPr>
          <p:cNvPr id="26629" name="Text Box 5">
            <a:extLst>
              <a:ext uri="{FF2B5EF4-FFF2-40B4-BE49-F238E27FC236}">
                <a16:creationId xmlns:a16="http://schemas.microsoft.com/office/drawing/2014/main" id="{A18F33D6-9ECF-4DD7-9DF0-825477346B67}"/>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2000" dirty="0">
                <a:solidFill>
                  <a:srgbClr val="FF0000"/>
                </a:solidFill>
                <a:latin typeface="Arial" panose="020B0604020202020204" pitchFamily="34" charset="0"/>
                <a:cs typeface="Arial" panose="020B0604020202020204" pitchFamily="34" charset="0"/>
              </a:rPr>
              <a:t>C.</a:t>
            </a:r>
            <a:r>
              <a:rPr lang="de-DE" altLang="de-DE" dirty="0">
                <a:latin typeface="Times New Roman" panose="02020603050405020304" pitchFamily="18" charset="0"/>
              </a:rPr>
              <a:t> </a:t>
            </a:r>
            <a:r>
              <a:rPr lang="de-DE" altLang="de-DE" sz="2000" dirty="0">
                <a:latin typeface="Arial" panose="020B0604020202020204" pitchFamily="34" charset="0"/>
                <a:cs typeface="Arial" panose="020B0604020202020204" pitchFamily="34" charset="0"/>
                <a:hlinkClick r:id="rId4" action="ppaction://hlinksldjump"/>
              </a:rPr>
              <a:t>Überblick über die Leistungsarten</a:t>
            </a:r>
            <a:endParaRPr lang="de-DE" altLang="de-DE" sz="2000" dirty="0">
              <a:latin typeface="Arial" panose="020B0604020202020204" pitchFamily="34" charset="0"/>
              <a:cs typeface="Arial" panose="020B0604020202020204" pitchFamily="34" charset="0"/>
            </a:endParaRPr>
          </a:p>
        </p:txBody>
      </p:sp>
      <p:sp>
        <p:nvSpPr>
          <p:cNvPr id="26630" name="Text Box 6">
            <a:extLst>
              <a:ext uri="{FF2B5EF4-FFF2-40B4-BE49-F238E27FC236}">
                <a16:creationId xmlns:a16="http://schemas.microsoft.com/office/drawing/2014/main" id="{4A2BF101-EA44-425A-ADE8-0F3B3212B92D}"/>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solidFill>
                  <a:srgbClr val="FF0000"/>
                </a:solidFill>
                <a:latin typeface="Arial" panose="020B0604020202020204" pitchFamily="34" charset="0"/>
                <a:cs typeface="Arial" panose="020B0604020202020204" pitchFamily="34" charset="0"/>
              </a:rPr>
              <a:t>D.</a:t>
            </a:r>
            <a:r>
              <a:rPr lang="de-DE" altLang="de-DE" dirty="0">
                <a:latin typeface="Times New Roman" panose="02020603050405020304" pitchFamily="18" charset="0"/>
              </a:rPr>
              <a:t> </a:t>
            </a:r>
            <a:r>
              <a:rPr lang="de-DE" altLang="de-DE" sz="2000" dirty="0">
                <a:latin typeface="Arial" panose="020B0604020202020204" pitchFamily="34" charset="0"/>
                <a:cs typeface="Arial" panose="020B0604020202020204" pitchFamily="34" charset="0"/>
                <a:hlinkClick r:id="rId5" action="ppaction://hlinksldjump"/>
              </a:rPr>
              <a:t>Die Leistungen im einzelnen</a:t>
            </a:r>
            <a:endParaRPr lang="de-DE" altLang="de-DE" sz="2000" dirty="0">
              <a:latin typeface="Arial" panose="020B0604020202020204" pitchFamily="34" charset="0"/>
              <a:cs typeface="Arial" panose="020B0604020202020204" pitchFamily="34" charset="0"/>
            </a:endParaRPr>
          </a:p>
        </p:txBody>
      </p:sp>
      <p:sp>
        <p:nvSpPr>
          <p:cNvPr id="26631" name="Text Box 7">
            <a:extLst>
              <a:ext uri="{FF2B5EF4-FFF2-40B4-BE49-F238E27FC236}">
                <a16:creationId xmlns:a16="http://schemas.microsoft.com/office/drawing/2014/main" id="{48AEC18C-3282-44B5-AF62-5119EB0EE3D2}"/>
              </a:ext>
            </a:extLst>
          </p:cNvPr>
          <p:cNvSpPr txBox="1">
            <a:spLocks noChangeArrowheads="1"/>
          </p:cNvSpPr>
          <p:nvPr/>
        </p:nvSpPr>
        <p:spPr bwMode="auto">
          <a:xfrm>
            <a:off x="1600199" y="4114800"/>
            <a:ext cx="7343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solidFill>
                  <a:srgbClr val="FF0000"/>
                </a:solidFill>
                <a:latin typeface="Arial" panose="020B0604020202020204" pitchFamily="34" charset="0"/>
                <a:cs typeface="Arial" panose="020B0604020202020204" pitchFamily="34" charset="0"/>
              </a:rPr>
              <a:t>E.</a:t>
            </a:r>
            <a:r>
              <a:rPr lang="de-DE" altLang="de-DE" dirty="0">
                <a:latin typeface="Times New Roman" panose="02020603050405020304" pitchFamily="18" charset="0"/>
              </a:rPr>
              <a:t> </a:t>
            </a:r>
            <a:r>
              <a:rPr lang="de-DE" altLang="de-DE" sz="2000" dirty="0">
                <a:latin typeface="Arial" panose="020B0604020202020204" pitchFamily="34" charset="0"/>
                <a:cs typeface="Arial" panose="020B0604020202020204" pitchFamily="34" charset="0"/>
                <a:hlinkClick r:id="rId6" action="ppaction://hlinksldjump"/>
              </a:rPr>
              <a:t>„Experimentierklauseln“, neue Versorgungsformen</a:t>
            </a:r>
            <a:endParaRPr lang="de-DE" altLang="de-DE" sz="2000" dirty="0">
              <a:latin typeface="Arial" panose="020B0604020202020204" pitchFamily="34" charset="0"/>
              <a:cs typeface="Arial" panose="020B0604020202020204" pitchFamily="34" charset="0"/>
            </a:endParaRPr>
          </a:p>
        </p:txBody>
      </p:sp>
      <p:sp>
        <p:nvSpPr>
          <p:cNvPr id="26632" name="Text Box 8">
            <a:extLst>
              <a:ext uri="{FF2B5EF4-FFF2-40B4-BE49-F238E27FC236}">
                <a16:creationId xmlns:a16="http://schemas.microsoft.com/office/drawing/2014/main" id="{5041C943-3530-448E-A872-6A04865F9B53}"/>
              </a:ext>
            </a:extLst>
          </p:cNvPr>
          <p:cNvSpPr txBox="1">
            <a:spLocks noChangeArrowheads="1"/>
          </p:cNvSpPr>
          <p:nvPr/>
        </p:nvSpPr>
        <p:spPr bwMode="auto">
          <a:xfrm>
            <a:off x="1600200" y="4572000"/>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endParaRPr lang="de-DE" altLang="de-DE" dirty="0">
              <a:latin typeface="Times New Roman" panose="02020603050405020304" pitchFamily="18" charset="0"/>
            </a:endParaRPr>
          </a:p>
        </p:txBody>
      </p:sp>
      <p:sp>
        <p:nvSpPr>
          <p:cNvPr id="26633" name="Text Box 9">
            <a:extLst>
              <a:ext uri="{FF2B5EF4-FFF2-40B4-BE49-F238E27FC236}">
                <a16:creationId xmlns:a16="http://schemas.microsoft.com/office/drawing/2014/main" id="{7B1F1111-E517-4E04-88D7-5B598337EAF8}"/>
              </a:ext>
            </a:extLst>
          </p:cNvPr>
          <p:cNvSpPr txBox="1">
            <a:spLocks noChangeArrowheads="1"/>
          </p:cNvSpPr>
          <p:nvPr/>
        </p:nvSpPr>
        <p:spPr bwMode="auto">
          <a:xfrm>
            <a:off x="1600200" y="4581128"/>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solidFill>
                  <a:srgbClr val="FF0000"/>
                </a:solidFill>
                <a:latin typeface="Arial" panose="020B0604020202020204" pitchFamily="34" charset="0"/>
                <a:cs typeface="Arial" panose="020B0604020202020204" pitchFamily="34" charset="0"/>
                <a:hlinkClick r:id="rId7" action="ppaction://hlinksldjump"/>
              </a:rPr>
              <a:t>F.</a:t>
            </a:r>
            <a:r>
              <a:rPr lang="de-DE" altLang="de-DE" dirty="0">
                <a:solidFill>
                  <a:srgbClr val="FF0000"/>
                </a:solidFill>
                <a:latin typeface="Times New Roman" panose="02020603050405020304" pitchFamily="18" charset="0"/>
                <a:hlinkClick r:id="rId7" action="ppaction://hlinksldjump"/>
              </a:rPr>
              <a:t> </a:t>
            </a:r>
            <a:r>
              <a:rPr lang="de-DE" altLang="de-DE" sz="2000" dirty="0">
                <a:latin typeface="Arial" panose="020B0604020202020204" pitchFamily="34" charset="0"/>
                <a:cs typeface="Arial" panose="020B0604020202020204" pitchFamily="34" charset="0"/>
                <a:hlinkClick r:id="rId7" action="ppaction://hlinksldjump"/>
              </a:rPr>
              <a:t>Rück- und Ausblick: Die </a:t>
            </a:r>
            <a:r>
              <a:rPr lang="de-DE" altLang="de-DE" sz="2000" dirty="0">
                <a:solidFill>
                  <a:schemeClr val="tx2"/>
                </a:solidFill>
                <a:latin typeface="Arial" panose="020B0604020202020204" pitchFamily="34" charset="0"/>
                <a:cs typeface="Arial" panose="020B0604020202020204" pitchFamily="34" charset="0"/>
                <a:hlinkClick r:id="rId7" action="ppaction://hlinksldjump"/>
              </a:rPr>
              <a:t>Gesundheitsreform</a:t>
            </a:r>
            <a:r>
              <a:rPr lang="de-DE" altLang="de-DE" sz="2000" u="sng" dirty="0">
                <a:solidFill>
                  <a:srgbClr val="FF0000"/>
                </a:solidFill>
                <a:latin typeface="Arial" panose="020B0604020202020204" pitchFamily="34" charset="0"/>
                <a:cs typeface="Arial" panose="020B0604020202020204" pitchFamily="34" charset="0"/>
              </a:rPr>
              <a:t>en</a:t>
            </a:r>
          </a:p>
        </p:txBody>
      </p:sp>
      <p:sp>
        <p:nvSpPr>
          <p:cNvPr id="5134" name="AutoShape 11">
            <a:hlinkClick r:id="rId8" action="ppaction://hlinksldjump" highlightClick="1"/>
            <a:extLst>
              <a:ext uri="{FF2B5EF4-FFF2-40B4-BE49-F238E27FC236}">
                <a16:creationId xmlns:a16="http://schemas.microsoft.com/office/drawing/2014/main" id="{48FE52C5-F846-4AA3-B73F-8841DD081A61}"/>
              </a:ext>
            </a:extLst>
          </p:cNvPr>
          <p:cNvSpPr>
            <a:spLocks noChangeArrowheads="1"/>
          </p:cNvSpPr>
          <p:nvPr/>
        </p:nvSpPr>
        <p:spPr bwMode="auto">
          <a:xfrm>
            <a:off x="7315200" y="6248400"/>
            <a:ext cx="228600" cy="3048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6636" name="Text Box 12">
            <a:extLst>
              <a:ext uri="{FF2B5EF4-FFF2-40B4-BE49-F238E27FC236}">
                <a16:creationId xmlns:a16="http://schemas.microsoft.com/office/drawing/2014/main" id="{9E83DD6A-29AA-48A5-B627-4E38F8B0746F}"/>
              </a:ext>
            </a:extLst>
          </p:cNvPr>
          <p:cNvSpPr txBox="1">
            <a:spLocks noChangeArrowheads="1"/>
          </p:cNvSpPr>
          <p:nvPr/>
        </p:nvSpPr>
        <p:spPr bwMode="auto">
          <a:xfrm>
            <a:off x="1600200" y="5085184"/>
            <a:ext cx="7239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Arial" panose="020B0604020202020204" pitchFamily="34" charset="0"/>
                <a:cs typeface="Arial" panose="020B0604020202020204" pitchFamily="34" charset="0"/>
                <a:hlinkClick r:id="rId9" action="ppaction://hlinksldjump"/>
              </a:rPr>
              <a:t>G.</a:t>
            </a:r>
            <a:r>
              <a:rPr lang="de-DE" altLang="de-DE" dirty="0">
                <a:latin typeface="Times New Roman" panose="02020603050405020304" pitchFamily="18" charset="0"/>
                <a:hlinkClick r:id="rId9" action="ppaction://hlinksldjump"/>
              </a:rPr>
              <a:t> </a:t>
            </a:r>
            <a:r>
              <a:rPr lang="de-DE" altLang="de-DE" sz="2000" dirty="0">
                <a:latin typeface="Arial" panose="020B0604020202020204" pitchFamily="34" charset="0"/>
                <a:cs typeface="Arial" panose="020B0604020202020204" pitchFamily="34" charset="0"/>
                <a:hlinkClick r:id="rId9" action="ppaction://hlinksldjump"/>
              </a:rPr>
              <a:t>Die Leistungen der gesetzlichen Pflegeversicherung</a:t>
            </a:r>
            <a:endParaRPr lang="de-DE" altLang="de-DE" sz="2000" dirty="0">
              <a:latin typeface="Arial" panose="020B0604020202020204" pitchFamily="34" charset="0"/>
              <a:cs typeface="Arial" panose="020B0604020202020204"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0-#ppt_w/2"/>
                                          </p:val>
                                        </p:tav>
                                        <p:tav tm="100000">
                                          <p:val>
                                            <p:strVal val="#ppt_x"/>
                                          </p:val>
                                        </p:tav>
                                      </p:tavLst>
                                    </p:anim>
                                    <p:anim calcmode="lin" valueType="num">
                                      <p:cBhvr additive="base">
                                        <p:cTn id="8" dur="500" fill="hold"/>
                                        <p:tgtEl>
                                          <p:spTgt spid="266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8"/>
                                        </p:tgtEl>
                                        <p:attrNameLst>
                                          <p:attrName>style.visibility</p:attrName>
                                        </p:attrNameLst>
                                      </p:cBhvr>
                                      <p:to>
                                        <p:strVal val="visible"/>
                                      </p:to>
                                    </p:set>
                                    <p:anim calcmode="lin" valueType="num">
                                      <p:cBhvr additive="base">
                                        <p:cTn id="13" dur="500" fill="hold"/>
                                        <p:tgtEl>
                                          <p:spTgt spid="26628"/>
                                        </p:tgtEl>
                                        <p:attrNameLst>
                                          <p:attrName>ppt_x</p:attrName>
                                        </p:attrNameLst>
                                      </p:cBhvr>
                                      <p:tavLst>
                                        <p:tav tm="0">
                                          <p:val>
                                            <p:strVal val="0-#ppt_w/2"/>
                                          </p:val>
                                        </p:tav>
                                        <p:tav tm="100000">
                                          <p:val>
                                            <p:strVal val="#ppt_x"/>
                                          </p:val>
                                        </p:tav>
                                      </p:tavLst>
                                    </p:anim>
                                    <p:anim calcmode="lin" valueType="num">
                                      <p:cBhvr additive="base">
                                        <p:cTn id="14" dur="500" fill="hold"/>
                                        <p:tgtEl>
                                          <p:spTgt spid="2662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9"/>
                                        </p:tgtEl>
                                        <p:attrNameLst>
                                          <p:attrName>style.visibility</p:attrName>
                                        </p:attrNameLst>
                                      </p:cBhvr>
                                      <p:to>
                                        <p:strVal val="visible"/>
                                      </p:to>
                                    </p:set>
                                    <p:anim calcmode="lin" valueType="num">
                                      <p:cBhvr additive="base">
                                        <p:cTn id="19" dur="500" fill="hold"/>
                                        <p:tgtEl>
                                          <p:spTgt spid="26629"/>
                                        </p:tgtEl>
                                        <p:attrNameLst>
                                          <p:attrName>ppt_x</p:attrName>
                                        </p:attrNameLst>
                                      </p:cBhvr>
                                      <p:tavLst>
                                        <p:tav tm="0">
                                          <p:val>
                                            <p:strVal val="0-#ppt_w/2"/>
                                          </p:val>
                                        </p:tav>
                                        <p:tav tm="100000">
                                          <p:val>
                                            <p:strVal val="#ppt_x"/>
                                          </p:val>
                                        </p:tav>
                                      </p:tavLst>
                                    </p:anim>
                                    <p:anim calcmode="lin" valueType="num">
                                      <p:cBhvr additive="base">
                                        <p:cTn id="20" dur="500" fill="hold"/>
                                        <p:tgtEl>
                                          <p:spTgt spid="2662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30"/>
                                        </p:tgtEl>
                                        <p:attrNameLst>
                                          <p:attrName>style.visibility</p:attrName>
                                        </p:attrNameLst>
                                      </p:cBhvr>
                                      <p:to>
                                        <p:strVal val="visible"/>
                                      </p:to>
                                    </p:set>
                                    <p:anim calcmode="lin" valueType="num">
                                      <p:cBhvr additive="base">
                                        <p:cTn id="25" dur="500" fill="hold"/>
                                        <p:tgtEl>
                                          <p:spTgt spid="26630"/>
                                        </p:tgtEl>
                                        <p:attrNameLst>
                                          <p:attrName>ppt_x</p:attrName>
                                        </p:attrNameLst>
                                      </p:cBhvr>
                                      <p:tavLst>
                                        <p:tav tm="0">
                                          <p:val>
                                            <p:strVal val="0-#ppt_w/2"/>
                                          </p:val>
                                        </p:tav>
                                        <p:tav tm="100000">
                                          <p:val>
                                            <p:strVal val="#ppt_x"/>
                                          </p:val>
                                        </p:tav>
                                      </p:tavLst>
                                    </p:anim>
                                    <p:anim calcmode="lin" valueType="num">
                                      <p:cBhvr additive="base">
                                        <p:cTn id="26" dur="500" fill="hold"/>
                                        <p:tgtEl>
                                          <p:spTgt spid="2663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631"/>
                                        </p:tgtEl>
                                        <p:attrNameLst>
                                          <p:attrName>style.visibility</p:attrName>
                                        </p:attrNameLst>
                                      </p:cBhvr>
                                      <p:to>
                                        <p:strVal val="visible"/>
                                      </p:to>
                                    </p:set>
                                    <p:anim calcmode="lin" valueType="num">
                                      <p:cBhvr additive="base">
                                        <p:cTn id="31" dur="500" fill="hold"/>
                                        <p:tgtEl>
                                          <p:spTgt spid="26631"/>
                                        </p:tgtEl>
                                        <p:attrNameLst>
                                          <p:attrName>ppt_x</p:attrName>
                                        </p:attrNameLst>
                                      </p:cBhvr>
                                      <p:tavLst>
                                        <p:tav tm="0">
                                          <p:val>
                                            <p:strVal val="0-#ppt_w/2"/>
                                          </p:val>
                                        </p:tav>
                                        <p:tav tm="100000">
                                          <p:val>
                                            <p:strVal val="#ppt_x"/>
                                          </p:val>
                                        </p:tav>
                                      </p:tavLst>
                                    </p:anim>
                                    <p:anim calcmode="lin" valueType="num">
                                      <p:cBhvr additive="base">
                                        <p:cTn id="32" dur="500" fill="hold"/>
                                        <p:tgtEl>
                                          <p:spTgt spid="2663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nodePh="1">
                                  <p:stCondLst>
                                    <p:cond delay="0"/>
                                  </p:stCondLst>
                                  <p:endCondLst>
                                    <p:cond evt="begin" delay="0">
                                      <p:tn val="35"/>
                                    </p:cond>
                                  </p:endCondLst>
                                  <p:childTnLst>
                                    <p:set>
                                      <p:cBhvr>
                                        <p:cTn id="36" dur="1" fill="hold">
                                          <p:stCondLst>
                                            <p:cond delay="0"/>
                                          </p:stCondLst>
                                        </p:cTn>
                                        <p:tgtEl>
                                          <p:spTgt spid="26632"/>
                                        </p:tgtEl>
                                        <p:attrNameLst>
                                          <p:attrName>style.visibility</p:attrName>
                                        </p:attrNameLst>
                                      </p:cBhvr>
                                      <p:to>
                                        <p:strVal val="visible"/>
                                      </p:to>
                                    </p:set>
                                    <p:anim calcmode="lin" valueType="num">
                                      <p:cBhvr additive="base">
                                        <p:cTn id="37" dur="500" fill="hold"/>
                                        <p:tgtEl>
                                          <p:spTgt spid="26632"/>
                                        </p:tgtEl>
                                        <p:attrNameLst>
                                          <p:attrName>ppt_x</p:attrName>
                                        </p:attrNameLst>
                                      </p:cBhvr>
                                      <p:tavLst>
                                        <p:tav tm="0">
                                          <p:val>
                                            <p:strVal val="0-#ppt_w/2"/>
                                          </p:val>
                                        </p:tav>
                                        <p:tav tm="100000">
                                          <p:val>
                                            <p:strVal val="#ppt_x"/>
                                          </p:val>
                                        </p:tav>
                                      </p:tavLst>
                                    </p:anim>
                                    <p:anim calcmode="lin" valueType="num">
                                      <p:cBhvr additive="base">
                                        <p:cTn id="38" dur="500" fill="hold"/>
                                        <p:tgtEl>
                                          <p:spTgt spid="2663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6633"/>
                                        </p:tgtEl>
                                        <p:attrNameLst>
                                          <p:attrName>style.visibility</p:attrName>
                                        </p:attrNameLst>
                                      </p:cBhvr>
                                      <p:to>
                                        <p:strVal val="visible"/>
                                      </p:to>
                                    </p:set>
                                    <p:anim calcmode="lin" valueType="num">
                                      <p:cBhvr additive="base">
                                        <p:cTn id="43" dur="500" fill="hold"/>
                                        <p:tgtEl>
                                          <p:spTgt spid="26633"/>
                                        </p:tgtEl>
                                        <p:attrNameLst>
                                          <p:attrName>ppt_x</p:attrName>
                                        </p:attrNameLst>
                                      </p:cBhvr>
                                      <p:tavLst>
                                        <p:tav tm="0">
                                          <p:val>
                                            <p:strVal val="0-#ppt_w/2"/>
                                          </p:val>
                                        </p:tav>
                                        <p:tav tm="100000">
                                          <p:val>
                                            <p:strVal val="#ppt_x"/>
                                          </p:val>
                                        </p:tav>
                                      </p:tavLst>
                                    </p:anim>
                                    <p:anim calcmode="lin" valueType="num">
                                      <p:cBhvr additive="base">
                                        <p:cTn id="44" dur="500" fill="hold"/>
                                        <p:tgtEl>
                                          <p:spTgt spid="26633"/>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6636"/>
                                        </p:tgtEl>
                                        <p:attrNameLst>
                                          <p:attrName>style.visibility</p:attrName>
                                        </p:attrNameLst>
                                      </p:cBhvr>
                                      <p:to>
                                        <p:strVal val="visible"/>
                                      </p:to>
                                    </p:set>
                                    <p:anim calcmode="lin" valueType="num">
                                      <p:cBhvr additive="base">
                                        <p:cTn id="49" dur="500" fill="hold"/>
                                        <p:tgtEl>
                                          <p:spTgt spid="26636"/>
                                        </p:tgtEl>
                                        <p:attrNameLst>
                                          <p:attrName>ppt_x</p:attrName>
                                        </p:attrNameLst>
                                      </p:cBhvr>
                                      <p:tavLst>
                                        <p:tav tm="0">
                                          <p:val>
                                            <p:strVal val="0-#ppt_w/2"/>
                                          </p:val>
                                        </p:tav>
                                        <p:tav tm="100000">
                                          <p:val>
                                            <p:strVal val="#ppt_x"/>
                                          </p:val>
                                        </p:tav>
                                      </p:tavLst>
                                    </p:anim>
                                    <p:anim calcmode="lin" valueType="num">
                                      <p:cBhvr additive="base">
                                        <p:cTn id="50" dur="500" fill="hold"/>
                                        <p:tgtEl>
                                          <p:spTgt spid="266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utoUpdateAnimBg="0"/>
      <p:bldP spid="26628" grpId="0" autoUpdateAnimBg="0"/>
      <p:bldP spid="26629" grpId="0" autoUpdateAnimBg="0"/>
      <p:bldP spid="26630" grpId="0" autoUpdateAnimBg="0"/>
      <p:bldP spid="26631" grpId="0" autoUpdateAnimBg="0"/>
      <p:bldP spid="26632" grpId="0" autoUpdateAnimBg="0"/>
      <p:bldP spid="26633" grpId="0" autoUpdateAnimBg="0"/>
      <p:bldP spid="2663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ußzeilenplatzhalter 2">
            <a:extLst>
              <a:ext uri="{FF2B5EF4-FFF2-40B4-BE49-F238E27FC236}">
                <a16:creationId xmlns:a16="http://schemas.microsoft.com/office/drawing/2014/main" id="{974CC50F-B050-4EE6-A4B5-DF8AAE1463A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579" name="Foliennummernplatzhalter 3">
            <a:extLst>
              <a:ext uri="{FF2B5EF4-FFF2-40B4-BE49-F238E27FC236}">
                <a16:creationId xmlns:a16="http://schemas.microsoft.com/office/drawing/2014/main" id="{1278F4C8-DFFF-4382-8ED8-1AE3D6BE2E5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FC86003-7074-49FB-808F-A1FEA09A456A}" type="slidenum">
              <a:rPr lang="de-DE" altLang="de-DE" sz="1400"/>
              <a:pPr eaLnBrk="1" hangingPunct="1"/>
              <a:t>20</a:t>
            </a:fld>
            <a:endParaRPr lang="de-DE" altLang="de-DE" sz="1400"/>
          </a:p>
        </p:txBody>
      </p:sp>
      <p:sp>
        <p:nvSpPr>
          <p:cNvPr id="24580" name="Rectangle 5">
            <a:extLst>
              <a:ext uri="{FF2B5EF4-FFF2-40B4-BE49-F238E27FC236}">
                <a16:creationId xmlns:a16="http://schemas.microsoft.com/office/drawing/2014/main" id="{E12FEA5E-21DD-4D0C-B015-50F1D8FED096}"/>
              </a:ext>
            </a:extLst>
          </p:cNvPr>
          <p:cNvSpPr>
            <a:spLocks noGrp="1" noChangeArrowheads="1"/>
          </p:cNvSpPr>
          <p:nvPr>
            <p:ph type="title" idx="4294967295"/>
          </p:nvPr>
        </p:nvSpPr>
        <p:spPr/>
        <p:txBody>
          <a:bodyPr/>
          <a:lstStyle/>
          <a:p>
            <a:pPr eaLnBrk="1" hangingPunct="1"/>
            <a:r>
              <a:rPr lang="de-DE" altLang="de-DE"/>
              <a:t>Grenzen</a:t>
            </a:r>
          </a:p>
        </p:txBody>
      </p:sp>
      <p:sp>
        <p:nvSpPr>
          <p:cNvPr id="24581" name="Text Box 2">
            <a:extLst>
              <a:ext uri="{FF2B5EF4-FFF2-40B4-BE49-F238E27FC236}">
                <a16:creationId xmlns:a16="http://schemas.microsoft.com/office/drawing/2014/main" id="{4A6B5CF6-26EC-4F26-B379-171B511EEDEB}"/>
              </a:ext>
            </a:extLst>
          </p:cNvPr>
          <p:cNvSpPr txBox="1">
            <a:spLocks noChangeArrowheads="1"/>
          </p:cNvSpPr>
          <p:nvPr/>
        </p:nvSpPr>
        <p:spPr bwMode="auto">
          <a:xfrm>
            <a:off x="1752600" y="762000"/>
            <a:ext cx="51816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UcPeriod"/>
            </a:pPr>
            <a:r>
              <a:rPr lang="de-DE" altLang="de-DE">
                <a:latin typeface="Times New Roman" panose="02020603050405020304" pitchFamily="18" charset="0"/>
              </a:rPr>
              <a:t>Verfassungsrechtliche Grundlagen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Grenzen des Sozialstaatsprinzips</a:t>
            </a:r>
          </a:p>
        </p:txBody>
      </p:sp>
      <p:sp>
        <p:nvSpPr>
          <p:cNvPr id="33795" name="Text Box 3">
            <a:extLst>
              <a:ext uri="{FF2B5EF4-FFF2-40B4-BE49-F238E27FC236}">
                <a16:creationId xmlns:a16="http://schemas.microsoft.com/office/drawing/2014/main" id="{3A5CA722-A6EE-4DA8-A252-D4266326F96A}"/>
              </a:ext>
            </a:extLst>
          </p:cNvPr>
          <p:cNvSpPr txBox="1">
            <a:spLocks noChangeArrowheads="1"/>
          </p:cNvSpPr>
          <p:nvPr/>
        </p:nvSpPr>
        <p:spPr bwMode="auto">
          <a:xfrm>
            <a:off x="1066800" y="2362200"/>
            <a:ext cx="75438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just" eaLnBrk="1" hangingPunct="1">
              <a:spcBef>
                <a:spcPct val="50000"/>
              </a:spcBef>
            </a:pPr>
            <a:r>
              <a:rPr lang="de-DE" altLang="de-DE" sz="1800">
                <a:latin typeface="Times New Roman" panose="02020603050405020304" pitchFamily="18" charset="0"/>
              </a:rPr>
              <a:t>Das Gebot des sozialen Rechtsstaats ist in besonderem Maße auf einen Ausgleich sozialer Ungleichheiten zwischen den Menschen ausgerichtet und dient zuvörderst der Erhaltung und Sicherheit der menschlichen Würde, dem obersten Grundsatz der Verfassung. Dieser Grundsatz darf jedoch nicht dahin ausgelegt werden, dass mit seiner Hilfe jede Einzelfallregelung, deren Anwendung in bestimmten Fällen zu Härten oder Unbilligkeiten führt, modifiziert werden könnte.</a:t>
            </a:r>
          </a:p>
        </p:txBody>
      </p:sp>
      <p:sp>
        <p:nvSpPr>
          <p:cNvPr id="33796" name="Text Box 4">
            <a:extLst>
              <a:ext uri="{FF2B5EF4-FFF2-40B4-BE49-F238E27FC236}">
                <a16:creationId xmlns:a16="http://schemas.microsoft.com/office/drawing/2014/main" id="{02C03D59-7413-4661-AFD3-B50F231E9A6F}"/>
              </a:ext>
            </a:extLst>
          </p:cNvPr>
          <p:cNvSpPr txBox="1">
            <a:spLocks noChangeArrowheads="1"/>
          </p:cNvSpPr>
          <p:nvPr/>
        </p:nvSpPr>
        <p:spPr bwMode="auto">
          <a:xfrm>
            <a:off x="1066800" y="4495800"/>
            <a:ext cx="7620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just" eaLnBrk="1" hangingPunct="1">
              <a:spcBef>
                <a:spcPct val="50000"/>
              </a:spcBef>
            </a:pPr>
            <a:r>
              <a:rPr lang="de-DE" altLang="de-DE" sz="1800">
                <a:latin typeface="Times New Roman" panose="02020603050405020304" pitchFamily="18" charset="0"/>
              </a:rPr>
              <a:t>Angesichts der Weite und Unbestimmtheit des Sozialstaatsgrundsatzes lässt sich daraus regelmäßig kein Gebot entnehmen, soziale Leistungen in einem bestimmten Umfang zu gewähren. Zwingend ist lediglich, dass der Staat die Mindestvoraussetzungen für ein menschenwürdiges Dasein seiner Bürger schafft.</a:t>
            </a:r>
            <a:endParaRPr lang="de-DE" altLang="de-DE">
              <a:latin typeface="Times New Roman" panose="02020603050405020304"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0-#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gtEl>
                                        <p:attrNameLst>
                                          <p:attrName>style.visibility</p:attrName>
                                        </p:attrNameLst>
                                      </p:cBhvr>
                                      <p:to>
                                        <p:strVal val="visible"/>
                                      </p:to>
                                    </p:set>
                                    <p:anim calcmode="lin" valueType="num">
                                      <p:cBhvr additive="base">
                                        <p:cTn id="13" dur="500" fill="hold"/>
                                        <p:tgtEl>
                                          <p:spTgt spid="33796"/>
                                        </p:tgtEl>
                                        <p:attrNameLst>
                                          <p:attrName>ppt_x</p:attrName>
                                        </p:attrNameLst>
                                      </p:cBhvr>
                                      <p:tavLst>
                                        <p:tav tm="0">
                                          <p:val>
                                            <p:strVal val="0-#ppt_w/2"/>
                                          </p:val>
                                        </p:tav>
                                        <p:tav tm="100000">
                                          <p:val>
                                            <p:strVal val="#ppt_x"/>
                                          </p:val>
                                        </p:tav>
                                      </p:tavLst>
                                    </p:anim>
                                    <p:anim calcmode="lin" valueType="num">
                                      <p:cBhvr additive="base">
                                        <p:cTn id="14" dur="500" fill="hold"/>
                                        <p:tgtEl>
                                          <p:spTgt spid="337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autoUpdateAnimBg="0"/>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Fußzeilenplatzhalter 2">
            <a:extLst>
              <a:ext uri="{FF2B5EF4-FFF2-40B4-BE49-F238E27FC236}">
                <a16:creationId xmlns:a16="http://schemas.microsoft.com/office/drawing/2014/main" id="{13044C6A-581C-4DCE-928C-9992063F596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8899" name="Foliennummernplatzhalter 3">
            <a:extLst>
              <a:ext uri="{FF2B5EF4-FFF2-40B4-BE49-F238E27FC236}">
                <a16:creationId xmlns:a16="http://schemas.microsoft.com/office/drawing/2014/main" id="{17A31373-8E40-401A-87C7-5CFBFD30CBF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5F43256-A31B-4381-A867-47C4B60F8E46}" type="slidenum">
              <a:rPr lang="de-DE" altLang="de-DE" sz="1400"/>
              <a:pPr eaLnBrk="1" hangingPunct="1"/>
              <a:t>200</a:t>
            </a:fld>
            <a:endParaRPr lang="de-DE" altLang="de-DE" sz="1400"/>
          </a:p>
        </p:txBody>
      </p:sp>
      <p:sp>
        <p:nvSpPr>
          <p:cNvPr id="208900" name="Text Box 2">
            <a:extLst>
              <a:ext uri="{FF2B5EF4-FFF2-40B4-BE49-F238E27FC236}">
                <a16:creationId xmlns:a16="http://schemas.microsoft.com/office/drawing/2014/main" id="{7224E535-F09B-49F7-8535-8C66E194AFE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8901" name="Text Box 3">
            <a:extLst>
              <a:ext uri="{FF2B5EF4-FFF2-40B4-BE49-F238E27FC236}">
                <a16:creationId xmlns:a16="http://schemas.microsoft.com/office/drawing/2014/main" id="{A153988A-A742-4277-98E4-F62385D9D53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8)</a:t>
            </a:r>
          </a:p>
        </p:txBody>
      </p:sp>
      <p:sp>
        <p:nvSpPr>
          <p:cNvPr id="208902" name="Text Box 4">
            <a:extLst>
              <a:ext uri="{FF2B5EF4-FFF2-40B4-BE49-F238E27FC236}">
                <a16:creationId xmlns:a16="http://schemas.microsoft.com/office/drawing/2014/main" id="{D3ABEEC5-680C-4EDC-B303-49DB7522724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8903" name="Rectangle 5">
            <a:extLst>
              <a:ext uri="{FF2B5EF4-FFF2-40B4-BE49-F238E27FC236}">
                <a16:creationId xmlns:a16="http://schemas.microsoft.com/office/drawing/2014/main" id="{2314408D-A46F-4403-8B75-A22B15BB8CAE}"/>
              </a:ext>
            </a:extLst>
          </p:cNvPr>
          <p:cNvSpPr>
            <a:spLocks noGrp="1" noChangeArrowheads="1"/>
          </p:cNvSpPr>
          <p:nvPr>
            <p:ph type="title" idx="4294967295"/>
          </p:nvPr>
        </p:nvSpPr>
        <p:spPr/>
        <p:txBody>
          <a:bodyPr/>
          <a:lstStyle/>
          <a:p>
            <a:pPr eaLnBrk="1" hangingPunct="1"/>
            <a:r>
              <a:rPr lang="de-DE" altLang="de-DE"/>
              <a:t>Krankenbehandlung 8 (Heilmittel)</a:t>
            </a:r>
          </a:p>
        </p:txBody>
      </p:sp>
      <p:sp>
        <p:nvSpPr>
          <p:cNvPr id="208904" name="Rectangle 6">
            <a:extLst>
              <a:ext uri="{FF2B5EF4-FFF2-40B4-BE49-F238E27FC236}">
                <a16:creationId xmlns:a16="http://schemas.microsoft.com/office/drawing/2014/main" id="{655045C1-CAA3-4658-92E2-C86771EE627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8905" name="Text Box 7">
            <a:extLst>
              <a:ext uri="{FF2B5EF4-FFF2-40B4-BE49-F238E27FC236}">
                <a16:creationId xmlns:a16="http://schemas.microsoft.com/office/drawing/2014/main" id="{D7DB32A1-6351-49C9-A669-4718E036AB46}"/>
              </a:ext>
            </a:extLst>
          </p:cNvPr>
          <p:cNvSpPr txBox="1">
            <a:spLocks noChangeArrowheads="1"/>
          </p:cNvSpPr>
          <p:nvPr/>
        </p:nvSpPr>
        <p:spPr bwMode="auto">
          <a:xfrm>
            <a:off x="2133600" y="2438400"/>
            <a:ext cx="447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Liste nicht verordnungsfähiger Heilmittel </a:t>
            </a:r>
          </a:p>
        </p:txBody>
      </p:sp>
      <p:sp>
        <p:nvSpPr>
          <p:cNvPr id="208906" name="Text Box 8">
            <a:extLst>
              <a:ext uri="{FF2B5EF4-FFF2-40B4-BE49-F238E27FC236}">
                <a16:creationId xmlns:a16="http://schemas.microsoft.com/office/drawing/2014/main" id="{942E0B06-DEEE-4D1B-8C2A-C6D9EF0C5C47}"/>
              </a:ext>
            </a:extLst>
          </p:cNvPr>
          <p:cNvSpPr txBox="1">
            <a:spLocks noChangeArrowheads="1"/>
          </p:cNvSpPr>
          <p:nvPr/>
        </p:nvSpPr>
        <p:spPr bwMode="auto">
          <a:xfrm>
            <a:off x="609600" y="3048000"/>
            <a:ext cx="815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endParaRPr lang="de-DE" altLang="de-DE"/>
          </a:p>
        </p:txBody>
      </p:sp>
      <p:pic>
        <p:nvPicPr>
          <p:cNvPr id="208907" name="Picture 11" descr="C:\Dokumente und Einstellungen\h439090\Eigene Dateien\NoSave\Daten 2006\Studienbrief\nicht verordnungsfähige Heilmittel 1.gif">
            <a:extLst>
              <a:ext uri="{FF2B5EF4-FFF2-40B4-BE49-F238E27FC236}">
                <a16:creationId xmlns:a16="http://schemas.microsoft.com/office/drawing/2014/main" id="{266C47B8-9CF4-4777-B43F-9311849E2E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844" t="10417" r="12500" b="37129"/>
          <a:stretch>
            <a:fillRect/>
          </a:stretch>
        </p:blipFill>
        <p:spPr bwMode="auto">
          <a:xfrm>
            <a:off x="1524000" y="2971800"/>
            <a:ext cx="5791200" cy="313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Fußzeilenplatzhalter 2">
            <a:extLst>
              <a:ext uri="{FF2B5EF4-FFF2-40B4-BE49-F238E27FC236}">
                <a16:creationId xmlns:a16="http://schemas.microsoft.com/office/drawing/2014/main" id="{295E29BB-CE8A-46CD-9616-85EF2BE8D88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09923" name="Foliennummernplatzhalter 3">
            <a:extLst>
              <a:ext uri="{FF2B5EF4-FFF2-40B4-BE49-F238E27FC236}">
                <a16:creationId xmlns:a16="http://schemas.microsoft.com/office/drawing/2014/main" id="{5E839320-CDB0-4C78-9BCE-812A6BC8FAA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727490D-72FB-4E83-A305-A681A7C7487F}" type="slidenum">
              <a:rPr lang="de-DE" altLang="de-DE" sz="1400"/>
              <a:pPr eaLnBrk="1" hangingPunct="1"/>
              <a:t>201</a:t>
            </a:fld>
            <a:endParaRPr lang="de-DE" altLang="de-DE" sz="1400"/>
          </a:p>
        </p:txBody>
      </p:sp>
      <p:sp>
        <p:nvSpPr>
          <p:cNvPr id="209924" name="Text Box 2">
            <a:extLst>
              <a:ext uri="{FF2B5EF4-FFF2-40B4-BE49-F238E27FC236}">
                <a16:creationId xmlns:a16="http://schemas.microsoft.com/office/drawing/2014/main" id="{5593531D-36AE-47F9-AFFB-0F4B54EBB20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09925" name="Text Box 3">
            <a:extLst>
              <a:ext uri="{FF2B5EF4-FFF2-40B4-BE49-F238E27FC236}">
                <a16:creationId xmlns:a16="http://schemas.microsoft.com/office/drawing/2014/main" id="{EA49B392-813F-4335-9CEB-68939AB7B51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(Heilmittel 9)</a:t>
            </a:r>
          </a:p>
        </p:txBody>
      </p:sp>
      <p:sp>
        <p:nvSpPr>
          <p:cNvPr id="209926" name="Text Box 4">
            <a:extLst>
              <a:ext uri="{FF2B5EF4-FFF2-40B4-BE49-F238E27FC236}">
                <a16:creationId xmlns:a16="http://schemas.microsoft.com/office/drawing/2014/main" id="{C49915BE-0F8C-46D8-87D5-B95378B39FE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09927" name="Rectangle 5">
            <a:extLst>
              <a:ext uri="{FF2B5EF4-FFF2-40B4-BE49-F238E27FC236}">
                <a16:creationId xmlns:a16="http://schemas.microsoft.com/office/drawing/2014/main" id="{1A060A74-47BF-4644-A4AA-EEBFACD353E9}"/>
              </a:ext>
            </a:extLst>
          </p:cNvPr>
          <p:cNvSpPr>
            <a:spLocks noGrp="1" noChangeArrowheads="1"/>
          </p:cNvSpPr>
          <p:nvPr>
            <p:ph type="title" idx="4294967295"/>
          </p:nvPr>
        </p:nvSpPr>
        <p:spPr/>
        <p:txBody>
          <a:bodyPr/>
          <a:lstStyle/>
          <a:p>
            <a:pPr eaLnBrk="1" hangingPunct="1"/>
            <a:r>
              <a:rPr lang="de-DE" altLang="de-DE"/>
              <a:t>Krankenbehandlung 9 (Heilmittel)</a:t>
            </a:r>
          </a:p>
        </p:txBody>
      </p:sp>
      <p:sp>
        <p:nvSpPr>
          <p:cNvPr id="209928" name="Rectangle 6">
            <a:extLst>
              <a:ext uri="{FF2B5EF4-FFF2-40B4-BE49-F238E27FC236}">
                <a16:creationId xmlns:a16="http://schemas.microsoft.com/office/drawing/2014/main" id="{356CE36A-EDEF-4FDC-945F-65DFCCFC7D4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09929" name="Text Box 7">
            <a:extLst>
              <a:ext uri="{FF2B5EF4-FFF2-40B4-BE49-F238E27FC236}">
                <a16:creationId xmlns:a16="http://schemas.microsoft.com/office/drawing/2014/main" id="{6AD9AAF5-C15B-413E-A763-09DBF9EAE3D6}"/>
              </a:ext>
            </a:extLst>
          </p:cNvPr>
          <p:cNvSpPr txBox="1">
            <a:spLocks noChangeArrowheads="1"/>
          </p:cNvSpPr>
          <p:nvPr/>
        </p:nvSpPr>
        <p:spPr bwMode="auto">
          <a:xfrm>
            <a:off x="2133600" y="2438400"/>
            <a:ext cx="447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Liste nicht verordnungsfähiger Heilmittel </a:t>
            </a:r>
          </a:p>
        </p:txBody>
      </p:sp>
      <p:sp>
        <p:nvSpPr>
          <p:cNvPr id="209930" name="Text Box 8">
            <a:extLst>
              <a:ext uri="{FF2B5EF4-FFF2-40B4-BE49-F238E27FC236}">
                <a16:creationId xmlns:a16="http://schemas.microsoft.com/office/drawing/2014/main" id="{D882DC17-BBB3-4241-894D-CFB17297DF54}"/>
              </a:ext>
            </a:extLst>
          </p:cNvPr>
          <p:cNvSpPr txBox="1">
            <a:spLocks noChangeArrowheads="1"/>
          </p:cNvSpPr>
          <p:nvPr/>
        </p:nvSpPr>
        <p:spPr bwMode="auto">
          <a:xfrm>
            <a:off x="609600" y="3048000"/>
            <a:ext cx="815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endParaRPr lang="de-DE" altLang="de-DE"/>
          </a:p>
        </p:txBody>
      </p:sp>
      <p:sp>
        <p:nvSpPr>
          <p:cNvPr id="209931" name="AutoShape 9">
            <a:hlinkClick r:id="rId2" action="ppaction://hlinksldjump" highlightClick="1"/>
            <a:extLst>
              <a:ext uri="{FF2B5EF4-FFF2-40B4-BE49-F238E27FC236}">
                <a16:creationId xmlns:a16="http://schemas.microsoft.com/office/drawing/2014/main" id="{5872633C-FA12-4CEE-9E39-5A420067A9D6}"/>
              </a:ext>
            </a:extLst>
          </p:cNvPr>
          <p:cNvSpPr>
            <a:spLocks noChangeArrowheads="1"/>
          </p:cNvSpPr>
          <p:nvPr/>
        </p:nvSpPr>
        <p:spPr bwMode="auto">
          <a:xfrm>
            <a:off x="8001000" y="6172200"/>
            <a:ext cx="2286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pic>
        <p:nvPicPr>
          <p:cNvPr id="209932" name="Picture 11" descr="C:\Dokumente und Einstellungen\h439090\Eigene Dateien\NoSave\Daten 2006\Studienbrief\nicht verordnungsfähige Heilmittel 2.gif">
            <a:extLst>
              <a:ext uri="{FF2B5EF4-FFF2-40B4-BE49-F238E27FC236}">
                <a16:creationId xmlns:a16="http://schemas.microsoft.com/office/drawing/2014/main" id="{FEADFB67-97BC-4061-969B-C34EE3D084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406" t="29167" r="14844" b="20833"/>
          <a:stretch>
            <a:fillRect/>
          </a:stretch>
        </p:blipFill>
        <p:spPr bwMode="auto">
          <a:xfrm>
            <a:off x="1066800" y="2819400"/>
            <a:ext cx="6705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Fußzeilenplatzhalter 2">
            <a:extLst>
              <a:ext uri="{FF2B5EF4-FFF2-40B4-BE49-F238E27FC236}">
                <a16:creationId xmlns:a16="http://schemas.microsoft.com/office/drawing/2014/main" id="{59DA28B9-A264-4759-B2BC-AFE1457CDF7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0947" name="Foliennummernplatzhalter 3">
            <a:extLst>
              <a:ext uri="{FF2B5EF4-FFF2-40B4-BE49-F238E27FC236}">
                <a16:creationId xmlns:a16="http://schemas.microsoft.com/office/drawing/2014/main" id="{7DD8D476-AAE8-4904-ACB5-8406B950F14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646719F-C681-4A91-BB69-81275EC6351F}" type="slidenum">
              <a:rPr lang="de-DE" altLang="de-DE" sz="1400"/>
              <a:pPr eaLnBrk="1" hangingPunct="1"/>
              <a:t>202</a:t>
            </a:fld>
            <a:endParaRPr lang="de-DE" altLang="de-DE" sz="1400"/>
          </a:p>
        </p:txBody>
      </p:sp>
      <p:sp>
        <p:nvSpPr>
          <p:cNvPr id="210948" name="Text Box 2">
            <a:extLst>
              <a:ext uri="{FF2B5EF4-FFF2-40B4-BE49-F238E27FC236}">
                <a16:creationId xmlns:a16="http://schemas.microsoft.com/office/drawing/2014/main" id="{C69D2EF5-C935-48A3-871F-BA153CD4F96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0949" name="Text Box 3">
            <a:extLst>
              <a:ext uri="{FF2B5EF4-FFF2-40B4-BE49-F238E27FC236}">
                <a16:creationId xmlns:a16="http://schemas.microsoft.com/office/drawing/2014/main" id="{E67F97A9-E471-4DA0-AF8B-2C18C557E72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1)</a:t>
            </a:r>
          </a:p>
        </p:txBody>
      </p:sp>
      <p:sp>
        <p:nvSpPr>
          <p:cNvPr id="210950" name="Text Box 4">
            <a:extLst>
              <a:ext uri="{FF2B5EF4-FFF2-40B4-BE49-F238E27FC236}">
                <a16:creationId xmlns:a16="http://schemas.microsoft.com/office/drawing/2014/main" id="{420DF779-E392-4223-AE44-067153232D2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0951" name="Rectangle 5">
            <a:extLst>
              <a:ext uri="{FF2B5EF4-FFF2-40B4-BE49-F238E27FC236}">
                <a16:creationId xmlns:a16="http://schemas.microsoft.com/office/drawing/2014/main" id="{FA0EFD09-5EDF-4B68-B150-5CAF3D9FF644}"/>
              </a:ext>
            </a:extLst>
          </p:cNvPr>
          <p:cNvSpPr>
            <a:spLocks noGrp="1" noChangeArrowheads="1"/>
          </p:cNvSpPr>
          <p:nvPr>
            <p:ph type="title" idx="4294967295"/>
          </p:nvPr>
        </p:nvSpPr>
        <p:spPr/>
        <p:txBody>
          <a:bodyPr/>
          <a:lstStyle/>
          <a:p>
            <a:pPr eaLnBrk="1" hangingPunct="1"/>
            <a:r>
              <a:rPr lang="de-DE" altLang="de-DE"/>
              <a:t>Krankenbehandlung 1 (Hilfsmittel)</a:t>
            </a:r>
          </a:p>
        </p:txBody>
      </p:sp>
      <p:sp>
        <p:nvSpPr>
          <p:cNvPr id="210952" name="Rectangle 6">
            <a:extLst>
              <a:ext uri="{FF2B5EF4-FFF2-40B4-BE49-F238E27FC236}">
                <a16:creationId xmlns:a16="http://schemas.microsoft.com/office/drawing/2014/main" id="{4C6986B2-73BB-452B-A252-8F2E26F5E21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0953" name="Text Box 7">
            <a:extLst>
              <a:ext uri="{FF2B5EF4-FFF2-40B4-BE49-F238E27FC236}">
                <a16:creationId xmlns:a16="http://schemas.microsoft.com/office/drawing/2014/main" id="{0ED49188-41F8-4621-BF32-D554C05EFE31}"/>
              </a:ext>
            </a:extLst>
          </p:cNvPr>
          <p:cNvSpPr txBox="1">
            <a:spLocks noChangeArrowheads="1"/>
          </p:cNvSpPr>
          <p:nvPr/>
        </p:nvSpPr>
        <p:spPr bwMode="auto">
          <a:xfrm>
            <a:off x="3048000" y="2438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33 </a:t>
            </a:r>
          </a:p>
        </p:txBody>
      </p:sp>
      <p:sp>
        <p:nvSpPr>
          <p:cNvPr id="210954" name="Text Box 9">
            <a:extLst>
              <a:ext uri="{FF2B5EF4-FFF2-40B4-BE49-F238E27FC236}">
                <a16:creationId xmlns:a16="http://schemas.microsoft.com/office/drawing/2014/main" id="{11002D75-7998-4D15-A633-6E373B48D226}"/>
              </a:ext>
            </a:extLst>
          </p:cNvPr>
          <p:cNvSpPr txBox="1">
            <a:spLocks noChangeArrowheads="1"/>
          </p:cNvSpPr>
          <p:nvPr/>
        </p:nvSpPr>
        <p:spPr bwMode="auto">
          <a:xfrm>
            <a:off x="838200" y="2971800"/>
            <a:ext cx="7315200" cy="341632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bg1"/>
                </a:solidFill>
                <a:latin typeface="MS Shell Dlg" panose="020B0604020202020204" pitchFamily="34" charset="0"/>
              </a:rPr>
              <a:t>(1) Versicherte haben Anspruch auf Versorgung mit Hörhilfen, Körperersatzstücken, orthopädischen und anderen Hilfsmitteln, die im Einzelfall erforderlich sind, um den Erfolg der Krankenbehandlung zu sichern, einer drohenden Behinderung vorzubeugen oder eine Behinderung auszugleichen, soweit die Hilfsmittel nicht als allgemeine Gebrauchsgegen-stände des täglichen Lebens anzusehen oder nach § 34 Abs. 4 ausgeschlossen sind.</a:t>
            </a:r>
            <a:endParaRPr lang="de-DE" altLang="de-DE" dirty="0">
              <a:solidFill>
                <a:schemeClr val="bg1"/>
              </a:solidFill>
            </a:endParaRPr>
          </a:p>
        </p:txBody>
      </p:sp>
    </p:spTree>
  </p:cSld>
  <p:clrMapOvr>
    <a:masterClrMapping/>
  </p:clrMapOvr>
  <p:transition spd="med">
    <p:wipe dir="r"/>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Fußzeilenplatzhalter 2">
            <a:extLst>
              <a:ext uri="{FF2B5EF4-FFF2-40B4-BE49-F238E27FC236}">
                <a16:creationId xmlns:a16="http://schemas.microsoft.com/office/drawing/2014/main" id="{A03CDE04-4507-46BE-A8D5-D648020FA90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1971" name="Foliennummernplatzhalter 3">
            <a:extLst>
              <a:ext uri="{FF2B5EF4-FFF2-40B4-BE49-F238E27FC236}">
                <a16:creationId xmlns:a16="http://schemas.microsoft.com/office/drawing/2014/main" id="{07E38984-9E74-4A69-A42D-C1F1F1E067B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CEFCC5D-DAD7-47F9-8EFE-A9D9BF30359D}" type="slidenum">
              <a:rPr lang="de-DE" altLang="de-DE" sz="1400"/>
              <a:pPr eaLnBrk="1" hangingPunct="1"/>
              <a:t>203</a:t>
            </a:fld>
            <a:endParaRPr lang="de-DE" altLang="de-DE" sz="1400"/>
          </a:p>
        </p:txBody>
      </p:sp>
      <p:sp>
        <p:nvSpPr>
          <p:cNvPr id="211972" name="Text Box 2">
            <a:extLst>
              <a:ext uri="{FF2B5EF4-FFF2-40B4-BE49-F238E27FC236}">
                <a16:creationId xmlns:a16="http://schemas.microsoft.com/office/drawing/2014/main" id="{7B6F8F72-BD63-4A69-B074-D99F70156A9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1973" name="Text Box 3">
            <a:extLst>
              <a:ext uri="{FF2B5EF4-FFF2-40B4-BE49-F238E27FC236}">
                <a16:creationId xmlns:a16="http://schemas.microsoft.com/office/drawing/2014/main" id="{1C7B1428-0ED8-4B25-9045-5A9B6E7477B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2)</a:t>
            </a:r>
          </a:p>
        </p:txBody>
      </p:sp>
      <p:sp>
        <p:nvSpPr>
          <p:cNvPr id="211974" name="Text Box 4">
            <a:extLst>
              <a:ext uri="{FF2B5EF4-FFF2-40B4-BE49-F238E27FC236}">
                <a16:creationId xmlns:a16="http://schemas.microsoft.com/office/drawing/2014/main" id="{2732688D-3551-4853-8240-36CEF41C5EC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1975" name="Rectangle 5">
            <a:extLst>
              <a:ext uri="{FF2B5EF4-FFF2-40B4-BE49-F238E27FC236}">
                <a16:creationId xmlns:a16="http://schemas.microsoft.com/office/drawing/2014/main" id="{436688A8-AC96-436C-9DAA-85A0FC4F897F}"/>
              </a:ext>
            </a:extLst>
          </p:cNvPr>
          <p:cNvSpPr>
            <a:spLocks noGrp="1" noChangeArrowheads="1"/>
          </p:cNvSpPr>
          <p:nvPr>
            <p:ph type="title" idx="4294967295"/>
          </p:nvPr>
        </p:nvSpPr>
        <p:spPr/>
        <p:txBody>
          <a:bodyPr/>
          <a:lstStyle/>
          <a:p>
            <a:pPr eaLnBrk="1" hangingPunct="1"/>
            <a:r>
              <a:rPr lang="de-DE" altLang="de-DE"/>
              <a:t>Krankenbehandlung 2 (Hilfsmittel)</a:t>
            </a:r>
          </a:p>
        </p:txBody>
      </p:sp>
      <p:sp>
        <p:nvSpPr>
          <p:cNvPr id="211976" name="Rectangle 6">
            <a:extLst>
              <a:ext uri="{FF2B5EF4-FFF2-40B4-BE49-F238E27FC236}">
                <a16:creationId xmlns:a16="http://schemas.microsoft.com/office/drawing/2014/main" id="{9FC97ED6-729E-4492-8353-8864E04EA42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1977" name="Text Box 7">
            <a:extLst>
              <a:ext uri="{FF2B5EF4-FFF2-40B4-BE49-F238E27FC236}">
                <a16:creationId xmlns:a16="http://schemas.microsoft.com/office/drawing/2014/main" id="{2F0C89E8-31F4-45D6-BF8C-849105093BF8}"/>
              </a:ext>
            </a:extLst>
          </p:cNvPr>
          <p:cNvSpPr txBox="1">
            <a:spLocks noChangeArrowheads="1"/>
          </p:cNvSpPr>
          <p:nvPr/>
        </p:nvSpPr>
        <p:spPr bwMode="auto">
          <a:xfrm>
            <a:off x="2692400" y="24384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Begriff des Hilfsmittels</a:t>
            </a:r>
          </a:p>
        </p:txBody>
      </p:sp>
      <p:sp>
        <p:nvSpPr>
          <p:cNvPr id="211978" name="Text Box 9">
            <a:extLst>
              <a:ext uri="{FF2B5EF4-FFF2-40B4-BE49-F238E27FC236}">
                <a16:creationId xmlns:a16="http://schemas.microsoft.com/office/drawing/2014/main" id="{DE73D05D-1837-4C13-9D8A-8CE5E62F3C21}"/>
              </a:ext>
            </a:extLst>
          </p:cNvPr>
          <p:cNvSpPr txBox="1">
            <a:spLocks noChangeArrowheads="1"/>
          </p:cNvSpPr>
          <p:nvPr/>
        </p:nvSpPr>
        <p:spPr bwMode="auto">
          <a:xfrm>
            <a:off x="1219200" y="3200400"/>
            <a:ext cx="7010400" cy="301307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bg1"/>
                </a:solidFill>
                <a:latin typeface="MS Shell Dlg" panose="020B0604020202020204" pitchFamily="34" charset="0"/>
              </a:rPr>
              <a:t>Hörhilfen, Körperersatzstücke, orthopädische und andere Hilfsmitteln als Beispiele.</a:t>
            </a:r>
          </a:p>
          <a:p>
            <a:pPr eaLnBrk="1" hangingPunct="1">
              <a:spcBef>
                <a:spcPct val="50000"/>
              </a:spcBef>
            </a:pPr>
            <a:r>
              <a:rPr lang="de-DE" altLang="de-DE">
                <a:solidFill>
                  <a:schemeClr val="bg1"/>
                </a:solidFill>
                <a:latin typeface="MS Shell Dlg" panose="020B0604020202020204" pitchFamily="34" charset="0"/>
              </a:rPr>
              <a:t>Der Hilfsmittelbegriff ist im Wesentlichen von den eingesetzten Mitteln und den von diesen verfolgten Zwecken geprägt.</a:t>
            </a:r>
          </a:p>
          <a:p>
            <a:pPr eaLnBrk="1" hangingPunct="1">
              <a:spcBef>
                <a:spcPct val="50000"/>
              </a:spcBef>
            </a:pPr>
            <a:r>
              <a:rPr lang="de-DE" altLang="de-DE">
                <a:solidFill>
                  <a:schemeClr val="bg1"/>
                </a:solidFill>
                <a:latin typeface="MS Shell Dlg" panose="020B0604020202020204" pitchFamily="34" charset="0"/>
              </a:rPr>
              <a:t>Nur Sachen, keine von Personen ausgeführten Dienstleistungen</a:t>
            </a:r>
          </a:p>
        </p:txBody>
      </p:sp>
      <p:sp>
        <p:nvSpPr>
          <p:cNvPr id="211979" name="AutoShape 10">
            <a:hlinkClick r:id="rId2" action="ppaction://hlinkpres?slideindex=1&amp;slidetitle=PowerPoint-Präsentation" highlightClick="1"/>
            <a:extLst>
              <a:ext uri="{FF2B5EF4-FFF2-40B4-BE49-F238E27FC236}">
                <a16:creationId xmlns:a16="http://schemas.microsoft.com/office/drawing/2014/main" id="{30E1CE94-B164-460C-AA59-6317DBC6BE66}"/>
              </a:ext>
            </a:extLst>
          </p:cNvPr>
          <p:cNvSpPr>
            <a:spLocks noChangeArrowheads="1"/>
          </p:cNvSpPr>
          <p:nvPr/>
        </p:nvSpPr>
        <p:spPr bwMode="auto">
          <a:xfrm>
            <a:off x="7467600" y="2286000"/>
            <a:ext cx="609600" cy="6096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Fußzeilenplatzhalter 2">
            <a:extLst>
              <a:ext uri="{FF2B5EF4-FFF2-40B4-BE49-F238E27FC236}">
                <a16:creationId xmlns:a16="http://schemas.microsoft.com/office/drawing/2014/main" id="{B63E44C2-891B-414F-993C-59A72F12DD8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2995" name="Foliennummernplatzhalter 3">
            <a:extLst>
              <a:ext uri="{FF2B5EF4-FFF2-40B4-BE49-F238E27FC236}">
                <a16:creationId xmlns:a16="http://schemas.microsoft.com/office/drawing/2014/main" id="{F5FFC489-4916-4F69-AC35-0420B16A1B0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B503234-6FF5-43FB-99A5-349FCE580B1D}" type="slidenum">
              <a:rPr lang="de-DE" altLang="de-DE" sz="1400"/>
              <a:pPr eaLnBrk="1" hangingPunct="1"/>
              <a:t>204</a:t>
            </a:fld>
            <a:endParaRPr lang="de-DE" altLang="de-DE" sz="1400"/>
          </a:p>
        </p:txBody>
      </p:sp>
      <p:sp>
        <p:nvSpPr>
          <p:cNvPr id="212996" name="Text Box 2">
            <a:extLst>
              <a:ext uri="{FF2B5EF4-FFF2-40B4-BE49-F238E27FC236}">
                <a16:creationId xmlns:a16="http://schemas.microsoft.com/office/drawing/2014/main" id="{20AB3C03-D589-4467-AA1C-AF5884AE23B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2997" name="Text Box 3">
            <a:extLst>
              <a:ext uri="{FF2B5EF4-FFF2-40B4-BE49-F238E27FC236}">
                <a16:creationId xmlns:a16="http://schemas.microsoft.com/office/drawing/2014/main" id="{B5EE5732-8A54-47DB-B00D-282A2B46CAA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3)</a:t>
            </a:r>
          </a:p>
        </p:txBody>
      </p:sp>
      <p:sp>
        <p:nvSpPr>
          <p:cNvPr id="212998" name="Text Box 4">
            <a:extLst>
              <a:ext uri="{FF2B5EF4-FFF2-40B4-BE49-F238E27FC236}">
                <a16:creationId xmlns:a16="http://schemas.microsoft.com/office/drawing/2014/main" id="{E5184ABC-2F2A-4D3D-9034-8971E947E6C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2999" name="Rectangle 5">
            <a:extLst>
              <a:ext uri="{FF2B5EF4-FFF2-40B4-BE49-F238E27FC236}">
                <a16:creationId xmlns:a16="http://schemas.microsoft.com/office/drawing/2014/main" id="{734968F4-A1FC-4261-BCA9-50101B4E907E}"/>
              </a:ext>
            </a:extLst>
          </p:cNvPr>
          <p:cNvSpPr>
            <a:spLocks noGrp="1" noChangeArrowheads="1"/>
          </p:cNvSpPr>
          <p:nvPr>
            <p:ph type="title" idx="4294967295"/>
          </p:nvPr>
        </p:nvSpPr>
        <p:spPr/>
        <p:txBody>
          <a:bodyPr/>
          <a:lstStyle/>
          <a:p>
            <a:pPr eaLnBrk="1" hangingPunct="1"/>
            <a:r>
              <a:rPr lang="de-DE" altLang="de-DE"/>
              <a:t>Krankenbehandlung 3 (Hilfsmittel)</a:t>
            </a:r>
          </a:p>
        </p:txBody>
      </p:sp>
      <p:sp>
        <p:nvSpPr>
          <p:cNvPr id="213000" name="Rectangle 6">
            <a:extLst>
              <a:ext uri="{FF2B5EF4-FFF2-40B4-BE49-F238E27FC236}">
                <a16:creationId xmlns:a16="http://schemas.microsoft.com/office/drawing/2014/main" id="{89FB6F66-383E-4CE6-8B63-B883D863F34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3001" name="Text Box 7">
            <a:extLst>
              <a:ext uri="{FF2B5EF4-FFF2-40B4-BE49-F238E27FC236}">
                <a16:creationId xmlns:a16="http://schemas.microsoft.com/office/drawing/2014/main" id="{A447F07D-9136-438C-B6EF-D82172FB8780}"/>
              </a:ext>
            </a:extLst>
          </p:cNvPr>
          <p:cNvSpPr txBox="1">
            <a:spLocks noChangeArrowheads="1"/>
          </p:cNvSpPr>
          <p:nvPr/>
        </p:nvSpPr>
        <p:spPr bwMode="auto">
          <a:xfrm>
            <a:off x="1600200" y="2438400"/>
            <a:ext cx="5486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dirty="0">
                <a:latin typeface="MS Shell Dlg" panose="020B0604020202020204" pitchFamily="34" charset="0"/>
              </a:rPr>
              <a:t>nicht allgemeine Gebrauchsgegenstände des täglichen Lebens</a:t>
            </a:r>
          </a:p>
        </p:txBody>
      </p:sp>
      <p:sp>
        <p:nvSpPr>
          <p:cNvPr id="213002" name="Text Box 8">
            <a:extLst>
              <a:ext uri="{FF2B5EF4-FFF2-40B4-BE49-F238E27FC236}">
                <a16:creationId xmlns:a16="http://schemas.microsoft.com/office/drawing/2014/main" id="{59F5D14F-80B2-483E-8D0C-827798C9821C}"/>
              </a:ext>
            </a:extLst>
          </p:cNvPr>
          <p:cNvSpPr txBox="1">
            <a:spLocks noChangeArrowheads="1"/>
          </p:cNvSpPr>
          <p:nvPr/>
        </p:nvSpPr>
        <p:spPr bwMode="auto">
          <a:xfrm>
            <a:off x="914400" y="3311525"/>
            <a:ext cx="7010400" cy="3195638"/>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62000" indent="-762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bg1"/>
                </a:solidFill>
                <a:latin typeface="MS Shell Dlg" panose="020B0604020202020204" pitchFamily="34" charset="0"/>
              </a:rPr>
              <a:t>z.B. </a:t>
            </a:r>
          </a:p>
          <a:p>
            <a:pPr eaLnBrk="1" hangingPunct="1">
              <a:spcBef>
                <a:spcPct val="50000"/>
              </a:spcBef>
              <a:buFontTx/>
              <a:buChar char="•"/>
            </a:pPr>
            <a:r>
              <a:rPr lang="de-DE" altLang="de-DE">
                <a:solidFill>
                  <a:schemeClr val="bg1"/>
                </a:solidFill>
                <a:latin typeface="MS Shell Dlg" panose="020B0604020202020204" pitchFamily="34" charset="0"/>
              </a:rPr>
              <a:t>Normaler Autokindersitz</a:t>
            </a:r>
          </a:p>
          <a:p>
            <a:pPr eaLnBrk="1" hangingPunct="1">
              <a:spcBef>
                <a:spcPct val="50000"/>
              </a:spcBef>
              <a:buFontTx/>
              <a:buChar char="•"/>
            </a:pPr>
            <a:r>
              <a:rPr lang="de-DE" altLang="de-DE">
                <a:solidFill>
                  <a:schemeClr val="bg1"/>
                </a:solidFill>
                <a:latin typeface="MS Shell Dlg" panose="020B0604020202020204" pitchFamily="34" charset="0"/>
              </a:rPr>
              <a:t>Elektrisches Heizkissen</a:t>
            </a:r>
          </a:p>
          <a:p>
            <a:pPr eaLnBrk="1" hangingPunct="1">
              <a:spcBef>
                <a:spcPct val="50000"/>
              </a:spcBef>
              <a:buFontTx/>
              <a:buChar char="•"/>
            </a:pPr>
            <a:r>
              <a:rPr lang="de-DE" altLang="de-DE">
                <a:solidFill>
                  <a:schemeClr val="bg1"/>
                </a:solidFill>
                <a:latin typeface="MS Shell Dlg" panose="020B0604020202020204" pitchFamily="34" charset="0"/>
              </a:rPr>
              <a:t>PC mit üblicher Ausstattung</a:t>
            </a:r>
          </a:p>
          <a:p>
            <a:pPr eaLnBrk="1" hangingPunct="1">
              <a:spcBef>
                <a:spcPct val="50000"/>
              </a:spcBef>
              <a:buFontTx/>
              <a:buChar char="•"/>
            </a:pPr>
            <a:r>
              <a:rPr lang="de-DE" altLang="de-DE">
                <a:solidFill>
                  <a:schemeClr val="bg1"/>
                </a:solidFill>
                <a:latin typeface="MS Shell Dlg" panose="020B0604020202020204" pitchFamily="34" charset="0"/>
              </a:rPr>
              <a:t>Elektr. Verstellbarer Sessel aus Möbelprospekt</a:t>
            </a:r>
          </a:p>
          <a:p>
            <a:pPr eaLnBrk="1" hangingPunct="1">
              <a:spcBef>
                <a:spcPct val="50000"/>
              </a:spcBef>
              <a:buFontTx/>
              <a:buChar char="•"/>
            </a:pPr>
            <a:r>
              <a:rPr lang="de-DE" altLang="de-DE">
                <a:solidFill>
                  <a:schemeClr val="bg1"/>
                </a:solidFill>
                <a:latin typeface="MS Shell Dlg" panose="020B0604020202020204" pitchFamily="34" charset="0"/>
              </a:rPr>
              <a:t>Standardtelefon</a:t>
            </a:r>
          </a:p>
        </p:txBody>
      </p:sp>
    </p:spTree>
  </p:cSld>
  <p:clrMapOvr>
    <a:masterClrMapping/>
  </p:clrMapOvr>
  <p:transition spd="med">
    <p:wipe dir="r"/>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Fußzeilenplatzhalter 2">
            <a:extLst>
              <a:ext uri="{FF2B5EF4-FFF2-40B4-BE49-F238E27FC236}">
                <a16:creationId xmlns:a16="http://schemas.microsoft.com/office/drawing/2014/main" id="{C9BD199F-0074-4D3C-AF41-F40CF7D9E85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4019" name="Foliennummernplatzhalter 3">
            <a:extLst>
              <a:ext uri="{FF2B5EF4-FFF2-40B4-BE49-F238E27FC236}">
                <a16:creationId xmlns:a16="http://schemas.microsoft.com/office/drawing/2014/main" id="{03576861-4B10-4875-A44E-B88043B29EF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D8D2510-0505-41E7-AA7B-71CBDF2D3C08}" type="slidenum">
              <a:rPr lang="de-DE" altLang="de-DE" sz="1400"/>
              <a:pPr eaLnBrk="1" hangingPunct="1"/>
              <a:t>205</a:t>
            </a:fld>
            <a:endParaRPr lang="de-DE" altLang="de-DE" sz="1400"/>
          </a:p>
        </p:txBody>
      </p:sp>
      <p:sp>
        <p:nvSpPr>
          <p:cNvPr id="214020" name="Text Box 2">
            <a:extLst>
              <a:ext uri="{FF2B5EF4-FFF2-40B4-BE49-F238E27FC236}">
                <a16:creationId xmlns:a16="http://schemas.microsoft.com/office/drawing/2014/main" id="{7C3F32AA-87A3-4CD4-A81F-D763F0056DB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4021" name="Text Box 3">
            <a:extLst>
              <a:ext uri="{FF2B5EF4-FFF2-40B4-BE49-F238E27FC236}">
                <a16:creationId xmlns:a16="http://schemas.microsoft.com/office/drawing/2014/main" id="{A0D1686E-8130-4DD7-ACBB-42C8533C9A2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4)</a:t>
            </a:r>
          </a:p>
        </p:txBody>
      </p:sp>
      <p:sp>
        <p:nvSpPr>
          <p:cNvPr id="214022" name="Text Box 4">
            <a:extLst>
              <a:ext uri="{FF2B5EF4-FFF2-40B4-BE49-F238E27FC236}">
                <a16:creationId xmlns:a16="http://schemas.microsoft.com/office/drawing/2014/main" id="{E8B5936E-3C70-45A3-A0EA-0D85942BC06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4023" name="Rectangle 5">
            <a:extLst>
              <a:ext uri="{FF2B5EF4-FFF2-40B4-BE49-F238E27FC236}">
                <a16:creationId xmlns:a16="http://schemas.microsoft.com/office/drawing/2014/main" id="{A5BCD7AC-4CD1-446B-9C86-040B2093912B}"/>
              </a:ext>
            </a:extLst>
          </p:cNvPr>
          <p:cNvSpPr>
            <a:spLocks noGrp="1" noChangeArrowheads="1"/>
          </p:cNvSpPr>
          <p:nvPr>
            <p:ph type="title" idx="4294967295"/>
          </p:nvPr>
        </p:nvSpPr>
        <p:spPr/>
        <p:txBody>
          <a:bodyPr/>
          <a:lstStyle/>
          <a:p>
            <a:pPr eaLnBrk="1" hangingPunct="1"/>
            <a:r>
              <a:rPr lang="de-DE" altLang="de-DE"/>
              <a:t>Krankenbehandlung 4 (Hilfsmittel)</a:t>
            </a:r>
          </a:p>
        </p:txBody>
      </p:sp>
      <p:sp>
        <p:nvSpPr>
          <p:cNvPr id="214024" name="Rectangle 6">
            <a:extLst>
              <a:ext uri="{FF2B5EF4-FFF2-40B4-BE49-F238E27FC236}">
                <a16:creationId xmlns:a16="http://schemas.microsoft.com/office/drawing/2014/main" id="{A6E19C9D-6CEE-47D7-A697-2F27A22D9AC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4025" name="Text Box 7">
            <a:extLst>
              <a:ext uri="{FF2B5EF4-FFF2-40B4-BE49-F238E27FC236}">
                <a16:creationId xmlns:a16="http://schemas.microsoft.com/office/drawing/2014/main" id="{4A325112-FF51-4B76-82E9-40F74B9EA44B}"/>
              </a:ext>
            </a:extLst>
          </p:cNvPr>
          <p:cNvSpPr txBox="1">
            <a:spLocks noChangeArrowheads="1"/>
          </p:cNvSpPr>
          <p:nvPr/>
        </p:nvSpPr>
        <p:spPr bwMode="auto">
          <a:xfrm>
            <a:off x="1600200" y="2362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nicht nach § 34 Abs. 4 ausgeschlossen</a:t>
            </a:r>
          </a:p>
        </p:txBody>
      </p:sp>
      <p:sp>
        <p:nvSpPr>
          <p:cNvPr id="214026" name="Text Box 8">
            <a:extLst>
              <a:ext uri="{FF2B5EF4-FFF2-40B4-BE49-F238E27FC236}">
                <a16:creationId xmlns:a16="http://schemas.microsoft.com/office/drawing/2014/main" id="{DE7AA490-1895-4C1F-83B8-56A9E9092C52}"/>
              </a:ext>
            </a:extLst>
          </p:cNvPr>
          <p:cNvSpPr txBox="1">
            <a:spLocks noChangeArrowheads="1"/>
          </p:cNvSpPr>
          <p:nvPr/>
        </p:nvSpPr>
        <p:spPr bwMode="auto">
          <a:xfrm>
            <a:off x="381000" y="2895600"/>
            <a:ext cx="8229600" cy="338772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(4)  Das Bundesministerium für Gesundheit und Soziale Sicherung kann durch Rechtsverordnung mit Zustimmung des Bundesrates Heil- und Hilfsmittel von geringem oder umstrittenem therapeutischen Nutzen oder geringem Abgabepreis bestimmen, deren Kosten die Krankenkasse nicht übernimmt.  Die Rechtsverordnung kann auch bestimmen, inwieweit geringfügige Kosten der notwendigen Änderung, Instandsetzung und Ersatzbeschaffung sowie der Ausbildung im Gebrauch der Hilfsmittel von der Krankenkasse nicht übernommen werden. Die Sätze 1 und 2 gelten nicht für die Instandsetzung von Hörgeräten und ihre Versorgung mit Batterien bei Versicherten, die das achtzehnte Lebensjahr noch nicht vollendet haben. Absatz 2 Satz 3 gilt entsprechend. Für nicht durch Rechtsverordnung nach Satz 1 ausgeschlossene Heil- und Hilfsmittel bleibt § 92 unberührt. </a:t>
            </a:r>
          </a:p>
        </p:txBody>
      </p:sp>
    </p:spTree>
  </p:cSld>
  <p:clrMapOvr>
    <a:masterClrMapping/>
  </p:clrMapOvr>
  <p:transition spd="med">
    <p:wipe dir="r"/>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Fußzeilenplatzhalter 2">
            <a:extLst>
              <a:ext uri="{FF2B5EF4-FFF2-40B4-BE49-F238E27FC236}">
                <a16:creationId xmlns:a16="http://schemas.microsoft.com/office/drawing/2014/main" id="{397AD6DB-AE7C-4C7C-8E26-AEAA3B76E0A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5043" name="Foliennummernplatzhalter 3">
            <a:extLst>
              <a:ext uri="{FF2B5EF4-FFF2-40B4-BE49-F238E27FC236}">
                <a16:creationId xmlns:a16="http://schemas.microsoft.com/office/drawing/2014/main" id="{1FAD63DB-F9F9-48BD-A6E4-56263E3D2F3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70ADD06-3FD7-4ADA-86EB-B2A0F6DECC6F}" type="slidenum">
              <a:rPr lang="de-DE" altLang="de-DE" sz="1400"/>
              <a:pPr eaLnBrk="1" hangingPunct="1"/>
              <a:t>206</a:t>
            </a:fld>
            <a:endParaRPr lang="de-DE" altLang="de-DE" sz="1400"/>
          </a:p>
        </p:txBody>
      </p:sp>
      <p:sp>
        <p:nvSpPr>
          <p:cNvPr id="215044" name="Text Box 2">
            <a:extLst>
              <a:ext uri="{FF2B5EF4-FFF2-40B4-BE49-F238E27FC236}">
                <a16:creationId xmlns:a16="http://schemas.microsoft.com/office/drawing/2014/main" id="{EDC034B2-3B14-4370-BF66-727F26A2BF6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5045" name="Text Box 3">
            <a:extLst>
              <a:ext uri="{FF2B5EF4-FFF2-40B4-BE49-F238E27FC236}">
                <a16:creationId xmlns:a16="http://schemas.microsoft.com/office/drawing/2014/main" id="{F0D5B8EA-C9CF-4548-A0A7-BAA94D07F62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5)</a:t>
            </a:r>
          </a:p>
        </p:txBody>
      </p:sp>
      <p:sp>
        <p:nvSpPr>
          <p:cNvPr id="215046" name="Text Box 4">
            <a:extLst>
              <a:ext uri="{FF2B5EF4-FFF2-40B4-BE49-F238E27FC236}">
                <a16:creationId xmlns:a16="http://schemas.microsoft.com/office/drawing/2014/main" id="{048BF8A7-3DE0-4723-B638-1072939258F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5047" name="Rectangle 5">
            <a:extLst>
              <a:ext uri="{FF2B5EF4-FFF2-40B4-BE49-F238E27FC236}">
                <a16:creationId xmlns:a16="http://schemas.microsoft.com/office/drawing/2014/main" id="{C6F94899-3609-4416-920A-E58E020B127B}"/>
              </a:ext>
            </a:extLst>
          </p:cNvPr>
          <p:cNvSpPr>
            <a:spLocks noGrp="1" noChangeArrowheads="1"/>
          </p:cNvSpPr>
          <p:nvPr>
            <p:ph type="title" idx="4294967295"/>
          </p:nvPr>
        </p:nvSpPr>
        <p:spPr/>
        <p:txBody>
          <a:bodyPr/>
          <a:lstStyle/>
          <a:p>
            <a:pPr eaLnBrk="1" hangingPunct="1"/>
            <a:r>
              <a:rPr lang="de-DE" altLang="de-DE"/>
              <a:t>Krankenbehandlung 5 (Hilfsmittel)</a:t>
            </a:r>
          </a:p>
        </p:txBody>
      </p:sp>
      <p:sp>
        <p:nvSpPr>
          <p:cNvPr id="215048" name="Rectangle 6">
            <a:extLst>
              <a:ext uri="{FF2B5EF4-FFF2-40B4-BE49-F238E27FC236}">
                <a16:creationId xmlns:a16="http://schemas.microsoft.com/office/drawing/2014/main" id="{0DA62537-BBAF-46EF-8797-D36A1D0A982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5049" name="Text Box 7">
            <a:extLst>
              <a:ext uri="{FF2B5EF4-FFF2-40B4-BE49-F238E27FC236}">
                <a16:creationId xmlns:a16="http://schemas.microsoft.com/office/drawing/2014/main" id="{432D5845-542C-449F-B9ED-54E999096119}"/>
              </a:ext>
            </a:extLst>
          </p:cNvPr>
          <p:cNvSpPr txBox="1">
            <a:spLocks noChangeArrowheads="1"/>
          </p:cNvSpPr>
          <p:nvPr/>
        </p:nvSpPr>
        <p:spPr bwMode="auto">
          <a:xfrm>
            <a:off x="1600200" y="2362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nicht nach § 34 Abs. 4 ausgeschlossen</a:t>
            </a:r>
          </a:p>
        </p:txBody>
      </p:sp>
      <p:sp>
        <p:nvSpPr>
          <p:cNvPr id="215050" name="Text Box 8">
            <a:extLst>
              <a:ext uri="{FF2B5EF4-FFF2-40B4-BE49-F238E27FC236}">
                <a16:creationId xmlns:a16="http://schemas.microsoft.com/office/drawing/2014/main" id="{06337C9F-370C-473F-BF2D-A237FA5ACB0C}"/>
              </a:ext>
            </a:extLst>
          </p:cNvPr>
          <p:cNvSpPr txBox="1">
            <a:spLocks noChangeArrowheads="1"/>
          </p:cNvSpPr>
          <p:nvPr/>
        </p:nvSpPr>
        <p:spPr bwMode="auto">
          <a:xfrm>
            <a:off x="304800" y="3200400"/>
            <a:ext cx="8229600" cy="105410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Verordnung über Hilfsmittel von geringem therapeutischen Nutzen oder geringem Abgabepreis in der gesetzlichen Krankenversicherung</a:t>
            </a:r>
          </a:p>
          <a:p>
            <a:pPr algn="ct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v. 17.01.1995 (BGlBl I, 44)</a:t>
            </a:r>
          </a:p>
        </p:txBody>
      </p:sp>
    </p:spTree>
  </p:cSld>
  <p:clrMapOvr>
    <a:masterClrMapping/>
  </p:clrMapOvr>
  <p:transition spd="med">
    <p:wipe dir="r"/>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Fußzeilenplatzhalter 2">
            <a:extLst>
              <a:ext uri="{FF2B5EF4-FFF2-40B4-BE49-F238E27FC236}">
                <a16:creationId xmlns:a16="http://schemas.microsoft.com/office/drawing/2014/main" id="{B81C55FD-A56F-4774-A7DC-6D220D96695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6067" name="Foliennummernplatzhalter 3">
            <a:extLst>
              <a:ext uri="{FF2B5EF4-FFF2-40B4-BE49-F238E27FC236}">
                <a16:creationId xmlns:a16="http://schemas.microsoft.com/office/drawing/2014/main" id="{F8A7CEED-B56F-4943-ACD7-E52107A55A4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7CAF4D5-5BA1-4989-A18E-F85238B21359}" type="slidenum">
              <a:rPr lang="de-DE" altLang="de-DE" sz="1400"/>
              <a:pPr eaLnBrk="1" hangingPunct="1"/>
              <a:t>207</a:t>
            </a:fld>
            <a:endParaRPr lang="de-DE" altLang="de-DE" sz="1400"/>
          </a:p>
        </p:txBody>
      </p:sp>
      <p:sp>
        <p:nvSpPr>
          <p:cNvPr id="216068" name="Text Box 2">
            <a:extLst>
              <a:ext uri="{FF2B5EF4-FFF2-40B4-BE49-F238E27FC236}">
                <a16:creationId xmlns:a16="http://schemas.microsoft.com/office/drawing/2014/main" id="{B6409A68-84A6-4D5F-B513-8DB1D1A8C5D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6069" name="Text Box 3">
            <a:extLst>
              <a:ext uri="{FF2B5EF4-FFF2-40B4-BE49-F238E27FC236}">
                <a16:creationId xmlns:a16="http://schemas.microsoft.com/office/drawing/2014/main" id="{7534FEA1-664F-45E7-9C11-B37B2987BBA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6)</a:t>
            </a:r>
          </a:p>
        </p:txBody>
      </p:sp>
      <p:sp>
        <p:nvSpPr>
          <p:cNvPr id="216070" name="Text Box 4">
            <a:extLst>
              <a:ext uri="{FF2B5EF4-FFF2-40B4-BE49-F238E27FC236}">
                <a16:creationId xmlns:a16="http://schemas.microsoft.com/office/drawing/2014/main" id="{510E4AA9-8F35-447F-8A92-F6467A84E13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6071" name="Rectangle 5">
            <a:extLst>
              <a:ext uri="{FF2B5EF4-FFF2-40B4-BE49-F238E27FC236}">
                <a16:creationId xmlns:a16="http://schemas.microsoft.com/office/drawing/2014/main" id="{8DE693F9-E65A-4CD7-AE35-DDBDB7AE8722}"/>
              </a:ext>
            </a:extLst>
          </p:cNvPr>
          <p:cNvSpPr>
            <a:spLocks noGrp="1" noChangeArrowheads="1"/>
          </p:cNvSpPr>
          <p:nvPr>
            <p:ph type="title" idx="4294967295"/>
          </p:nvPr>
        </p:nvSpPr>
        <p:spPr/>
        <p:txBody>
          <a:bodyPr/>
          <a:lstStyle/>
          <a:p>
            <a:pPr eaLnBrk="1" hangingPunct="1"/>
            <a:r>
              <a:rPr lang="de-DE" altLang="de-DE"/>
              <a:t>Krankenbehandlung 6 (Hilfsmittel)</a:t>
            </a:r>
          </a:p>
        </p:txBody>
      </p:sp>
      <p:sp>
        <p:nvSpPr>
          <p:cNvPr id="216072" name="Rectangle 6">
            <a:extLst>
              <a:ext uri="{FF2B5EF4-FFF2-40B4-BE49-F238E27FC236}">
                <a16:creationId xmlns:a16="http://schemas.microsoft.com/office/drawing/2014/main" id="{BC881F62-0464-4832-9433-7AEBA058D62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6073" name="Text Box 9">
            <a:extLst>
              <a:ext uri="{FF2B5EF4-FFF2-40B4-BE49-F238E27FC236}">
                <a16:creationId xmlns:a16="http://schemas.microsoft.com/office/drawing/2014/main" id="{9FDB0DCB-356F-444B-BBF0-53632545CB51}"/>
              </a:ext>
            </a:extLst>
          </p:cNvPr>
          <p:cNvSpPr txBox="1">
            <a:spLocks noChangeArrowheads="1"/>
          </p:cNvSpPr>
          <p:nvPr/>
        </p:nvSpPr>
        <p:spPr bwMode="auto">
          <a:xfrm>
            <a:off x="152400" y="2536825"/>
            <a:ext cx="8610600"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b="1">
                <a:latin typeface="Arial" panose="020B0604020202020204" pitchFamily="34" charset="0"/>
                <a:cs typeface="Arial" panose="020B0604020202020204" pitchFamily="34" charset="0"/>
              </a:rPr>
              <a:t>§ 1  Sächliche Mittel mit geringem oder umstrittenem</a:t>
            </a:r>
            <a:r>
              <a:rPr lang="de-DE" altLang="de-DE" sz="1600" b="1">
                <a:solidFill>
                  <a:srgbClr val="FFFFFF"/>
                </a:solidFill>
                <a:latin typeface="Arial" panose="020B0604020202020204" pitchFamily="34" charset="0"/>
                <a:cs typeface="Arial" panose="020B0604020202020204" pitchFamily="34" charset="0"/>
              </a:rPr>
              <a:t> </a:t>
            </a:r>
            <a:r>
              <a:rPr lang="de-DE" altLang="de-DE" sz="1600" b="1">
                <a:latin typeface="Arial" panose="020B0604020202020204" pitchFamily="34" charset="0"/>
                <a:cs typeface="Arial" panose="020B0604020202020204" pitchFamily="34" charset="0"/>
              </a:rPr>
              <a:t>therapeutischen Nutzen</a:t>
            </a:r>
          </a:p>
          <a:p>
            <a:pPr eaLnBrk="1" hangingPunct="1">
              <a:spcBef>
                <a:spcPct val="50000"/>
              </a:spcBef>
            </a:pPr>
            <a:r>
              <a:rPr lang="de-DE" altLang="de-DE" sz="1600">
                <a:latin typeface="Arial" panose="020B0604020202020204" pitchFamily="34" charset="0"/>
                <a:cs typeface="Arial" panose="020B0604020202020204" pitchFamily="34" charset="0"/>
              </a:rPr>
              <a:t>Von der Versorgung sind ausgeschlossen: </a:t>
            </a:r>
          </a:p>
          <a:p>
            <a:pPr eaLnBrk="1" hangingPunct="1">
              <a:spcBef>
                <a:spcPct val="50000"/>
              </a:spcBef>
            </a:pPr>
            <a:r>
              <a:rPr lang="de-DE" altLang="de-DE" sz="1400">
                <a:latin typeface="Arial" panose="020B0604020202020204" pitchFamily="34" charset="0"/>
                <a:cs typeface="Arial" panose="020B0604020202020204" pitchFamily="34" charset="0"/>
              </a:rPr>
              <a:t>1.Kompressionsstücke für Waden und Oberschenkel; Knie- und Knöchelkompressionsstücke</a:t>
            </a:r>
          </a:p>
          <a:p>
            <a:pPr eaLnBrk="1" hangingPunct="1">
              <a:spcBef>
                <a:spcPct val="50000"/>
              </a:spcBef>
            </a:pPr>
            <a:r>
              <a:rPr lang="de-DE" altLang="de-DE" sz="1400">
                <a:latin typeface="Arial" panose="020B0604020202020204" pitchFamily="34" charset="0"/>
                <a:cs typeface="Arial" panose="020B0604020202020204" pitchFamily="34" charset="0"/>
              </a:rPr>
              <a:t>2.Leibbinden (Ausnahme: bei frisch Operierten, Bauchwandlähmung, Bauchwandbruch und bei Stoma-Trägern)</a:t>
            </a:r>
          </a:p>
          <a:p>
            <a:pPr eaLnBrk="1" hangingPunct="1">
              <a:spcBef>
                <a:spcPct val="50000"/>
              </a:spcBef>
            </a:pPr>
            <a:r>
              <a:rPr lang="de-DE" altLang="de-DE" sz="1400">
                <a:latin typeface="Arial" panose="020B0604020202020204" pitchFamily="34" charset="0"/>
                <a:cs typeface="Arial" panose="020B0604020202020204" pitchFamily="34" charset="0"/>
              </a:rPr>
              <a:t>3.Handgelenkriemen, Handgelenkmanschetten</a:t>
            </a:r>
          </a:p>
          <a:p>
            <a:pPr eaLnBrk="1" hangingPunct="1">
              <a:spcBef>
                <a:spcPct val="50000"/>
              </a:spcBef>
            </a:pPr>
            <a:r>
              <a:rPr lang="de-DE" altLang="de-DE" sz="1400">
                <a:latin typeface="Arial" panose="020B0604020202020204" pitchFamily="34" charset="0"/>
                <a:cs typeface="Arial" panose="020B0604020202020204" pitchFamily="34" charset="0"/>
              </a:rPr>
              <a:t>4.Applikationshilfen für Wärme und Kälte</a:t>
            </a:r>
          </a:p>
          <a:p>
            <a:pPr eaLnBrk="1" hangingPunct="1">
              <a:spcBef>
                <a:spcPct val="50000"/>
              </a:spcBef>
            </a:pPr>
            <a:r>
              <a:rPr lang="de-DE" altLang="de-DE" sz="1400">
                <a:latin typeface="Arial" panose="020B0604020202020204" pitchFamily="34" charset="0"/>
                <a:cs typeface="Arial" panose="020B0604020202020204" pitchFamily="34" charset="0"/>
              </a:rPr>
              <a:t>5.Afterschließbandagen</a:t>
            </a:r>
          </a:p>
          <a:p>
            <a:pPr eaLnBrk="1" hangingPunct="1">
              <a:spcBef>
                <a:spcPct val="50000"/>
              </a:spcBef>
            </a:pPr>
            <a:r>
              <a:rPr lang="de-DE" altLang="de-DE" sz="1400">
                <a:latin typeface="Arial" panose="020B0604020202020204" pitchFamily="34" charset="0"/>
                <a:cs typeface="Arial" panose="020B0604020202020204" pitchFamily="34" charset="0"/>
              </a:rPr>
              <a:t>6.Mundsperrer</a:t>
            </a:r>
          </a:p>
          <a:p>
            <a:pPr eaLnBrk="1" hangingPunct="1">
              <a:spcBef>
                <a:spcPct val="50000"/>
              </a:spcBef>
            </a:pPr>
            <a:r>
              <a:rPr lang="de-DE" altLang="de-DE" sz="1400">
                <a:latin typeface="Arial" panose="020B0604020202020204" pitchFamily="34" charset="0"/>
                <a:cs typeface="Arial" panose="020B0604020202020204" pitchFamily="34" charset="0"/>
              </a:rPr>
              <a:t>7.Penisklemmen</a:t>
            </a:r>
          </a:p>
          <a:p>
            <a:pPr eaLnBrk="1" hangingPunct="1">
              <a:spcBef>
                <a:spcPct val="50000"/>
              </a:spcBef>
            </a:pPr>
            <a:r>
              <a:rPr lang="de-DE" altLang="de-DE" sz="1400">
                <a:latin typeface="Arial" panose="020B0604020202020204" pitchFamily="34" charset="0"/>
                <a:cs typeface="Arial" panose="020B0604020202020204" pitchFamily="34" charset="0"/>
              </a:rPr>
              <a:t>8.Rektophore</a:t>
            </a:r>
          </a:p>
          <a:p>
            <a:pPr eaLnBrk="1" hangingPunct="1">
              <a:spcBef>
                <a:spcPct val="50000"/>
              </a:spcBef>
            </a:pPr>
            <a:r>
              <a:rPr lang="de-DE" altLang="de-DE" sz="1400">
                <a:latin typeface="Arial" panose="020B0604020202020204" pitchFamily="34" charset="0"/>
                <a:cs typeface="Arial" panose="020B0604020202020204" pitchFamily="34" charset="0"/>
              </a:rPr>
              <a:t>9.Hysterophore (Ausnahme: bei inoperablem Gebärmuttervorfall).</a:t>
            </a:r>
            <a:endParaRPr lang="de-DE" altLang="de-DE" sz="1400"/>
          </a:p>
        </p:txBody>
      </p:sp>
    </p:spTree>
  </p:cSld>
  <p:clrMapOvr>
    <a:masterClrMapping/>
  </p:clrMapOvr>
  <p:transition spd="med">
    <p:wipe dir="r"/>
  </p:transition>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Fußzeilenplatzhalter 2">
            <a:extLst>
              <a:ext uri="{FF2B5EF4-FFF2-40B4-BE49-F238E27FC236}">
                <a16:creationId xmlns:a16="http://schemas.microsoft.com/office/drawing/2014/main" id="{F5F91045-2411-41D9-B3A7-B7C16300DB5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7091" name="Foliennummernplatzhalter 3">
            <a:extLst>
              <a:ext uri="{FF2B5EF4-FFF2-40B4-BE49-F238E27FC236}">
                <a16:creationId xmlns:a16="http://schemas.microsoft.com/office/drawing/2014/main" id="{5E7E04BC-5205-411C-8A54-61288FE0E24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0B5CC63-2721-4DD0-8EDB-9229403D698B}" type="slidenum">
              <a:rPr lang="de-DE" altLang="de-DE" sz="1400"/>
              <a:pPr eaLnBrk="1" hangingPunct="1"/>
              <a:t>208</a:t>
            </a:fld>
            <a:endParaRPr lang="de-DE" altLang="de-DE" sz="1400"/>
          </a:p>
        </p:txBody>
      </p:sp>
      <p:sp>
        <p:nvSpPr>
          <p:cNvPr id="217092" name="Text Box 2">
            <a:extLst>
              <a:ext uri="{FF2B5EF4-FFF2-40B4-BE49-F238E27FC236}">
                <a16:creationId xmlns:a16="http://schemas.microsoft.com/office/drawing/2014/main" id="{9BC0AC14-4F72-41FB-B71B-42E3BDCADA8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7093" name="Text Box 3">
            <a:extLst>
              <a:ext uri="{FF2B5EF4-FFF2-40B4-BE49-F238E27FC236}">
                <a16:creationId xmlns:a16="http://schemas.microsoft.com/office/drawing/2014/main" id="{2F0AB54C-A368-49F9-96E6-C9AA2EFCE77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7)</a:t>
            </a:r>
          </a:p>
        </p:txBody>
      </p:sp>
      <p:sp>
        <p:nvSpPr>
          <p:cNvPr id="217094" name="Text Box 4">
            <a:extLst>
              <a:ext uri="{FF2B5EF4-FFF2-40B4-BE49-F238E27FC236}">
                <a16:creationId xmlns:a16="http://schemas.microsoft.com/office/drawing/2014/main" id="{01EAB354-5A27-4FF7-9365-5C0A2F05DCE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7095" name="Rectangle 5">
            <a:extLst>
              <a:ext uri="{FF2B5EF4-FFF2-40B4-BE49-F238E27FC236}">
                <a16:creationId xmlns:a16="http://schemas.microsoft.com/office/drawing/2014/main" id="{B3796CE4-E8A2-4B85-AF25-0289A54A18BE}"/>
              </a:ext>
            </a:extLst>
          </p:cNvPr>
          <p:cNvSpPr>
            <a:spLocks noGrp="1" noChangeArrowheads="1"/>
          </p:cNvSpPr>
          <p:nvPr>
            <p:ph type="title" idx="4294967295"/>
          </p:nvPr>
        </p:nvSpPr>
        <p:spPr/>
        <p:txBody>
          <a:bodyPr/>
          <a:lstStyle/>
          <a:p>
            <a:pPr eaLnBrk="1" hangingPunct="1"/>
            <a:r>
              <a:rPr lang="de-DE" altLang="de-DE"/>
              <a:t>Krankenbehandlung 7 (Hilfsmittel)</a:t>
            </a:r>
          </a:p>
        </p:txBody>
      </p:sp>
      <p:sp>
        <p:nvSpPr>
          <p:cNvPr id="217096" name="Rectangle 6">
            <a:extLst>
              <a:ext uri="{FF2B5EF4-FFF2-40B4-BE49-F238E27FC236}">
                <a16:creationId xmlns:a16="http://schemas.microsoft.com/office/drawing/2014/main" id="{83F0F90E-7FB8-4DB9-965D-F81F8C4DA7A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7097" name="Text Box 7">
            <a:extLst>
              <a:ext uri="{FF2B5EF4-FFF2-40B4-BE49-F238E27FC236}">
                <a16:creationId xmlns:a16="http://schemas.microsoft.com/office/drawing/2014/main" id="{32E51B61-8593-4304-A14E-5F0DDDCBB848}"/>
              </a:ext>
            </a:extLst>
          </p:cNvPr>
          <p:cNvSpPr txBox="1">
            <a:spLocks noChangeArrowheads="1"/>
          </p:cNvSpPr>
          <p:nvPr/>
        </p:nvSpPr>
        <p:spPr bwMode="auto">
          <a:xfrm>
            <a:off x="152400" y="2536825"/>
            <a:ext cx="8610600"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b="1">
                <a:latin typeface="Arial" panose="020B0604020202020204" pitchFamily="34" charset="0"/>
                <a:cs typeface="Arial" panose="020B0604020202020204" pitchFamily="34" charset="0"/>
              </a:rPr>
              <a:t>§ 2  Sächliche Mittel mit geringem Abgabepreis</a:t>
            </a:r>
          </a:p>
          <a:p>
            <a:pPr eaLnBrk="1" hangingPunct="1">
              <a:spcBef>
                <a:spcPct val="50000"/>
              </a:spcBef>
            </a:pPr>
            <a:r>
              <a:rPr lang="de-DE" altLang="de-DE" sz="1600">
                <a:latin typeface="Arial" panose="020B0604020202020204" pitchFamily="34" charset="0"/>
                <a:cs typeface="Arial" panose="020B0604020202020204" pitchFamily="34" charset="0"/>
              </a:rPr>
              <a:t>Von der Versorgung sind ausgeschlossen: </a:t>
            </a:r>
          </a:p>
          <a:p>
            <a:pPr eaLnBrk="1" hangingPunct="1">
              <a:spcBef>
                <a:spcPct val="50000"/>
              </a:spcBef>
            </a:pPr>
            <a:r>
              <a:rPr lang="de-DE" altLang="de-DE" sz="1600">
                <a:latin typeface="Arial" panose="020B0604020202020204" pitchFamily="34" charset="0"/>
                <a:cs typeface="Arial" panose="020B0604020202020204" pitchFamily="34" charset="0"/>
              </a:rPr>
              <a:t>1.Alkoholtupfer</a:t>
            </a:r>
          </a:p>
          <a:p>
            <a:pPr eaLnBrk="1" hangingPunct="1">
              <a:spcBef>
                <a:spcPct val="50000"/>
              </a:spcBef>
            </a:pPr>
            <a:r>
              <a:rPr lang="de-DE" altLang="de-DE" sz="1600">
                <a:latin typeface="Arial" panose="020B0604020202020204" pitchFamily="34" charset="0"/>
                <a:cs typeface="Arial" panose="020B0604020202020204" pitchFamily="34" charset="0"/>
              </a:rPr>
              <a:t>2.Armtragetücher, Armtragegurte</a:t>
            </a:r>
          </a:p>
          <a:p>
            <a:pPr eaLnBrk="1" hangingPunct="1">
              <a:spcBef>
                <a:spcPct val="50000"/>
              </a:spcBef>
            </a:pPr>
            <a:r>
              <a:rPr lang="de-DE" altLang="de-DE" sz="1600">
                <a:latin typeface="Arial" panose="020B0604020202020204" pitchFamily="34" charset="0"/>
                <a:cs typeface="Arial" panose="020B0604020202020204" pitchFamily="34" charset="0"/>
              </a:rPr>
              <a:t>3.Augenbadewannen</a:t>
            </a:r>
          </a:p>
          <a:p>
            <a:pPr eaLnBrk="1" hangingPunct="1">
              <a:spcBef>
                <a:spcPct val="50000"/>
              </a:spcBef>
            </a:pPr>
            <a:r>
              <a:rPr lang="de-DE" altLang="de-DE" sz="1600">
                <a:latin typeface="Arial" panose="020B0604020202020204" pitchFamily="34" charset="0"/>
                <a:cs typeface="Arial" panose="020B0604020202020204" pitchFamily="34" charset="0"/>
              </a:rPr>
              <a:t>4.Augenklappen</a:t>
            </a:r>
          </a:p>
          <a:p>
            <a:pPr eaLnBrk="1" hangingPunct="1">
              <a:spcBef>
                <a:spcPct val="50000"/>
              </a:spcBef>
            </a:pPr>
            <a:r>
              <a:rPr lang="de-DE" altLang="de-DE" sz="1600">
                <a:latin typeface="Arial" panose="020B0604020202020204" pitchFamily="34" charset="0"/>
                <a:cs typeface="Arial" panose="020B0604020202020204" pitchFamily="34" charset="0"/>
              </a:rPr>
              <a:t>5.Augentropfpipetten</a:t>
            </a:r>
          </a:p>
          <a:p>
            <a:pPr eaLnBrk="1" hangingPunct="1">
              <a:spcBef>
                <a:spcPct val="50000"/>
              </a:spcBef>
            </a:pPr>
            <a:r>
              <a:rPr lang="de-DE" altLang="de-DE" sz="1600">
                <a:latin typeface="Arial" panose="020B0604020202020204" pitchFamily="34" charset="0"/>
                <a:cs typeface="Arial" panose="020B0604020202020204" pitchFamily="34" charset="0"/>
              </a:rPr>
              <a:t>6.Badestrümpfe, auch zum Schutz von Gips- und sonstigen Dauerverbänden</a:t>
            </a:r>
          </a:p>
          <a:p>
            <a:pPr eaLnBrk="1" hangingPunct="1">
              <a:spcBef>
                <a:spcPct val="50000"/>
              </a:spcBef>
            </a:pPr>
            <a:r>
              <a:rPr lang="de-DE" altLang="de-DE" sz="1600">
                <a:latin typeface="Arial" panose="020B0604020202020204" pitchFamily="34" charset="0"/>
                <a:cs typeface="Arial" panose="020B0604020202020204" pitchFamily="34" charset="0"/>
              </a:rPr>
              <a:t>7.Brillenetuis</a:t>
            </a:r>
          </a:p>
          <a:p>
            <a:pPr eaLnBrk="1" hangingPunct="1">
              <a:spcBef>
                <a:spcPct val="50000"/>
              </a:spcBef>
            </a:pPr>
            <a:r>
              <a:rPr lang="de-DE" altLang="de-DE" sz="1600">
                <a:latin typeface="Arial" panose="020B0604020202020204" pitchFamily="34" charset="0"/>
                <a:cs typeface="Arial" panose="020B0604020202020204" pitchFamily="34" charset="0"/>
              </a:rPr>
              <a:t>8.Brusthütchen mit Sauger</a:t>
            </a:r>
          </a:p>
        </p:txBody>
      </p:sp>
    </p:spTree>
  </p:cSld>
  <p:clrMapOvr>
    <a:masterClrMapping/>
  </p:clrMapOvr>
  <p:transition spd="med">
    <p:wipe dir="r"/>
  </p:transition>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Fußzeilenplatzhalter 2">
            <a:extLst>
              <a:ext uri="{FF2B5EF4-FFF2-40B4-BE49-F238E27FC236}">
                <a16:creationId xmlns:a16="http://schemas.microsoft.com/office/drawing/2014/main" id="{06E6CF4D-CB27-44DA-918B-05D4350C2D7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8115" name="Foliennummernplatzhalter 3">
            <a:extLst>
              <a:ext uri="{FF2B5EF4-FFF2-40B4-BE49-F238E27FC236}">
                <a16:creationId xmlns:a16="http://schemas.microsoft.com/office/drawing/2014/main" id="{0FDB0412-6B88-43A0-A115-9DBD3E8F59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95993DA-73C7-4305-B4F4-078A08B22DBE}" type="slidenum">
              <a:rPr lang="de-DE" altLang="de-DE" sz="1400"/>
              <a:pPr eaLnBrk="1" hangingPunct="1"/>
              <a:t>209</a:t>
            </a:fld>
            <a:endParaRPr lang="de-DE" altLang="de-DE" sz="1400"/>
          </a:p>
        </p:txBody>
      </p:sp>
      <p:sp>
        <p:nvSpPr>
          <p:cNvPr id="218116" name="Text Box 2">
            <a:extLst>
              <a:ext uri="{FF2B5EF4-FFF2-40B4-BE49-F238E27FC236}">
                <a16:creationId xmlns:a16="http://schemas.microsoft.com/office/drawing/2014/main" id="{6739EF48-205A-4107-AA7A-800DB874DD2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8117" name="Text Box 3">
            <a:extLst>
              <a:ext uri="{FF2B5EF4-FFF2-40B4-BE49-F238E27FC236}">
                <a16:creationId xmlns:a16="http://schemas.microsoft.com/office/drawing/2014/main" id="{C29AB2F1-98D4-41FC-BC70-16773B1ED08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8)</a:t>
            </a:r>
          </a:p>
        </p:txBody>
      </p:sp>
      <p:sp>
        <p:nvSpPr>
          <p:cNvPr id="218118" name="Text Box 4">
            <a:extLst>
              <a:ext uri="{FF2B5EF4-FFF2-40B4-BE49-F238E27FC236}">
                <a16:creationId xmlns:a16="http://schemas.microsoft.com/office/drawing/2014/main" id="{0305874F-ECD8-4462-BD0B-996BFF5C0BE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8119" name="Rectangle 5">
            <a:extLst>
              <a:ext uri="{FF2B5EF4-FFF2-40B4-BE49-F238E27FC236}">
                <a16:creationId xmlns:a16="http://schemas.microsoft.com/office/drawing/2014/main" id="{76C02359-8FBC-49E0-82A6-CA821B98A19F}"/>
              </a:ext>
            </a:extLst>
          </p:cNvPr>
          <p:cNvSpPr>
            <a:spLocks noGrp="1" noChangeArrowheads="1"/>
          </p:cNvSpPr>
          <p:nvPr>
            <p:ph type="title" idx="4294967295"/>
          </p:nvPr>
        </p:nvSpPr>
        <p:spPr/>
        <p:txBody>
          <a:bodyPr/>
          <a:lstStyle/>
          <a:p>
            <a:pPr eaLnBrk="1" hangingPunct="1"/>
            <a:r>
              <a:rPr lang="de-DE" altLang="de-DE"/>
              <a:t>Krankenbehandlung 8 (Hilfsmittel)</a:t>
            </a:r>
          </a:p>
        </p:txBody>
      </p:sp>
      <p:sp>
        <p:nvSpPr>
          <p:cNvPr id="218120" name="Rectangle 6">
            <a:extLst>
              <a:ext uri="{FF2B5EF4-FFF2-40B4-BE49-F238E27FC236}">
                <a16:creationId xmlns:a16="http://schemas.microsoft.com/office/drawing/2014/main" id="{35E1F160-DE24-412B-AF4B-53B78B34338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8121" name="Text Box 7">
            <a:extLst>
              <a:ext uri="{FF2B5EF4-FFF2-40B4-BE49-F238E27FC236}">
                <a16:creationId xmlns:a16="http://schemas.microsoft.com/office/drawing/2014/main" id="{65710001-DCF5-4110-9657-08C73095B99E}"/>
              </a:ext>
            </a:extLst>
          </p:cNvPr>
          <p:cNvSpPr txBox="1">
            <a:spLocks noChangeArrowheads="1"/>
          </p:cNvSpPr>
          <p:nvPr/>
        </p:nvSpPr>
        <p:spPr bwMode="auto">
          <a:xfrm>
            <a:off x="152400" y="2536825"/>
            <a:ext cx="8610600" cy="402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b="1">
                <a:latin typeface="Arial" panose="020B0604020202020204" pitchFamily="34" charset="0"/>
                <a:cs typeface="Arial" panose="020B0604020202020204" pitchFamily="34" charset="0"/>
              </a:rPr>
              <a:t> </a:t>
            </a:r>
            <a:r>
              <a:rPr lang="de-DE" altLang="de-DE" sz="1400">
                <a:latin typeface="Arial" panose="020B0604020202020204" pitchFamily="34" charset="0"/>
                <a:cs typeface="Arial" panose="020B0604020202020204" pitchFamily="34" charset="0"/>
              </a:rPr>
              <a:t>9.Druckschutzpolster (Ausnahme: Dekubitusschutzmittel)</a:t>
            </a:r>
          </a:p>
          <a:p>
            <a:pPr eaLnBrk="1" hangingPunct="1">
              <a:spcBef>
                <a:spcPct val="50000"/>
              </a:spcBef>
            </a:pPr>
            <a:r>
              <a:rPr lang="de-DE" altLang="de-DE" sz="1400">
                <a:latin typeface="Arial" panose="020B0604020202020204" pitchFamily="34" charset="0"/>
                <a:cs typeface="Arial" panose="020B0604020202020204" pitchFamily="34" charset="0"/>
              </a:rPr>
              <a:t>10.Einmalhandschuhe (Ausnahmen: sterile Handschuhe zur regelmäßigen Katheterisierung und unsterile Einmalhandschuhe bei Querschnittsgelähmten mit Darmlähmung zur Darmentleerung)</a:t>
            </a:r>
          </a:p>
          <a:p>
            <a:pPr eaLnBrk="1" hangingPunct="1">
              <a:spcBef>
                <a:spcPct val="50000"/>
              </a:spcBef>
            </a:pPr>
            <a:r>
              <a:rPr lang="de-DE" altLang="de-DE" sz="1400">
                <a:latin typeface="Arial" panose="020B0604020202020204" pitchFamily="34" charset="0"/>
                <a:cs typeface="Arial" panose="020B0604020202020204" pitchFamily="34" charset="0"/>
              </a:rPr>
              <a:t>11.Energieversorgung bei Hörgeräten für Versicherte, die das 18. Lebensjahr vollendet haben</a:t>
            </a:r>
          </a:p>
          <a:p>
            <a:pPr eaLnBrk="1" hangingPunct="1">
              <a:spcBef>
                <a:spcPct val="50000"/>
              </a:spcBef>
            </a:pPr>
            <a:r>
              <a:rPr lang="de-DE" altLang="de-DE" sz="1400">
                <a:latin typeface="Arial" panose="020B0604020202020204" pitchFamily="34" charset="0"/>
                <a:cs typeface="Arial" panose="020B0604020202020204" pitchFamily="34" charset="0"/>
              </a:rPr>
              <a:t>12.Fingerlinge</a:t>
            </a:r>
          </a:p>
          <a:p>
            <a:pPr eaLnBrk="1" hangingPunct="1">
              <a:spcBef>
                <a:spcPct val="50000"/>
              </a:spcBef>
            </a:pPr>
            <a:r>
              <a:rPr lang="de-DE" altLang="de-DE" sz="1400">
                <a:latin typeface="Arial" panose="020B0604020202020204" pitchFamily="34" charset="0"/>
                <a:cs typeface="Arial" panose="020B0604020202020204" pitchFamily="34" charset="0"/>
              </a:rPr>
              <a:t>13.Fingerschienen</a:t>
            </a:r>
          </a:p>
          <a:p>
            <a:pPr eaLnBrk="1" hangingPunct="1">
              <a:spcBef>
                <a:spcPct val="50000"/>
              </a:spcBef>
            </a:pPr>
            <a:r>
              <a:rPr lang="de-DE" altLang="de-DE" sz="1400">
                <a:latin typeface="Arial" panose="020B0604020202020204" pitchFamily="34" charset="0"/>
                <a:cs typeface="Arial" panose="020B0604020202020204" pitchFamily="34" charset="0"/>
              </a:rPr>
              <a:t>14.Glasstäbchen</a:t>
            </a:r>
          </a:p>
          <a:p>
            <a:pPr eaLnBrk="1" hangingPunct="1">
              <a:spcBef>
                <a:spcPct val="50000"/>
              </a:spcBef>
            </a:pPr>
            <a:r>
              <a:rPr lang="de-DE" altLang="de-DE" sz="1400">
                <a:latin typeface="Arial" panose="020B0604020202020204" pitchFamily="34" charset="0"/>
                <a:cs typeface="Arial" panose="020B0604020202020204" pitchFamily="34" charset="0"/>
              </a:rPr>
              <a:t>15.Gummihandschuhe</a:t>
            </a:r>
          </a:p>
          <a:p>
            <a:pPr eaLnBrk="1" hangingPunct="1">
              <a:spcBef>
                <a:spcPct val="50000"/>
              </a:spcBef>
            </a:pPr>
            <a:r>
              <a:rPr lang="de-DE" altLang="de-DE" sz="1400">
                <a:latin typeface="Arial" panose="020B0604020202020204" pitchFamily="34" charset="0"/>
                <a:cs typeface="Arial" panose="020B0604020202020204" pitchFamily="34" charset="0"/>
              </a:rPr>
              <a:t>17.Ohrenklappen</a:t>
            </a:r>
          </a:p>
          <a:p>
            <a:pPr eaLnBrk="1" hangingPunct="1">
              <a:spcBef>
                <a:spcPct val="50000"/>
              </a:spcBef>
            </a:pPr>
            <a:r>
              <a:rPr lang="de-DE" altLang="de-DE" sz="1400">
                <a:latin typeface="Arial" panose="020B0604020202020204" pitchFamily="34" charset="0"/>
                <a:cs typeface="Arial" panose="020B0604020202020204" pitchFamily="34" charset="0"/>
              </a:rPr>
              <a:t>18.Salbenpinsel</a:t>
            </a:r>
          </a:p>
          <a:p>
            <a:pPr eaLnBrk="1" hangingPunct="1">
              <a:spcBef>
                <a:spcPct val="50000"/>
              </a:spcBef>
            </a:pPr>
            <a:r>
              <a:rPr lang="de-DE" altLang="de-DE" sz="1400">
                <a:latin typeface="Arial" panose="020B0604020202020204" pitchFamily="34" charset="0"/>
                <a:cs typeface="Arial" panose="020B0604020202020204" pitchFamily="34" charset="0"/>
              </a:rPr>
              <a:t>19.Urinflaschen</a:t>
            </a:r>
          </a:p>
          <a:p>
            <a:pPr eaLnBrk="1" hangingPunct="1">
              <a:spcBef>
                <a:spcPct val="50000"/>
              </a:spcBef>
            </a:pPr>
            <a:r>
              <a:rPr lang="de-DE" altLang="de-DE" sz="1400">
                <a:latin typeface="Arial" panose="020B0604020202020204" pitchFamily="34" charset="0"/>
                <a:cs typeface="Arial" panose="020B0604020202020204" pitchFamily="34" charset="0"/>
              </a:rPr>
              <a:t>20.Zehen- und Ballenpolster, Zehenspreizer.</a:t>
            </a:r>
          </a:p>
          <a:p>
            <a:pPr eaLnBrk="1" hangingPunct="1">
              <a:spcBef>
                <a:spcPct val="50000"/>
              </a:spcBef>
            </a:pPr>
            <a:r>
              <a:rPr lang="de-DE" altLang="de-DE" sz="1400">
                <a:latin typeface="Arial" panose="020B0604020202020204" pitchFamily="34" charset="0"/>
                <a:cs typeface="Arial" panose="020B0604020202020204" pitchFamily="34" charset="0"/>
              </a:rPr>
              <a:t>8.Brusthütchen mit Sauger</a:t>
            </a:r>
          </a:p>
        </p:txBody>
      </p:sp>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ußzeilenplatzhalter 2">
            <a:extLst>
              <a:ext uri="{FF2B5EF4-FFF2-40B4-BE49-F238E27FC236}">
                <a16:creationId xmlns:a16="http://schemas.microsoft.com/office/drawing/2014/main" id="{144CBAFD-8AEE-454F-A301-6B5DC360213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603" name="Foliennummernplatzhalter 3">
            <a:extLst>
              <a:ext uri="{FF2B5EF4-FFF2-40B4-BE49-F238E27FC236}">
                <a16:creationId xmlns:a16="http://schemas.microsoft.com/office/drawing/2014/main" id="{E964E499-BDB3-424E-930E-7A5C8B497FF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08C9B35-BF2D-4B71-A2DF-27B2E89C17A4}" type="slidenum">
              <a:rPr lang="de-DE" altLang="de-DE" sz="1400"/>
              <a:pPr eaLnBrk="1" hangingPunct="1"/>
              <a:t>21</a:t>
            </a:fld>
            <a:endParaRPr lang="de-DE" altLang="de-DE" sz="1400"/>
          </a:p>
        </p:txBody>
      </p:sp>
      <p:sp>
        <p:nvSpPr>
          <p:cNvPr id="46082" name="Rectangle 2">
            <a:extLst>
              <a:ext uri="{FF2B5EF4-FFF2-40B4-BE49-F238E27FC236}">
                <a16:creationId xmlns:a16="http://schemas.microsoft.com/office/drawing/2014/main" id="{880F51AF-0AA5-4509-B11D-BB8172B546B9}"/>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25605" name="Text Box 3">
            <a:extLst>
              <a:ext uri="{FF2B5EF4-FFF2-40B4-BE49-F238E27FC236}">
                <a16:creationId xmlns:a16="http://schemas.microsoft.com/office/drawing/2014/main" id="{423EF67A-D77D-4D7B-AED6-1A97AE170EDD}"/>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25606" name="Text Box 4">
            <a:extLst>
              <a:ext uri="{FF2B5EF4-FFF2-40B4-BE49-F238E27FC236}">
                <a16:creationId xmlns:a16="http://schemas.microsoft.com/office/drawing/2014/main" id="{5AFCCE1A-C59B-4331-8DF9-223D3F4B6965}"/>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25607" name="Text Box 5">
            <a:extLst>
              <a:ext uri="{FF2B5EF4-FFF2-40B4-BE49-F238E27FC236}">
                <a16:creationId xmlns:a16="http://schemas.microsoft.com/office/drawing/2014/main" id="{592BAB9A-4E59-4DE6-94C8-7F901B38161E}"/>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Grundsätze des Leistungsrechts</a:t>
            </a:r>
          </a:p>
        </p:txBody>
      </p:sp>
      <p:sp>
        <p:nvSpPr>
          <p:cNvPr id="25608" name="Text Box 6">
            <a:extLst>
              <a:ext uri="{FF2B5EF4-FFF2-40B4-BE49-F238E27FC236}">
                <a16:creationId xmlns:a16="http://schemas.microsoft.com/office/drawing/2014/main" id="{F2A60A6C-F6C4-4A19-84EC-E4AFE00486E2}"/>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25609" name="Text Box 7">
            <a:extLst>
              <a:ext uri="{FF2B5EF4-FFF2-40B4-BE49-F238E27FC236}">
                <a16:creationId xmlns:a16="http://schemas.microsoft.com/office/drawing/2014/main" id="{F66E90F3-BF58-4AF2-AEC7-333465AA8BF6}"/>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D. Die Leistungen im einzelnen</a:t>
            </a:r>
          </a:p>
        </p:txBody>
      </p:sp>
      <p:sp>
        <p:nvSpPr>
          <p:cNvPr id="25610" name="Text Box 8">
            <a:extLst>
              <a:ext uri="{FF2B5EF4-FFF2-40B4-BE49-F238E27FC236}">
                <a16:creationId xmlns:a16="http://schemas.microsoft.com/office/drawing/2014/main" id="{34910237-0A40-4961-866E-744E8CA99F16}"/>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E. „Experimentierklauseln“, neue Versorgungsformen</a:t>
            </a:r>
          </a:p>
        </p:txBody>
      </p:sp>
      <p:sp>
        <p:nvSpPr>
          <p:cNvPr id="25611" name="Text Box 9">
            <a:extLst>
              <a:ext uri="{FF2B5EF4-FFF2-40B4-BE49-F238E27FC236}">
                <a16:creationId xmlns:a16="http://schemas.microsoft.com/office/drawing/2014/main" id="{1408F66E-BAD6-46E4-8EA0-E78B74D2B181}"/>
              </a:ext>
            </a:extLst>
          </p:cNvPr>
          <p:cNvSpPr txBox="1">
            <a:spLocks noChangeArrowheads="1"/>
          </p:cNvSpPr>
          <p:nvPr/>
        </p:nvSpPr>
        <p:spPr bwMode="auto">
          <a:xfrm>
            <a:off x="1600200" y="4572000"/>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F. Rechtsschutzmöglichkeiten</a:t>
            </a:r>
          </a:p>
        </p:txBody>
      </p:sp>
      <p:sp>
        <p:nvSpPr>
          <p:cNvPr id="25612" name="Text Box 10">
            <a:extLst>
              <a:ext uri="{FF2B5EF4-FFF2-40B4-BE49-F238E27FC236}">
                <a16:creationId xmlns:a16="http://schemas.microsoft.com/office/drawing/2014/main" id="{129689A7-3C98-4C58-985D-67FF4D4089A6}"/>
              </a:ext>
            </a:extLst>
          </p:cNvPr>
          <p:cNvSpPr txBox="1">
            <a:spLocks noChangeArrowheads="1"/>
          </p:cNvSpPr>
          <p:nvPr/>
        </p:nvSpPr>
        <p:spPr bwMode="auto">
          <a:xfrm>
            <a:off x="1600200" y="50292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G. Rück- und Ausblickblick: Die Gesundheitsreformen</a:t>
            </a:r>
          </a:p>
        </p:txBody>
      </p:sp>
      <p:sp>
        <p:nvSpPr>
          <p:cNvPr id="25613" name="Rectangle 12">
            <a:extLst>
              <a:ext uri="{FF2B5EF4-FFF2-40B4-BE49-F238E27FC236}">
                <a16:creationId xmlns:a16="http://schemas.microsoft.com/office/drawing/2014/main" id="{61F59DA0-1AD4-4E32-A134-213875FA672E}"/>
              </a:ext>
            </a:extLst>
          </p:cNvPr>
          <p:cNvSpPr>
            <a:spLocks noGrp="1" noChangeArrowheads="1"/>
          </p:cNvSpPr>
          <p:nvPr>
            <p:ph type="title" idx="4294967295"/>
          </p:nvPr>
        </p:nvSpPr>
        <p:spPr/>
        <p:txBody>
          <a:bodyPr/>
          <a:lstStyle/>
          <a:p>
            <a:pPr eaLnBrk="1" hangingPunct="1"/>
            <a:r>
              <a:rPr lang="de-DE" altLang="de-DE"/>
              <a:t>Gliederung B „Allgemeine Grundlagen“</a:t>
            </a:r>
          </a:p>
        </p:txBody>
      </p:sp>
      <p:sp>
        <p:nvSpPr>
          <p:cNvPr id="25614" name="Text Box 13">
            <a:extLst>
              <a:ext uri="{FF2B5EF4-FFF2-40B4-BE49-F238E27FC236}">
                <a16:creationId xmlns:a16="http://schemas.microsoft.com/office/drawing/2014/main" id="{0AA2686B-8E67-4A96-956C-9D26306C0CD9}"/>
              </a:ext>
            </a:extLst>
          </p:cNvPr>
          <p:cNvSpPr txBox="1">
            <a:spLocks noChangeArrowheads="1"/>
          </p:cNvSpPr>
          <p:nvPr/>
        </p:nvSpPr>
        <p:spPr bwMode="auto">
          <a:xfrm>
            <a:off x="1600200" y="5486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H. Die Leistungen der gesetzlichen Pflegeversicherung</a:t>
            </a:r>
          </a:p>
        </p:txBody>
      </p:sp>
    </p:spTree>
  </p:cSld>
  <p:clrMapOvr>
    <a:masterClrMapping/>
  </p:clrMapOvr>
  <p:transition spd="med">
    <p:wipe dir="r"/>
  </p:transition>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Fußzeilenplatzhalter 2">
            <a:extLst>
              <a:ext uri="{FF2B5EF4-FFF2-40B4-BE49-F238E27FC236}">
                <a16:creationId xmlns:a16="http://schemas.microsoft.com/office/drawing/2014/main" id="{0B1C2373-D5ED-4B36-AC4E-56B1DCB4600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19139" name="Foliennummernplatzhalter 3">
            <a:extLst>
              <a:ext uri="{FF2B5EF4-FFF2-40B4-BE49-F238E27FC236}">
                <a16:creationId xmlns:a16="http://schemas.microsoft.com/office/drawing/2014/main" id="{A0F96AB8-D018-4E2F-A435-2B28C61926E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A51B0B3-A580-4D99-B99A-104CE2381954}" type="slidenum">
              <a:rPr lang="de-DE" altLang="de-DE" sz="1400"/>
              <a:pPr eaLnBrk="1" hangingPunct="1"/>
              <a:t>210</a:t>
            </a:fld>
            <a:endParaRPr lang="de-DE" altLang="de-DE" sz="1400"/>
          </a:p>
        </p:txBody>
      </p:sp>
      <p:sp>
        <p:nvSpPr>
          <p:cNvPr id="219140" name="Text Box 2">
            <a:extLst>
              <a:ext uri="{FF2B5EF4-FFF2-40B4-BE49-F238E27FC236}">
                <a16:creationId xmlns:a16="http://schemas.microsoft.com/office/drawing/2014/main" id="{33C85FF8-D7CC-4629-A531-AB41450DDEA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19141" name="Text Box 3">
            <a:extLst>
              <a:ext uri="{FF2B5EF4-FFF2-40B4-BE49-F238E27FC236}">
                <a16:creationId xmlns:a16="http://schemas.microsoft.com/office/drawing/2014/main" id="{ADF32E47-B6DC-4568-8C24-7671D0B6FEF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9)</a:t>
            </a:r>
          </a:p>
        </p:txBody>
      </p:sp>
      <p:sp>
        <p:nvSpPr>
          <p:cNvPr id="219142" name="Text Box 4">
            <a:extLst>
              <a:ext uri="{FF2B5EF4-FFF2-40B4-BE49-F238E27FC236}">
                <a16:creationId xmlns:a16="http://schemas.microsoft.com/office/drawing/2014/main" id="{B8EEE208-D97E-41FE-A744-7ED63D49AE9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19143" name="Rectangle 5">
            <a:extLst>
              <a:ext uri="{FF2B5EF4-FFF2-40B4-BE49-F238E27FC236}">
                <a16:creationId xmlns:a16="http://schemas.microsoft.com/office/drawing/2014/main" id="{3A81B2A2-E888-4FD7-A930-A6F3190FDF65}"/>
              </a:ext>
            </a:extLst>
          </p:cNvPr>
          <p:cNvSpPr>
            <a:spLocks noGrp="1" noChangeArrowheads="1"/>
          </p:cNvSpPr>
          <p:nvPr>
            <p:ph type="title" idx="4294967295"/>
          </p:nvPr>
        </p:nvSpPr>
        <p:spPr/>
        <p:txBody>
          <a:bodyPr/>
          <a:lstStyle/>
          <a:p>
            <a:pPr eaLnBrk="1" hangingPunct="1"/>
            <a:r>
              <a:rPr lang="de-DE" altLang="de-DE"/>
              <a:t>Krankenbehandlung 9 (Hilfsmittel)</a:t>
            </a:r>
          </a:p>
        </p:txBody>
      </p:sp>
      <p:sp>
        <p:nvSpPr>
          <p:cNvPr id="219144" name="Rectangle 6">
            <a:extLst>
              <a:ext uri="{FF2B5EF4-FFF2-40B4-BE49-F238E27FC236}">
                <a16:creationId xmlns:a16="http://schemas.microsoft.com/office/drawing/2014/main" id="{3C5D2CC7-28C4-4F93-BD6D-8B38FD00037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19145" name="Text Box 7">
            <a:extLst>
              <a:ext uri="{FF2B5EF4-FFF2-40B4-BE49-F238E27FC236}">
                <a16:creationId xmlns:a16="http://schemas.microsoft.com/office/drawing/2014/main" id="{C038D561-B1D9-4461-9ED6-3D53A1BD9A23}"/>
              </a:ext>
            </a:extLst>
          </p:cNvPr>
          <p:cNvSpPr txBox="1">
            <a:spLocks noChangeArrowheads="1"/>
          </p:cNvSpPr>
          <p:nvPr/>
        </p:nvSpPr>
        <p:spPr bwMode="auto">
          <a:xfrm>
            <a:off x="1600200" y="24384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33 Abs. 1 Satz 4</a:t>
            </a:r>
          </a:p>
        </p:txBody>
      </p:sp>
      <p:sp>
        <p:nvSpPr>
          <p:cNvPr id="219146" name="Text Box 8">
            <a:extLst>
              <a:ext uri="{FF2B5EF4-FFF2-40B4-BE49-F238E27FC236}">
                <a16:creationId xmlns:a16="http://schemas.microsoft.com/office/drawing/2014/main" id="{607DEAA5-1774-43D4-895D-D1AEF1D03AB8}"/>
              </a:ext>
            </a:extLst>
          </p:cNvPr>
          <p:cNvSpPr txBox="1">
            <a:spLocks noChangeArrowheads="1"/>
          </p:cNvSpPr>
          <p:nvPr/>
        </p:nvSpPr>
        <p:spPr bwMode="auto">
          <a:xfrm>
            <a:off x="304800" y="3108325"/>
            <a:ext cx="8229600" cy="118745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bg1"/>
                </a:solidFill>
                <a:latin typeface="Arial" panose="020B0604020202020204" pitchFamily="34" charset="0"/>
                <a:cs typeface="Arial" panose="020B0604020202020204" pitchFamily="34" charset="0"/>
              </a:rPr>
              <a:t>Der Anspruch umfasst auch die notwendige Änderung, Instandsetzung und Ersatzbeschaffung von Hilfsmitteln sowie die Ausbildung in ihrem Gebrauch.</a:t>
            </a:r>
          </a:p>
        </p:txBody>
      </p:sp>
    </p:spTree>
  </p:cSld>
  <p:clrMapOvr>
    <a:masterClrMapping/>
  </p:clrMapOvr>
  <p:transition spd="med">
    <p:wipe dir="r"/>
  </p:transition>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Fußzeilenplatzhalter 2">
            <a:extLst>
              <a:ext uri="{FF2B5EF4-FFF2-40B4-BE49-F238E27FC236}">
                <a16:creationId xmlns:a16="http://schemas.microsoft.com/office/drawing/2014/main" id="{009AF906-E725-40F5-8571-615AAD54559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0163" name="Foliennummernplatzhalter 3">
            <a:extLst>
              <a:ext uri="{FF2B5EF4-FFF2-40B4-BE49-F238E27FC236}">
                <a16:creationId xmlns:a16="http://schemas.microsoft.com/office/drawing/2014/main" id="{3E1AF6B7-FAEC-4D42-88FF-038CAF91A78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876E7A3-EFFE-4625-91B6-4863E7D52836}" type="slidenum">
              <a:rPr lang="de-DE" altLang="de-DE" sz="1400"/>
              <a:pPr eaLnBrk="1" hangingPunct="1"/>
              <a:t>211</a:t>
            </a:fld>
            <a:endParaRPr lang="de-DE" altLang="de-DE" sz="1400"/>
          </a:p>
        </p:txBody>
      </p:sp>
      <p:sp>
        <p:nvSpPr>
          <p:cNvPr id="220164" name="Text Box 2">
            <a:extLst>
              <a:ext uri="{FF2B5EF4-FFF2-40B4-BE49-F238E27FC236}">
                <a16:creationId xmlns:a16="http://schemas.microsoft.com/office/drawing/2014/main" id="{757A6D11-97A1-4E64-A06A-7A805FE21FE9}"/>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0165" name="Text Box 3">
            <a:extLst>
              <a:ext uri="{FF2B5EF4-FFF2-40B4-BE49-F238E27FC236}">
                <a16:creationId xmlns:a16="http://schemas.microsoft.com/office/drawing/2014/main" id="{6A491372-AE69-48F0-A13A-6A18113CE0B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(Hilfsmittel 10)</a:t>
            </a:r>
          </a:p>
        </p:txBody>
      </p:sp>
      <p:sp>
        <p:nvSpPr>
          <p:cNvPr id="220166" name="Text Box 4">
            <a:extLst>
              <a:ext uri="{FF2B5EF4-FFF2-40B4-BE49-F238E27FC236}">
                <a16:creationId xmlns:a16="http://schemas.microsoft.com/office/drawing/2014/main" id="{8C6BC49E-CD8A-480E-ADF6-D1EF713D1DB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0167" name="Rectangle 5">
            <a:extLst>
              <a:ext uri="{FF2B5EF4-FFF2-40B4-BE49-F238E27FC236}">
                <a16:creationId xmlns:a16="http://schemas.microsoft.com/office/drawing/2014/main" id="{0679A110-7D29-4537-B6D8-F7CF86F381AD}"/>
              </a:ext>
            </a:extLst>
          </p:cNvPr>
          <p:cNvSpPr>
            <a:spLocks noGrp="1" noChangeArrowheads="1"/>
          </p:cNvSpPr>
          <p:nvPr>
            <p:ph type="title" idx="4294967295"/>
          </p:nvPr>
        </p:nvSpPr>
        <p:spPr/>
        <p:txBody>
          <a:bodyPr/>
          <a:lstStyle/>
          <a:p>
            <a:pPr eaLnBrk="1" hangingPunct="1"/>
            <a:r>
              <a:rPr lang="de-DE" altLang="de-DE"/>
              <a:t>Krankenbehandlung 10 (Hilfsmittel)</a:t>
            </a:r>
          </a:p>
        </p:txBody>
      </p:sp>
      <p:sp>
        <p:nvSpPr>
          <p:cNvPr id="220168" name="Rectangle 6">
            <a:extLst>
              <a:ext uri="{FF2B5EF4-FFF2-40B4-BE49-F238E27FC236}">
                <a16:creationId xmlns:a16="http://schemas.microsoft.com/office/drawing/2014/main" id="{C3048CB2-0D0B-4A38-BB0A-18E2B912671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0169" name="Text Box 7">
            <a:extLst>
              <a:ext uri="{FF2B5EF4-FFF2-40B4-BE49-F238E27FC236}">
                <a16:creationId xmlns:a16="http://schemas.microsoft.com/office/drawing/2014/main" id="{C9AE8866-DC2D-4902-A1B3-D1A43C2B7195}"/>
              </a:ext>
            </a:extLst>
          </p:cNvPr>
          <p:cNvSpPr txBox="1">
            <a:spLocks noChangeArrowheads="1"/>
          </p:cNvSpPr>
          <p:nvPr/>
        </p:nvSpPr>
        <p:spPr bwMode="auto">
          <a:xfrm>
            <a:off x="1600200" y="24384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33 Abs. 2</a:t>
            </a:r>
          </a:p>
        </p:txBody>
      </p:sp>
      <p:sp>
        <p:nvSpPr>
          <p:cNvPr id="220170" name="Text Box 8">
            <a:extLst>
              <a:ext uri="{FF2B5EF4-FFF2-40B4-BE49-F238E27FC236}">
                <a16:creationId xmlns:a16="http://schemas.microsoft.com/office/drawing/2014/main" id="{D00DF274-B55E-4625-AB34-5566BC773D4F}"/>
              </a:ext>
            </a:extLst>
          </p:cNvPr>
          <p:cNvSpPr txBox="1">
            <a:spLocks noChangeArrowheads="1"/>
          </p:cNvSpPr>
          <p:nvPr/>
        </p:nvSpPr>
        <p:spPr bwMode="auto">
          <a:xfrm>
            <a:off x="533400" y="2936875"/>
            <a:ext cx="8229600" cy="338772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Versicherte haben bis zur Vollendung des 18. Lebensjahres Anspruch auf Ver-sorgung mit Sehhilfen entsprechend den Voraussetzungen nach den Sätzen 1 und 2. Für Versicherte, die das 18. Lebensjahr vollendet haben, besteht der Anspruch auf Sehhilfen, wenn sie auf Grund ihrer Sehschwäche oder Blindheit, entsprechend der von der Weltgesundheitsorganisation empfohlenen Klassi-fikation des Schweregrades der Sehbeeinträchtigung, auf beiden Augen eine schwere Sehbeeinträchtigung mindestens der Stufe 1 aufweisen; Anspruch auf therapeutische Sehhilfen besteht, wenn diese der Behandlung von Augenver-letzungen oder Augenerkrankungen dienen. Der Gemeinsame Bundesaus-schuss bestimmt in Richtlinien nach § 92, bei welchen Indikationen therapeu-tische Sehhilfen verordnet werden. Der Anspruch auf Versorgung mit Sehhilfen umfasst nicht die Kosten des Brillengestells.</a:t>
            </a:r>
          </a:p>
        </p:txBody>
      </p:sp>
      <p:sp>
        <p:nvSpPr>
          <p:cNvPr id="220171" name="Text Box 9">
            <a:extLst>
              <a:ext uri="{FF2B5EF4-FFF2-40B4-BE49-F238E27FC236}">
                <a16:creationId xmlns:a16="http://schemas.microsoft.com/office/drawing/2014/main" id="{7C71370A-58EA-4109-BAE3-5696F51C770A}"/>
              </a:ext>
            </a:extLst>
          </p:cNvPr>
          <p:cNvSpPr txBox="1">
            <a:spLocks noChangeArrowheads="1"/>
          </p:cNvSpPr>
          <p:nvPr/>
        </p:nvSpPr>
        <p:spPr bwMode="auto">
          <a:xfrm rot="-264735">
            <a:off x="6019800" y="2438400"/>
            <a:ext cx="2819400" cy="3968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Kontaktlinsen s. Abs. 3</a:t>
            </a:r>
          </a:p>
        </p:txBody>
      </p:sp>
    </p:spTree>
  </p:cSld>
  <p:clrMapOvr>
    <a:masterClrMapping/>
  </p:clrMapOvr>
  <p:transition spd="med">
    <p:wipe dir="r"/>
  </p:transition>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Fußzeilenplatzhalter 2">
            <a:extLst>
              <a:ext uri="{FF2B5EF4-FFF2-40B4-BE49-F238E27FC236}">
                <a16:creationId xmlns:a16="http://schemas.microsoft.com/office/drawing/2014/main" id="{67774201-4239-473C-8A74-3FDA56AA174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2211" name="Foliennummernplatzhalter 3">
            <a:extLst>
              <a:ext uri="{FF2B5EF4-FFF2-40B4-BE49-F238E27FC236}">
                <a16:creationId xmlns:a16="http://schemas.microsoft.com/office/drawing/2014/main" id="{E8784452-AFE9-4BDB-8B49-F014BC0C3F9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135E940-EB42-4B26-B973-8282967452C4}" type="slidenum">
              <a:rPr lang="de-DE" altLang="de-DE" sz="1400"/>
              <a:pPr eaLnBrk="1" hangingPunct="1"/>
              <a:t>212</a:t>
            </a:fld>
            <a:endParaRPr lang="de-DE" altLang="de-DE" sz="1400"/>
          </a:p>
        </p:txBody>
      </p:sp>
      <p:sp>
        <p:nvSpPr>
          <p:cNvPr id="222212" name="Text Box 2">
            <a:extLst>
              <a:ext uri="{FF2B5EF4-FFF2-40B4-BE49-F238E27FC236}">
                <a16:creationId xmlns:a16="http://schemas.microsoft.com/office/drawing/2014/main" id="{EAEF2720-216B-491C-BE01-46B0801396E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2213" name="Text Box 3">
            <a:extLst>
              <a:ext uri="{FF2B5EF4-FFF2-40B4-BE49-F238E27FC236}">
                <a16:creationId xmlns:a16="http://schemas.microsoft.com/office/drawing/2014/main" id="{3A7D0B08-F6DF-4AF4-8FC1-BC2652F2EBD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11)</a:t>
            </a:r>
          </a:p>
        </p:txBody>
      </p:sp>
      <p:sp>
        <p:nvSpPr>
          <p:cNvPr id="222214" name="Text Box 4">
            <a:extLst>
              <a:ext uri="{FF2B5EF4-FFF2-40B4-BE49-F238E27FC236}">
                <a16:creationId xmlns:a16="http://schemas.microsoft.com/office/drawing/2014/main" id="{0D88E89B-F1DE-4CA3-A87C-35E1E9E9413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2215" name="Rectangle 5">
            <a:extLst>
              <a:ext uri="{FF2B5EF4-FFF2-40B4-BE49-F238E27FC236}">
                <a16:creationId xmlns:a16="http://schemas.microsoft.com/office/drawing/2014/main" id="{51B6C6E2-4C51-438A-8BD8-4CC6D21B801D}"/>
              </a:ext>
            </a:extLst>
          </p:cNvPr>
          <p:cNvSpPr>
            <a:spLocks noGrp="1" noChangeArrowheads="1"/>
          </p:cNvSpPr>
          <p:nvPr>
            <p:ph type="title" idx="4294967295"/>
          </p:nvPr>
        </p:nvSpPr>
        <p:spPr/>
        <p:txBody>
          <a:bodyPr/>
          <a:lstStyle/>
          <a:p>
            <a:pPr eaLnBrk="1" hangingPunct="1"/>
            <a:r>
              <a:rPr lang="de-DE" altLang="de-DE"/>
              <a:t>Krankenbehandlung 12 (Hilfsmittel)</a:t>
            </a:r>
          </a:p>
        </p:txBody>
      </p:sp>
      <p:sp>
        <p:nvSpPr>
          <p:cNvPr id="222216" name="Rectangle 6">
            <a:extLst>
              <a:ext uri="{FF2B5EF4-FFF2-40B4-BE49-F238E27FC236}">
                <a16:creationId xmlns:a16="http://schemas.microsoft.com/office/drawing/2014/main" id="{B2FCE771-A0E8-48D1-8815-741EF7BB7E3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2217" name="Text Box 7">
            <a:extLst>
              <a:ext uri="{FF2B5EF4-FFF2-40B4-BE49-F238E27FC236}">
                <a16:creationId xmlns:a16="http://schemas.microsoft.com/office/drawing/2014/main" id="{E17AF3DF-60F9-420A-97B4-07E41B2C3D67}"/>
              </a:ext>
            </a:extLst>
          </p:cNvPr>
          <p:cNvSpPr txBox="1">
            <a:spLocks noChangeArrowheads="1"/>
          </p:cNvSpPr>
          <p:nvPr/>
        </p:nvSpPr>
        <p:spPr bwMode="auto">
          <a:xfrm>
            <a:off x="1600200" y="2362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33 Abs. 6 und 7</a:t>
            </a:r>
          </a:p>
        </p:txBody>
      </p:sp>
      <p:sp>
        <p:nvSpPr>
          <p:cNvPr id="222218" name="Text Box 8">
            <a:extLst>
              <a:ext uri="{FF2B5EF4-FFF2-40B4-BE49-F238E27FC236}">
                <a16:creationId xmlns:a16="http://schemas.microsoft.com/office/drawing/2014/main" id="{707A5E0F-66AA-4D4C-9601-606AE13DBAEE}"/>
              </a:ext>
            </a:extLst>
          </p:cNvPr>
          <p:cNvSpPr txBox="1">
            <a:spLocks noChangeArrowheads="1"/>
          </p:cNvSpPr>
          <p:nvPr/>
        </p:nvSpPr>
        <p:spPr bwMode="auto">
          <a:xfrm>
            <a:off x="533400" y="3087688"/>
            <a:ext cx="8229600" cy="270192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solidFill>
                  <a:schemeClr val="bg1"/>
                </a:solidFill>
                <a:latin typeface="Arial" panose="020B0604020202020204" pitchFamily="34" charset="0"/>
                <a:cs typeface="Arial" panose="020B0604020202020204" pitchFamily="34" charset="0"/>
              </a:rPr>
              <a:t>(6) </a:t>
            </a:r>
            <a:r>
              <a:rPr lang="de-DE" altLang="de-DE" sz="1800" baseline="30000" dirty="0">
                <a:solidFill>
                  <a:schemeClr val="bg1"/>
                </a:solidFill>
                <a:latin typeface="Arial" panose="020B0604020202020204" pitchFamily="34" charset="0"/>
                <a:cs typeface="Arial" panose="020B0604020202020204" pitchFamily="34" charset="0"/>
              </a:rPr>
              <a:t>1</a:t>
            </a:r>
            <a:r>
              <a:rPr lang="de-DE" altLang="de-DE" sz="1800" dirty="0">
                <a:solidFill>
                  <a:schemeClr val="bg1"/>
                </a:solidFill>
                <a:latin typeface="Arial" panose="020B0604020202020204" pitchFamily="34" charset="0"/>
                <a:cs typeface="Arial" panose="020B0604020202020204" pitchFamily="34" charset="0"/>
              </a:rPr>
              <a:t>Die Versicherten können alle Leistungserbringer in Anspruch nehmen, die Vertragspartner ihrer Krankenkasse sind. </a:t>
            </a:r>
            <a:r>
              <a:rPr lang="de-DE" altLang="de-DE" sz="1800" baseline="30000" dirty="0">
                <a:solidFill>
                  <a:schemeClr val="bg1"/>
                </a:solidFill>
                <a:latin typeface="Arial" panose="020B0604020202020204" pitchFamily="34" charset="0"/>
                <a:cs typeface="Arial" panose="020B0604020202020204" pitchFamily="34" charset="0"/>
              </a:rPr>
              <a:t>2</a:t>
            </a:r>
            <a:r>
              <a:rPr lang="de-DE" altLang="de-DE" sz="1800" dirty="0">
                <a:solidFill>
                  <a:schemeClr val="bg1"/>
                </a:solidFill>
                <a:latin typeface="Arial" panose="020B0604020202020204" pitchFamily="34" charset="0"/>
                <a:cs typeface="Arial" panose="020B0604020202020204" pitchFamily="34" charset="0"/>
              </a:rPr>
              <a:t>Hat die Krankenkasse Verträge nach § 127 Abs. 1 über die Versorgung mit bestimmten Hilfsmitteln geschlossen, erfolgt die Versorgung durch einen Vertragspartner, der den Versicherten von der Krankenkasse zu benennen ist. </a:t>
            </a:r>
            <a:r>
              <a:rPr lang="de-DE" altLang="de-DE" sz="1800" baseline="30000" dirty="0">
                <a:solidFill>
                  <a:schemeClr val="bg1"/>
                </a:solidFill>
                <a:latin typeface="Arial" panose="020B0604020202020204" pitchFamily="34" charset="0"/>
                <a:cs typeface="Arial" panose="020B0604020202020204" pitchFamily="34" charset="0"/>
              </a:rPr>
              <a:t>3</a:t>
            </a:r>
            <a:r>
              <a:rPr lang="de-DE" altLang="de-DE" sz="1800" dirty="0">
                <a:solidFill>
                  <a:schemeClr val="bg1"/>
                </a:solidFill>
                <a:latin typeface="Arial" panose="020B0604020202020204" pitchFamily="34" charset="0"/>
                <a:cs typeface="Arial" panose="020B0604020202020204" pitchFamily="34" charset="0"/>
              </a:rPr>
              <a:t>Abweichend von Satz 2 können Versicherte ausnahmsweise einen anderen Leistungserbringer wählen, wenn ein berechtigtes Interesse besteht; dadurch entstehende Mehrkosten haben sie selbst zu tragen. </a:t>
            </a:r>
          </a:p>
          <a:p>
            <a:pPr eaLnBrk="1" hangingPunct="1">
              <a:spcBef>
                <a:spcPct val="50000"/>
              </a:spcBef>
            </a:pPr>
            <a:r>
              <a:rPr lang="de-DE" altLang="de-DE" sz="1800" dirty="0">
                <a:solidFill>
                  <a:schemeClr val="bg1"/>
                </a:solidFill>
                <a:latin typeface="Arial" panose="020B0604020202020204" pitchFamily="34" charset="0"/>
                <a:cs typeface="Arial" panose="020B0604020202020204" pitchFamily="34" charset="0"/>
              </a:rPr>
              <a:t>((7) Die Krankenkasse übernimmt die jeweils vertraglich vereinbarten Preise. </a:t>
            </a:r>
          </a:p>
        </p:txBody>
      </p:sp>
    </p:spTree>
  </p:cSld>
  <p:clrMapOvr>
    <a:masterClrMapping/>
  </p:clrMapOvr>
  <p:transition spd="med">
    <p:wipe dir="r"/>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Fußzeilenplatzhalter 2">
            <a:extLst>
              <a:ext uri="{FF2B5EF4-FFF2-40B4-BE49-F238E27FC236}">
                <a16:creationId xmlns:a16="http://schemas.microsoft.com/office/drawing/2014/main" id="{D201D326-3504-4A45-B14D-3B994DC7131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3235" name="Foliennummernplatzhalter 3">
            <a:extLst>
              <a:ext uri="{FF2B5EF4-FFF2-40B4-BE49-F238E27FC236}">
                <a16:creationId xmlns:a16="http://schemas.microsoft.com/office/drawing/2014/main" id="{0585A7B8-3F52-44B5-AE33-4FA4973D515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BC3A873-BBCA-4F49-879B-775B4D35AB96}" type="slidenum">
              <a:rPr lang="de-DE" altLang="de-DE" sz="1400"/>
              <a:pPr eaLnBrk="1" hangingPunct="1"/>
              <a:t>213</a:t>
            </a:fld>
            <a:endParaRPr lang="de-DE" altLang="de-DE" sz="1400"/>
          </a:p>
        </p:txBody>
      </p:sp>
      <p:sp>
        <p:nvSpPr>
          <p:cNvPr id="223236" name="Text Box 2">
            <a:extLst>
              <a:ext uri="{FF2B5EF4-FFF2-40B4-BE49-F238E27FC236}">
                <a16:creationId xmlns:a16="http://schemas.microsoft.com/office/drawing/2014/main" id="{A8CEFE1C-1B76-4F1C-9955-F95E6E1AF7C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3237" name="Text Box 3">
            <a:extLst>
              <a:ext uri="{FF2B5EF4-FFF2-40B4-BE49-F238E27FC236}">
                <a16:creationId xmlns:a16="http://schemas.microsoft.com/office/drawing/2014/main" id="{74C27BF2-7B40-4771-A6A3-8DC30F68D83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12)</a:t>
            </a:r>
          </a:p>
        </p:txBody>
      </p:sp>
      <p:sp>
        <p:nvSpPr>
          <p:cNvPr id="223238" name="Text Box 4">
            <a:extLst>
              <a:ext uri="{FF2B5EF4-FFF2-40B4-BE49-F238E27FC236}">
                <a16:creationId xmlns:a16="http://schemas.microsoft.com/office/drawing/2014/main" id="{F4F2DE53-6F41-4E76-9541-B5F7C758356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3239" name="Rectangle 5">
            <a:extLst>
              <a:ext uri="{FF2B5EF4-FFF2-40B4-BE49-F238E27FC236}">
                <a16:creationId xmlns:a16="http://schemas.microsoft.com/office/drawing/2014/main" id="{19A7DF84-F4D1-49C0-8F90-5590CA4C7A4B}"/>
              </a:ext>
            </a:extLst>
          </p:cNvPr>
          <p:cNvSpPr>
            <a:spLocks noGrp="1" noChangeArrowheads="1"/>
          </p:cNvSpPr>
          <p:nvPr>
            <p:ph type="title" idx="4294967295"/>
          </p:nvPr>
        </p:nvSpPr>
        <p:spPr/>
        <p:txBody>
          <a:bodyPr/>
          <a:lstStyle/>
          <a:p>
            <a:pPr eaLnBrk="1" hangingPunct="1"/>
            <a:r>
              <a:rPr lang="de-DE" altLang="de-DE"/>
              <a:t>Krankenbehandlung 13 (Hilfsmittel)</a:t>
            </a:r>
          </a:p>
        </p:txBody>
      </p:sp>
      <p:sp>
        <p:nvSpPr>
          <p:cNvPr id="223240" name="Rectangle 6">
            <a:extLst>
              <a:ext uri="{FF2B5EF4-FFF2-40B4-BE49-F238E27FC236}">
                <a16:creationId xmlns:a16="http://schemas.microsoft.com/office/drawing/2014/main" id="{E01B04BA-D43E-48E1-A333-F7349D36396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3241" name="Text Box 8">
            <a:extLst>
              <a:ext uri="{FF2B5EF4-FFF2-40B4-BE49-F238E27FC236}">
                <a16:creationId xmlns:a16="http://schemas.microsoft.com/office/drawing/2014/main" id="{8867CDDB-D2A0-4A4E-902A-2BE0158A36A7}"/>
              </a:ext>
            </a:extLst>
          </p:cNvPr>
          <p:cNvSpPr txBox="1">
            <a:spLocks noChangeArrowheads="1"/>
          </p:cNvSpPr>
          <p:nvPr/>
        </p:nvSpPr>
        <p:spPr bwMode="auto">
          <a:xfrm>
            <a:off x="304800" y="2514600"/>
            <a:ext cx="8229600" cy="349567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solidFill>
                  <a:schemeClr val="bg1"/>
                </a:solidFill>
                <a:latin typeface="Arial" panose="020B0604020202020204" pitchFamily="34" charset="0"/>
                <a:cs typeface="Arial" panose="020B0604020202020204" pitchFamily="34" charset="0"/>
              </a:rPr>
              <a:t>§ 126 SGB Versorgung durch Vertragspartner</a:t>
            </a:r>
          </a:p>
          <a:p>
            <a:pPr eaLnBrk="1" hangingPunct="1">
              <a:spcBef>
                <a:spcPct val="50000"/>
              </a:spcBef>
              <a:buFontTx/>
              <a:buAutoNum type="arabicParenBoth"/>
            </a:pPr>
            <a:r>
              <a:rPr lang="de-DE" altLang="de-DE" sz="1400">
                <a:solidFill>
                  <a:schemeClr val="bg1"/>
                </a:solidFill>
                <a:latin typeface="Arial" panose="020B0604020202020204" pitchFamily="34" charset="0"/>
                <a:cs typeface="Arial" panose="020B0604020202020204" pitchFamily="34" charset="0"/>
              </a:rPr>
              <a:t>Hilfsmittel dürfen an Versicherte nur auf der Grundlage von Verträgen nach § 127 Abs. 1, 2 und 3 abgegeben werden. Vertragspartner der Krankenkassen können nur Leistungserbringer sein, die die Voraussetzungen für eine ausreichende, zweckmäßige und funktionsgerechte Herstellung, Abgabe und Anpassung der Hilfsmittel erfüllen; die Krankenkassen stellen sicher, dass diese Voraussetzungen erfüllt sind. Der Spitzenverband Bund der Krankenkassen gibt Empfehlungen für eine einheitliche Anwendung der Anforderungen nach Satz 2, einschließlich der Fortbildung der Leistungserbringer, ab.</a:t>
            </a:r>
          </a:p>
          <a:p>
            <a:pPr eaLnBrk="1" hangingPunct="1">
              <a:spcBef>
                <a:spcPct val="50000"/>
              </a:spcBef>
              <a:buFontTx/>
              <a:buAutoNum type="arabicParenBoth"/>
            </a:pPr>
            <a:r>
              <a:rPr lang="de-DE" altLang="de-DE" sz="1400" baseline="30000">
                <a:solidFill>
                  <a:schemeClr val="bg1"/>
                </a:solidFill>
                <a:latin typeface="Arial" panose="020B0604020202020204" pitchFamily="34" charset="0"/>
                <a:cs typeface="Arial" panose="020B0604020202020204" pitchFamily="34" charset="0"/>
              </a:rPr>
              <a:t>1</a:t>
            </a:r>
            <a:r>
              <a:rPr lang="de-DE" altLang="de-DE" sz="1400">
                <a:solidFill>
                  <a:schemeClr val="bg1"/>
                </a:solidFill>
                <a:latin typeface="Arial" panose="020B0604020202020204" pitchFamily="34" charset="0"/>
                <a:cs typeface="Arial" panose="020B0604020202020204" pitchFamily="34" charset="0"/>
              </a:rPr>
              <a:t>Für Leistungserbringer, die am 31. März 2007 über eine Zulassung nach § 126 in der zu diesem Zeitpunkt geltenden Fassung verfügten, gelten die Voraussetzungen nach Absatz 1 Satz 2 bis zum 30. Juni 2010 insoweit als erfüllt. </a:t>
            </a:r>
            <a:r>
              <a:rPr lang="de-DE" altLang="de-DE" sz="1400" baseline="30000">
                <a:solidFill>
                  <a:schemeClr val="bg1"/>
                </a:solidFill>
                <a:latin typeface="Arial" panose="020B0604020202020204" pitchFamily="34" charset="0"/>
                <a:cs typeface="Arial" panose="020B0604020202020204" pitchFamily="34" charset="0"/>
              </a:rPr>
              <a:t>2</a:t>
            </a:r>
            <a:r>
              <a:rPr lang="de-DE" altLang="de-DE" sz="1400">
                <a:solidFill>
                  <a:schemeClr val="bg1"/>
                </a:solidFill>
                <a:latin typeface="Arial" panose="020B0604020202020204" pitchFamily="34" charset="0"/>
                <a:cs typeface="Arial" panose="020B0604020202020204" pitchFamily="34" charset="0"/>
              </a:rPr>
              <a:t>Bei wesentlichen Änderungen der betrieblichen Verhältnisse können die Krankenkassen ergänzende Nachweise verlangen; Absatz 1a Satz 2 gilt entsprechend. </a:t>
            </a:r>
            <a:r>
              <a:rPr lang="de-DE" altLang="de-DE" sz="1400" baseline="30000">
                <a:solidFill>
                  <a:schemeClr val="bg1"/>
                </a:solidFill>
                <a:latin typeface="Arial" panose="020B0604020202020204" pitchFamily="34" charset="0"/>
                <a:cs typeface="Arial" panose="020B0604020202020204" pitchFamily="34" charset="0"/>
              </a:rPr>
              <a:t>3</a:t>
            </a:r>
            <a:r>
              <a:rPr lang="de-DE" altLang="de-DE" sz="1400">
                <a:solidFill>
                  <a:schemeClr val="bg1"/>
                </a:solidFill>
                <a:latin typeface="Arial" panose="020B0604020202020204" pitchFamily="34" charset="0"/>
                <a:cs typeface="Arial" panose="020B0604020202020204" pitchFamily="34" charset="0"/>
              </a:rPr>
              <a:t>Die in Satz 1 genannten Leistungserbringer bleiben abweichend von Absatz 1 Satz 1 bis zum 31. Dezember 2009 zur Versorgung der Versicherten berechtigt, soweit keine Ausschreibungen nach § 127 Abs. 1 erfolgen. </a:t>
            </a:r>
          </a:p>
        </p:txBody>
      </p:sp>
    </p:spTree>
  </p:cSld>
  <p:clrMapOvr>
    <a:masterClrMapping/>
  </p:clrMapOvr>
  <p:transition spd="med">
    <p:wipe dir="r"/>
  </p:transition>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Fußzeilenplatzhalter 2">
            <a:extLst>
              <a:ext uri="{FF2B5EF4-FFF2-40B4-BE49-F238E27FC236}">
                <a16:creationId xmlns:a16="http://schemas.microsoft.com/office/drawing/2014/main" id="{F839EA9A-BBA1-412E-B05D-DBB62EA19DA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4259" name="Foliennummernplatzhalter 3">
            <a:extLst>
              <a:ext uri="{FF2B5EF4-FFF2-40B4-BE49-F238E27FC236}">
                <a16:creationId xmlns:a16="http://schemas.microsoft.com/office/drawing/2014/main" id="{C8522659-DA14-403D-8EC2-246AAFA5E70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CD4735A-A105-4A5A-B55D-4D4704CA2C31}" type="slidenum">
              <a:rPr lang="de-DE" altLang="de-DE" sz="1400"/>
              <a:pPr eaLnBrk="1" hangingPunct="1"/>
              <a:t>214</a:t>
            </a:fld>
            <a:endParaRPr lang="de-DE" altLang="de-DE" sz="1400"/>
          </a:p>
        </p:txBody>
      </p:sp>
      <p:sp>
        <p:nvSpPr>
          <p:cNvPr id="224260" name="Text Box 2">
            <a:extLst>
              <a:ext uri="{FF2B5EF4-FFF2-40B4-BE49-F238E27FC236}">
                <a16:creationId xmlns:a16="http://schemas.microsoft.com/office/drawing/2014/main" id="{59B73063-FE99-446C-9E2A-5CB84F62131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4261" name="Text Box 3">
            <a:extLst>
              <a:ext uri="{FF2B5EF4-FFF2-40B4-BE49-F238E27FC236}">
                <a16:creationId xmlns:a16="http://schemas.microsoft.com/office/drawing/2014/main" id="{7ECE4232-44E1-4997-8A9E-23FF6BC5E872}"/>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13)</a:t>
            </a:r>
          </a:p>
        </p:txBody>
      </p:sp>
      <p:sp>
        <p:nvSpPr>
          <p:cNvPr id="224262" name="Text Box 4">
            <a:extLst>
              <a:ext uri="{FF2B5EF4-FFF2-40B4-BE49-F238E27FC236}">
                <a16:creationId xmlns:a16="http://schemas.microsoft.com/office/drawing/2014/main" id="{3E41ACD8-B8B3-44F7-AD67-EA5283DC9C6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4263" name="Rectangle 5">
            <a:extLst>
              <a:ext uri="{FF2B5EF4-FFF2-40B4-BE49-F238E27FC236}">
                <a16:creationId xmlns:a16="http://schemas.microsoft.com/office/drawing/2014/main" id="{093E97D4-E36D-4261-97CA-54845CDC6326}"/>
              </a:ext>
            </a:extLst>
          </p:cNvPr>
          <p:cNvSpPr>
            <a:spLocks noGrp="1" noChangeArrowheads="1"/>
          </p:cNvSpPr>
          <p:nvPr>
            <p:ph type="title" idx="4294967295"/>
          </p:nvPr>
        </p:nvSpPr>
        <p:spPr/>
        <p:txBody>
          <a:bodyPr/>
          <a:lstStyle/>
          <a:p>
            <a:pPr eaLnBrk="1" hangingPunct="1"/>
            <a:r>
              <a:rPr lang="de-DE" altLang="de-DE"/>
              <a:t>Krankenbehandlung 13 (Hilfsmittel)</a:t>
            </a:r>
          </a:p>
        </p:txBody>
      </p:sp>
      <p:sp>
        <p:nvSpPr>
          <p:cNvPr id="224264" name="Rectangle 6">
            <a:extLst>
              <a:ext uri="{FF2B5EF4-FFF2-40B4-BE49-F238E27FC236}">
                <a16:creationId xmlns:a16="http://schemas.microsoft.com/office/drawing/2014/main" id="{A1DF59C6-6E64-4949-BFF8-6A738C7364B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4265" name="Text Box 7">
            <a:extLst>
              <a:ext uri="{FF2B5EF4-FFF2-40B4-BE49-F238E27FC236}">
                <a16:creationId xmlns:a16="http://schemas.microsoft.com/office/drawing/2014/main" id="{CB9CFE49-56F5-4A85-AEED-61D85C2856EA}"/>
              </a:ext>
            </a:extLst>
          </p:cNvPr>
          <p:cNvSpPr txBox="1">
            <a:spLocks noChangeArrowheads="1"/>
          </p:cNvSpPr>
          <p:nvPr/>
        </p:nvSpPr>
        <p:spPr bwMode="auto">
          <a:xfrm>
            <a:off x="304800" y="2935288"/>
            <a:ext cx="8229600" cy="351472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b="1">
                <a:solidFill>
                  <a:schemeClr val="bg1"/>
                </a:solidFill>
                <a:latin typeface="Arial" panose="020B0604020202020204" pitchFamily="34" charset="0"/>
                <a:cs typeface="Arial" panose="020B0604020202020204" pitchFamily="34" charset="0"/>
              </a:rPr>
              <a:t>(1) Soweit dies zur Gewährleistung einer wirtschaftlichen und in der Qualität gesicherten Versorgung zweckmäßig ist, sollen die Krankenkassen, ihre Verbände oder Arbeitsgemeinschaften im Wege der Ausschreibung Verträge mit Leistungserbringern oder zu diesem Zweck gebildeten Zusammenschlüssen der Leistungserbringer über die Lieferung einer bestimmten Menge von Hilfsmitteln, die Durchführung einer bestimmten Anzahl von Versorgungen oder die Versorgung für einen bestimmten Zeitraum schließen. Dabei haben sie die Qualität der Hilfsmittel sowie die notwendige Beratung der Versicherten und sonstige erforderliche Dienstleistungen sicherzustellen und für eine wohnort-nahe Versorgung der Versicherten zu sorgen. Die im Hilfsmittelverzeichnis nach § 139 festgelegten Anforderungen an die Qualität der Versorgung und der Pro-dukte sind zu beachten. Für Hilfsmittel, die für einen bestimmten Versicherten individuell angefertigt werden, oder Versorgungen mit hohem Dienstleistungs-anteil sind Ausschreibungen in der Regel nicht zweckmäßig.</a:t>
            </a:r>
          </a:p>
        </p:txBody>
      </p:sp>
      <p:sp>
        <p:nvSpPr>
          <p:cNvPr id="224266" name="Text Box 8">
            <a:extLst>
              <a:ext uri="{FF2B5EF4-FFF2-40B4-BE49-F238E27FC236}">
                <a16:creationId xmlns:a16="http://schemas.microsoft.com/office/drawing/2014/main" id="{E3693C12-7368-4E7E-B8B6-036093420D73}"/>
              </a:ext>
            </a:extLst>
          </p:cNvPr>
          <p:cNvSpPr txBox="1">
            <a:spLocks noChangeArrowheads="1"/>
          </p:cNvSpPr>
          <p:nvPr/>
        </p:nvSpPr>
        <p:spPr bwMode="auto">
          <a:xfrm>
            <a:off x="3390900" y="243840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127 SGB V</a:t>
            </a:r>
          </a:p>
        </p:txBody>
      </p:sp>
    </p:spTree>
  </p:cSld>
  <p:clrMapOvr>
    <a:masterClrMapping/>
  </p:clrMapOvr>
  <p:transition spd="med">
    <p:wipe dir="r"/>
  </p:transition>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Fußzeilenplatzhalter 2">
            <a:extLst>
              <a:ext uri="{FF2B5EF4-FFF2-40B4-BE49-F238E27FC236}">
                <a16:creationId xmlns:a16="http://schemas.microsoft.com/office/drawing/2014/main" id="{116602AB-262B-4085-BA2C-08BE5D2710C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5283" name="Foliennummernplatzhalter 3">
            <a:extLst>
              <a:ext uri="{FF2B5EF4-FFF2-40B4-BE49-F238E27FC236}">
                <a16:creationId xmlns:a16="http://schemas.microsoft.com/office/drawing/2014/main" id="{30A3B8A2-ECB4-446E-9669-82C07E9213F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4599A7B-A302-4DC5-8188-B983DAF0283F}" type="slidenum">
              <a:rPr lang="de-DE" altLang="de-DE" sz="1400"/>
              <a:pPr eaLnBrk="1" hangingPunct="1"/>
              <a:t>215</a:t>
            </a:fld>
            <a:endParaRPr lang="de-DE" altLang="de-DE" sz="1400"/>
          </a:p>
        </p:txBody>
      </p:sp>
      <p:sp>
        <p:nvSpPr>
          <p:cNvPr id="225284" name="Text Box 2">
            <a:extLst>
              <a:ext uri="{FF2B5EF4-FFF2-40B4-BE49-F238E27FC236}">
                <a16:creationId xmlns:a16="http://schemas.microsoft.com/office/drawing/2014/main" id="{5CCA8870-3CBA-4567-B50B-E6AFAEC378A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5285" name="Text Box 3">
            <a:extLst>
              <a:ext uri="{FF2B5EF4-FFF2-40B4-BE49-F238E27FC236}">
                <a16:creationId xmlns:a16="http://schemas.microsoft.com/office/drawing/2014/main" id="{F4AC4B36-C18A-43E0-A097-A965EACBEFE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14)</a:t>
            </a:r>
          </a:p>
        </p:txBody>
      </p:sp>
      <p:sp>
        <p:nvSpPr>
          <p:cNvPr id="225286" name="Text Box 4">
            <a:extLst>
              <a:ext uri="{FF2B5EF4-FFF2-40B4-BE49-F238E27FC236}">
                <a16:creationId xmlns:a16="http://schemas.microsoft.com/office/drawing/2014/main" id="{1D8324AE-88BE-450B-AFF8-6B15C5AB1DD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5287" name="Rectangle 5">
            <a:extLst>
              <a:ext uri="{FF2B5EF4-FFF2-40B4-BE49-F238E27FC236}">
                <a16:creationId xmlns:a16="http://schemas.microsoft.com/office/drawing/2014/main" id="{392D1491-1335-4A7A-BD22-29BFEFAA2901}"/>
              </a:ext>
            </a:extLst>
          </p:cNvPr>
          <p:cNvSpPr>
            <a:spLocks noGrp="1" noChangeArrowheads="1"/>
          </p:cNvSpPr>
          <p:nvPr>
            <p:ph type="title" idx="4294967295"/>
          </p:nvPr>
        </p:nvSpPr>
        <p:spPr/>
        <p:txBody>
          <a:bodyPr/>
          <a:lstStyle/>
          <a:p>
            <a:pPr eaLnBrk="1" hangingPunct="1"/>
            <a:r>
              <a:rPr lang="de-DE" altLang="de-DE"/>
              <a:t>Krankenbehandlung 13 (Hilfsmittel)</a:t>
            </a:r>
          </a:p>
        </p:txBody>
      </p:sp>
      <p:sp>
        <p:nvSpPr>
          <p:cNvPr id="225288" name="Rectangle 6">
            <a:extLst>
              <a:ext uri="{FF2B5EF4-FFF2-40B4-BE49-F238E27FC236}">
                <a16:creationId xmlns:a16="http://schemas.microsoft.com/office/drawing/2014/main" id="{1657E829-5A7C-4EDD-9B44-3EF03A1174E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5289" name="Text Box 7">
            <a:extLst>
              <a:ext uri="{FF2B5EF4-FFF2-40B4-BE49-F238E27FC236}">
                <a16:creationId xmlns:a16="http://schemas.microsoft.com/office/drawing/2014/main" id="{26C0BA3E-8512-42A2-9912-C2DCE78C9369}"/>
              </a:ext>
            </a:extLst>
          </p:cNvPr>
          <p:cNvSpPr txBox="1">
            <a:spLocks noChangeArrowheads="1"/>
          </p:cNvSpPr>
          <p:nvPr/>
        </p:nvSpPr>
        <p:spPr bwMode="auto">
          <a:xfrm>
            <a:off x="304800" y="2705100"/>
            <a:ext cx="8229600" cy="278130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b="1">
                <a:solidFill>
                  <a:schemeClr val="bg1"/>
                </a:solidFill>
                <a:latin typeface="Arial" panose="020B0604020202020204" pitchFamily="34" charset="0"/>
                <a:cs typeface="Arial" panose="020B0604020202020204" pitchFamily="34" charset="0"/>
              </a:rPr>
              <a:t>(2) Soweit Ausschreibungen nach Absatz 1 nicht zweckmäßig sind, schließen die Krankenkassen, ihre Verbände oder Arbeitsgemeinschaften Verträge mit Leistungserbringern oder Verbänden oder sonstigen Zusammenschlüssen der Leistungserbringer über die Einzelheiten der Versorgung mit Hilfsmitteln, deren Wiedereinsatz, die Qualität der Hilfsmittel und zusätzlich zu erbringender Leistungen, die Anforderungen an die Fortbildung der Leistungserbringer, die Preise und die Abrechnung. Absatz 1 Satz 2 und 3 gilt entsprechend. Die Absicht, über die Versorgung mit bestimmten Hilfsmitteln Verträge zu schließen, ist in geeigneter Weise öffentlich bekannt zu machen. Über die Inhalte abgeschlossener Verträge sind andere Leistungserbringer auf Nachfrage unverzüglich zu informieren. </a:t>
            </a:r>
          </a:p>
        </p:txBody>
      </p:sp>
    </p:spTree>
  </p:cSld>
  <p:clrMapOvr>
    <a:masterClrMapping/>
  </p:clrMapOvr>
  <p:transition spd="med">
    <p:wipe dir="r"/>
  </p:transition>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Fußzeilenplatzhalter 2">
            <a:extLst>
              <a:ext uri="{FF2B5EF4-FFF2-40B4-BE49-F238E27FC236}">
                <a16:creationId xmlns:a16="http://schemas.microsoft.com/office/drawing/2014/main" id="{BD60B288-B8CF-4DEA-B06C-2D2B6998B19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6307" name="Foliennummernplatzhalter 3">
            <a:extLst>
              <a:ext uri="{FF2B5EF4-FFF2-40B4-BE49-F238E27FC236}">
                <a16:creationId xmlns:a16="http://schemas.microsoft.com/office/drawing/2014/main" id="{CBFF77FA-817C-4F1A-AAE5-815A84C6DFB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1EE4A96-61C7-4B72-97A1-070FA112EF7F}" type="slidenum">
              <a:rPr lang="de-DE" altLang="de-DE" sz="1400"/>
              <a:pPr eaLnBrk="1" hangingPunct="1"/>
              <a:t>216</a:t>
            </a:fld>
            <a:endParaRPr lang="de-DE" altLang="de-DE" sz="1400"/>
          </a:p>
        </p:txBody>
      </p:sp>
      <p:sp>
        <p:nvSpPr>
          <p:cNvPr id="226308" name="Text Box 2">
            <a:extLst>
              <a:ext uri="{FF2B5EF4-FFF2-40B4-BE49-F238E27FC236}">
                <a16:creationId xmlns:a16="http://schemas.microsoft.com/office/drawing/2014/main" id="{A3A4ED2A-6280-4FF1-96E0-11219A7131F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6309" name="Text Box 3">
            <a:extLst>
              <a:ext uri="{FF2B5EF4-FFF2-40B4-BE49-F238E27FC236}">
                <a16:creationId xmlns:a16="http://schemas.microsoft.com/office/drawing/2014/main" id="{AADAD496-B6DE-4F97-AA6D-C3D338E8A2D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15)</a:t>
            </a:r>
          </a:p>
        </p:txBody>
      </p:sp>
      <p:sp>
        <p:nvSpPr>
          <p:cNvPr id="226310" name="Text Box 4">
            <a:extLst>
              <a:ext uri="{FF2B5EF4-FFF2-40B4-BE49-F238E27FC236}">
                <a16:creationId xmlns:a16="http://schemas.microsoft.com/office/drawing/2014/main" id="{72929725-A584-466B-B745-649E5813E09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6311" name="Rectangle 5">
            <a:extLst>
              <a:ext uri="{FF2B5EF4-FFF2-40B4-BE49-F238E27FC236}">
                <a16:creationId xmlns:a16="http://schemas.microsoft.com/office/drawing/2014/main" id="{5175C550-4BD5-4D05-9947-9D80AF300459}"/>
              </a:ext>
            </a:extLst>
          </p:cNvPr>
          <p:cNvSpPr>
            <a:spLocks noGrp="1" noChangeArrowheads="1"/>
          </p:cNvSpPr>
          <p:nvPr>
            <p:ph type="title" idx="4294967295"/>
          </p:nvPr>
        </p:nvSpPr>
        <p:spPr/>
        <p:txBody>
          <a:bodyPr/>
          <a:lstStyle/>
          <a:p>
            <a:pPr eaLnBrk="1" hangingPunct="1"/>
            <a:r>
              <a:rPr lang="de-DE" altLang="de-DE"/>
              <a:t>Krankenbehandlung 14 (Hilfsmittel)</a:t>
            </a:r>
          </a:p>
        </p:txBody>
      </p:sp>
      <p:sp>
        <p:nvSpPr>
          <p:cNvPr id="226312" name="Rectangle 6">
            <a:extLst>
              <a:ext uri="{FF2B5EF4-FFF2-40B4-BE49-F238E27FC236}">
                <a16:creationId xmlns:a16="http://schemas.microsoft.com/office/drawing/2014/main" id="{12749253-6595-4378-9C73-A30651768EB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6313" name="Text Box 7">
            <a:extLst>
              <a:ext uri="{FF2B5EF4-FFF2-40B4-BE49-F238E27FC236}">
                <a16:creationId xmlns:a16="http://schemas.microsoft.com/office/drawing/2014/main" id="{8E231F52-2CCE-49B4-ABEC-79B1D546CA81}"/>
              </a:ext>
            </a:extLst>
          </p:cNvPr>
          <p:cNvSpPr txBox="1">
            <a:spLocks noChangeArrowheads="1"/>
          </p:cNvSpPr>
          <p:nvPr/>
        </p:nvSpPr>
        <p:spPr bwMode="auto">
          <a:xfrm>
            <a:off x="533400" y="2889250"/>
            <a:ext cx="8229600" cy="106997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chemeClr val="bg1"/>
                </a:solidFill>
                <a:latin typeface="Arial" panose="020B0604020202020204" pitchFamily="34" charset="0"/>
                <a:cs typeface="Arial" panose="020B0604020202020204" pitchFamily="34" charset="0"/>
              </a:rPr>
              <a:t>(5)  Die Krankenkassen haben ihre Versicherten über die zur Versorgung berechtigten Vertragspartner und auf Nachfrage über die wesentlichen Inhalte der Verträge zu informieren. Sie können auch den Vertragsärzten entsprechende Informationen zur Verfügung stellen. </a:t>
            </a:r>
          </a:p>
        </p:txBody>
      </p:sp>
      <p:sp>
        <p:nvSpPr>
          <p:cNvPr id="226314" name="Text Box 8">
            <a:extLst>
              <a:ext uri="{FF2B5EF4-FFF2-40B4-BE49-F238E27FC236}">
                <a16:creationId xmlns:a16="http://schemas.microsoft.com/office/drawing/2014/main" id="{36936483-01CA-40EE-8BB5-8A676DE8D621}"/>
              </a:ext>
            </a:extLst>
          </p:cNvPr>
          <p:cNvSpPr txBox="1">
            <a:spLocks noChangeArrowheads="1"/>
          </p:cNvSpPr>
          <p:nvPr/>
        </p:nvSpPr>
        <p:spPr bwMode="auto">
          <a:xfrm>
            <a:off x="3200400" y="2438400"/>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 127</a:t>
            </a:r>
            <a:r>
              <a:rPr lang="de-DE" altLang="de-DE" sz="1600" b="1">
                <a:latin typeface="Arial" panose="020B0604020202020204" pitchFamily="34" charset="0"/>
                <a:cs typeface="Arial" panose="020B0604020202020204" pitchFamily="34" charset="0"/>
              </a:rPr>
              <a:t> </a:t>
            </a:r>
            <a:endParaRPr lang="de-DE" altLang="de-DE" sz="160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2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Fußzeilenplatzhalter 2">
            <a:extLst>
              <a:ext uri="{FF2B5EF4-FFF2-40B4-BE49-F238E27FC236}">
                <a16:creationId xmlns:a16="http://schemas.microsoft.com/office/drawing/2014/main" id="{F5CF5773-C13D-42F2-ACCD-9F4B141CB94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7331" name="Foliennummernplatzhalter 3">
            <a:extLst>
              <a:ext uri="{FF2B5EF4-FFF2-40B4-BE49-F238E27FC236}">
                <a16:creationId xmlns:a16="http://schemas.microsoft.com/office/drawing/2014/main" id="{B3C7673E-7C1A-4A69-AC7F-11B424BD692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45D611C-5090-41EE-8E4C-E44B69D09514}" type="slidenum">
              <a:rPr lang="de-DE" altLang="de-DE" sz="1400"/>
              <a:pPr eaLnBrk="1" hangingPunct="1"/>
              <a:t>217</a:t>
            </a:fld>
            <a:endParaRPr lang="de-DE" altLang="de-DE" sz="1400"/>
          </a:p>
        </p:txBody>
      </p:sp>
      <p:sp>
        <p:nvSpPr>
          <p:cNvPr id="227332" name="Text Box 2">
            <a:extLst>
              <a:ext uri="{FF2B5EF4-FFF2-40B4-BE49-F238E27FC236}">
                <a16:creationId xmlns:a16="http://schemas.microsoft.com/office/drawing/2014/main" id="{CFADB91C-1A78-4D81-A2C2-053C3C809C2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7333" name="Text Box 3">
            <a:extLst>
              <a:ext uri="{FF2B5EF4-FFF2-40B4-BE49-F238E27FC236}">
                <a16:creationId xmlns:a16="http://schemas.microsoft.com/office/drawing/2014/main" id="{49C2E527-F710-475B-94E8-21292CBAF2F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16)</a:t>
            </a:r>
          </a:p>
        </p:txBody>
      </p:sp>
      <p:sp>
        <p:nvSpPr>
          <p:cNvPr id="227334" name="Text Box 4">
            <a:extLst>
              <a:ext uri="{FF2B5EF4-FFF2-40B4-BE49-F238E27FC236}">
                <a16:creationId xmlns:a16="http://schemas.microsoft.com/office/drawing/2014/main" id="{57223588-E66E-4D7C-9AFC-8B138A6745B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7335" name="Rectangle 5">
            <a:extLst>
              <a:ext uri="{FF2B5EF4-FFF2-40B4-BE49-F238E27FC236}">
                <a16:creationId xmlns:a16="http://schemas.microsoft.com/office/drawing/2014/main" id="{A3FF8856-CCBA-4257-B778-A1B427FBCD1B}"/>
              </a:ext>
            </a:extLst>
          </p:cNvPr>
          <p:cNvSpPr>
            <a:spLocks noGrp="1" noChangeArrowheads="1"/>
          </p:cNvSpPr>
          <p:nvPr>
            <p:ph type="title" idx="4294967295"/>
          </p:nvPr>
        </p:nvSpPr>
        <p:spPr/>
        <p:txBody>
          <a:bodyPr/>
          <a:lstStyle/>
          <a:p>
            <a:pPr eaLnBrk="1" hangingPunct="1"/>
            <a:r>
              <a:rPr lang="de-DE" altLang="de-DE"/>
              <a:t>Krankenbehandlung 15 (Hilfsmittel)</a:t>
            </a:r>
          </a:p>
        </p:txBody>
      </p:sp>
      <p:sp>
        <p:nvSpPr>
          <p:cNvPr id="227336" name="Rectangle 6">
            <a:extLst>
              <a:ext uri="{FF2B5EF4-FFF2-40B4-BE49-F238E27FC236}">
                <a16:creationId xmlns:a16="http://schemas.microsoft.com/office/drawing/2014/main" id="{4D8432C8-F34C-4AE2-B74E-C2E743A680B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7337" name="Text Box 7">
            <a:extLst>
              <a:ext uri="{FF2B5EF4-FFF2-40B4-BE49-F238E27FC236}">
                <a16:creationId xmlns:a16="http://schemas.microsoft.com/office/drawing/2014/main" id="{8D6DD3BA-E52A-49F1-9EA2-47CA07DA3BC3}"/>
              </a:ext>
            </a:extLst>
          </p:cNvPr>
          <p:cNvSpPr txBox="1">
            <a:spLocks noChangeArrowheads="1"/>
          </p:cNvSpPr>
          <p:nvPr/>
        </p:nvSpPr>
        <p:spPr bwMode="auto">
          <a:xfrm>
            <a:off x="1600200" y="2362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61</a:t>
            </a:r>
          </a:p>
        </p:txBody>
      </p:sp>
      <p:sp>
        <p:nvSpPr>
          <p:cNvPr id="277513" name="Text Box 9">
            <a:extLst>
              <a:ext uri="{FF2B5EF4-FFF2-40B4-BE49-F238E27FC236}">
                <a16:creationId xmlns:a16="http://schemas.microsoft.com/office/drawing/2014/main" id="{F7918DA8-5F4C-4F9C-901E-EA167159166B}"/>
              </a:ext>
            </a:extLst>
          </p:cNvPr>
          <p:cNvSpPr txBox="1">
            <a:spLocks noChangeArrowheads="1"/>
          </p:cNvSpPr>
          <p:nvPr/>
        </p:nvSpPr>
        <p:spPr bwMode="auto">
          <a:xfrm>
            <a:off x="381000" y="3048000"/>
            <a:ext cx="8458200" cy="2530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b="1">
                <a:solidFill>
                  <a:schemeClr val="folHlink"/>
                </a:solidFill>
                <a:latin typeface="MS Shell Dlg" panose="020B0604020202020204" pitchFamily="34" charset="0"/>
              </a:rPr>
              <a:t>Zuzahlungen, die Versicherte zu leisten haben, betragen 10 vom Hundert des Abgabepreises, mindestens jedoch 5 Euro und höchstens 10 Euro; allerdings jeweils nicht mehr als die Kosten des Mittels</a:t>
            </a:r>
            <a:r>
              <a:rPr lang="de-DE" altLang="de-DE" sz="2000">
                <a:latin typeface="MS Shell Dlg" panose="020B0604020202020204" pitchFamily="34" charset="0"/>
              </a:rPr>
              <a:t>. Als Zuzahlungen zu stationären Maßnahmen werden je Kalendertag 10 Euro erhoben. Bei Heilmitteln und häuslicher Krankenpflege beträgt die Zuzahlung 10 vom Hundert der Kosten sowie 10 Euro je Verordnung. Geleistete Zuzahlungen sind von dem zum Einzug Verpflichteten gegenüber dem Versicherten zu quittieren; ein Vergütungsan-spruch hierfür besteht nicht.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7513"/>
                                        </p:tgtEl>
                                        <p:attrNameLst>
                                          <p:attrName>style.visibility</p:attrName>
                                        </p:attrNameLst>
                                      </p:cBhvr>
                                      <p:to>
                                        <p:strVal val="visible"/>
                                      </p:to>
                                    </p:set>
                                    <p:anim calcmode="lin" valueType="num">
                                      <p:cBhvr additive="base">
                                        <p:cTn id="7" dur="500" fill="hold"/>
                                        <p:tgtEl>
                                          <p:spTgt spid="277513"/>
                                        </p:tgtEl>
                                        <p:attrNameLst>
                                          <p:attrName>ppt_x</p:attrName>
                                        </p:attrNameLst>
                                      </p:cBhvr>
                                      <p:tavLst>
                                        <p:tav tm="0">
                                          <p:val>
                                            <p:strVal val="0-#ppt_w/2"/>
                                          </p:val>
                                        </p:tav>
                                        <p:tav tm="100000">
                                          <p:val>
                                            <p:strVal val="#ppt_x"/>
                                          </p:val>
                                        </p:tav>
                                      </p:tavLst>
                                    </p:anim>
                                    <p:anim calcmode="lin" valueType="num">
                                      <p:cBhvr additive="base">
                                        <p:cTn id="8" dur="500" fill="hold"/>
                                        <p:tgtEl>
                                          <p:spTgt spid="2775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13" grpId="0" animBg="1" autoUpdateAnimBg="0"/>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Fußzeilenplatzhalter 2">
            <a:extLst>
              <a:ext uri="{FF2B5EF4-FFF2-40B4-BE49-F238E27FC236}">
                <a16:creationId xmlns:a16="http://schemas.microsoft.com/office/drawing/2014/main" id="{3B190262-7CCF-4C14-914D-85ADD44D495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8355" name="Foliennummernplatzhalter 3">
            <a:extLst>
              <a:ext uri="{FF2B5EF4-FFF2-40B4-BE49-F238E27FC236}">
                <a16:creationId xmlns:a16="http://schemas.microsoft.com/office/drawing/2014/main" id="{BE389DC9-1BC3-4C69-AEE1-80D67C29D9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F2D8A72-935A-4D5B-B36B-17D332298996}" type="slidenum">
              <a:rPr lang="de-DE" altLang="de-DE" sz="1400"/>
              <a:pPr eaLnBrk="1" hangingPunct="1"/>
              <a:t>218</a:t>
            </a:fld>
            <a:endParaRPr lang="de-DE" altLang="de-DE" sz="1400"/>
          </a:p>
        </p:txBody>
      </p:sp>
      <p:sp>
        <p:nvSpPr>
          <p:cNvPr id="228356" name="Text Box 2">
            <a:extLst>
              <a:ext uri="{FF2B5EF4-FFF2-40B4-BE49-F238E27FC236}">
                <a16:creationId xmlns:a16="http://schemas.microsoft.com/office/drawing/2014/main" id="{CB0892AC-6BFA-4A61-A959-0537AC9635A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8357" name="Text Box 3">
            <a:extLst>
              <a:ext uri="{FF2B5EF4-FFF2-40B4-BE49-F238E27FC236}">
                <a16:creationId xmlns:a16="http://schemas.microsoft.com/office/drawing/2014/main" id="{DA87C456-1531-4705-A5B0-93F66C388731}"/>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17)</a:t>
            </a:r>
          </a:p>
        </p:txBody>
      </p:sp>
      <p:sp>
        <p:nvSpPr>
          <p:cNvPr id="228358" name="Text Box 4">
            <a:extLst>
              <a:ext uri="{FF2B5EF4-FFF2-40B4-BE49-F238E27FC236}">
                <a16:creationId xmlns:a16="http://schemas.microsoft.com/office/drawing/2014/main" id="{042E6AC5-09BF-48B7-85DB-096FD0343F8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8359" name="Rectangle 5">
            <a:extLst>
              <a:ext uri="{FF2B5EF4-FFF2-40B4-BE49-F238E27FC236}">
                <a16:creationId xmlns:a16="http://schemas.microsoft.com/office/drawing/2014/main" id="{F6DE8C38-C983-4FC8-952F-08B683C44C85}"/>
              </a:ext>
            </a:extLst>
          </p:cNvPr>
          <p:cNvSpPr>
            <a:spLocks noGrp="1" noChangeArrowheads="1"/>
          </p:cNvSpPr>
          <p:nvPr>
            <p:ph type="title" idx="4294967295"/>
          </p:nvPr>
        </p:nvSpPr>
        <p:spPr/>
        <p:txBody>
          <a:bodyPr/>
          <a:lstStyle/>
          <a:p>
            <a:pPr eaLnBrk="1" hangingPunct="1"/>
            <a:r>
              <a:rPr lang="de-DE" altLang="de-DE"/>
              <a:t>Krankenbehandlung 16 (Hilfsmittel)</a:t>
            </a:r>
          </a:p>
        </p:txBody>
      </p:sp>
      <p:sp>
        <p:nvSpPr>
          <p:cNvPr id="228360" name="Rectangle 6">
            <a:extLst>
              <a:ext uri="{FF2B5EF4-FFF2-40B4-BE49-F238E27FC236}">
                <a16:creationId xmlns:a16="http://schemas.microsoft.com/office/drawing/2014/main" id="{CDCBE410-451D-485E-943F-F785C5F7D3B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8361" name="Text Box 7">
            <a:extLst>
              <a:ext uri="{FF2B5EF4-FFF2-40B4-BE49-F238E27FC236}">
                <a16:creationId xmlns:a16="http://schemas.microsoft.com/office/drawing/2014/main" id="{CCC61222-7D33-4E09-A2F9-F1CA7CB190DB}"/>
              </a:ext>
            </a:extLst>
          </p:cNvPr>
          <p:cNvSpPr txBox="1">
            <a:spLocks noChangeArrowheads="1"/>
          </p:cNvSpPr>
          <p:nvPr/>
        </p:nvSpPr>
        <p:spPr bwMode="auto">
          <a:xfrm>
            <a:off x="1600200" y="23622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33 Abs. 3 und 4</a:t>
            </a:r>
          </a:p>
        </p:txBody>
      </p:sp>
      <p:sp>
        <p:nvSpPr>
          <p:cNvPr id="228362" name="Text Box 8">
            <a:extLst>
              <a:ext uri="{FF2B5EF4-FFF2-40B4-BE49-F238E27FC236}">
                <a16:creationId xmlns:a16="http://schemas.microsoft.com/office/drawing/2014/main" id="{2EE18ACB-74D4-4DC1-AE9D-90D51441EF6A}"/>
              </a:ext>
            </a:extLst>
          </p:cNvPr>
          <p:cNvSpPr txBox="1">
            <a:spLocks noChangeArrowheads="1"/>
          </p:cNvSpPr>
          <p:nvPr/>
        </p:nvSpPr>
        <p:spPr bwMode="auto">
          <a:xfrm>
            <a:off x="533400" y="2819400"/>
            <a:ext cx="8229600" cy="327025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chemeClr val="bg1"/>
                </a:solidFill>
                <a:latin typeface="Arial" panose="020B0604020202020204" pitchFamily="34" charset="0"/>
                <a:cs typeface="Arial" panose="020B0604020202020204" pitchFamily="34" charset="0"/>
              </a:rPr>
              <a:t>(3) Anspruch auf Versorgung mit Kontaktlinsen besteht für anspruchsberechtigte Versi-cherte nach Absatz 1 nur in medizinisch zwingend erforderlichen Ausnahmefällen.  Der Gemeinsame Bundesausschuss bestimmt in den Richtlinien nach § 92, bei welchen Indikationen Kontaktlinsen verordnet werden. Wählen Versicherte statt einer erforder-lichen Brille Kontaktlinsen und liegen die Voraussetzungen des Satzes 1 nicht vor, zahlt die Krankenkasse als Zuschuss zu den Kosten von Kontaktlinsen höchstens den Betrag, den sie für eine erforderliche Brille aufzuwenden hätte. Die Kosten für Pflegemittel wer-den nicht übernommen. </a:t>
            </a:r>
            <a:br>
              <a:rPr lang="de-DE" altLang="de-DE" sz="1600">
                <a:solidFill>
                  <a:schemeClr val="bg1"/>
                </a:solidFill>
                <a:latin typeface="Arial" panose="020B0604020202020204" pitchFamily="34" charset="0"/>
                <a:cs typeface="Arial" panose="020B0604020202020204" pitchFamily="34" charset="0"/>
              </a:rPr>
            </a:br>
            <a:br>
              <a:rPr lang="de-DE" altLang="de-DE" sz="1600">
                <a:solidFill>
                  <a:schemeClr val="bg1"/>
                </a:solidFill>
                <a:latin typeface="Arial" panose="020B0604020202020204" pitchFamily="34" charset="0"/>
                <a:cs typeface="Arial" panose="020B0604020202020204" pitchFamily="34" charset="0"/>
              </a:rPr>
            </a:br>
            <a:r>
              <a:rPr lang="de-DE" altLang="de-DE" sz="1600">
                <a:solidFill>
                  <a:schemeClr val="bg1"/>
                </a:solidFill>
                <a:latin typeface="Arial" panose="020B0604020202020204" pitchFamily="34" charset="0"/>
                <a:cs typeface="Arial" panose="020B0604020202020204" pitchFamily="34" charset="0"/>
              </a:rPr>
              <a:t>(4) Ein erneuter Anspruch auf Versorgung mit Sehhilfen nach Absatz 1 besteht für Versi-cherte, die das vierzehnte Lebensjahr vollendet haben, nur bei einer Änderung der Seh-fähigkeit um mindestens 0,5 Dioptrien; für medizinisch zwingend erforderliche Fälle kann der Gemeinsame Bundesausschuss in den Richtlinien nach § 92 Ausnahmen zulassen.</a:t>
            </a:r>
          </a:p>
        </p:txBody>
      </p:sp>
    </p:spTree>
  </p:cSld>
  <p:clrMapOvr>
    <a:masterClrMapping/>
  </p:clrMapOvr>
  <p:transition spd="med">
    <p:wipe dir="r"/>
  </p:transition>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Fußzeilenplatzhalter 2">
            <a:extLst>
              <a:ext uri="{FF2B5EF4-FFF2-40B4-BE49-F238E27FC236}">
                <a16:creationId xmlns:a16="http://schemas.microsoft.com/office/drawing/2014/main" id="{FB731827-768F-4E70-B08F-365A5F8F88C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29379" name="Foliennummernplatzhalter 3">
            <a:extLst>
              <a:ext uri="{FF2B5EF4-FFF2-40B4-BE49-F238E27FC236}">
                <a16:creationId xmlns:a16="http://schemas.microsoft.com/office/drawing/2014/main" id="{D34DCC49-D156-41CE-87B7-FD5C2F86EDA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EC0C7BA-6D6A-49F2-A4F0-A8842F3E9549}" type="slidenum">
              <a:rPr lang="de-DE" altLang="de-DE" sz="1400"/>
              <a:pPr eaLnBrk="1" hangingPunct="1"/>
              <a:t>219</a:t>
            </a:fld>
            <a:endParaRPr lang="de-DE" altLang="de-DE" sz="1400"/>
          </a:p>
        </p:txBody>
      </p:sp>
      <p:sp>
        <p:nvSpPr>
          <p:cNvPr id="229380" name="Text Box 2">
            <a:extLst>
              <a:ext uri="{FF2B5EF4-FFF2-40B4-BE49-F238E27FC236}">
                <a16:creationId xmlns:a16="http://schemas.microsoft.com/office/drawing/2014/main" id="{EA7D1BAC-0A9B-4CED-B67B-4CBA94A4618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29381" name="Text Box 3">
            <a:extLst>
              <a:ext uri="{FF2B5EF4-FFF2-40B4-BE49-F238E27FC236}">
                <a16:creationId xmlns:a16="http://schemas.microsoft.com/office/drawing/2014/main" id="{53FEE985-764B-4469-B095-8E29C421A7F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18)</a:t>
            </a:r>
          </a:p>
        </p:txBody>
      </p:sp>
      <p:sp>
        <p:nvSpPr>
          <p:cNvPr id="229382" name="Text Box 4">
            <a:extLst>
              <a:ext uri="{FF2B5EF4-FFF2-40B4-BE49-F238E27FC236}">
                <a16:creationId xmlns:a16="http://schemas.microsoft.com/office/drawing/2014/main" id="{D7C3CE21-6EA0-424A-BD64-C48A6B765CB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29383" name="Rectangle 5">
            <a:extLst>
              <a:ext uri="{FF2B5EF4-FFF2-40B4-BE49-F238E27FC236}">
                <a16:creationId xmlns:a16="http://schemas.microsoft.com/office/drawing/2014/main" id="{F6A222D3-84E7-4877-93A2-76FBC18AF5D7}"/>
              </a:ext>
            </a:extLst>
          </p:cNvPr>
          <p:cNvSpPr>
            <a:spLocks noGrp="1" noChangeArrowheads="1"/>
          </p:cNvSpPr>
          <p:nvPr>
            <p:ph type="title" idx="4294967295"/>
          </p:nvPr>
        </p:nvSpPr>
        <p:spPr/>
        <p:txBody>
          <a:bodyPr/>
          <a:lstStyle/>
          <a:p>
            <a:pPr eaLnBrk="1" hangingPunct="1"/>
            <a:r>
              <a:rPr lang="de-DE" altLang="de-DE"/>
              <a:t>Krankenbehandlung 17 (Hilfsmittel)</a:t>
            </a:r>
          </a:p>
        </p:txBody>
      </p:sp>
      <p:sp>
        <p:nvSpPr>
          <p:cNvPr id="229384" name="Rectangle 6">
            <a:extLst>
              <a:ext uri="{FF2B5EF4-FFF2-40B4-BE49-F238E27FC236}">
                <a16:creationId xmlns:a16="http://schemas.microsoft.com/office/drawing/2014/main" id="{E6C5B7DB-9D70-4C1F-9F9C-8475B61A027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29385" name="Text Box 7">
            <a:extLst>
              <a:ext uri="{FF2B5EF4-FFF2-40B4-BE49-F238E27FC236}">
                <a16:creationId xmlns:a16="http://schemas.microsoft.com/office/drawing/2014/main" id="{D9384388-390F-4F65-B4CF-BCA8700881F3}"/>
              </a:ext>
            </a:extLst>
          </p:cNvPr>
          <p:cNvSpPr txBox="1">
            <a:spLocks noChangeArrowheads="1"/>
          </p:cNvSpPr>
          <p:nvPr/>
        </p:nvSpPr>
        <p:spPr bwMode="auto">
          <a:xfrm>
            <a:off x="1676400" y="2514600"/>
            <a:ext cx="548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rPr>
              <a:t>§ 33 Abs. 5</a:t>
            </a:r>
          </a:p>
        </p:txBody>
      </p:sp>
      <p:sp>
        <p:nvSpPr>
          <p:cNvPr id="229386" name="Text Box 8">
            <a:extLst>
              <a:ext uri="{FF2B5EF4-FFF2-40B4-BE49-F238E27FC236}">
                <a16:creationId xmlns:a16="http://schemas.microsoft.com/office/drawing/2014/main" id="{F035B596-2A07-42C3-877A-83CBC32A395F}"/>
              </a:ext>
            </a:extLst>
          </p:cNvPr>
          <p:cNvSpPr txBox="1">
            <a:spLocks noChangeArrowheads="1"/>
          </p:cNvSpPr>
          <p:nvPr/>
        </p:nvSpPr>
        <p:spPr bwMode="auto">
          <a:xfrm>
            <a:off x="533400" y="3121025"/>
            <a:ext cx="8229600" cy="1069975"/>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chemeClr val="bg1"/>
                </a:solidFill>
                <a:latin typeface="Arial" panose="020B0604020202020204" pitchFamily="34" charset="0"/>
                <a:cs typeface="Arial" panose="020B0604020202020204" pitchFamily="34" charset="0"/>
              </a:rPr>
              <a:t>(5) Die Krankenkasse kann den Versicherten die erforderlichen Hilfsmittel auch leihweise überlassen. Sie kann die Bewilligung von Hilfsmitteln davon abhängig machen, dass die Versicherten sich das Hilfsmittel anpassen oder sich in seinem Gebrauch ausbilden las-sen.</a:t>
            </a:r>
          </a:p>
        </p:txBody>
      </p:sp>
    </p:spTree>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ußzeilenplatzhalter 2">
            <a:extLst>
              <a:ext uri="{FF2B5EF4-FFF2-40B4-BE49-F238E27FC236}">
                <a16:creationId xmlns:a16="http://schemas.microsoft.com/office/drawing/2014/main" id="{E7D731DC-D12B-4AE8-A024-BBB9B1C914E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627" name="Foliennummernplatzhalter 3">
            <a:extLst>
              <a:ext uri="{FF2B5EF4-FFF2-40B4-BE49-F238E27FC236}">
                <a16:creationId xmlns:a16="http://schemas.microsoft.com/office/drawing/2014/main" id="{BC8657C6-6191-4E61-AB4E-FC7C14C2CCA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7ECEB7F-D4E1-47D7-A054-F4A26F48B09E}" type="slidenum">
              <a:rPr lang="de-DE" altLang="de-DE" sz="1400"/>
              <a:pPr eaLnBrk="1" hangingPunct="1"/>
              <a:t>22</a:t>
            </a:fld>
            <a:endParaRPr lang="de-DE" altLang="de-DE" sz="1400"/>
          </a:p>
        </p:txBody>
      </p:sp>
      <p:sp>
        <p:nvSpPr>
          <p:cNvPr id="26628" name="Text Box 2">
            <a:extLst>
              <a:ext uri="{FF2B5EF4-FFF2-40B4-BE49-F238E27FC236}">
                <a16:creationId xmlns:a16="http://schemas.microsoft.com/office/drawing/2014/main" id="{6D5AC17A-9E3B-4625-9FB8-47FCA50E3F9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(1)</a:t>
            </a:r>
          </a:p>
        </p:txBody>
      </p:sp>
      <p:sp>
        <p:nvSpPr>
          <p:cNvPr id="26629" name="Text Box 3">
            <a:extLst>
              <a:ext uri="{FF2B5EF4-FFF2-40B4-BE49-F238E27FC236}">
                <a16:creationId xmlns:a16="http://schemas.microsoft.com/office/drawing/2014/main" id="{F754A70C-D4BE-4805-A6D3-D176F3052027}"/>
              </a:ext>
            </a:extLst>
          </p:cNvPr>
          <p:cNvSpPr txBox="1">
            <a:spLocks noChangeArrowheads="1"/>
          </p:cNvSpPr>
          <p:nvPr/>
        </p:nvSpPr>
        <p:spPr bwMode="auto">
          <a:xfrm>
            <a:off x="609600" y="1981200"/>
            <a:ext cx="80010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 SGB V</a:t>
            </a:r>
          </a:p>
          <a:p>
            <a:pPr algn="ctr" eaLnBrk="1" hangingPunct="1">
              <a:spcBef>
                <a:spcPct val="50000"/>
              </a:spcBef>
            </a:pPr>
            <a:r>
              <a:rPr lang="de-DE" altLang="de-DE">
                <a:latin typeface="Times New Roman" panose="02020603050405020304" pitchFamily="18" charset="0"/>
              </a:rPr>
              <a:t>Solidarität und Eigenverantwortung</a:t>
            </a:r>
          </a:p>
        </p:txBody>
      </p:sp>
      <p:sp>
        <p:nvSpPr>
          <p:cNvPr id="49156" name="Text Box 4">
            <a:extLst>
              <a:ext uri="{FF2B5EF4-FFF2-40B4-BE49-F238E27FC236}">
                <a16:creationId xmlns:a16="http://schemas.microsoft.com/office/drawing/2014/main" id="{7C835551-52BE-4F42-B2FD-42B1BF244341}"/>
              </a:ext>
            </a:extLst>
          </p:cNvPr>
          <p:cNvSpPr txBox="1">
            <a:spLocks noChangeArrowheads="1"/>
          </p:cNvSpPr>
          <p:nvPr/>
        </p:nvSpPr>
        <p:spPr bwMode="auto">
          <a:xfrm>
            <a:off x="685800" y="3200400"/>
            <a:ext cx="8153400" cy="91598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Die Krankenversicherung als </a:t>
            </a:r>
            <a:r>
              <a:rPr lang="de-DE" altLang="de-DE" sz="1800" b="1">
                <a:latin typeface="Times New Roman" panose="02020603050405020304" pitchFamily="18" charset="0"/>
              </a:rPr>
              <a:t>Solidargemeinschaft</a:t>
            </a:r>
            <a:r>
              <a:rPr lang="de-DE" altLang="de-DE" sz="1800">
                <a:latin typeface="Times New Roman" panose="02020603050405020304" pitchFamily="18" charset="0"/>
              </a:rPr>
              <a:t> hat die Aufgabe, die Gesundheit der Versicherten zu erhalten, wiederherzustellen oder ihren Gesundheitszustand zu bessern. </a:t>
            </a:r>
          </a:p>
        </p:txBody>
      </p:sp>
      <p:sp>
        <p:nvSpPr>
          <p:cNvPr id="49157" name="Text Box 5">
            <a:extLst>
              <a:ext uri="{FF2B5EF4-FFF2-40B4-BE49-F238E27FC236}">
                <a16:creationId xmlns:a16="http://schemas.microsoft.com/office/drawing/2014/main" id="{F341ABD1-3C08-4D31-A1D2-30D846122F59}"/>
              </a:ext>
            </a:extLst>
          </p:cNvPr>
          <p:cNvSpPr txBox="1">
            <a:spLocks noChangeArrowheads="1"/>
          </p:cNvSpPr>
          <p:nvPr/>
        </p:nvSpPr>
        <p:spPr bwMode="auto">
          <a:xfrm>
            <a:off x="685800" y="4419600"/>
            <a:ext cx="8153400" cy="146526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Die Versicherten sind für ihre Gesundheit </a:t>
            </a:r>
            <a:r>
              <a:rPr lang="de-DE" altLang="de-DE" sz="1800" b="1">
                <a:latin typeface="Times New Roman" panose="02020603050405020304" pitchFamily="18" charset="0"/>
              </a:rPr>
              <a:t>mitverantwortlich</a:t>
            </a:r>
            <a:r>
              <a:rPr lang="de-DE" altLang="de-DE" sz="1800">
                <a:latin typeface="Times New Roman" panose="02020603050405020304" pitchFamily="18" charset="0"/>
              </a:rPr>
              <a:t>; sie sollen durch eine gesundheitsbewusste Lebensführung, durch frühzeitige Beteiligung an gesundheit-lichen Vorsorgemaßnahmen sowie durch aktive Mitwirkung an Krankenbehandlung und Rehabilitation dazu beitragen, den Eintritt von Krankheit und Behinderung zu vermeiden oder ihre Folgen zu überwinden. </a:t>
            </a:r>
            <a:endParaRPr lang="de-DE" altLang="de-DE">
              <a:latin typeface="Times New Roman" panose="02020603050405020304" pitchFamily="18" charset="0"/>
            </a:endParaRPr>
          </a:p>
        </p:txBody>
      </p:sp>
      <p:sp>
        <p:nvSpPr>
          <p:cNvPr id="26632" name="Rectangle 6">
            <a:extLst>
              <a:ext uri="{FF2B5EF4-FFF2-40B4-BE49-F238E27FC236}">
                <a16:creationId xmlns:a16="http://schemas.microsoft.com/office/drawing/2014/main" id="{5184FA4C-266A-4056-A0CB-3C0B449A798D}"/>
              </a:ext>
            </a:extLst>
          </p:cNvPr>
          <p:cNvSpPr>
            <a:spLocks noGrp="1" noChangeArrowheads="1"/>
          </p:cNvSpPr>
          <p:nvPr>
            <p:ph type="title" idx="4294967295"/>
          </p:nvPr>
        </p:nvSpPr>
        <p:spPr/>
        <p:txBody>
          <a:bodyPr/>
          <a:lstStyle/>
          <a:p>
            <a:pPr eaLnBrk="1" hangingPunct="1"/>
            <a:r>
              <a:rPr lang="de-DE" altLang="de-DE"/>
              <a:t>Spannungsfeld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6"/>
                                        </p:tgtEl>
                                        <p:attrNameLst>
                                          <p:attrName>style.visibility</p:attrName>
                                        </p:attrNameLst>
                                      </p:cBhvr>
                                      <p:to>
                                        <p:strVal val="visible"/>
                                      </p:to>
                                    </p:set>
                                    <p:anim calcmode="lin" valueType="num">
                                      <p:cBhvr additive="base">
                                        <p:cTn id="7" dur="500" fill="hold"/>
                                        <p:tgtEl>
                                          <p:spTgt spid="49156"/>
                                        </p:tgtEl>
                                        <p:attrNameLst>
                                          <p:attrName>ppt_x</p:attrName>
                                        </p:attrNameLst>
                                      </p:cBhvr>
                                      <p:tavLst>
                                        <p:tav tm="0">
                                          <p:val>
                                            <p:strVal val="0-#ppt_w/2"/>
                                          </p:val>
                                        </p:tav>
                                        <p:tav tm="100000">
                                          <p:val>
                                            <p:strVal val="#ppt_x"/>
                                          </p:val>
                                        </p:tav>
                                      </p:tavLst>
                                    </p:anim>
                                    <p:anim calcmode="lin" valueType="num">
                                      <p:cBhvr additive="base">
                                        <p:cTn id="8" dur="500" fill="hold"/>
                                        <p:tgtEl>
                                          <p:spTgt spid="4915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9157"/>
                                        </p:tgtEl>
                                        <p:attrNameLst>
                                          <p:attrName>style.visibility</p:attrName>
                                        </p:attrNameLst>
                                      </p:cBhvr>
                                      <p:to>
                                        <p:strVal val="visible"/>
                                      </p:to>
                                    </p:set>
                                    <p:anim calcmode="lin" valueType="num">
                                      <p:cBhvr additive="base">
                                        <p:cTn id="13" dur="500" fill="hold"/>
                                        <p:tgtEl>
                                          <p:spTgt spid="49157"/>
                                        </p:tgtEl>
                                        <p:attrNameLst>
                                          <p:attrName>ppt_x</p:attrName>
                                        </p:attrNameLst>
                                      </p:cBhvr>
                                      <p:tavLst>
                                        <p:tav tm="0">
                                          <p:val>
                                            <p:strVal val="1+#ppt_w/2"/>
                                          </p:val>
                                        </p:tav>
                                        <p:tav tm="100000">
                                          <p:val>
                                            <p:strVal val="#ppt_x"/>
                                          </p:val>
                                        </p:tav>
                                      </p:tavLst>
                                    </p:anim>
                                    <p:anim calcmode="lin" valueType="num">
                                      <p:cBhvr additive="base">
                                        <p:cTn id="14" dur="500" fill="hold"/>
                                        <p:tgtEl>
                                          <p:spTgt spid="49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animBg="1" autoUpdateAnimBg="0"/>
      <p:bldP spid="49157" grpId="0" animBg="1" autoUpdateAnimBg="0"/>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Fußzeilenplatzhalter 2">
            <a:extLst>
              <a:ext uri="{FF2B5EF4-FFF2-40B4-BE49-F238E27FC236}">
                <a16:creationId xmlns:a16="http://schemas.microsoft.com/office/drawing/2014/main" id="{6769E803-56E1-4A52-9FE0-53805B12E23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0403" name="Foliennummernplatzhalter 3">
            <a:extLst>
              <a:ext uri="{FF2B5EF4-FFF2-40B4-BE49-F238E27FC236}">
                <a16:creationId xmlns:a16="http://schemas.microsoft.com/office/drawing/2014/main" id="{8A77EAD7-E6FB-4D94-8531-0668D59C330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476C096-FFBC-4A4E-96C3-1AEFCC50BBB8}" type="slidenum">
              <a:rPr lang="de-DE" altLang="de-DE" sz="1400"/>
              <a:pPr eaLnBrk="1" hangingPunct="1"/>
              <a:t>220</a:t>
            </a:fld>
            <a:endParaRPr lang="de-DE" altLang="de-DE" sz="1400"/>
          </a:p>
        </p:txBody>
      </p:sp>
      <p:sp>
        <p:nvSpPr>
          <p:cNvPr id="230404" name="Text Box 2">
            <a:extLst>
              <a:ext uri="{FF2B5EF4-FFF2-40B4-BE49-F238E27FC236}">
                <a16:creationId xmlns:a16="http://schemas.microsoft.com/office/drawing/2014/main" id="{F374FAAD-CDFA-482D-B13B-2AE7E05D145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0405" name="Text Box 3">
            <a:extLst>
              <a:ext uri="{FF2B5EF4-FFF2-40B4-BE49-F238E27FC236}">
                <a16:creationId xmlns:a16="http://schemas.microsoft.com/office/drawing/2014/main" id="{22B0819F-18F6-479A-890C-2D969454E06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dirty="0">
                <a:latin typeface="Times New Roman" panose="02020603050405020304" pitchFamily="18" charset="0"/>
              </a:rPr>
              <a:t>Leistungen zur Behandlung einer Krankheit (Hilfsmittel 19)</a:t>
            </a:r>
          </a:p>
        </p:txBody>
      </p:sp>
      <p:sp>
        <p:nvSpPr>
          <p:cNvPr id="230406" name="Text Box 4">
            <a:extLst>
              <a:ext uri="{FF2B5EF4-FFF2-40B4-BE49-F238E27FC236}">
                <a16:creationId xmlns:a16="http://schemas.microsoft.com/office/drawing/2014/main" id="{14ACF7C6-77B0-46D2-B4A2-CF592F1AD3E5}"/>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0407" name="Rectangle 5">
            <a:extLst>
              <a:ext uri="{FF2B5EF4-FFF2-40B4-BE49-F238E27FC236}">
                <a16:creationId xmlns:a16="http://schemas.microsoft.com/office/drawing/2014/main" id="{86A0DF4E-EDEB-40BC-8FF9-C68AF2A27A5E}"/>
              </a:ext>
            </a:extLst>
          </p:cNvPr>
          <p:cNvSpPr>
            <a:spLocks noGrp="1" noChangeArrowheads="1"/>
          </p:cNvSpPr>
          <p:nvPr>
            <p:ph type="title" idx="4294967295"/>
          </p:nvPr>
        </p:nvSpPr>
        <p:spPr/>
        <p:txBody>
          <a:bodyPr/>
          <a:lstStyle/>
          <a:p>
            <a:pPr eaLnBrk="1" hangingPunct="1"/>
            <a:r>
              <a:rPr lang="de-DE" altLang="de-DE"/>
              <a:t>Krankenbehandlung 18 (Hilfsmittel)</a:t>
            </a:r>
          </a:p>
        </p:txBody>
      </p:sp>
      <p:sp>
        <p:nvSpPr>
          <p:cNvPr id="230408" name="Rectangle 6">
            <a:extLst>
              <a:ext uri="{FF2B5EF4-FFF2-40B4-BE49-F238E27FC236}">
                <a16:creationId xmlns:a16="http://schemas.microsoft.com/office/drawing/2014/main" id="{57784E60-9DC0-4C32-BB7D-26FD31CC9BC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0409" name="Text Box 7">
            <a:extLst>
              <a:ext uri="{FF2B5EF4-FFF2-40B4-BE49-F238E27FC236}">
                <a16:creationId xmlns:a16="http://schemas.microsoft.com/office/drawing/2014/main" id="{A06085B2-1CF3-4990-92F3-E69D2B295DFE}"/>
              </a:ext>
            </a:extLst>
          </p:cNvPr>
          <p:cNvSpPr txBox="1">
            <a:spLocks noChangeArrowheads="1"/>
          </p:cNvSpPr>
          <p:nvPr/>
        </p:nvSpPr>
        <p:spPr bwMode="auto">
          <a:xfrm>
            <a:off x="1600200" y="2362200"/>
            <a:ext cx="5486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36 SGB V </a:t>
            </a:r>
            <a:endParaRPr lang="de-DE" altLang="de-DE" sz="2000">
              <a:latin typeface="Arial" panose="020B0604020202020204" pitchFamily="34" charset="0"/>
              <a:cs typeface="Arial" panose="020B0604020202020204" pitchFamily="34" charset="0"/>
            </a:endParaRPr>
          </a:p>
          <a:p>
            <a:pPr algn="ctr" eaLnBrk="1" hangingPunct="1">
              <a:spcBef>
                <a:spcPct val="50000"/>
              </a:spcBef>
            </a:pPr>
            <a:r>
              <a:rPr lang="de-DE" altLang="de-DE" sz="2000" b="1">
                <a:latin typeface="Arial" panose="020B0604020202020204" pitchFamily="34" charset="0"/>
                <a:cs typeface="Arial" panose="020B0604020202020204" pitchFamily="34" charset="0"/>
              </a:rPr>
              <a:t>Festbeträge für Hilfsmittel</a:t>
            </a:r>
            <a:endParaRPr lang="de-DE" altLang="de-DE">
              <a:latin typeface="MS Shell Dlg" panose="020B0604020202020204" pitchFamily="34" charset="0"/>
            </a:endParaRPr>
          </a:p>
        </p:txBody>
      </p:sp>
      <p:sp>
        <p:nvSpPr>
          <p:cNvPr id="230410" name="Text Box 8">
            <a:extLst>
              <a:ext uri="{FF2B5EF4-FFF2-40B4-BE49-F238E27FC236}">
                <a16:creationId xmlns:a16="http://schemas.microsoft.com/office/drawing/2014/main" id="{46CAB61F-2C11-4175-9FB1-52052731C7EF}"/>
              </a:ext>
            </a:extLst>
          </p:cNvPr>
          <p:cNvSpPr txBox="1">
            <a:spLocks noChangeArrowheads="1"/>
          </p:cNvSpPr>
          <p:nvPr/>
        </p:nvSpPr>
        <p:spPr bwMode="auto">
          <a:xfrm>
            <a:off x="457200" y="3200400"/>
            <a:ext cx="8229600" cy="328295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solidFill>
                  <a:schemeClr val="bg1"/>
                </a:solidFill>
                <a:latin typeface="Arial" panose="020B0604020202020204" pitchFamily="34" charset="0"/>
                <a:cs typeface="Arial" panose="020B0604020202020204" pitchFamily="34" charset="0"/>
              </a:rPr>
              <a:t>(1) Die Spitzenverbände der Krankenkassen bestimmen gemeinsam und einheitlich Hilfsmittel, für die Festbeträge festgesetzt werden. Dabei sollen in ihrer Funktion gleichartige und gleichwertige Mittel in Gruppen zusammengefasst werden. Den Verbänden der betroffenen Leistungserbringer ist innerhalb einer angemessenen Frist vor der Entscheidung Gelegenheit zur Stellungnahme zu geben; die Stellungnahmen sind in die Entscheidung einzubeziehen. </a:t>
            </a:r>
            <a:br>
              <a:rPr lang="de-DE" altLang="de-DE" sz="1400">
                <a:solidFill>
                  <a:schemeClr val="bg1"/>
                </a:solidFill>
                <a:latin typeface="Arial" panose="020B0604020202020204" pitchFamily="34" charset="0"/>
                <a:cs typeface="Arial" panose="020B0604020202020204" pitchFamily="34" charset="0"/>
              </a:rPr>
            </a:br>
            <a:br>
              <a:rPr lang="de-DE" altLang="de-DE" sz="1400">
                <a:solidFill>
                  <a:schemeClr val="bg1"/>
                </a:solidFill>
                <a:latin typeface="Arial" panose="020B0604020202020204" pitchFamily="34" charset="0"/>
                <a:cs typeface="Arial" panose="020B0604020202020204" pitchFamily="34" charset="0"/>
              </a:rPr>
            </a:br>
            <a:r>
              <a:rPr lang="de-DE" altLang="de-DE" sz="1400">
                <a:solidFill>
                  <a:schemeClr val="bg1"/>
                </a:solidFill>
                <a:latin typeface="Arial" panose="020B0604020202020204" pitchFamily="34" charset="0"/>
                <a:cs typeface="Arial" panose="020B0604020202020204" pitchFamily="34" charset="0"/>
              </a:rPr>
              <a:t>(2) Die Spitzenverbände der Krankenkassen setzen gemeinsam und einheitlich erstmalig bis zum 31. Dezember 2004 für die nach Absatz 1 bestimmten Hilfsmittel einheitliche Festbeträge fest. Bis dahin gelten die Festbeträge, die bisher von den Landesverbänden der Krankenkassen und den Verbänden der Ersatzkassen für den Bereich eines Landes festgesetzt worden sind, als Festbeträge im Sinne des § 33 Abs. 2 Satz 1. Absatz 1 Satz 3 gilt entsprechend. </a:t>
            </a:r>
            <a:br>
              <a:rPr lang="de-DE" altLang="de-DE" sz="1400">
                <a:solidFill>
                  <a:schemeClr val="bg1"/>
                </a:solidFill>
                <a:latin typeface="Arial" panose="020B0604020202020204" pitchFamily="34" charset="0"/>
                <a:cs typeface="Arial" panose="020B0604020202020204" pitchFamily="34" charset="0"/>
              </a:rPr>
            </a:br>
            <a:br>
              <a:rPr lang="de-DE" altLang="de-DE" sz="1400">
                <a:solidFill>
                  <a:schemeClr val="bg1"/>
                </a:solidFill>
                <a:latin typeface="Arial" panose="020B0604020202020204" pitchFamily="34" charset="0"/>
                <a:cs typeface="Arial" panose="020B0604020202020204" pitchFamily="34" charset="0"/>
              </a:rPr>
            </a:br>
            <a:r>
              <a:rPr lang="de-DE" altLang="de-DE" sz="1400">
                <a:solidFill>
                  <a:schemeClr val="bg1"/>
                </a:solidFill>
                <a:latin typeface="Arial" panose="020B0604020202020204" pitchFamily="34" charset="0"/>
                <a:cs typeface="Arial" panose="020B0604020202020204" pitchFamily="34" charset="0"/>
              </a:rPr>
              <a:t>(3) § 35 Abs. 5 und  7 gilt entsprechend. </a:t>
            </a:r>
            <a:br>
              <a:rPr lang="de-DE" altLang="de-DE" sz="1400">
                <a:solidFill>
                  <a:schemeClr val="bg1"/>
                </a:solidFill>
                <a:latin typeface="Arial" panose="020B0604020202020204" pitchFamily="34" charset="0"/>
                <a:cs typeface="Arial" panose="020B0604020202020204" pitchFamily="34" charset="0"/>
              </a:rPr>
            </a:br>
            <a:br>
              <a:rPr lang="de-DE" altLang="de-DE" sz="1400">
                <a:solidFill>
                  <a:schemeClr val="bg1"/>
                </a:solidFill>
                <a:latin typeface="Arial" panose="020B0604020202020204" pitchFamily="34" charset="0"/>
                <a:cs typeface="Arial" panose="020B0604020202020204" pitchFamily="34" charset="0"/>
              </a:rPr>
            </a:br>
            <a:r>
              <a:rPr lang="de-DE" altLang="de-DE" sz="1400">
                <a:solidFill>
                  <a:schemeClr val="bg1"/>
                </a:solidFill>
                <a:latin typeface="Arial" panose="020B0604020202020204" pitchFamily="34" charset="0"/>
                <a:cs typeface="Arial" panose="020B0604020202020204" pitchFamily="34" charset="0"/>
              </a:rPr>
              <a:t>(4) Für das Verfahren nach Absatz 1 und 2 gilt § 213 Abs. 2 entsprechend. </a:t>
            </a:r>
          </a:p>
        </p:txBody>
      </p:sp>
    </p:spTree>
  </p:cSld>
  <p:clrMapOvr>
    <a:masterClrMapping/>
  </p:clrMapOvr>
  <p:transition spd="med">
    <p:wipe dir="r"/>
  </p:transition>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Fußzeilenplatzhalter 2">
            <a:extLst>
              <a:ext uri="{FF2B5EF4-FFF2-40B4-BE49-F238E27FC236}">
                <a16:creationId xmlns:a16="http://schemas.microsoft.com/office/drawing/2014/main" id="{F3BFFD9E-623E-4037-8177-1418946398E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1427" name="Foliennummernplatzhalter 3">
            <a:extLst>
              <a:ext uri="{FF2B5EF4-FFF2-40B4-BE49-F238E27FC236}">
                <a16:creationId xmlns:a16="http://schemas.microsoft.com/office/drawing/2014/main" id="{81EF9544-D4CD-4A40-B455-B90371975C6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1488FD9-6D7F-4C50-85DA-6BF09F23C5DE}" type="slidenum">
              <a:rPr lang="de-DE" altLang="de-DE" sz="1400"/>
              <a:pPr eaLnBrk="1" hangingPunct="1"/>
              <a:t>221</a:t>
            </a:fld>
            <a:endParaRPr lang="de-DE" altLang="de-DE" sz="1400"/>
          </a:p>
        </p:txBody>
      </p:sp>
      <p:sp>
        <p:nvSpPr>
          <p:cNvPr id="231428" name="Text Box 2">
            <a:extLst>
              <a:ext uri="{FF2B5EF4-FFF2-40B4-BE49-F238E27FC236}">
                <a16:creationId xmlns:a16="http://schemas.microsoft.com/office/drawing/2014/main" id="{6A599261-6594-45A9-A14D-A2522F747ED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1429" name="Text Box 3">
            <a:extLst>
              <a:ext uri="{FF2B5EF4-FFF2-40B4-BE49-F238E27FC236}">
                <a16:creationId xmlns:a16="http://schemas.microsoft.com/office/drawing/2014/main" id="{BDAC10BE-EC07-4EB7-B27C-6F8278B4B4A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(HKP 1)</a:t>
            </a:r>
          </a:p>
        </p:txBody>
      </p:sp>
      <p:sp>
        <p:nvSpPr>
          <p:cNvPr id="231430" name="Text Box 4">
            <a:extLst>
              <a:ext uri="{FF2B5EF4-FFF2-40B4-BE49-F238E27FC236}">
                <a16:creationId xmlns:a16="http://schemas.microsoft.com/office/drawing/2014/main" id="{2E341F28-97B6-441C-A5ED-7CAD399E472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1431" name="Rectangle 5">
            <a:extLst>
              <a:ext uri="{FF2B5EF4-FFF2-40B4-BE49-F238E27FC236}">
                <a16:creationId xmlns:a16="http://schemas.microsoft.com/office/drawing/2014/main" id="{18A0362C-0645-45B7-B2C5-FDB84261DCAF}"/>
              </a:ext>
            </a:extLst>
          </p:cNvPr>
          <p:cNvSpPr>
            <a:spLocks noGrp="1" noChangeArrowheads="1"/>
          </p:cNvSpPr>
          <p:nvPr>
            <p:ph type="title" idx="4294967295"/>
          </p:nvPr>
        </p:nvSpPr>
        <p:spPr/>
        <p:txBody>
          <a:bodyPr/>
          <a:lstStyle/>
          <a:p>
            <a:pPr eaLnBrk="1" hangingPunct="1"/>
            <a:r>
              <a:rPr lang="de-DE" altLang="de-DE"/>
              <a:t>Krankenbehandlung 1 (Häusliche Krankenpflege)</a:t>
            </a:r>
          </a:p>
        </p:txBody>
      </p:sp>
      <p:sp>
        <p:nvSpPr>
          <p:cNvPr id="231432" name="Rectangle 6">
            <a:extLst>
              <a:ext uri="{FF2B5EF4-FFF2-40B4-BE49-F238E27FC236}">
                <a16:creationId xmlns:a16="http://schemas.microsoft.com/office/drawing/2014/main" id="{7D6D8A3D-91DF-4D98-A925-A32BBC535F7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1433" name="Text Box 7">
            <a:extLst>
              <a:ext uri="{FF2B5EF4-FFF2-40B4-BE49-F238E27FC236}">
                <a16:creationId xmlns:a16="http://schemas.microsoft.com/office/drawing/2014/main" id="{C83E2435-5F60-472A-89A8-173A019AA5E2}"/>
              </a:ext>
            </a:extLst>
          </p:cNvPr>
          <p:cNvSpPr txBox="1">
            <a:spLocks noChangeArrowheads="1"/>
          </p:cNvSpPr>
          <p:nvPr/>
        </p:nvSpPr>
        <p:spPr bwMode="auto">
          <a:xfrm>
            <a:off x="1600200" y="2362200"/>
            <a:ext cx="5486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37 </a:t>
            </a:r>
          </a:p>
          <a:p>
            <a:pPr algn="ctr" eaLnBrk="1" hangingPunct="1">
              <a:spcBef>
                <a:spcPct val="50000"/>
              </a:spcBef>
            </a:pPr>
            <a:r>
              <a:rPr lang="de-DE" altLang="de-DE" sz="2000" b="1">
                <a:latin typeface="Arial" panose="020B0604020202020204" pitchFamily="34" charset="0"/>
                <a:cs typeface="Arial" panose="020B0604020202020204" pitchFamily="34" charset="0"/>
              </a:rPr>
              <a:t>Häusliche Krankenpflege</a:t>
            </a:r>
            <a:endParaRPr lang="de-DE" altLang="de-DE">
              <a:latin typeface="MS Shell Dlg" panose="020B0604020202020204" pitchFamily="34" charset="0"/>
            </a:endParaRPr>
          </a:p>
        </p:txBody>
      </p:sp>
      <p:sp>
        <p:nvSpPr>
          <p:cNvPr id="231434" name="Text Box 8">
            <a:extLst>
              <a:ext uri="{FF2B5EF4-FFF2-40B4-BE49-F238E27FC236}">
                <a16:creationId xmlns:a16="http://schemas.microsoft.com/office/drawing/2014/main" id="{B2AEE33F-DB64-44DC-9365-1B6ED6C896C5}"/>
              </a:ext>
            </a:extLst>
          </p:cNvPr>
          <p:cNvSpPr txBox="1">
            <a:spLocks noChangeArrowheads="1"/>
          </p:cNvSpPr>
          <p:nvPr/>
        </p:nvSpPr>
        <p:spPr bwMode="auto">
          <a:xfrm>
            <a:off x="457200" y="3429000"/>
            <a:ext cx="8229600" cy="30257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Arial" panose="020B0604020202020204" pitchFamily="34" charset="0"/>
                <a:cs typeface="Arial" panose="020B0604020202020204" pitchFamily="34" charset="0"/>
              </a:rPr>
              <a:t>(1) </a:t>
            </a:r>
            <a:r>
              <a:rPr lang="de-DE" altLang="de-DE" sz="1600" baseline="30000">
                <a:latin typeface="Arial" panose="020B0604020202020204" pitchFamily="34" charset="0"/>
                <a:cs typeface="Arial" panose="020B0604020202020204" pitchFamily="34" charset="0"/>
              </a:rPr>
              <a:t>1</a:t>
            </a:r>
            <a:r>
              <a:rPr lang="de-DE" altLang="de-DE" sz="1600">
                <a:latin typeface="Arial" panose="020B0604020202020204" pitchFamily="34" charset="0"/>
                <a:cs typeface="Arial" panose="020B0604020202020204" pitchFamily="34" charset="0"/>
              </a:rPr>
              <a:t>Versicherte erhalten in ihrem Haushalt, ihrer Familie oder sonst an einem geeigneten Ort, insbesondere in betreuten Wohnformen, Schulen und Kindergärten, bei besonders hohem Pflegebedarf auch in Werkstätten für behinderte Menschen neben der ärztlichen Behandlung häusliche Krankenpflege durch geeignete Pflegekräfte, wenn Krankenhausbehandlung geboten, aber nicht ausführbar ist, oder wenn sie durch die häusliche Krankenpflege vermieden oder verkürzt wird. </a:t>
            </a:r>
            <a:r>
              <a:rPr lang="de-DE" altLang="de-DE" sz="1600" baseline="30000">
                <a:latin typeface="Arial" panose="020B0604020202020204" pitchFamily="34" charset="0"/>
                <a:cs typeface="Arial" panose="020B0604020202020204" pitchFamily="34" charset="0"/>
              </a:rPr>
              <a:t>2</a:t>
            </a:r>
            <a:r>
              <a:rPr lang="de-DE" altLang="de-DE" sz="1600">
                <a:latin typeface="Arial" panose="020B0604020202020204" pitchFamily="34" charset="0"/>
                <a:cs typeface="Arial" panose="020B0604020202020204" pitchFamily="34" charset="0"/>
                <a:hlinkClick r:id="rId2" tooltip="§ 10 WVO, Begleitende Dienste"/>
              </a:rPr>
              <a:t>§ 10 der Werkstättenverordnung</a:t>
            </a:r>
            <a:r>
              <a:rPr lang="de-DE" altLang="de-DE" sz="1600">
                <a:latin typeface="Arial" panose="020B0604020202020204" pitchFamily="34" charset="0"/>
                <a:cs typeface="Arial" panose="020B0604020202020204" pitchFamily="34" charset="0"/>
              </a:rPr>
              <a:t> bleibt unberührt. </a:t>
            </a:r>
            <a:r>
              <a:rPr lang="de-DE" altLang="de-DE" sz="1600" baseline="30000">
                <a:latin typeface="Arial" panose="020B0604020202020204" pitchFamily="34" charset="0"/>
                <a:cs typeface="Arial" panose="020B0604020202020204" pitchFamily="34" charset="0"/>
              </a:rPr>
              <a:t>3</a:t>
            </a:r>
            <a:r>
              <a:rPr lang="de-DE" altLang="de-DE" sz="1600">
                <a:latin typeface="Arial" panose="020B0604020202020204" pitchFamily="34" charset="0"/>
                <a:cs typeface="Arial" panose="020B0604020202020204" pitchFamily="34" charset="0"/>
              </a:rPr>
              <a:t>Die häusliche Krankenpflege umfasst die im Einzelfall erforderliche Grund- und Behandlungspflege sowie hauswirtschaftliche Versorgung. </a:t>
            </a:r>
            <a:r>
              <a:rPr lang="de-DE" altLang="de-DE" sz="1600" baseline="30000">
                <a:latin typeface="Arial" panose="020B0604020202020204" pitchFamily="34" charset="0"/>
                <a:cs typeface="Arial" panose="020B0604020202020204" pitchFamily="34" charset="0"/>
              </a:rPr>
              <a:t>4</a:t>
            </a:r>
            <a:r>
              <a:rPr lang="de-DE" altLang="de-DE" sz="1600">
                <a:latin typeface="Arial" panose="020B0604020202020204" pitchFamily="34" charset="0"/>
                <a:cs typeface="Arial" panose="020B0604020202020204" pitchFamily="34" charset="0"/>
              </a:rPr>
              <a:t>Der Anspruch besteht bis zu vier Wochen je Krankheitsfall. </a:t>
            </a:r>
            <a:r>
              <a:rPr lang="de-DE" altLang="de-DE" sz="1600" baseline="30000">
                <a:latin typeface="Arial" panose="020B0604020202020204" pitchFamily="34" charset="0"/>
                <a:cs typeface="Arial" panose="020B0604020202020204" pitchFamily="34" charset="0"/>
              </a:rPr>
              <a:t>5</a:t>
            </a:r>
            <a:r>
              <a:rPr lang="de-DE" altLang="de-DE" sz="1600">
                <a:latin typeface="Arial" panose="020B0604020202020204" pitchFamily="34" charset="0"/>
                <a:cs typeface="Arial" panose="020B0604020202020204" pitchFamily="34" charset="0"/>
              </a:rPr>
              <a:t>In begründeten Ausnahmefällen kann die Krankenkasse die häusliche Krankenpflege für einen längeren Zeitraum bewilligen, wenn der Medizinische Dienst (</a:t>
            </a:r>
            <a:r>
              <a:rPr lang="de-DE" altLang="de-DE" sz="1600">
                <a:latin typeface="Arial" panose="020B0604020202020204" pitchFamily="34" charset="0"/>
                <a:cs typeface="Arial" panose="020B0604020202020204" pitchFamily="34" charset="0"/>
                <a:hlinkClick r:id="rId3" tooltip="§ 275 SGB V, Begutachtung und Beratung"/>
              </a:rPr>
              <a:t>§ 275</a:t>
            </a:r>
            <a:r>
              <a:rPr lang="de-DE" altLang="de-DE" sz="1600">
                <a:latin typeface="Arial" panose="020B0604020202020204" pitchFamily="34" charset="0"/>
                <a:cs typeface="Arial" panose="020B0604020202020204" pitchFamily="34" charset="0"/>
              </a:rPr>
              <a:t>) festgestellt hat, dass dies aus den in Satz 1 genannten Gründen erforderlich ist. </a:t>
            </a:r>
          </a:p>
        </p:txBody>
      </p:sp>
    </p:spTree>
  </p:cSld>
  <p:clrMapOvr>
    <a:masterClrMapping/>
  </p:clrMapOvr>
  <p:transition spd="med">
    <p:wipe dir="r"/>
  </p:transition>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Fußzeilenplatzhalter 2">
            <a:extLst>
              <a:ext uri="{FF2B5EF4-FFF2-40B4-BE49-F238E27FC236}">
                <a16:creationId xmlns:a16="http://schemas.microsoft.com/office/drawing/2014/main" id="{44BC27FB-C6C2-449B-9A52-00D8EAE5F16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2451" name="Foliennummernplatzhalter 3">
            <a:extLst>
              <a:ext uri="{FF2B5EF4-FFF2-40B4-BE49-F238E27FC236}">
                <a16:creationId xmlns:a16="http://schemas.microsoft.com/office/drawing/2014/main" id="{4F0B1F51-70BB-46FB-ABDC-DFFE63C6419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F20AC96-5B1D-47BE-874E-975DD0148735}" type="slidenum">
              <a:rPr lang="de-DE" altLang="de-DE" sz="1400"/>
              <a:pPr eaLnBrk="1" hangingPunct="1"/>
              <a:t>222</a:t>
            </a:fld>
            <a:endParaRPr lang="de-DE" altLang="de-DE" sz="1400"/>
          </a:p>
        </p:txBody>
      </p:sp>
      <p:sp>
        <p:nvSpPr>
          <p:cNvPr id="232452" name="Text Box 2">
            <a:extLst>
              <a:ext uri="{FF2B5EF4-FFF2-40B4-BE49-F238E27FC236}">
                <a16:creationId xmlns:a16="http://schemas.microsoft.com/office/drawing/2014/main" id="{1851CCB6-FB14-49D5-BBD2-46B3DAE2142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2453" name="Text Box 3">
            <a:extLst>
              <a:ext uri="{FF2B5EF4-FFF2-40B4-BE49-F238E27FC236}">
                <a16:creationId xmlns:a16="http://schemas.microsoft.com/office/drawing/2014/main" id="{9DDA2CE6-2AF0-475F-9615-D2898BD38C2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(HKP 2)</a:t>
            </a:r>
          </a:p>
        </p:txBody>
      </p:sp>
      <p:sp>
        <p:nvSpPr>
          <p:cNvPr id="232454" name="Text Box 4">
            <a:extLst>
              <a:ext uri="{FF2B5EF4-FFF2-40B4-BE49-F238E27FC236}">
                <a16:creationId xmlns:a16="http://schemas.microsoft.com/office/drawing/2014/main" id="{56095050-0376-461F-86BD-19ECA636D010}"/>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2455" name="Rectangle 5">
            <a:extLst>
              <a:ext uri="{FF2B5EF4-FFF2-40B4-BE49-F238E27FC236}">
                <a16:creationId xmlns:a16="http://schemas.microsoft.com/office/drawing/2014/main" id="{9319C0C6-986F-41AE-ADB9-A11474458953}"/>
              </a:ext>
            </a:extLst>
          </p:cNvPr>
          <p:cNvSpPr>
            <a:spLocks noGrp="1" noChangeArrowheads="1"/>
          </p:cNvSpPr>
          <p:nvPr>
            <p:ph type="title" idx="4294967295"/>
          </p:nvPr>
        </p:nvSpPr>
        <p:spPr/>
        <p:txBody>
          <a:bodyPr/>
          <a:lstStyle/>
          <a:p>
            <a:pPr eaLnBrk="1" hangingPunct="1"/>
            <a:r>
              <a:rPr lang="de-DE" altLang="de-DE"/>
              <a:t>Krankenbehandlung 2 (Häusliche Krankenpflege)</a:t>
            </a:r>
          </a:p>
        </p:txBody>
      </p:sp>
      <p:sp>
        <p:nvSpPr>
          <p:cNvPr id="232456" name="Rectangle 6">
            <a:extLst>
              <a:ext uri="{FF2B5EF4-FFF2-40B4-BE49-F238E27FC236}">
                <a16:creationId xmlns:a16="http://schemas.microsoft.com/office/drawing/2014/main" id="{64C3F255-F279-4D20-AA16-B04CE6A3137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2457" name="Text Box 7">
            <a:extLst>
              <a:ext uri="{FF2B5EF4-FFF2-40B4-BE49-F238E27FC236}">
                <a16:creationId xmlns:a16="http://schemas.microsoft.com/office/drawing/2014/main" id="{9D766284-F2E6-4A10-BFC9-3D9BDB23D999}"/>
              </a:ext>
            </a:extLst>
          </p:cNvPr>
          <p:cNvSpPr txBox="1">
            <a:spLocks noChangeArrowheads="1"/>
          </p:cNvSpPr>
          <p:nvPr/>
        </p:nvSpPr>
        <p:spPr bwMode="auto">
          <a:xfrm>
            <a:off x="1600200" y="2222500"/>
            <a:ext cx="548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37 </a:t>
            </a:r>
            <a:endParaRPr lang="de-DE" altLang="de-DE">
              <a:latin typeface="MS Shell Dlg" panose="020B0604020202020204" pitchFamily="34" charset="0"/>
            </a:endParaRPr>
          </a:p>
        </p:txBody>
      </p:sp>
      <p:sp>
        <p:nvSpPr>
          <p:cNvPr id="232458" name="Text Box 8">
            <a:extLst>
              <a:ext uri="{FF2B5EF4-FFF2-40B4-BE49-F238E27FC236}">
                <a16:creationId xmlns:a16="http://schemas.microsoft.com/office/drawing/2014/main" id="{AC7A82A4-67DB-4A32-B67F-A70EFE370A10}"/>
              </a:ext>
            </a:extLst>
          </p:cNvPr>
          <p:cNvSpPr txBox="1">
            <a:spLocks noChangeArrowheads="1"/>
          </p:cNvSpPr>
          <p:nvPr/>
        </p:nvSpPr>
        <p:spPr bwMode="auto">
          <a:xfrm>
            <a:off x="457200" y="2590800"/>
            <a:ext cx="8229600" cy="41338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Arial" panose="020B0604020202020204" pitchFamily="34" charset="0"/>
                <a:cs typeface="Arial" panose="020B0604020202020204" pitchFamily="34" charset="0"/>
              </a:rPr>
              <a:t>(2) </a:t>
            </a:r>
            <a:r>
              <a:rPr lang="de-DE" altLang="de-DE" sz="1400" baseline="30000">
                <a:latin typeface="Arial" panose="020B0604020202020204" pitchFamily="34" charset="0"/>
                <a:cs typeface="Arial" panose="020B0604020202020204" pitchFamily="34" charset="0"/>
              </a:rPr>
              <a:t>1</a:t>
            </a:r>
            <a:r>
              <a:rPr lang="de-DE" altLang="de-DE" sz="1400">
                <a:latin typeface="Arial" panose="020B0604020202020204" pitchFamily="34" charset="0"/>
                <a:cs typeface="Arial" panose="020B0604020202020204" pitchFamily="34" charset="0"/>
              </a:rPr>
              <a:t>Versicherte erhalten in ihrem Haushalt, ihrer Familie oder sonst an einem geeigneten Ort, insbesondere in betreuten Wohnformen, Schulen und Kindergärten, bei besonders hohem Pflegebedarf auch in Werkstätten für behinderte Menschen als häusliche Krankenpflege Behandlungspflege, wenn diese zur Sicherung des Ziels der ärztlichen Behandlung erforderlich ist; der Anspruch umfasst verrichtungsbezogene krankheitsspezifische Pflegemaßnahmen auch in den Fällen, in denen dieser Hilfebedarf bei der Feststellung der Pflegebedürftigkeit nach den </a:t>
            </a:r>
            <a:r>
              <a:rPr lang="de-DE" altLang="de-DE" sz="1400">
                <a:latin typeface="Arial" panose="020B0604020202020204" pitchFamily="34" charset="0"/>
                <a:cs typeface="Arial" panose="020B0604020202020204" pitchFamily="34" charset="0"/>
                <a:hlinkClick r:id="rId2" tooltip="§ 14 SGB XI, Begriff der Pflegebedürftigkeit"/>
              </a:rPr>
              <a:t>§§ 14</a:t>
            </a:r>
            <a:r>
              <a:rPr lang="de-DE" altLang="de-DE" sz="1400">
                <a:latin typeface="Arial" panose="020B0604020202020204" pitchFamily="34" charset="0"/>
                <a:cs typeface="Arial" panose="020B0604020202020204" pitchFamily="34" charset="0"/>
              </a:rPr>
              <a:t> und </a:t>
            </a:r>
            <a:r>
              <a:rPr lang="de-DE" altLang="de-DE" sz="1400">
                <a:latin typeface="Arial" panose="020B0604020202020204" pitchFamily="34" charset="0"/>
                <a:cs typeface="Arial" panose="020B0604020202020204" pitchFamily="34" charset="0"/>
                <a:hlinkClick r:id="rId3" tooltip="§ 15 SGB XI, Stufen der Pflegebedürftigkeit"/>
              </a:rPr>
              <a:t>15 des Elften Buches</a:t>
            </a:r>
            <a:r>
              <a:rPr lang="de-DE" altLang="de-DE" sz="1400">
                <a:latin typeface="Arial" panose="020B0604020202020204" pitchFamily="34" charset="0"/>
                <a:cs typeface="Arial" panose="020B0604020202020204" pitchFamily="34" charset="0"/>
              </a:rPr>
              <a:t> zu berücksichtigen ist. </a:t>
            </a:r>
            <a:r>
              <a:rPr lang="de-DE" altLang="de-DE" sz="1400" baseline="30000">
                <a:latin typeface="Arial" panose="020B0604020202020204" pitchFamily="34" charset="0"/>
                <a:cs typeface="Arial" panose="020B0604020202020204" pitchFamily="34" charset="0"/>
              </a:rPr>
              <a:t>2</a:t>
            </a:r>
            <a:r>
              <a:rPr lang="de-DE" altLang="de-DE" sz="1400">
                <a:latin typeface="Arial" panose="020B0604020202020204" pitchFamily="34" charset="0"/>
                <a:cs typeface="Arial" panose="020B0604020202020204" pitchFamily="34" charset="0"/>
                <a:hlinkClick r:id="rId4" tooltip="§ 10 WVO, Begleitende Dienste"/>
              </a:rPr>
              <a:t>§ 10 der Werkstättenverordnung</a:t>
            </a:r>
            <a:r>
              <a:rPr lang="de-DE" altLang="de-DE" sz="1400">
                <a:latin typeface="Arial" panose="020B0604020202020204" pitchFamily="34" charset="0"/>
                <a:cs typeface="Arial" panose="020B0604020202020204" pitchFamily="34" charset="0"/>
              </a:rPr>
              <a:t> bleibt unberührt. </a:t>
            </a:r>
            <a:r>
              <a:rPr lang="de-DE" altLang="de-DE" sz="1400" baseline="30000">
                <a:latin typeface="Arial" panose="020B0604020202020204" pitchFamily="34" charset="0"/>
                <a:cs typeface="Arial" panose="020B0604020202020204" pitchFamily="34" charset="0"/>
              </a:rPr>
              <a:t>3</a:t>
            </a:r>
            <a:r>
              <a:rPr lang="de-DE" altLang="de-DE" sz="1400">
                <a:latin typeface="Arial" panose="020B0604020202020204" pitchFamily="34" charset="0"/>
                <a:cs typeface="Arial" panose="020B0604020202020204" pitchFamily="34" charset="0"/>
              </a:rPr>
              <a:t>Der Anspruch nach Satz 1 besteht über die dort genannten Fälle hinaus ausnahmsweise auch für solche Versicherte in zugelassenen Pflegeeinrichtungen im Sinne des </a:t>
            </a:r>
            <a:r>
              <a:rPr lang="de-DE" altLang="de-DE" sz="1400">
                <a:latin typeface="Arial" panose="020B0604020202020204" pitchFamily="34" charset="0"/>
                <a:cs typeface="Arial" panose="020B0604020202020204" pitchFamily="34" charset="0"/>
                <a:hlinkClick r:id="rId5" tooltip="§ 43 SGB XI, Inhalt der Leistung"/>
              </a:rPr>
              <a:t>§ 43 des Elften Buches</a:t>
            </a:r>
            <a:r>
              <a:rPr lang="de-DE" altLang="de-DE" sz="1400">
                <a:latin typeface="Arial" panose="020B0604020202020204" pitchFamily="34" charset="0"/>
                <a:cs typeface="Arial" panose="020B0604020202020204" pitchFamily="34" charset="0"/>
              </a:rPr>
              <a:t>, die auf Dauer, voraussichtlich für mindestens sechs Monate, einen besonders hohen Bedarf an medizinischer Behandlungspflege haben. </a:t>
            </a:r>
            <a:r>
              <a:rPr lang="de-DE" altLang="de-DE" sz="1400" baseline="30000">
                <a:latin typeface="Arial" panose="020B0604020202020204" pitchFamily="34" charset="0"/>
                <a:cs typeface="Arial" panose="020B0604020202020204" pitchFamily="34" charset="0"/>
              </a:rPr>
              <a:t>4</a:t>
            </a:r>
            <a:r>
              <a:rPr lang="de-DE" altLang="de-DE" sz="1400">
                <a:latin typeface="Arial" panose="020B0604020202020204" pitchFamily="34" charset="0"/>
                <a:cs typeface="Arial" panose="020B0604020202020204" pitchFamily="34" charset="0"/>
              </a:rPr>
              <a:t>Die Satzung kann bestimmen, dass die Krankenkasse zusätzlich zur Behandlungspflege nach Satz 1 als häusliche Krankenpflege auch Grundpflege und hauswirtschaftliche Versorgung erbringt. </a:t>
            </a:r>
            <a:r>
              <a:rPr lang="de-DE" altLang="de-DE" sz="1400" baseline="30000">
                <a:latin typeface="Arial" panose="020B0604020202020204" pitchFamily="34" charset="0"/>
                <a:cs typeface="Arial" panose="020B0604020202020204" pitchFamily="34" charset="0"/>
              </a:rPr>
              <a:t>5</a:t>
            </a:r>
            <a:r>
              <a:rPr lang="de-DE" altLang="de-DE" sz="1400">
                <a:latin typeface="Arial" panose="020B0604020202020204" pitchFamily="34" charset="0"/>
                <a:cs typeface="Arial" panose="020B0604020202020204" pitchFamily="34" charset="0"/>
              </a:rPr>
              <a:t>Die Satzung kann dabei Dauer und Umfang der Grundpflege und der hauswirtschaftlichen Versorgung nach Satz 4 bestimmen. </a:t>
            </a:r>
            <a:r>
              <a:rPr lang="de-DE" altLang="de-DE" sz="1400" baseline="30000">
                <a:latin typeface="Arial" panose="020B0604020202020204" pitchFamily="34" charset="0"/>
                <a:cs typeface="Arial" panose="020B0604020202020204" pitchFamily="34" charset="0"/>
              </a:rPr>
              <a:t>6</a:t>
            </a:r>
            <a:r>
              <a:rPr lang="de-DE" altLang="de-DE" sz="1400">
                <a:latin typeface="Arial" panose="020B0604020202020204" pitchFamily="34" charset="0"/>
                <a:cs typeface="Arial" panose="020B0604020202020204" pitchFamily="34" charset="0"/>
              </a:rPr>
              <a:t>Leistungen nach den Sätzen 4 und 5 sind nach Eintritt von Pflegebedürftigkeit im Sinne des </a:t>
            </a:r>
            <a:r>
              <a:rPr lang="de-DE" altLang="de-DE" sz="1400">
                <a:latin typeface="Arial" panose="020B0604020202020204" pitchFamily="34" charset="0"/>
                <a:cs typeface="Arial" panose="020B0604020202020204" pitchFamily="34" charset="0"/>
                <a:hlinkClick r:id="rId6" tooltip="SGB XI - Sozialgesetzbuch, Elftes Buch"/>
              </a:rPr>
              <a:t>Elften Buches</a:t>
            </a:r>
            <a:r>
              <a:rPr lang="de-DE" altLang="de-DE" sz="1400">
                <a:latin typeface="Arial" panose="020B0604020202020204" pitchFamily="34" charset="0"/>
                <a:cs typeface="Arial" panose="020B0604020202020204" pitchFamily="34" charset="0"/>
              </a:rPr>
              <a:t> nicht zulässig. </a:t>
            </a:r>
            <a:r>
              <a:rPr lang="de-DE" altLang="de-DE" sz="1400" baseline="30000">
                <a:latin typeface="Arial" panose="020B0604020202020204" pitchFamily="34" charset="0"/>
                <a:cs typeface="Arial" panose="020B0604020202020204" pitchFamily="34" charset="0"/>
              </a:rPr>
              <a:t>7</a:t>
            </a:r>
            <a:r>
              <a:rPr lang="de-DE" altLang="de-DE" sz="1400">
                <a:latin typeface="Arial" panose="020B0604020202020204" pitchFamily="34" charset="0"/>
                <a:cs typeface="Arial" panose="020B0604020202020204" pitchFamily="34" charset="0"/>
              </a:rPr>
              <a:t>Versicherte, die nicht auf Dauer in Einrichtungen nach </a:t>
            </a:r>
            <a:r>
              <a:rPr lang="de-DE" altLang="de-DE" sz="1400">
                <a:latin typeface="Arial" panose="020B0604020202020204" pitchFamily="34" charset="0"/>
                <a:cs typeface="Arial" panose="020B0604020202020204" pitchFamily="34" charset="0"/>
                <a:hlinkClick r:id="rId7" tooltip="§ 71 SGB XI, Pflegeeinrichtungen"/>
              </a:rPr>
              <a:t>§ 71 Abs. 2</a:t>
            </a:r>
            <a:r>
              <a:rPr lang="de-DE" altLang="de-DE" sz="1400">
                <a:latin typeface="Arial" panose="020B0604020202020204" pitchFamily="34" charset="0"/>
                <a:cs typeface="Arial" panose="020B0604020202020204" pitchFamily="34" charset="0"/>
              </a:rPr>
              <a:t> oder </a:t>
            </a:r>
            <a:r>
              <a:rPr lang="de-DE" altLang="de-DE" sz="1400">
                <a:latin typeface="Arial" panose="020B0604020202020204" pitchFamily="34" charset="0"/>
                <a:cs typeface="Arial" panose="020B0604020202020204" pitchFamily="34" charset="0"/>
                <a:hlinkClick r:id="rId8" tooltip="§ 71 SGB XI, Pflegeeinrichtungen"/>
              </a:rPr>
              <a:t>4 des Elften Buches</a:t>
            </a:r>
            <a:r>
              <a:rPr lang="de-DE" altLang="de-DE" sz="1400">
                <a:latin typeface="Arial" panose="020B0604020202020204" pitchFamily="34" charset="0"/>
                <a:cs typeface="Arial" panose="020B0604020202020204" pitchFamily="34" charset="0"/>
              </a:rPr>
              <a:t> aufgenommen sind, erhalten Leistungen nach Satz 1 und den Sätzen 4 bis 6 auch dann, wenn ihr Haushalt nicht mehr besteht und ihnen nur zur Durchführung der Behandlungspflege vorübergehender Aufenthalt in einer Einrichtung oder in einer anderen geeigneten Unterkunft zur Verfügung gestellt wird. </a:t>
            </a:r>
          </a:p>
        </p:txBody>
      </p:sp>
    </p:spTree>
  </p:cSld>
  <p:clrMapOvr>
    <a:masterClrMapping/>
  </p:clrMapOvr>
  <p:transition spd="med">
    <p:wipe dir="r"/>
  </p:transition>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Fußzeilenplatzhalter 2">
            <a:extLst>
              <a:ext uri="{FF2B5EF4-FFF2-40B4-BE49-F238E27FC236}">
                <a16:creationId xmlns:a16="http://schemas.microsoft.com/office/drawing/2014/main" id="{70E7681E-333F-41E8-92AA-9B942E38E5F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3475" name="Foliennummernplatzhalter 3">
            <a:extLst>
              <a:ext uri="{FF2B5EF4-FFF2-40B4-BE49-F238E27FC236}">
                <a16:creationId xmlns:a16="http://schemas.microsoft.com/office/drawing/2014/main" id="{CA4013F2-9698-46A2-A144-8708F3EE2C6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091086A-C656-4ECC-AE78-CFAC5E380881}" type="slidenum">
              <a:rPr lang="de-DE" altLang="de-DE" sz="1400"/>
              <a:pPr eaLnBrk="1" hangingPunct="1"/>
              <a:t>223</a:t>
            </a:fld>
            <a:endParaRPr lang="de-DE" altLang="de-DE" sz="1400"/>
          </a:p>
        </p:txBody>
      </p:sp>
      <p:sp>
        <p:nvSpPr>
          <p:cNvPr id="233476" name="Text Box 2">
            <a:extLst>
              <a:ext uri="{FF2B5EF4-FFF2-40B4-BE49-F238E27FC236}">
                <a16:creationId xmlns:a16="http://schemas.microsoft.com/office/drawing/2014/main" id="{C72D81E1-440C-4E25-B4A3-0714BF3F9FB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3477" name="Text Box 3">
            <a:extLst>
              <a:ext uri="{FF2B5EF4-FFF2-40B4-BE49-F238E27FC236}">
                <a16:creationId xmlns:a16="http://schemas.microsoft.com/office/drawing/2014/main" id="{ADD15A53-E87C-4A47-B31C-85A16C7C4FF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(HKP 3)</a:t>
            </a:r>
          </a:p>
        </p:txBody>
      </p:sp>
      <p:sp>
        <p:nvSpPr>
          <p:cNvPr id="233478" name="Text Box 4">
            <a:extLst>
              <a:ext uri="{FF2B5EF4-FFF2-40B4-BE49-F238E27FC236}">
                <a16:creationId xmlns:a16="http://schemas.microsoft.com/office/drawing/2014/main" id="{3EB6C557-A82A-4290-B398-4FE51225D1E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3479" name="Rectangle 5">
            <a:extLst>
              <a:ext uri="{FF2B5EF4-FFF2-40B4-BE49-F238E27FC236}">
                <a16:creationId xmlns:a16="http://schemas.microsoft.com/office/drawing/2014/main" id="{26B37FF3-BD41-4BAB-97C4-3207F9D471CD}"/>
              </a:ext>
            </a:extLst>
          </p:cNvPr>
          <p:cNvSpPr>
            <a:spLocks noGrp="1" noChangeArrowheads="1"/>
          </p:cNvSpPr>
          <p:nvPr>
            <p:ph type="title" idx="4294967295"/>
          </p:nvPr>
        </p:nvSpPr>
        <p:spPr/>
        <p:txBody>
          <a:bodyPr/>
          <a:lstStyle/>
          <a:p>
            <a:pPr eaLnBrk="1" hangingPunct="1"/>
            <a:r>
              <a:rPr lang="de-DE" altLang="de-DE"/>
              <a:t>Krankenbehandlung 3 (Häusliche Krankenpflege)</a:t>
            </a:r>
          </a:p>
        </p:txBody>
      </p:sp>
      <p:sp>
        <p:nvSpPr>
          <p:cNvPr id="233480" name="Rectangle 6">
            <a:extLst>
              <a:ext uri="{FF2B5EF4-FFF2-40B4-BE49-F238E27FC236}">
                <a16:creationId xmlns:a16="http://schemas.microsoft.com/office/drawing/2014/main" id="{23959A8C-527C-46E7-B899-D6D773FA0B2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3481" name="Text Box 7">
            <a:extLst>
              <a:ext uri="{FF2B5EF4-FFF2-40B4-BE49-F238E27FC236}">
                <a16:creationId xmlns:a16="http://schemas.microsoft.com/office/drawing/2014/main" id="{F7EDD7C3-6E30-444E-B410-86C85C26641B}"/>
              </a:ext>
            </a:extLst>
          </p:cNvPr>
          <p:cNvSpPr txBox="1">
            <a:spLocks noChangeArrowheads="1"/>
          </p:cNvSpPr>
          <p:nvPr/>
        </p:nvSpPr>
        <p:spPr bwMode="auto">
          <a:xfrm>
            <a:off x="1600200" y="2362200"/>
            <a:ext cx="548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37 SGB V </a:t>
            </a:r>
            <a:endParaRPr lang="de-DE" altLang="de-DE" sz="2000">
              <a:latin typeface="Arial" panose="020B0604020202020204" pitchFamily="34" charset="0"/>
              <a:cs typeface="Arial" panose="020B0604020202020204" pitchFamily="34" charset="0"/>
            </a:endParaRPr>
          </a:p>
        </p:txBody>
      </p:sp>
      <p:sp>
        <p:nvSpPr>
          <p:cNvPr id="233482" name="Text Box 8">
            <a:extLst>
              <a:ext uri="{FF2B5EF4-FFF2-40B4-BE49-F238E27FC236}">
                <a16:creationId xmlns:a16="http://schemas.microsoft.com/office/drawing/2014/main" id="{1FD3ABBA-B045-4633-9B90-9E06E7601F00}"/>
              </a:ext>
            </a:extLst>
          </p:cNvPr>
          <p:cNvSpPr txBox="1">
            <a:spLocks noChangeArrowheads="1"/>
          </p:cNvSpPr>
          <p:nvPr/>
        </p:nvSpPr>
        <p:spPr bwMode="auto">
          <a:xfrm>
            <a:off x="457200" y="2860675"/>
            <a:ext cx="8229600" cy="33877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(3) Der Anspruch auf häusliche Krankenpflege besteht nur, soweit eine im Haushalt lebende Person den Kranken in dem erforderlichen Umfang nicht pflegen und versorgen kann. </a:t>
            </a:r>
            <a:br>
              <a:rPr lang="de-DE" altLang="de-DE" sz="1800">
                <a:latin typeface="Arial" panose="020B0604020202020204" pitchFamily="34" charset="0"/>
                <a:cs typeface="Arial" panose="020B0604020202020204" pitchFamily="34" charset="0"/>
              </a:rPr>
            </a:br>
            <a:br>
              <a:rPr lang="de-DE" altLang="de-DE" sz="1800">
                <a:latin typeface="Arial" panose="020B0604020202020204" pitchFamily="34" charset="0"/>
                <a:cs typeface="Arial" panose="020B0604020202020204" pitchFamily="34" charset="0"/>
              </a:rPr>
            </a:br>
            <a:r>
              <a:rPr lang="de-DE" altLang="de-DE" sz="1800">
                <a:latin typeface="Arial" panose="020B0604020202020204" pitchFamily="34" charset="0"/>
                <a:cs typeface="Arial" panose="020B0604020202020204" pitchFamily="34" charset="0"/>
              </a:rPr>
              <a:t>(4) Kann die Krankenkasse keine Kraft für die häusliche Krankenpflege stellen oder besteht Grund, davon abzusehen, sind den Versicherten die Kosten für eine selbstbeschaffte Kraft in angemessener Höhe zu erstatten. </a:t>
            </a:r>
            <a:br>
              <a:rPr lang="de-DE" altLang="de-DE" sz="1800">
                <a:latin typeface="Arial" panose="020B0604020202020204" pitchFamily="34" charset="0"/>
                <a:cs typeface="Arial" panose="020B0604020202020204" pitchFamily="34" charset="0"/>
              </a:rPr>
            </a:br>
            <a:br>
              <a:rPr lang="de-DE" altLang="de-DE" sz="1800">
                <a:latin typeface="Arial" panose="020B0604020202020204" pitchFamily="34" charset="0"/>
                <a:cs typeface="Arial" panose="020B0604020202020204" pitchFamily="34" charset="0"/>
              </a:rPr>
            </a:br>
            <a:r>
              <a:rPr lang="de-DE" altLang="de-DE" sz="1800">
                <a:latin typeface="Arial" panose="020B0604020202020204" pitchFamily="34" charset="0"/>
                <a:cs typeface="Arial" panose="020B0604020202020204" pitchFamily="34" charset="0"/>
              </a:rPr>
              <a:t>(5) Versicherte, die das 18. Lebensjahr vollendet haben, leisten als Zuzahlung den sich nach § 61 Satz 3</a:t>
            </a:r>
            <a:r>
              <a:rPr lang="de-DE" altLang="de-DE" sz="1800">
                <a:solidFill>
                  <a:srgbClr val="0000FF"/>
                </a:solidFill>
                <a:latin typeface="Arial" panose="020B0604020202020204" pitchFamily="34" charset="0"/>
                <a:cs typeface="Arial" panose="020B0604020202020204" pitchFamily="34" charset="0"/>
              </a:rPr>
              <a:t> </a:t>
            </a:r>
            <a:r>
              <a:rPr lang="de-DE" altLang="de-DE" sz="1800">
                <a:latin typeface="Arial" panose="020B0604020202020204" pitchFamily="34" charset="0"/>
                <a:cs typeface="Arial" panose="020B0604020202020204" pitchFamily="34" charset="0"/>
              </a:rPr>
              <a:t>ergebenden Betrag, begrenzt auf die für die </a:t>
            </a:r>
            <a:r>
              <a:rPr lang="de-DE" altLang="de-DE" sz="1800" b="1">
                <a:latin typeface="Arial" panose="020B0604020202020204" pitchFamily="34" charset="0"/>
                <a:cs typeface="Arial" panose="020B0604020202020204" pitchFamily="34" charset="0"/>
              </a:rPr>
              <a:t>ersten 28 Kalendertage der Leistungsinanspruchnahme je Kalenderjahr</a:t>
            </a:r>
            <a:r>
              <a:rPr lang="de-DE" altLang="de-DE" sz="1800">
                <a:latin typeface="Arial" panose="020B0604020202020204" pitchFamily="34" charset="0"/>
                <a:cs typeface="Arial" panose="020B0604020202020204" pitchFamily="34" charset="0"/>
              </a:rPr>
              <a:t> anfallen-den Kosten an die Krankenkasse.</a:t>
            </a:r>
          </a:p>
        </p:txBody>
      </p:sp>
    </p:spTree>
  </p:cSld>
  <p:clrMapOvr>
    <a:masterClrMapping/>
  </p:clrMapOvr>
  <p:transition spd="med">
    <p:wipe dir="r"/>
  </p:transition>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Fußzeilenplatzhalter 2">
            <a:extLst>
              <a:ext uri="{FF2B5EF4-FFF2-40B4-BE49-F238E27FC236}">
                <a16:creationId xmlns:a16="http://schemas.microsoft.com/office/drawing/2014/main" id="{2E5743AF-7BFA-4F6A-BAF1-8C6355A3A3E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4499" name="Foliennummernplatzhalter 3">
            <a:extLst>
              <a:ext uri="{FF2B5EF4-FFF2-40B4-BE49-F238E27FC236}">
                <a16:creationId xmlns:a16="http://schemas.microsoft.com/office/drawing/2014/main" id="{A1CEAB7A-A35B-44BA-B65E-41003FF61B6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197BE5C-D46F-497E-A569-7F1CCE57B33D}" type="slidenum">
              <a:rPr lang="de-DE" altLang="de-DE" sz="1400"/>
              <a:pPr eaLnBrk="1" hangingPunct="1"/>
              <a:t>224</a:t>
            </a:fld>
            <a:endParaRPr lang="de-DE" altLang="de-DE" sz="1400"/>
          </a:p>
        </p:txBody>
      </p:sp>
      <p:sp>
        <p:nvSpPr>
          <p:cNvPr id="234500" name="Text Box 2">
            <a:extLst>
              <a:ext uri="{FF2B5EF4-FFF2-40B4-BE49-F238E27FC236}">
                <a16:creationId xmlns:a16="http://schemas.microsoft.com/office/drawing/2014/main" id="{BFE21FFF-5F9A-40AC-95B5-03A88FEE8F2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4501" name="Text Box 3">
            <a:extLst>
              <a:ext uri="{FF2B5EF4-FFF2-40B4-BE49-F238E27FC236}">
                <a16:creationId xmlns:a16="http://schemas.microsoft.com/office/drawing/2014/main" id="{EBFD5BC9-DAD1-4BA2-B931-477301EC8773}"/>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(Soziotherapie 1)</a:t>
            </a:r>
          </a:p>
        </p:txBody>
      </p:sp>
      <p:sp>
        <p:nvSpPr>
          <p:cNvPr id="234502" name="Text Box 4">
            <a:extLst>
              <a:ext uri="{FF2B5EF4-FFF2-40B4-BE49-F238E27FC236}">
                <a16:creationId xmlns:a16="http://schemas.microsoft.com/office/drawing/2014/main" id="{3844B71A-865A-4628-8493-0DFB445CADA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4503" name="Rectangle 5">
            <a:extLst>
              <a:ext uri="{FF2B5EF4-FFF2-40B4-BE49-F238E27FC236}">
                <a16:creationId xmlns:a16="http://schemas.microsoft.com/office/drawing/2014/main" id="{770994DE-31A5-484F-A16B-BA13FBB2CE47}"/>
              </a:ext>
            </a:extLst>
          </p:cNvPr>
          <p:cNvSpPr>
            <a:spLocks noGrp="1" noChangeArrowheads="1"/>
          </p:cNvSpPr>
          <p:nvPr>
            <p:ph type="title" idx="4294967295"/>
          </p:nvPr>
        </p:nvSpPr>
        <p:spPr/>
        <p:txBody>
          <a:bodyPr/>
          <a:lstStyle/>
          <a:p>
            <a:pPr eaLnBrk="1" hangingPunct="1"/>
            <a:r>
              <a:rPr lang="de-DE" altLang="de-DE"/>
              <a:t>Krankenbehandlung 1 (Soziotherapie)</a:t>
            </a:r>
          </a:p>
        </p:txBody>
      </p:sp>
      <p:sp>
        <p:nvSpPr>
          <p:cNvPr id="234504" name="Rectangle 6">
            <a:extLst>
              <a:ext uri="{FF2B5EF4-FFF2-40B4-BE49-F238E27FC236}">
                <a16:creationId xmlns:a16="http://schemas.microsoft.com/office/drawing/2014/main" id="{FD7089F4-26D3-4783-9A61-6BA3800920A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4505" name="Text Box 7">
            <a:extLst>
              <a:ext uri="{FF2B5EF4-FFF2-40B4-BE49-F238E27FC236}">
                <a16:creationId xmlns:a16="http://schemas.microsoft.com/office/drawing/2014/main" id="{432EA1CD-6729-4F99-A261-6DE4D6477C8E}"/>
              </a:ext>
            </a:extLst>
          </p:cNvPr>
          <p:cNvSpPr txBox="1">
            <a:spLocks noChangeArrowheads="1"/>
          </p:cNvSpPr>
          <p:nvPr/>
        </p:nvSpPr>
        <p:spPr bwMode="auto">
          <a:xfrm>
            <a:off x="1600200" y="2362200"/>
            <a:ext cx="5486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37 a </a:t>
            </a:r>
          </a:p>
          <a:p>
            <a:pPr algn="ctr" eaLnBrk="1" hangingPunct="1">
              <a:spcBef>
                <a:spcPct val="50000"/>
              </a:spcBef>
            </a:pPr>
            <a:r>
              <a:rPr lang="de-DE" altLang="de-DE" sz="2000" b="1">
                <a:latin typeface="Arial" panose="020B0604020202020204" pitchFamily="34" charset="0"/>
                <a:cs typeface="Arial" panose="020B0604020202020204" pitchFamily="34" charset="0"/>
              </a:rPr>
              <a:t>Soziotherapie</a:t>
            </a:r>
            <a:endParaRPr lang="de-DE" altLang="de-DE" sz="2000">
              <a:latin typeface="Arial" panose="020B0604020202020204" pitchFamily="34" charset="0"/>
              <a:cs typeface="Arial" panose="020B0604020202020204" pitchFamily="34" charset="0"/>
            </a:endParaRPr>
          </a:p>
        </p:txBody>
      </p:sp>
      <p:sp>
        <p:nvSpPr>
          <p:cNvPr id="234506" name="Text Box 8">
            <a:extLst>
              <a:ext uri="{FF2B5EF4-FFF2-40B4-BE49-F238E27FC236}">
                <a16:creationId xmlns:a16="http://schemas.microsoft.com/office/drawing/2014/main" id="{D86C1260-E8E8-4BC9-86FC-5F9C6BC47D4E}"/>
              </a:ext>
            </a:extLst>
          </p:cNvPr>
          <p:cNvSpPr txBox="1">
            <a:spLocks noChangeArrowheads="1"/>
          </p:cNvSpPr>
          <p:nvPr/>
        </p:nvSpPr>
        <p:spPr bwMode="auto">
          <a:xfrm>
            <a:off x="381000" y="3581400"/>
            <a:ext cx="8382000" cy="2289175"/>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(1) Versicherte, die wegen schwerer psychischer Erkrankung nicht in der Lage sind, ärztliche oder ärztlich verordnete Leistungen selbstständig in Anspruch zu nehmen, haben Anspruch auf Soziotherapie, wenn dadurch Krankenhausbe-handlung vermieden oder verkürzt wird oder wenn diese geboten, aber nicht ausführbar ist. Die Soziotherapie umfasst im Rahmen des Absatzes 2 die im Einzelfall erforderliche Koordinierung der verordneten Leistungen sowie Anlei-tung und Motivation zu deren Inanspruchnahme. Der Anspruch besteht für höch-stens 120 Stunden innerhalb von drei Jahren je Krankheitsfall.</a:t>
            </a:r>
          </a:p>
        </p:txBody>
      </p:sp>
    </p:spTree>
  </p:cSld>
  <p:clrMapOvr>
    <a:masterClrMapping/>
  </p:clrMapOvr>
  <p:transition spd="med">
    <p:wipe dir="r"/>
  </p:transition>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Fußzeilenplatzhalter 2">
            <a:extLst>
              <a:ext uri="{FF2B5EF4-FFF2-40B4-BE49-F238E27FC236}">
                <a16:creationId xmlns:a16="http://schemas.microsoft.com/office/drawing/2014/main" id="{7AD7CCAE-7E7C-4F20-8B81-561837C1426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5523" name="Foliennummernplatzhalter 3">
            <a:extLst>
              <a:ext uri="{FF2B5EF4-FFF2-40B4-BE49-F238E27FC236}">
                <a16:creationId xmlns:a16="http://schemas.microsoft.com/office/drawing/2014/main" id="{04861D8A-0F0A-44CA-8599-D85A97E34CD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3A1322D-D60D-4AF4-AE4C-A1BCD08F00DD}" type="slidenum">
              <a:rPr lang="de-DE" altLang="de-DE" sz="1400"/>
              <a:pPr eaLnBrk="1" hangingPunct="1"/>
              <a:t>225</a:t>
            </a:fld>
            <a:endParaRPr lang="de-DE" altLang="de-DE" sz="1400"/>
          </a:p>
        </p:txBody>
      </p:sp>
      <p:sp>
        <p:nvSpPr>
          <p:cNvPr id="235524" name="Text Box 2">
            <a:extLst>
              <a:ext uri="{FF2B5EF4-FFF2-40B4-BE49-F238E27FC236}">
                <a16:creationId xmlns:a16="http://schemas.microsoft.com/office/drawing/2014/main" id="{F9D12F21-D6AD-4061-887F-E3AC93DCF14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5525" name="Text Box 3">
            <a:extLst>
              <a:ext uri="{FF2B5EF4-FFF2-40B4-BE49-F238E27FC236}">
                <a16:creationId xmlns:a16="http://schemas.microsoft.com/office/drawing/2014/main" id="{1E66C68D-2C6E-49B9-A530-CB3E0F86EBCA}"/>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(Soziotherapie 2)</a:t>
            </a:r>
          </a:p>
        </p:txBody>
      </p:sp>
      <p:sp>
        <p:nvSpPr>
          <p:cNvPr id="235526" name="Text Box 4">
            <a:extLst>
              <a:ext uri="{FF2B5EF4-FFF2-40B4-BE49-F238E27FC236}">
                <a16:creationId xmlns:a16="http://schemas.microsoft.com/office/drawing/2014/main" id="{43EDE18C-900D-494C-B42A-68734B4F9E0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5527" name="Rectangle 5">
            <a:extLst>
              <a:ext uri="{FF2B5EF4-FFF2-40B4-BE49-F238E27FC236}">
                <a16:creationId xmlns:a16="http://schemas.microsoft.com/office/drawing/2014/main" id="{D5C9CAFE-546B-46FA-ACC5-67338E3CCB54}"/>
              </a:ext>
            </a:extLst>
          </p:cNvPr>
          <p:cNvSpPr>
            <a:spLocks noGrp="1" noChangeArrowheads="1"/>
          </p:cNvSpPr>
          <p:nvPr>
            <p:ph type="title" idx="4294967295"/>
          </p:nvPr>
        </p:nvSpPr>
        <p:spPr/>
        <p:txBody>
          <a:bodyPr/>
          <a:lstStyle/>
          <a:p>
            <a:pPr eaLnBrk="1" hangingPunct="1"/>
            <a:r>
              <a:rPr lang="de-DE" altLang="de-DE"/>
              <a:t>Krankenbehandlung 2 (Soziotherapie)</a:t>
            </a:r>
          </a:p>
        </p:txBody>
      </p:sp>
      <p:sp>
        <p:nvSpPr>
          <p:cNvPr id="235528" name="Rectangle 6">
            <a:extLst>
              <a:ext uri="{FF2B5EF4-FFF2-40B4-BE49-F238E27FC236}">
                <a16:creationId xmlns:a16="http://schemas.microsoft.com/office/drawing/2014/main" id="{13448404-1C88-4854-87C6-9C2C899866D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5529" name="Text Box 7">
            <a:extLst>
              <a:ext uri="{FF2B5EF4-FFF2-40B4-BE49-F238E27FC236}">
                <a16:creationId xmlns:a16="http://schemas.microsoft.com/office/drawing/2014/main" id="{141828E0-6D0B-4168-8AA7-6F371C2B679A}"/>
              </a:ext>
            </a:extLst>
          </p:cNvPr>
          <p:cNvSpPr txBox="1">
            <a:spLocks noChangeArrowheads="1"/>
          </p:cNvSpPr>
          <p:nvPr/>
        </p:nvSpPr>
        <p:spPr bwMode="auto">
          <a:xfrm>
            <a:off x="1600200" y="2362200"/>
            <a:ext cx="548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 37 a </a:t>
            </a:r>
            <a:endParaRPr lang="de-DE" altLang="de-DE" sz="2000">
              <a:latin typeface="Arial" panose="020B0604020202020204" pitchFamily="34" charset="0"/>
              <a:cs typeface="Arial" panose="020B0604020202020204" pitchFamily="34" charset="0"/>
            </a:endParaRPr>
          </a:p>
        </p:txBody>
      </p:sp>
      <p:sp>
        <p:nvSpPr>
          <p:cNvPr id="235530" name="Text Box 8">
            <a:extLst>
              <a:ext uri="{FF2B5EF4-FFF2-40B4-BE49-F238E27FC236}">
                <a16:creationId xmlns:a16="http://schemas.microsoft.com/office/drawing/2014/main" id="{C75AA7F1-C095-4B75-897A-2B4139DDA636}"/>
              </a:ext>
            </a:extLst>
          </p:cNvPr>
          <p:cNvSpPr txBox="1">
            <a:spLocks noChangeArrowheads="1"/>
          </p:cNvSpPr>
          <p:nvPr/>
        </p:nvSpPr>
        <p:spPr bwMode="auto">
          <a:xfrm>
            <a:off x="304800" y="2895600"/>
            <a:ext cx="8382000" cy="3389313"/>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Arial" panose="020B0604020202020204" pitchFamily="34" charset="0"/>
                <a:cs typeface="Arial" panose="020B0604020202020204" pitchFamily="34" charset="0"/>
              </a:rPr>
              <a:t>(2) Der Gemeinsame Bundesausschuss bestimmt in den Richtlinien nach § 92</a:t>
            </a:r>
            <a:r>
              <a:rPr lang="de-DE" altLang="de-DE" sz="1400">
                <a:solidFill>
                  <a:srgbClr val="0000FF"/>
                </a:solidFill>
                <a:latin typeface="Arial" panose="020B0604020202020204" pitchFamily="34" charset="0"/>
                <a:cs typeface="Arial" panose="020B0604020202020204" pitchFamily="34" charset="0"/>
              </a:rPr>
              <a:t> </a:t>
            </a:r>
            <a:r>
              <a:rPr lang="de-DE" altLang="de-DE" sz="1400">
                <a:latin typeface="Arial" panose="020B0604020202020204" pitchFamily="34" charset="0"/>
                <a:cs typeface="Arial" panose="020B0604020202020204" pitchFamily="34" charset="0"/>
              </a:rPr>
              <a:t>das Nähere über Voraussetzungen, Art und Umfang der Versorgung nach Absatz 1, insbesondere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1.  die Krankheitsbilder, bei deren Behandlung im Regelfall Soziotherapie erforderlich ist,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2.  die Ziele, den Inhalt, den Umfang, die Dauer und die Häufigkeit der Soziotherapie,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3.  die Voraussetzungen, unter denen Ärzte zur Verordnung von Soziotherapie berechtigt sind,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4. die Anforderungen an die Therapiefähigkeit des Patienten,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5.  Inhalt und Umfang der Zusammenarbeit des verordnenden Arztes mit dem Leistungserbringer. </a:t>
            </a:r>
            <a:br>
              <a:rPr lang="de-DE" altLang="de-DE" sz="1400">
                <a:latin typeface="Arial" panose="020B0604020202020204" pitchFamily="34" charset="0"/>
                <a:cs typeface="Arial" panose="020B0604020202020204" pitchFamily="34" charset="0"/>
              </a:rPr>
            </a:br>
            <a:endParaRPr lang="de-DE" altLang="de-DE" sz="1400">
              <a:latin typeface="Arial" panose="020B0604020202020204" pitchFamily="34" charset="0"/>
              <a:cs typeface="Arial" panose="020B0604020202020204" pitchFamily="34" charset="0"/>
            </a:endParaRPr>
          </a:p>
          <a:p>
            <a:pPr eaLnBrk="1" hangingPunct="1">
              <a:spcBef>
                <a:spcPct val="50000"/>
              </a:spcBef>
            </a:pPr>
            <a:r>
              <a:rPr lang="de-DE" altLang="de-DE" sz="1400">
                <a:latin typeface="Arial" panose="020B0604020202020204" pitchFamily="34" charset="0"/>
                <a:cs typeface="Arial" panose="020B0604020202020204" pitchFamily="34" charset="0"/>
              </a:rPr>
              <a:t>(3) Versicherte, die das 18. Lebensjahr vollendet haben, leisten als Zuzahlung je Kalendertag der Leistungsinanspruchnahme den sich nach § 61 Satz 1</a:t>
            </a:r>
            <a:r>
              <a:rPr lang="de-DE" altLang="de-DE" sz="1400">
                <a:solidFill>
                  <a:srgbClr val="0000FF"/>
                </a:solidFill>
                <a:latin typeface="Arial" panose="020B0604020202020204" pitchFamily="34" charset="0"/>
                <a:cs typeface="Arial" panose="020B0604020202020204" pitchFamily="34" charset="0"/>
              </a:rPr>
              <a:t> </a:t>
            </a:r>
            <a:r>
              <a:rPr lang="de-DE" altLang="de-DE" sz="1400">
                <a:latin typeface="Arial" panose="020B0604020202020204" pitchFamily="34" charset="0"/>
                <a:cs typeface="Arial" panose="020B0604020202020204" pitchFamily="34" charset="0"/>
              </a:rPr>
              <a:t>ergebenden Betrag an die Krankenkasse.</a:t>
            </a:r>
          </a:p>
        </p:txBody>
      </p:sp>
    </p:spTree>
  </p:cSld>
  <p:clrMapOvr>
    <a:masterClrMapping/>
  </p:clrMapOvr>
  <p:transition spd="med">
    <p:wipe dir="r"/>
  </p:transition>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Fußzeilenplatzhalter 2">
            <a:extLst>
              <a:ext uri="{FF2B5EF4-FFF2-40B4-BE49-F238E27FC236}">
                <a16:creationId xmlns:a16="http://schemas.microsoft.com/office/drawing/2014/main" id="{F19ABB1F-FB45-4D9F-9303-A3DC279BE6F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7571" name="Foliennummernplatzhalter 3">
            <a:extLst>
              <a:ext uri="{FF2B5EF4-FFF2-40B4-BE49-F238E27FC236}">
                <a16:creationId xmlns:a16="http://schemas.microsoft.com/office/drawing/2014/main" id="{243ACC27-DD86-4873-9E31-93B91282D5C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D54F98C-41B3-42CD-83F9-A470841C19A5}" type="slidenum">
              <a:rPr lang="de-DE" altLang="de-DE" sz="1400"/>
              <a:pPr eaLnBrk="1" hangingPunct="1"/>
              <a:t>226</a:t>
            </a:fld>
            <a:endParaRPr lang="de-DE" altLang="de-DE" sz="1400"/>
          </a:p>
        </p:txBody>
      </p:sp>
      <p:sp>
        <p:nvSpPr>
          <p:cNvPr id="237572" name="Text Box 2">
            <a:extLst>
              <a:ext uri="{FF2B5EF4-FFF2-40B4-BE49-F238E27FC236}">
                <a16:creationId xmlns:a16="http://schemas.microsoft.com/office/drawing/2014/main" id="{9136386F-13A0-4846-96B4-597E03B4A2C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7573" name="Text Box 3">
            <a:extLst>
              <a:ext uri="{FF2B5EF4-FFF2-40B4-BE49-F238E27FC236}">
                <a16:creationId xmlns:a16="http://schemas.microsoft.com/office/drawing/2014/main" id="{9FFAC6D0-7045-435D-AA6A-18C16B4B615B}"/>
              </a:ext>
            </a:extLst>
          </p:cNvPr>
          <p:cNvSpPr txBox="1">
            <a:spLocks noChangeArrowheads="1"/>
          </p:cNvSpPr>
          <p:nvPr/>
        </p:nvSpPr>
        <p:spPr bwMode="auto">
          <a:xfrm>
            <a:off x="1257300" y="1295400"/>
            <a:ext cx="7658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(Palliativversorgung 1)</a:t>
            </a:r>
          </a:p>
        </p:txBody>
      </p:sp>
      <p:sp>
        <p:nvSpPr>
          <p:cNvPr id="237574" name="Text Box 4">
            <a:extLst>
              <a:ext uri="{FF2B5EF4-FFF2-40B4-BE49-F238E27FC236}">
                <a16:creationId xmlns:a16="http://schemas.microsoft.com/office/drawing/2014/main" id="{7BE9C4A7-4287-4019-A732-C6997F6C3E2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7575" name="Rectangle 5">
            <a:extLst>
              <a:ext uri="{FF2B5EF4-FFF2-40B4-BE49-F238E27FC236}">
                <a16:creationId xmlns:a16="http://schemas.microsoft.com/office/drawing/2014/main" id="{12B0EE2F-7C63-482E-85E8-91D12834BFA3}"/>
              </a:ext>
            </a:extLst>
          </p:cNvPr>
          <p:cNvSpPr>
            <a:spLocks noGrp="1" noChangeArrowheads="1"/>
          </p:cNvSpPr>
          <p:nvPr>
            <p:ph type="title" idx="4294967295"/>
          </p:nvPr>
        </p:nvSpPr>
        <p:spPr/>
        <p:txBody>
          <a:bodyPr/>
          <a:lstStyle/>
          <a:p>
            <a:pPr eaLnBrk="1" hangingPunct="1"/>
            <a:r>
              <a:rPr lang="de-DE" altLang="de-DE"/>
              <a:t>Krankenbehandlung 3 (Soziotherapie)</a:t>
            </a:r>
          </a:p>
        </p:txBody>
      </p:sp>
      <p:sp>
        <p:nvSpPr>
          <p:cNvPr id="237576" name="Rectangle 6">
            <a:extLst>
              <a:ext uri="{FF2B5EF4-FFF2-40B4-BE49-F238E27FC236}">
                <a16:creationId xmlns:a16="http://schemas.microsoft.com/office/drawing/2014/main" id="{8C69F91C-E5C4-4E6B-92EE-CA79AD54AE6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7577" name="Text Box 8">
            <a:extLst>
              <a:ext uri="{FF2B5EF4-FFF2-40B4-BE49-F238E27FC236}">
                <a16:creationId xmlns:a16="http://schemas.microsoft.com/office/drawing/2014/main" id="{E3D8201D-3C97-497D-8EA8-584B344A0D5D}"/>
              </a:ext>
            </a:extLst>
          </p:cNvPr>
          <p:cNvSpPr txBox="1">
            <a:spLocks noChangeArrowheads="1"/>
          </p:cNvSpPr>
          <p:nvPr/>
        </p:nvSpPr>
        <p:spPr bwMode="auto">
          <a:xfrm>
            <a:off x="1295400" y="2438400"/>
            <a:ext cx="6248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37 b</a:t>
            </a:r>
          </a:p>
          <a:p>
            <a:pPr algn="ctr" eaLnBrk="1" hangingPunct="1">
              <a:spcBef>
                <a:spcPct val="50000"/>
              </a:spcBef>
            </a:pPr>
            <a:r>
              <a:rPr lang="de-DE" altLang="de-DE"/>
              <a:t>Spezialisierte ambulante Palliativversorgung</a:t>
            </a:r>
          </a:p>
        </p:txBody>
      </p:sp>
      <p:sp>
        <p:nvSpPr>
          <p:cNvPr id="237578" name="Text Box 9">
            <a:extLst>
              <a:ext uri="{FF2B5EF4-FFF2-40B4-BE49-F238E27FC236}">
                <a16:creationId xmlns:a16="http://schemas.microsoft.com/office/drawing/2014/main" id="{0E5839AE-213F-403D-A3FB-C947155FD2BC}"/>
              </a:ext>
            </a:extLst>
          </p:cNvPr>
          <p:cNvSpPr txBox="1">
            <a:spLocks noChangeArrowheads="1"/>
          </p:cNvSpPr>
          <p:nvPr/>
        </p:nvSpPr>
        <p:spPr bwMode="auto">
          <a:xfrm>
            <a:off x="609600" y="3581400"/>
            <a:ext cx="8001000" cy="283845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(1) Versicherte mit einer nicht heilbaren, fortschreitenden und weit fort-geschrittenen Erkrankung bei einer zugleich begrenzten Lebenserwartung, die eine besonders aufwändige Versorgung benötigen, haben Anspruch auf spezialisierte ambulante Palliativversorgung. Die Leistung ist von einem Ver-tragsarzt oder Krankenhausarzt zu verordnen. Die spezialisierte ambulante Palliativversorgung umfasst ärztliche und pflegerische Leistungen einschließ-lich ihrer Koordination insbesondere zur Schmerztherapie und Symptomkon-trolle und zielt darauf ab, die Betreuung der Versicherten nach Satz 1 in der vertrauten häuslichen Umgebung zu ermöglichen. Dabei sind die besonde-ren Belange von Kindern zu berücksichtigen. </a:t>
            </a:r>
          </a:p>
        </p:txBody>
      </p:sp>
    </p:spTree>
  </p:cSld>
  <p:clrMapOvr>
    <a:masterClrMapping/>
  </p:clrMapOvr>
  <p:transition spd="med">
    <p:wipe dir="r"/>
  </p:transition>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Fußzeilenplatzhalter 2">
            <a:extLst>
              <a:ext uri="{FF2B5EF4-FFF2-40B4-BE49-F238E27FC236}">
                <a16:creationId xmlns:a16="http://schemas.microsoft.com/office/drawing/2014/main" id="{A4D994DB-9967-48B1-8487-A41E36FCAC7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8595" name="Foliennummernplatzhalter 3">
            <a:extLst>
              <a:ext uri="{FF2B5EF4-FFF2-40B4-BE49-F238E27FC236}">
                <a16:creationId xmlns:a16="http://schemas.microsoft.com/office/drawing/2014/main" id="{D7BD4477-F577-4E78-B48C-777800F0D39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C6B6151-2252-474A-9FA6-115B08866A45}" type="slidenum">
              <a:rPr lang="de-DE" altLang="de-DE" sz="1400"/>
              <a:pPr eaLnBrk="1" hangingPunct="1"/>
              <a:t>227</a:t>
            </a:fld>
            <a:endParaRPr lang="de-DE" altLang="de-DE" sz="1400"/>
          </a:p>
        </p:txBody>
      </p:sp>
      <p:sp>
        <p:nvSpPr>
          <p:cNvPr id="238596" name="Text Box 2">
            <a:extLst>
              <a:ext uri="{FF2B5EF4-FFF2-40B4-BE49-F238E27FC236}">
                <a16:creationId xmlns:a16="http://schemas.microsoft.com/office/drawing/2014/main" id="{D5476282-875F-414B-8939-E6CAC717861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8597" name="Text Box 3">
            <a:extLst>
              <a:ext uri="{FF2B5EF4-FFF2-40B4-BE49-F238E27FC236}">
                <a16:creationId xmlns:a16="http://schemas.microsoft.com/office/drawing/2014/main" id="{D9F33127-3748-424F-AD65-F815C01AB38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(Haushaltshilfe 1)</a:t>
            </a:r>
          </a:p>
        </p:txBody>
      </p:sp>
      <p:sp>
        <p:nvSpPr>
          <p:cNvPr id="238598" name="Text Box 4">
            <a:extLst>
              <a:ext uri="{FF2B5EF4-FFF2-40B4-BE49-F238E27FC236}">
                <a16:creationId xmlns:a16="http://schemas.microsoft.com/office/drawing/2014/main" id="{4C03675A-9280-4556-9933-847197D8C81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8599" name="Rectangle 5">
            <a:extLst>
              <a:ext uri="{FF2B5EF4-FFF2-40B4-BE49-F238E27FC236}">
                <a16:creationId xmlns:a16="http://schemas.microsoft.com/office/drawing/2014/main" id="{B247E302-5531-4146-B215-7B8C4D2D84D4}"/>
              </a:ext>
            </a:extLst>
          </p:cNvPr>
          <p:cNvSpPr>
            <a:spLocks noGrp="1" noChangeArrowheads="1"/>
          </p:cNvSpPr>
          <p:nvPr>
            <p:ph type="title" idx="4294967295"/>
          </p:nvPr>
        </p:nvSpPr>
        <p:spPr/>
        <p:txBody>
          <a:bodyPr/>
          <a:lstStyle/>
          <a:p>
            <a:pPr eaLnBrk="1" hangingPunct="1"/>
            <a:r>
              <a:rPr lang="de-DE" altLang="de-DE"/>
              <a:t>Krankenbehandlung 1 (Haushaltshilfe)</a:t>
            </a:r>
          </a:p>
        </p:txBody>
      </p:sp>
      <p:sp>
        <p:nvSpPr>
          <p:cNvPr id="238600" name="Rectangle 6">
            <a:extLst>
              <a:ext uri="{FF2B5EF4-FFF2-40B4-BE49-F238E27FC236}">
                <a16:creationId xmlns:a16="http://schemas.microsoft.com/office/drawing/2014/main" id="{26C6351F-37C0-4C3C-B57A-DDC02DA32D5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8601" name="Text Box 8">
            <a:extLst>
              <a:ext uri="{FF2B5EF4-FFF2-40B4-BE49-F238E27FC236}">
                <a16:creationId xmlns:a16="http://schemas.microsoft.com/office/drawing/2014/main" id="{163841C9-F000-40B6-8687-7F5AA3480CA6}"/>
              </a:ext>
            </a:extLst>
          </p:cNvPr>
          <p:cNvSpPr txBox="1">
            <a:spLocks noChangeArrowheads="1"/>
          </p:cNvSpPr>
          <p:nvPr/>
        </p:nvSpPr>
        <p:spPr bwMode="auto">
          <a:xfrm>
            <a:off x="228600" y="3149600"/>
            <a:ext cx="8610600" cy="3300413"/>
          </a:xfrm>
          <a:prstGeom prst="rect">
            <a:avLst/>
          </a:prstGeom>
          <a:solidFill>
            <a:srgbClr val="66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a:t>
            </a:r>
            <a:r>
              <a:rPr lang="de-DE" altLang="de-DE" sz="1600">
                <a:latin typeface="Arial" panose="020B0604020202020204" pitchFamily="34" charset="0"/>
                <a:cs typeface="Arial" panose="020B0604020202020204" pitchFamily="34" charset="0"/>
              </a:rPr>
              <a:t>1) Versicherte erhalten Haushaltshilfe, wenn ihnen wegen Krankenhausbehandlung oder wegen einer Leistung nach § 23 Abs. 2</a:t>
            </a:r>
            <a:r>
              <a:rPr lang="de-DE" altLang="de-DE" sz="1600">
                <a:solidFill>
                  <a:srgbClr val="0000FF"/>
                </a:solidFill>
                <a:latin typeface="Arial" panose="020B0604020202020204" pitchFamily="34" charset="0"/>
                <a:cs typeface="Arial" panose="020B0604020202020204" pitchFamily="34" charset="0"/>
              </a:rPr>
              <a:t> </a:t>
            </a:r>
            <a:r>
              <a:rPr lang="de-DE" altLang="de-DE" sz="1600">
                <a:latin typeface="Arial" panose="020B0604020202020204" pitchFamily="34" charset="0"/>
                <a:cs typeface="Arial" panose="020B0604020202020204" pitchFamily="34" charset="0"/>
              </a:rPr>
              <a:t>oder 4 , §§ 24, 37, 40 oder § 41</a:t>
            </a:r>
            <a:r>
              <a:rPr lang="de-DE" altLang="de-DE" sz="1600">
                <a:solidFill>
                  <a:srgbClr val="0000FF"/>
                </a:solidFill>
                <a:latin typeface="Arial" panose="020B0604020202020204" pitchFamily="34" charset="0"/>
                <a:cs typeface="Arial" panose="020B0604020202020204" pitchFamily="34" charset="0"/>
              </a:rPr>
              <a:t> </a:t>
            </a:r>
            <a:r>
              <a:rPr lang="de-DE" altLang="de-DE" sz="1600">
                <a:latin typeface="Arial" panose="020B0604020202020204" pitchFamily="34" charset="0"/>
                <a:cs typeface="Arial" panose="020B0604020202020204" pitchFamily="34" charset="0"/>
              </a:rPr>
              <a:t>die Weiterführung des Haushalts nicht möglich ist. Voraussetzung ist ferner, dass im Haushalt ein Kind lebt, das bei Beginn der Haushaltshilfe das zwölfte Lebensjahr noch nicht vollendet hat oder das behindert und auf Hilfe angewiesen ist. </a:t>
            </a:r>
            <a:br>
              <a:rPr lang="de-DE" altLang="de-DE" sz="1600">
                <a:latin typeface="Arial" panose="020B0604020202020204" pitchFamily="34" charset="0"/>
                <a:cs typeface="Arial" panose="020B0604020202020204" pitchFamily="34" charset="0"/>
              </a:rPr>
            </a:br>
            <a:br>
              <a:rPr lang="de-DE" altLang="de-DE" sz="1600">
                <a:latin typeface="Arial" panose="020B0604020202020204" pitchFamily="34" charset="0"/>
                <a:cs typeface="Arial" panose="020B0604020202020204" pitchFamily="34" charset="0"/>
              </a:rPr>
            </a:br>
            <a:r>
              <a:rPr lang="de-DE" altLang="de-DE" sz="1600">
                <a:latin typeface="Arial" panose="020B0604020202020204" pitchFamily="34" charset="0"/>
                <a:cs typeface="Arial" panose="020B0604020202020204" pitchFamily="34" charset="0"/>
              </a:rPr>
              <a:t>(2) Die Satzung kann bestimmen, dass die Krankenkasse in anderen als den in Absatz 1 genannten Fällen Haushaltshilfe erbringt, wenn Versicherten wegen Krankheit die Weiter-führung des Haushalts nicht möglich ist. Sie kann dabei von Absatz 1 Satz 2 abweichen sowie Umfang und Dauer der Leistung bestimmen. </a:t>
            </a:r>
            <a:br>
              <a:rPr lang="de-DE" altLang="de-DE" sz="1600">
                <a:latin typeface="Arial" panose="020B0604020202020204" pitchFamily="34" charset="0"/>
                <a:cs typeface="Arial" panose="020B0604020202020204" pitchFamily="34" charset="0"/>
              </a:rPr>
            </a:br>
            <a:br>
              <a:rPr lang="de-DE" altLang="de-DE" sz="1600">
                <a:latin typeface="Arial" panose="020B0604020202020204" pitchFamily="34" charset="0"/>
                <a:cs typeface="Arial" panose="020B0604020202020204" pitchFamily="34" charset="0"/>
              </a:rPr>
            </a:br>
            <a:r>
              <a:rPr lang="de-DE" altLang="de-DE" sz="1600">
                <a:latin typeface="Arial" panose="020B0604020202020204" pitchFamily="34" charset="0"/>
                <a:cs typeface="Arial" panose="020B0604020202020204" pitchFamily="34" charset="0"/>
              </a:rPr>
              <a:t>(3) Der Anspruch auf Haushaltshilfe besteht nur, soweit eine im Haushalt lebende Person den Haushalt nicht weiterführen kann. </a:t>
            </a:r>
          </a:p>
        </p:txBody>
      </p:sp>
      <p:sp>
        <p:nvSpPr>
          <p:cNvPr id="238602" name="Text Box 9">
            <a:extLst>
              <a:ext uri="{FF2B5EF4-FFF2-40B4-BE49-F238E27FC236}">
                <a16:creationId xmlns:a16="http://schemas.microsoft.com/office/drawing/2014/main" id="{4731D6C6-C0ED-4A46-A310-8C754B9ECC81}"/>
              </a:ext>
            </a:extLst>
          </p:cNvPr>
          <p:cNvSpPr txBox="1">
            <a:spLocks noChangeArrowheads="1"/>
          </p:cNvSpPr>
          <p:nvPr/>
        </p:nvSpPr>
        <p:spPr bwMode="auto">
          <a:xfrm>
            <a:off x="2590800" y="2362200"/>
            <a:ext cx="36576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38 </a:t>
            </a:r>
          </a:p>
          <a:p>
            <a:pPr algn="ctr" eaLnBrk="1" hangingPunct="1">
              <a:spcBef>
                <a:spcPct val="50000"/>
              </a:spcBef>
            </a:pPr>
            <a:r>
              <a:rPr lang="de-DE" altLang="de-DE" sz="1800" b="1">
                <a:latin typeface="Arial" panose="020B0604020202020204" pitchFamily="34" charset="0"/>
                <a:cs typeface="Arial" panose="020B0604020202020204" pitchFamily="34" charset="0"/>
              </a:rPr>
              <a:t>Haushaltshilfe</a:t>
            </a:r>
          </a:p>
        </p:txBody>
      </p:sp>
    </p:spTree>
  </p:cSld>
  <p:clrMapOvr>
    <a:masterClrMapping/>
  </p:clrMapOvr>
  <p:transition spd="med">
    <p:wipe dir="r"/>
  </p:transition>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Fußzeilenplatzhalter 2">
            <a:extLst>
              <a:ext uri="{FF2B5EF4-FFF2-40B4-BE49-F238E27FC236}">
                <a16:creationId xmlns:a16="http://schemas.microsoft.com/office/drawing/2014/main" id="{67FF6B1B-3203-41CD-B7BC-E87BE112C28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39619" name="Foliennummernplatzhalter 3">
            <a:extLst>
              <a:ext uri="{FF2B5EF4-FFF2-40B4-BE49-F238E27FC236}">
                <a16:creationId xmlns:a16="http://schemas.microsoft.com/office/drawing/2014/main" id="{C16965D4-0B9A-49E2-A87D-2916A206A0A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EB61F3B-3C45-4893-86DD-426F1ADBF511}" type="slidenum">
              <a:rPr lang="de-DE" altLang="de-DE" sz="1400"/>
              <a:pPr eaLnBrk="1" hangingPunct="1"/>
              <a:t>228</a:t>
            </a:fld>
            <a:endParaRPr lang="de-DE" altLang="de-DE" sz="1400"/>
          </a:p>
        </p:txBody>
      </p:sp>
      <p:sp>
        <p:nvSpPr>
          <p:cNvPr id="239620" name="Text Box 2">
            <a:extLst>
              <a:ext uri="{FF2B5EF4-FFF2-40B4-BE49-F238E27FC236}">
                <a16:creationId xmlns:a16="http://schemas.microsoft.com/office/drawing/2014/main" id="{F3BF660A-45D5-4A00-9253-64903F0962F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39621" name="Text Box 3">
            <a:extLst>
              <a:ext uri="{FF2B5EF4-FFF2-40B4-BE49-F238E27FC236}">
                <a16:creationId xmlns:a16="http://schemas.microsoft.com/office/drawing/2014/main" id="{51B5AB5D-ADEC-4C7B-88E8-5FC01452082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(Haushaltshilfe 2)</a:t>
            </a:r>
          </a:p>
        </p:txBody>
      </p:sp>
      <p:sp>
        <p:nvSpPr>
          <p:cNvPr id="239622" name="Text Box 4">
            <a:extLst>
              <a:ext uri="{FF2B5EF4-FFF2-40B4-BE49-F238E27FC236}">
                <a16:creationId xmlns:a16="http://schemas.microsoft.com/office/drawing/2014/main" id="{404E0D27-E26B-46C3-9D75-684334AAD6A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39623" name="Rectangle 5">
            <a:extLst>
              <a:ext uri="{FF2B5EF4-FFF2-40B4-BE49-F238E27FC236}">
                <a16:creationId xmlns:a16="http://schemas.microsoft.com/office/drawing/2014/main" id="{2E5F781F-85E0-4A22-9FBC-4AF436882B7E}"/>
              </a:ext>
            </a:extLst>
          </p:cNvPr>
          <p:cNvSpPr>
            <a:spLocks noGrp="1" noChangeArrowheads="1"/>
          </p:cNvSpPr>
          <p:nvPr>
            <p:ph type="title" idx="4294967295"/>
          </p:nvPr>
        </p:nvSpPr>
        <p:spPr/>
        <p:txBody>
          <a:bodyPr/>
          <a:lstStyle/>
          <a:p>
            <a:pPr eaLnBrk="1" hangingPunct="1"/>
            <a:r>
              <a:rPr lang="de-DE" altLang="de-DE"/>
              <a:t>Krankenbehandlung 2 (Haushaltshilfe)</a:t>
            </a:r>
          </a:p>
        </p:txBody>
      </p:sp>
      <p:sp>
        <p:nvSpPr>
          <p:cNvPr id="239624" name="Rectangle 6">
            <a:extLst>
              <a:ext uri="{FF2B5EF4-FFF2-40B4-BE49-F238E27FC236}">
                <a16:creationId xmlns:a16="http://schemas.microsoft.com/office/drawing/2014/main" id="{F609D3F8-E1FC-4763-9701-28F7D0CA63B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39625" name="Text Box 7">
            <a:extLst>
              <a:ext uri="{FF2B5EF4-FFF2-40B4-BE49-F238E27FC236}">
                <a16:creationId xmlns:a16="http://schemas.microsoft.com/office/drawing/2014/main" id="{F140B8A9-7B7D-42A3-88DF-1D05DABD578E}"/>
              </a:ext>
            </a:extLst>
          </p:cNvPr>
          <p:cNvSpPr txBox="1">
            <a:spLocks noChangeArrowheads="1"/>
          </p:cNvSpPr>
          <p:nvPr/>
        </p:nvSpPr>
        <p:spPr bwMode="auto">
          <a:xfrm>
            <a:off x="228600" y="2819400"/>
            <a:ext cx="8610600" cy="3495675"/>
          </a:xfrm>
          <a:prstGeom prst="rect">
            <a:avLst/>
          </a:prstGeom>
          <a:solidFill>
            <a:srgbClr val="66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solidFill>
                  <a:srgbClr val="000000"/>
                </a:solidFill>
                <a:latin typeface="Arial,Bold"/>
                <a:cs typeface="Times New Roman" panose="02020603050405020304" pitchFamily="18" charset="0"/>
              </a:rPr>
              <a:t>§ 12 </a:t>
            </a:r>
            <a:r>
              <a:rPr lang="de-DE" altLang="de-DE" sz="1400" b="1">
                <a:solidFill>
                  <a:srgbClr val="000000"/>
                </a:solidFill>
                <a:latin typeface="Arial" panose="020B0604020202020204" pitchFamily="34" charset="0"/>
                <a:cs typeface="Times New Roman" panose="02020603050405020304" pitchFamily="18" charset="0"/>
              </a:rPr>
              <a:t>Mehrleistungen zur Haushaltshilfe</a:t>
            </a:r>
          </a:p>
          <a:p>
            <a:pPr eaLnBrk="1" hangingPunct="1">
              <a:spcBef>
                <a:spcPct val="50000"/>
              </a:spcBef>
            </a:pPr>
            <a:r>
              <a:rPr lang="de-DE" altLang="de-DE" sz="1400">
                <a:latin typeface="Arial" panose="020B0604020202020204" pitchFamily="34" charset="0"/>
                <a:cs typeface="Arial" panose="020B0604020202020204" pitchFamily="34" charset="0"/>
              </a:rPr>
              <a:t> </a:t>
            </a:r>
            <a:r>
              <a:rPr lang="de-DE" altLang="de-DE" sz="1400">
                <a:latin typeface="Arial Unicode MS" panose="020B0604020202020204" pitchFamily="34" charset="-128"/>
                <a:ea typeface="Arial Unicode MS" panose="020B0604020202020204" pitchFamily="34" charset="-128"/>
                <a:cs typeface="Arial Unicode MS" panose="020B0604020202020204" pitchFamily="34" charset="-128"/>
              </a:rPr>
              <a:t>Außer in den in </a:t>
            </a:r>
            <a:r>
              <a:rPr lang="de-DE" altLang="de-DE" sz="1400">
                <a:latin typeface="Arial Unicode MS" panose="020B0604020202020204" pitchFamily="34" charset="-128"/>
                <a:ea typeface="Arial Unicode MS" panose="020B0604020202020204" pitchFamily="34" charset="-128"/>
                <a:cs typeface="Arial Unicode MS" panose="020B0604020202020204" pitchFamily="34" charset="-128"/>
                <a:hlinkClick r:id="" action="ppaction://noaction"/>
              </a:rPr>
              <a:t>§ 38 Abs. 1</a:t>
            </a:r>
            <a:r>
              <a:rPr lang="de-DE" altLang="de-DE" sz="1400">
                <a:latin typeface="Arial Unicode MS" panose="020B0604020202020204" pitchFamily="34" charset="-128"/>
                <a:ea typeface="Arial Unicode MS" panose="020B0604020202020204" pitchFamily="34" charset="-128"/>
                <a:cs typeface="Arial Unicode MS" panose="020B0604020202020204" pitchFamily="34" charset="-128"/>
              </a:rPr>
              <a:t> SGB V genannten Fällen stellt die AOK Haushaltshilfe auch dann zur Verfügung, wenn</a:t>
            </a:r>
          </a:p>
          <a:p>
            <a:pPr eaLnBrk="1" hangingPunct="1">
              <a:spcBef>
                <a:spcPct val="50000"/>
              </a:spcBef>
              <a:buFontTx/>
              <a:buAutoNum type="arabicPeriod"/>
            </a:pPr>
            <a:r>
              <a:rPr lang="de-DE" altLang="de-DE" sz="1400">
                <a:latin typeface="Arial" panose="020B0604020202020204" pitchFamily="34" charset="0"/>
                <a:cs typeface="Arial" panose="020B0604020202020204" pitchFamily="34" charset="0"/>
              </a:rPr>
              <a:t> nach ärztlicher Bescheinigung die Weiterführung des Haushalts wegen akuter schwerer Krankheit oder wegen akuter Verschlimmerung einer Krankheit nicht möglich ist, längstens jedoch für die Dauer von vier Wochen oder</a:t>
            </a:r>
          </a:p>
          <a:p>
            <a:pPr algn="just" eaLnBrk="1" hangingPunct="1">
              <a:spcBef>
                <a:spcPct val="50000"/>
              </a:spcBef>
              <a:buFontTx/>
              <a:buAutoNum type="arabicPeriod"/>
            </a:pPr>
            <a:r>
              <a:rPr lang="de-DE" altLang="de-DE" sz="1400">
                <a:latin typeface="Arial" panose="020B0604020202020204" pitchFamily="34" charset="0"/>
                <a:cs typeface="Arial" panose="020B0604020202020204" pitchFamily="34" charset="0"/>
              </a:rPr>
              <a:t> nach ärztlicher Bescheinigung die Weiterführung des Haushalts wegen akuter schwerer Krankheit oder wegen akuter Verschlimmerung einer Krankheit oder wegen einer aus medizinischen Gründen erforderlichen Abwesenheit als Begleitperson eines versicherten Angehörigen nicht möglich ist und im Haushalt ein Kind lebt, das bei Beginn der Haushaltshilfe das 14. Lebensjahr noch nicht vollendet hat oder das behindert und auf Hilfe angewiesen ist, längstens jedoch für die Dauer von 52 Wochen,</a:t>
            </a:r>
          </a:p>
          <a:p>
            <a:pPr eaLnBrk="1" hangingPunct="1">
              <a:spcBef>
                <a:spcPct val="50000"/>
              </a:spcBef>
            </a:pPr>
            <a:r>
              <a:rPr lang="de-DE" altLang="de-DE" sz="1400">
                <a:latin typeface="Arial Unicode MS" panose="020B0604020202020204" pitchFamily="34" charset="-128"/>
                <a:ea typeface="Arial Unicode MS" panose="020B0604020202020204" pitchFamily="34" charset="-128"/>
                <a:cs typeface="Arial Unicode MS" panose="020B0604020202020204" pitchFamily="34" charset="-128"/>
              </a:rPr>
              <a:t>soweit eine andere im Haushalt lebende Person den Haushalt nicht weiterführen kann. Darüber hinaus kann die AOK in begründeten Ausnahmefällen Haushaltshilfe in angemessenem Umfang zur Verfügung stellen.</a:t>
            </a:r>
          </a:p>
        </p:txBody>
      </p:sp>
      <p:sp>
        <p:nvSpPr>
          <p:cNvPr id="239626" name="Text Box 8">
            <a:extLst>
              <a:ext uri="{FF2B5EF4-FFF2-40B4-BE49-F238E27FC236}">
                <a16:creationId xmlns:a16="http://schemas.microsoft.com/office/drawing/2014/main" id="{AC357C6F-06AA-48C4-9FE7-1A285147F88C}"/>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Satzung der AOK Hessen</a:t>
            </a:r>
          </a:p>
        </p:txBody>
      </p:sp>
    </p:spTree>
  </p:cSld>
  <p:clrMapOvr>
    <a:masterClrMapping/>
  </p:clrMapOvr>
  <p:transition spd="med">
    <p:wipe dir="r"/>
  </p:transition>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Fußzeilenplatzhalter 2">
            <a:extLst>
              <a:ext uri="{FF2B5EF4-FFF2-40B4-BE49-F238E27FC236}">
                <a16:creationId xmlns:a16="http://schemas.microsoft.com/office/drawing/2014/main" id="{94E3ED52-521B-48E5-A6EE-86177789DF6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0643" name="Foliennummernplatzhalter 3">
            <a:extLst>
              <a:ext uri="{FF2B5EF4-FFF2-40B4-BE49-F238E27FC236}">
                <a16:creationId xmlns:a16="http://schemas.microsoft.com/office/drawing/2014/main" id="{78488498-8786-4261-85C2-B6D0C776478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0F96617-07A3-4F5F-A96A-DE9B8B29124D}" type="slidenum">
              <a:rPr lang="de-DE" altLang="de-DE" sz="1400"/>
              <a:pPr eaLnBrk="1" hangingPunct="1"/>
              <a:t>229</a:t>
            </a:fld>
            <a:endParaRPr lang="de-DE" altLang="de-DE" sz="1400"/>
          </a:p>
        </p:txBody>
      </p:sp>
      <p:sp>
        <p:nvSpPr>
          <p:cNvPr id="240644" name="Text Box 2">
            <a:extLst>
              <a:ext uri="{FF2B5EF4-FFF2-40B4-BE49-F238E27FC236}">
                <a16:creationId xmlns:a16="http://schemas.microsoft.com/office/drawing/2014/main" id="{DF74A6F5-D611-4753-A46D-20FB2A85364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0645" name="Text Box 3">
            <a:extLst>
              <a:ext uri="{FF2B5EF4-FFF2-40B4-BE49-F238E27FC236}">
                <a16:creationId xmlns:a16="http://schemas.microsoft.com/office/drawing/2014/main" id="{4025723D-40AF-4F40-A440-C40E3AA7B285}"/>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(Haushaltshilfe 3)</a:t>
            </a:r>
          </a:p>
        </p:txBody>
      </p:sp>
      <p:sp>
        <p:nvSpPr>
          <p:cNvPr id="240646" name="Text Box 4">
            <a:extLst>
              <a:ext uri="{FF2B5EF4-FFF2-40B4-BE49-F238E27FC236}">
                <a16:creationId xmlns:a16="http://schemas.microsoft.com/office/drawing/2014/main" id="{F3D12689-7E79-4DC2-B8B9-DC579B6E6D7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0647" name="Rectangle 5">
            <a:extLst>
              <a:ext uri="{FF2B5EF4-FFF2-40B4-BE49-F238E27FC236}">
                <a16:creationId xmlns:a16="http://schemas.microsoft.com/office/drawing/2014/main" id="{2E93F4BC-69D2-489B-A391-D2CB3C4A18C4}"/>
              </a:ext>
            </a:extLst>
          </p:cNvPr>
          <p:cNvSpPr>
            <a:spLocks noGrp="1" noChangeArrowheads="1"/>
          </p:cNvSpPr>
          <p:nvPr>
            <p:ph type="title" idx="4294967295"/>
          </p:nvPr>
        </p:nvSpPr>
        <p:spPr/>
        <p:txBody>
          <a:bodyPr/>
          <a:lstStyle/>
          <a:p>
            <a:pPr eaLnBrk="1" hangingPunct="1"/>
            <a:r>
              <a:rPr lang="de-DE" altLang="de-DE"/>
              <a:t>Krankenbehandlung 3 (Haushaltshilfe)</a:t>
            </a:r>
          </a:p>
        </p:txBody>
      </p:sp>
      <p:sp>
        <p:nvSpPr>
          <p:cNvPr id="240648" name="Rectangle 6">
            <a:extLst>
              <a:ext uri="{FF2B5EF4-FFF2-40B4-BE49-F238E27FC236}">
                <a16:creationId xmlns:a16="http://schemas.microsoft.com/office/drawing/2014/main" id="{5E5E1C6C-8433-4399-8E02-0C4D5026609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0649" name="Text Box 7">
            <a:extLst>
              <a:ext uri="{FF2B5EF4-FFF2-40B4-BE49-F238E27FC236}">
                <a16:creationId xmlns:a16="http://schemas.microsoft.com/office/drawing/2014/main" id="{BF1BEB2E-21A5-4C87-B9EC-5BE2432B367C}"/>
              </a:ext>
            </a:extLst>
          </p:cNvPr>
          <p:cNvSpPr txBox="1">
            <a:spLocks noChangeArrowheads="1"/>
          </p:cNvSpPr>
          <p:nvPr/>
        </p:nvSpPr>
        <p:spPr bwMode="auto">
          <a:xfrm>
            <a:off x="304800" y="2895600"/>
            <a:ext cx="8382000" cy="2536825"/>
          </a:xfrm>
          <a:prstGeom prst="rect">
            <a:avLst/>
          </a:prstGeom>
          <a:solidFill>
            <a:srgbClr val="66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Arial" panose="020B0604020202020204" pitchFamily="34" charset="0"/>
                <a:cs typeface="Arial" panose="020B0604020202020204" pitchFamily="34" charset="0"/>
              </a:rPr>
              <a:t>(4) Kann die Krankenkasse keine Haushaltshilfe stellen oder besteht Grund, davon abzusehen, sind den Versicherten die Kosten für eine selbstbeschaffte Haushaltshilfe in angemessener Höhe zu erstatten. Für Verwandte und Verschwägerte bis zum zweiten Grad werden keine Kosten erstattet; die Krankenkasse kann jedoch die erforderlichen Fahrkosten und den Verdienstausfall erstatten, wenn die Erstattung in einem angemessenen Verhältnis zu den sonst für eine Ersatzkraft entstehenden Kosten steht. </a:t>
            </a:r>
            <a:br>
              <a:rPr lang="de-DE" altLang="de-DE" sz="1600">
                <a:latin typeface="Arial" panose="020B0604020202020204" pitchFamily="34" charset="0"/>
                <a:cs typeface="Arial" panose="020B0604020202020204" pitchFamily="34" charset="0"/>
              </a:rPr>
            </a:br>
            <a:br>
              <a:rPr lang="de-DE" altLang="de-DE" sz="1600">
                <a:latin typeface="Arial" panose="020B0604020202020204" pitchFamily="34" charset="0"/>
                <a:cs typeface="Arial" panose="020B0604020202020204" pitchFamily="34" charset="0"/>
              </a:rPr>
            </a:br>
            <a:r>
              <a:rPr lang="de-DE" altLang="de-DE" sz="1600">
                <a:latin typeface="Arial" panose="020B0604020202020204" pitchFamily="34" charset="0"/>
                <a:cs typeface="Arial" panose="020B0604020202020204" pitchFamily="34" charset="0"/>
              </a:rPr>
              <a:t>(5) Versicherte, die das 18. Lebensjahr vollendet haben, leisten als Zuzahlung je Kalender-tag der Leistungsinanspruchnahme den sich nach § 61 Satz 1</a:t>
            </a:r>
            <a:r>
              <a:rPr lang="de-DE" altLang="de-DE" sz="1600">
                <a:solidFill>
                  <a:srgbClr val="0000FF"/>
                </a:solidFill>
                <a:latin typeface="Arial" panose="020B0604020202020204" pitchFamily="34" charset="0"/>
                <a:cs typeface="Arial" panose="020B0604020202020204" pitchFamily="34" charset="0"/>
              </a:rPr>
              <a:t> </a:t>
            </a:r>
            <a:r>
              <a:rPr lang="de-DE" altLang="de-DE" sz="1600">
                <a:latin typeface="Arial" panose="020B0604020202020204" pitchFamily="34" charset="0"/>
                <a:cs typeface="Arial" panose="020B0604020202020204" pitchFamily="34" charset="0"/>
              </a:rPr>
              <a:t>ergebenden Betrag an die Krankenkasse. </a:t>
            </a:r>
          </a:p>
        </p:txBody>
      </p:sp>
      <p:sp>
        <p:nvSpPr>
          <p:cNvPr id="240650" name="Text Box 8">
            <a:extLst>
              <a:ext uri="{FF2B5EF4-FFF2-40B4-BE49-F238E27FC236}">
                <a16:creationId xmlns:a16="http://schemas.microsoft.com/office/drawing/2014/main" id="{9FFE570E-19B2-414E-903D-EA529F9787AD}"/>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38 SGB V </a:t>
            </a:r>
            <a:endParaRPr lang="de-DE" altLang="de-DE" sz="180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Fußzeilenplatzhalter 2">
            <a:extLst>
              <a:ext uri="{FF2B5EF4-FFF2-40B4-BE49-F238E27FC236}">
                <a16:creationId xmlns:a16="http://schemas.microsoft.com/office/drawing/2014/main" id="{3E47147E-A4DC-4B9D-8551-C73B4D13A1A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651" name="Foliennummernplatzhalter 3">
            <a:extLst>
              <a:ext uri="{FF2B5EF4-FFF2-40B4-BE49-F238E27FC236}">
                <a16:creationId xmlns:a16="http://schemas.microsoft.com/office/drawing/2014/main" id="{1BAD93AC-A64B-435E-B836-E914E612B9F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BA33C72-89EB-419D-8AF8-60EC8870B566}" type="slidenum">
              <a:rPr lang="de-DE" altLang="de-DE" sz="1400"/>
              <a:pPr eaLnBrk="1" hangingPunct="1"/>
              <a:t>23</a:t>
            </a:fld>
            <a:endParaRPr lang="de-DE" altLang="de-DE" sz="1400"/>
          </a:p>
        </p:txBody>
      </p:sp>
      <p:sp>
        <p:nvSpPr>
          <p:cNvPr id="27652" name="Text Box 2">
            <a:extLst>
              <a:ext uri="{FF2B5EF4-FFF2-40B4-BE49-F238E27FC236}">
                <a16:creationId xmlns:a16="http://schemas.microsoft.com/office/drawing/2014/main" id="{FE06D293-286A-4B0F-9EF5-365220CEF3ED}"/>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(2)</a:t>
            </a:r>
          </a:p>
        </p:txBody>
      </p:sp>
      <p:sp>
        <p:nvSpPr>
          <p:cNvPr id="27653" name="Text Box 3">
            <a:extLst>
              <a:ext uri="{FF2B5EF4-FFF2-40B4-BE49-F238E27FC236}">
                <a16:creationId xmlns:a16="http://schemas.microsoft.com/office/drawing/2014/main" id="{CDDA6C95-1EE1-419A-A199-E9536C0B7647}"/>
              </a:ext>
            </a:extLst>
          </p:cNvPr>
          <p:cNvSpPr txBox="1">
            <a:spLocks noChangeArrowheads="1"/>
          </p:cNvSpPr>
          <p:nvPr/>
        </p:nvSpPr>
        <p:spPr bwMode="auto">
          <a:xfrm>
            <a:off x="838200" y="2057400"/>
            <a:ext cx="8001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Fragestellung: Wer übernimmt die Kosten für Gesundheitsstörungen durch</a:t>
            </a:r>
          </a:p>
        </p:txBody>
      </p:sp>
      <p:sp>
        <p:nvSpPr>
          <p:cNvPr id="27654" name="Rectangle 12">
            <a:extLst>
              <a:ext uri="{FF2B5EF4-FFF2-40B4-BE49-F238E27FC236}">
                <a16:creationId xmlns:a16="http://schemas.microsoft.com/office/drawing/2014/main" id="{5096649B-7F63-4198-ABAC-CA2E4E33176D}"/>
              </a:ext>
            </a:extLst>
          </p:cNvPr>
          <p:cNvSpPr>
            <a:spLocks noChangeArrowheads="1"/>
          </p:cNvSpPr>
          <p:nvPr/>
        </p:nvSpPr>
        <p:spPr bwMode="auto">
          <a:xfrm>
            <a:off x="762000" y="3124200"/>
            <a:ext cx="3810000" cy="1828800"/>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50182" name="Text Box 6">
            <a:extLst>
              <a:ext uri="{FF2B5EF4-FFF2-40B4-BE49-F238E27FC236}">
                <a16:creationId xmlns:a16="http://schemas.microsoft.com/office/drawing/2014/main" id="{BFBD5887-A4BE-4298-878C-DAB041D5E267}"/>
              </a:ext>
            </a:extLst>
          </p:cNvPr>
          <p:cNvSpPr txBox="1">
            <a:spLocks noChangeArrowheads="1"/>
          </p:cNvSpPr>
          <p:nvPr/>
        </p:nvSpPr>
        <p:spPr bwMode="auto">
          <a:xfrm>
            <a:off x="762000" y="3340100"/>
            <a:ext cx="7543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Rauchen</a:t>
            </a:r>
          </a:p>
        </p:txBody>
      </p:sp>
      <p:sp>
        <p:nvSpPr>
          <p:cNvPr id="50183" name="Text Box 7">
            <a:extLst>
              <a:ext uri="{FF2B5EF4-FFF2-40B4-BE49-F238E27FC236}">
                <a16:creationId xmlns:a16="http://schemas.microsoft.com/office/drawing/2014/main" id="{6690A433-1D42-443C-88CD-C4ACFDAD4D33}"/>
              </a:ext>
            </a:extLst>
          </p:cNvPr>
          <p:cNvSpPr txBox="1">
            <a:spLocks noChangeArrowheads="1"/>
          </p:cNvSpPr>
          <p:nvPr/>
        </p:nvSpPr>
        <p:spPr bwMode="auto">
          <a:xfrm>
            <a:off x="762000" y="3087688"/>
            <a:ext cx="6705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Gefährliche Sportarten</a:t>
            </a:r>
          </a:p>
        </p:txBody>
      </p:sp>
      <p:sp>
        <p:nvSpPr>
          <p:cNvPr id="50184" name="Text Box 8">
            <a:extLst>
              <a:ext uri="{FF2B5EF4-FFF2-40B4-BE49-F238E27FC236}">
                <a16:creationId xmlns:a16="http://schemas.microsoft.com/office/drawing/2014/main" id="{F99F0EDF-15FF-40EA-9FA5-45635CB2EB2E}"/>
              </a:ext>
            </a:extLst>
          </p:cNvPr>
          <p:cNvSpPr txBox="1">
            <a:spLocks noChangeArrowheads="1"/>
          </p:cNvSpPr>
          <p:nvPr/>
        </p:nvSpPr>
        <p:spPr bwMode="auto">
          <a:xfrm>
            <a:off x="762000" y="3657600"/>
            <a:ext cx="7620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Ungesundes Ess-/Trinkverhalten</a:t>
            </a:r>
          </a:p>
        </p:txBody>
      </p:sp>
      <p:sp>
        <p:nvSpPr>
          <p:cNvPr id="50185" name="Text Box 9">
            <a:extLst>
              <a:ext uri="{FF2B5EF4-FFF2-40B4-BE49-F238E27FC236}">
                <a16:creationId xmlns:a16="http://schemas.microsoft.com/office/drawing/2014/main" id="{9EFDFAFF-4343-4BD2-8484-E9319743EFA9}"/>
              </a:ext>
            </a:extLst>
          </p:cNvPr>
          <p:cNvSpPr txBox="1">
            <a:spLocks noChangeArrowheads="1"/>
          </p:cNvSpPr>
          <p:nvPr/>
        </p:nvSpPr>
        <p:spPr bwMode="auto">
          <a:xfrm>
            <a:off x="762000" y="3949700"/>
            <a:ext cx="701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Piercing/Tätowierungen</a:t>
            </a:r>
          </a:p>
        </p:txBody>
      </p:sp>
      <p:sp>
        <p:nvSpPr>
          <p:cNvPr id="50186" name="Text Box 10">
            <a:extLst>
              <a:ext uri="{FF2B5EF4-FFF2-40B4-BE49-F238E27FC236}">
                <a16:creationId xmlns:a16="http://schemas.microsoft.com/office/drawing/2014/main" id="{EFFA4B68-D6D4-455C-894A-1BFDA114B12F}"/>
              </a:ext>
            </a:extLst>
          </p:cNvPr>
          <p:cNvSpPr txBox="1">
            <a:spLocks noChangeArrowheads="1"/>
          </p:cNvSpPr>
          <p:nvPr/>
        </p:nvSpPr>
        <p:spPr bwMode="auto">
          <a:xfrm>
            <a:off x="4953000" y="35052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Solidargemeinschaft?</a:t>
            </a:r>
          </a:p>
        </p:txBody>
      </p:sp>
      <p:sp>
        <p:nvSpPr>
          <p:cNvPr id="27660" name="AutoShape 11">
            <a:extLst>
              <a:ext uri="{FF2B5EF4-FFF2-40B4-BE49-F238E27FC236}">
                <a16:creationId xmlns:a16="http://schemas.microsoft.com/office/drawing/2014/main" id="{18E52149-D5C1-4D34-B386-E479723ACF43}"/>
              </a:ext>
            </a:extLst>
          </p:cNvPr>
          <p:cNvSpPr>
            <a:spLocks/>
          </p:cNvSpPr>
          <p:nvPr/>
        </p:nvSpPr>
        <p:spPr bwMode="auto">
          <a:xfrm>
            <a:off x="4572000" y="3162300"/>
            <a:ext cx="228600" cy="1676400"/>
          </a:xfrm>
          <a:prstGeom prst="rightBrace">
            <a:avLst>
              <a:gd name="adj1" fmla="val 61111"/>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7661" name="Rectangle 13">
            <a:extLst>
              <a:ext uri="{FF2B5EF4-FFF2-40B4-BE49-F238E27FC236}">
                <a16:creationId xmlns:a16="http://schemas.microsoft.com/office/drawing/2014/main" id="{D6075D68-6297-4566-A4E6-9EB1334DB103}"/>
              </a:ext>
            </a:extLst>
          </p:cNvPr>
          <p:cNvSpPr>
            <a:spLocks noGrp="1" noChangeArrowheads="1"/>
          </p:cNvSpPr>
          <p:nvPr>
            <p:ph type="title" idx="4294967295"/>
          </p:nvPr>
        </p:nvSpPr>
        <p:spPr/>
        <p:txBody>
          <a:bodyPr/>
          <a:lstStyle/>
          <a:p>
            <a:pPr eaLnBrk="1" hangingPunct="1"/>
            <a:r>
              <a:rPr lang="de-DE" altLang="de-DE"/>
              <a:t>Spannungsfeld 2</a:t>
            </a:r>
          </a:p>
        </p:txBody>
      </p:sp>
      <p:sp>
        <p:nvSpPr>
          <p:cNvPr id="50191" name="Text Box 15">
            <a:extLst>
              <a:ext uri="{FF2B5EF4-FFF2-40B4-BE49-F238E27FC236}">
                <a16:creationId xmlns:a16="http://schemas.microsoft.com/office/drawing/2014/main" id="{3B55BDB6-B21F-48DE-B1DD-6EF7E3D31A6F}"/>
              </a:ext>
            </a:extLst>
          </p:cNvPr>
          <p:cNvSpPr txBox="1">
            <a:spLocks noChangeArrowheads="1"/>
          </p:cNvSpPr>
          <p:nvPr/>
        </p:nvSpPr>
        <p:spPr bwMode="auto">
          <a:xfrm>
            <a:off x="4927600" y="39243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Eigenverantwortung?</a:t>
            </a:r>
            <a:endParaRPr lang="de-DE" altLang="de-DE"/>
          </a:p>
        </p:txBody>
      </p:sp>
      <p:pic>
        <p:nvPicPr>
          <p:cNvPr id="27663" name="Picture 17" descr="http://tbn0.google.com/images?q=tbn:KLYWaNWcCungqM:http://www.100besteschriften.de/bilder/026/Zapfino_Tatoo_web.jpg">
            <a:hlinkClick r:id="rId2"/>
            <a:extLst>
              <a:ext uri="{FF2B5EF4-FFF2-40B4-BE49-F238E27FC236}">
                <a16:creationId xmlns:a16="http://schemas.microsoft.com/office/drawing/2014/main" id="{04D409E1-4055-4BA4-9F6F-DC7DDF20E8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741" t="28993"/>
          <a:stretch>
            <a:fillRect/>
          </a:stretch>
        </p:blipFill>
        <p:spPr bwMode="auto">
          <a:xfrm>
            <a:off x="457200" y="5105400"/>
            <a:ext cx="1106488"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4" name="Picture 19" descr="http://tbn0.google.com/images?q=tbn:LB3NntKIuZeLnM:http://upload.wikimedia.org/wikipedia/commons/3/3a/Piercing.jpg">
            <a:hlinkClick r:id="rId4"/>
            <a:extLst>
              <a:ext uri="{FF2B5EF4-FFF2-40B4-BE49-F238E27FC236}">
                <a16:creationId xmlns:a16="http://schemas.microsoft.com/office/drawing/2014/main" id="{E2B65A8F-1562-4F1E-8299-6800BADBF3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1186"/>
          <a:stretch>
            <a:fillRect/>
          </a:stretch>
        </p:blipFill>
        <p:spPr bwMode="auto">
          <a:xfrm>
            <a:off x="1447800" y="5410200"/>
            <a:ext cx="1577975"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5" name="Picture 21" descr="http://tbn0.google.com/images?q=tbn:8gMpRXGGQqbpZM:http://www.bike-fitline.com/images/mountainbike-singeltrail.jpg">
            <a:hlinkClick r:id="rId6"/>
            <a:extLst>
              <a:ext uri="{FF2B5EF4-FFF2-40B4-BE49-F238E27FC236}">
                <a16:creationId xmlns:a16="http://schemas.microsoft.com/office/drawing/2014/main" id="{B48543C7-A63D-4F1C-BF94-BCA35CE8397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b="23068"/>
          <a:stretch>
            <a:fillRect/>
          </a:stretch>
        </p:blipFill>
        <p:spPr bwMode="auto">
          <a:xfrm>
            <a:off x="5181600" y="4648200"/>
            <a:ext cx="12636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6" name="Picture 23" descr="http://tbn0.google.com/images?q=tbn:Pym9dyAa2Gx7KM:http://data1.blog.de/media/752/2002752_b7cad850f7_m.jpg">
            <a:hlinkClick r:id="rId8"/>
            <a:extLst>
              <a:ext uri="{FF2B5EF4-FFF2-40B4-BE49-F238E27FC236}">
                <a16:creationId xmlns:a16="http://schemas.microsoft.com/office/drawing/2014/main" id="{AEA47233-7BA3-4BE7-8F78-141312EBA5C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0400" y="5181600"/>
            <a:ext cx="18288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7" name="Picture 25" descr="http://tbn0.google.com/images?q=tbn:nj219s9YNj7TrM:http://www.welt.de/multimedia/archive/00422/rauchen_DW_Finanzen_422137g.jpg">
            <a:hlinkClick r:id="rId10"/>
            <a:extLst>
              <a:ext uri="{FF2B5EF4-FFF2-40B4-BE49-F238E27FC236}">
                <a16:creationId xmlns:a16="http://schemas.microsoft.com/office/drawing/2014/main" id="{ED63AB2F-B654-4034-8A82-81160E55C1E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t="14349" r="14285"/>
          <a:stretch>
            <a:fillRect/>
          </a:stretch>
        </p:blipFill>
        <p:spPr bwMode="auto">
          <a:xfrm>
            <a:off x="6781800" y="2438400"/>
            <a:ext cx="15240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8" name="Text Box 26">
            <a:extLst>
              <a:ext uri="{FF2B5EF4-FFF2-40B4-BE49-F238E27FC236}">
                <a16:creationId xmlns:a16="http://schemas.microsoft.com/office/drawing/2014/main" id="{3552D7E3-58AE-4BF3-8E15-570BAB8388FD}"/>
              </a:ext>
            </a:extLst>
          </p:cNvPr>
          <p:cNvSpPr txBox="1">
            <a:spLocks noChangeArrowheads="1"/>
          </p:cNvSpPr>
          <p:nvPr/>
        </p:nvSpPr>
        <p:spPr bwMode="auto">
          <a:xfrm>
            <a:off x="5486400" y="4876800"/>
            <a:ext cx="1447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a:solidFill>
                  <a:srgbClr val="FFFFFF"/>
                </a:solidFill>
                <a:hlinkClick r:id="rId12"/>
              </a:rPr>
              <a:t> </a:t>
            </a:r>
            <a:endParaRPr lang="de-DE" altLang="de-DE">
              <a:solidFill>
                <a:srgbClr val="CC0000"/>
              </a:solidFill>
            </a:endParaRPr>
          </a:p>
          <a:p>
            <a:pPr eaLnBrk="1" hangingPunct="1">
              <a:spcBef>
                <a:spcPct val="50000"/>
              </a:spcBef>
            </a:pPr>
            <a:endParaRPr lang="de-DE" altLang="de-DE"/>
          </a:p>
        </p:txBody>
      </p:sp>
      <p:pic>
        <p:nvPicPr>
          <p:cNvPr id="27669" name="Picture 27" descr="C:\Dokumente und Einstellungen\H439090\Eigene Dateien\NoSave\Daten 2008\Studienbrief\Brustimplantate.jpg">
            <a:extLst>
              <a:ext uri="{FF2B5EF4-FFF2-40B4-BE49-F238E27FC236}">
                <a16:creationId xmlns:a16="http://schemas.microsoft.com/office/drawing/2014/main" id="{D483E5DD-AC4B-4F23-B2A9-DB2DD4A7767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29400" y="4419600"/>
            <a:ext cx="152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04" name="Text Box 28">
            <a:extLst>
              <a:ext uri="{FF2B5EF4-FFF2-40B4-BE49-F238E27FC236}">
                <a16:creationId xmlns:a16="http://schemas.microsoft.com/office/drawing/2014/main" id="{1BDF100B-58DE-4B83-ABBD-DBDD6F51FB07}"/>
              </a:ext>
            </a:extLst>
          </p:cNvPr>
          <p:cNvSpPr txBox="1">
            <a:spLocks noChangeArrowheads="1"/>
          </p:cNvSpPr>
          <p:nvPr/>
        </p:nvSpPr>
        <p:spPr bwMode="auto">
          <a:xfrm>
            <a:off x="762000" y="4230688"/>
            <a:ext cx="3657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Times New Roman" panose="02020603050405020304" pitchFamily="18" charset="0"/>
              </a:rPr>
              <a:t>Schadhafte Brustimplantate/med. nicht indizierte kosmetische OPs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183"/>
                                        </p:tgtEl>
                                        <p:attrNameLst>
                                          <p:attrName>style.visibility</p:attrName>
                                        </p:attrNameLst>
                                      </p:cBhvr>
                                      <p:to>
                                        <p:strVal val="visible"/>
                                      </p:to>
                                    </p:set>
                                    <p:anim calcmode="lin" valueType="num">
                                      <p:cBhvr additive="base">
                                        <p:cTn id="7" dur="500" fill="hold"/>
                                        <p:tgtEl>
                                          <p:spTgt spid="50183"/>
                                        </p:tgtEl>
                                        <p:attrNameLst>
                                          <p:attrName>ppt_x</p:attrName>
                                        </p:attrNameLst>
                                      </p:cBhvr>
                                      <p:tavLst>
                                        <p:tav tm="0">
                                          <p:val>
                                            <p:strVal val="0-#ppt_w/2"/>
                                          </p:val>
                                        </p:tav>
                                        <p:tav tm="100000">
                                          <p:val>
                                            <p:strVal val="#ppt_x"/>
                                          </p:val>
                                        </p:tav>
                                      </p:tavLst>
                                    </p:anim>
                                    <p:anim calcmode="lin" valueType="num">
                                      <p:cBhvr additive="base">
                                        <p:cTn id="8" dur="500" fill="hold"/>
                                        <p:tgtEl>
                                          <p:spTgt spid="5018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82"/>
                                        </p:tgtEl>
                                        <p:attrNameLst>
                                          <p:attrName>style.visibility</p:attrName>
                                        </p:attrNameLst>
                                      </p:cBhvr>
                                      <p:to>
                                        <p:strVal val="visible"/>
                                      </p:to>
                                    </p:set>
                                    <p:anim calcmode="lin" valueType="num">
                                      <p:cBhvr additive="base">
                                        <p:cTn id="13" dur="500" fill="hold"/>
                                        <p:tgtEl>
                                          <p:spTgt spid="50182"/>
                                        </p:tgtEl>
                                        <p:attrNameLst>
                                          <p:attrName>ppt_x</p:attrName>
                                        </p:attrNameLst>
                                      </p:cBhvr>
                                      <p:tavLst>
                                        <p:tav tm="0">
                                          <p:val>
                                            <p:strVal val="0-#ppt_w/2"/>
                                          </p:val>
                                        </p:tav>
                                        <p:tav tm="100000">
                                          <p:val>
                                            <p:strVal val="#ppt_x"/>
                                          </p:val>
                                        </p:tav>
                                      </p:tavLst>
                                    </p:anim>
                                    <p:anim calcmode="lin" valueType="num">
                                      <p:cBhvr additive="base">
                                        <p:cTn id="14" dur="500" fill="hold"/>
                                        <p:tgtEl>
                                          <p:spTgt spid="5018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84"/>
                                        </p:tgtEl>
                                        <p:attrNameLst>
                                          <p:attrName>style.visibility</p:attrName>
                                        </p:attrNameLst>
                                      </p:cBhvr>
                                      <p:to>
                                        <p:strVal val="visible"/>
                                      </p:to>
                                    </p:set>
                                    <p:anim calcmode="lin" valueType="num">
                                      <p:cBhvr additive="base">
                                        <p:cTn id="19" dur="500" fill="hold"/>
                                        <p:tgtEl>
                                          <p:spTgt spid="50184"/>
                                        </p:tgtEl>
                                        <p:attrNameLst>
                                          <p:attrName>ppt_x</p:attrName>
                                        </p:attrNameLst>
                                      </p:cBhvr>
                                      <p:tavLst>
                                        <p:tav tm="0">
                                          <p:val>
                                            <p:strVal val="0-#ppt_w/2"/>
                                          </p:val>
                                        </p:tav>
                                        <p:tav tm="100000">
                                          <p:val>
                                            <p:strVal val="#ppt_x"/>
                                          </p:val>
                                        </p:tav>
                                      </p:tavLst>
                                    </p:anim>
                                    <p:anim calcmode="lin" valueType="num">
                                      <p:cBhvr additive="base">
                                        <p:cTn id="20" dur="500" fill="hold"/>
                                        <p:tgtEl>
                                          <p:spTgt spid="5018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185"/>
                                        </p:tgtEl>
                                        <p:attrNameLst>
                                          <p:attrName>style.visibility</p:attrName>
                                        </p:attrNameLst>
                                      </p:cBhvr>
                                      <p:to>
                                        <p:strVal val="visible"/>
                                      </p:to>
                                    </p:set>
                                    <p:anim calcmode="lin" valueType="num">
                                      <p:cBhvr additive="base">
                                        <p:cTn id="25" dur="500" fill="hold"/>
                                        <p:tgtEl>
                                          <p:spTgt spid="50185"/>
                                        </p:tgtEl>
                                        <p:attrNameLst>
                                          <p:attrName>ppt_x</p:attrName>
                                        </p:attrNameLst>
                                      </p:cBhvr>
                                      <p:tavLst>
                                        <p:tav tm="0">
                                          <p:val>
                                            <p:strVal val="0-#ppt_w/2"/>
                                          </p:val>
                                        </p:tav>
                                        <p:tav tm="100000">
                                          <p:val>
                                            <p:strVal val="#ppt_x"/>
                                          </p:val>
                                        </p:tav>
                                      </p:tavLst>
                                    </p:anim>
                                    <p:anim calcmode="lin" valueType="num">
                                      <p:cBhvr additive="base">
                                        <p:cTn id="26" dur="500" fill="hold"/>
                                        <p:tgtEl>
                                          <p:spTgt spid="5018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204"/>
                                        </p:tgtEl>
                                        <p:attrNameLst>
                                          <p:attrName>style.visibility</p:attrName>
                                        </p:attrNameLst>
                                      </p:cBhvr>
                                      <p:to>
                                        <p:strVal val="visible"/>
                                      </p:to>
                                    </p:set>
                                    <p:anim calcmode="lin" valueType="num">
                                      <p:cBhvr additive="base">
                                        <p:cTn id="31" dur="500" fill="hold"/>
                                        <p:tgtEl>
                                          <p:spTgt spid="50204"/>
                                        </p:tgtEl>
                                        <p:attrNameLst>
                                          <p:attrName>ppt_x</p:attrName>
                                        </p:attrNameLst>
                                      </p:cBhvr>
                                      <p:tavLst>
                                        <p:tav tm="0">
                                          <p:val>
                                            <p:strVal val="0-#ppt_w/2"/>
                                          </p:val>
                                        </p:tav>
                                        <p:tav tm="100000">
                                          <p:val>
                                            <p:strVal val="#ppt_x"/>
                                          </p:val>
                                        </p:tav>
                                      </p:tavLst>
                                    </p:anim>
                                    <p:anim calcmode="lin" valueType="num">
                                      <p:cBhvr additive="base">
                                        <p:cTn id="32" dur="500" fill="hold"/>
                                        <p:tgtEl>
                                          <p:spTgt spid="5020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0186"/>
                                        </p:tgtEl>
                                        <p:attrNameLst>
                                          <p:attrName>style.visibility</p:attrName>
                                        </p:attrNameLst>
                                      </p:cBhvr>
                                      <p:to>
                                        <p:strVal val="visible"/>
                                      </p:to>
                                    </p:set>
                                    <p:anim calcmode="lin" valueType="num">
                                      <p:cBhvr additive="base">
                                        <p:cTn id="37" dur="500" fill="hold"/>
                                        <p:tgtEl>
                                          <p:spTgt spid="50186"/>
                                        </p:tgtEl>
                                        <p:attrNameLst>
                                          <p:attrName>ppt_x</p:attrName>
                                        </p:attrNameLst>
                                      </p:cBhvr>
                                      <p:tavLst>
                                        <p:tav tm="0">
                                          <p:val>
                                            <p:strVal val="1+#ppt_w/2"/>
                                          </p:val>
                                        </p:tav>
                                        <p:tav tm="100000">
                                          <p:val>
                                            <p:strVal val="#ppt_x"/>
                                          </p:val>
                                        </p:tav>
                                      </p:tavLst>
                                    </p:anim>
                                    <p:anim calcmode="lin" valueType="num">
                                      <p:cBhvr additive="base">
                                        <p:cTn id="38" dur="500" fill="hold"/>
                                        <p:tgtEl>
                                          <p:spTgt spid="5018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50191"/>
                                        </p:tgtEl>
                                        <p:attrNameLst>
                                          <p:attrName>style.visibility</p:attrName>
                                        </p:attrNameLst>
                                      </p:cBhvr>
                                      <p:to>
                                        <p:strVal val="visible"/>
                                      </p:to>
                                    </p:set>
                                    <p:anim calcmode="lin" valueType="num">
                                      <p:cBhvr additive="base">
                                        <p:cTn id="43" dur="500" fill="hold"/>
                                        <p:tgtEl>
                                          <p:spTgt spid="50191"/>
                                        </p:tgtEl>
                                        <p:attrNameLst>
                                          <p:attrName>ppt_x</p:attrName>
                                        </p:attrNameLst>
                                      </p:cBhvr>
                                      <p:tavLst>
                                        <p:tav tm="0">
                                          <p:val>
                                            <p:strVal val="1+#ppt_w/2"/>
                                          </p:val>
                                        </p:tav>
                                        <p:tav tm="100000">
                                          <p:val>
                                            <p:strVal val="#ppt_x"/>
                                          </p:val>
                                        </p:tav>
                                      </p:tavLst>
                                    </p:anim>
                                    <p:anim calcmode="lin" valueType="num">
                                      <p:cBhvr additive="base">
                                        <p:cTn id="44" dur="500" fill="hold"/>
                                        <p:tgtEl>
                                          <p:spTgt spid="50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autoUpdateAnimBg="0"/>
      <p:bldP spid="50183" grpId="0" autoUpdateAnimBg="0"/>
      <p:bldP spid="50184" grpId="0" autoUpdateAnimBg="0"/>
      <p:bldP spid="50185" grpId="0" autoUpdateAnimBg="0"/>
      <p:bldP spid="50186" grpId="0" autoUpdateAnimBg="0"/>
      <p:bldP spid="50191" grpId="0" autoUpdateAnimBg="0"/>
      <p:bldP spid="50204" grpId="0" autoUpdateAnimBg="0"/>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Fußzeilenplatzhalter 2">
            <a:extLst>
              <a:ext uri="{FF2B5EF4-FFF2-40B4-BE49-F238E27FC236}">
                <a16:creationId xmlns:a16="http://schemas.microsoft.com/office/drawing/2014/main" id="{E4D0FF2D-F976-43AB-8004-E0A40399E6F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1667" name="Foliennummernplatzhalter 3">
            <a:extLst>
              <a:ext uri="{FF2B5EF4-FFF2-40B4-BE49-F238E27FC236}">
                <a16:creationId xmlns:a16="http://schemas.microsoft.com/office/drawing/2014/main" id="{0F760F7B-93F0-4273-AE4C-A6D13FF02F1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E54125D-157C-4BA8-AF1B-7AC195C73E20}" type="slidenum">
              <a:rPr lang="de-DE" altLang="de-DE" sz="1400"/>
              <a:pPr eaLnBrk="1" hangingPunct="1"/>
              <a:t>230</a:t>
            </a:fld>
            <a:endParaRPr lang="de-DE" altLang="de-DE" sz="1400"/>
          </a:p>
        </p:txBody>
      </p:sp>
      <p:sp>
        <p:nvSpPr>
          <p:cNvPr id="241668" name="Text Box 2">
            <a:extLst>
              <a:ext uri="{FF2B5EF4-FFF2-40B4-BE49-F238E27FC236}">
                <a16:creationId xmlns:a16="http://schemas.microsoft.com/office/drawing/2014/main" id="{AFDBF8A8-0394-4821-84EA-B56BDC2EC91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1669" name="Text Box 3">
            <a:extLst>
              <a:ext uri="{FF2B5EF4-FFF2-40B4-BE49-F238E27FC236}">
                <a16:creationId xmlns:a16="http://schemas.microsoft.com/office/drawing/2014/main" id="{D9802B79-EED8-44C4-A9D2-DE851B18706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1)</a:t>
            </a:r>
          </a:p>
        </p:txBody>
      </p:sp>
      <p:sp>
        <p:nvSpPr>
          <p:cNvPr id="241670" name="Text Box 4">
            <a:extLst>
              <a:ext uri="{FF2B5EF4-FFF2-40B4-BE49-F238E27FC236}">
                <a16:creationId xmlns:a16="http://schemas.microsoft.com/office/drawing/2014/main" id="{D7721F94-6192-45DD-9909-F8805AED50C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1671" name="Rectangle 5">
            <a:extLst>
              <a:ext uri="{FF2B5EF4-FFF2-40B4-BE49-F238E27FC236}">
                <a16:creationId xmlns:a16="http://schemas.microsoft.com/office/drawing/2014/main" id="{33EC9D5C-D613-42F8-939B-B45713EAF4CF}"/>
              </a:ext>
            </a:extLst>
          </p:cNvPr>
          <p:cNvSpPr>
            <a:spLocks noGrp="1" noChangeArrowheads="1"/>
          </p:cNvSpPr>
          <p:nvPr>
            <p:ph type="title" idx="4294967295"/>
          </p:nvPr>
        </p:nvSpPr>
        <p:spPr/>
        <p:txBody>
          <a:bodyPr/>
          <a:lstStyle/>
          <a:p>
            <a:pPr eaLnBrk="1" hangingPunct="1"/>
            <a:r>
              <a:rPr lang="de-DE" altLang="de-DE"/>
              <a:t>Krankenbehandlung 1 (Krankenhaus)</a:t>
            </a:r>
          </a:p>
        </p:txBody>
      </p:sp>
      <p:sp>
        <p:nvSpPr>
          <p:cNvPr id="241672" name="Rectangle 6">
            <a:extLst>
              <a:ext uri="{FF2B5EF4-FFF2-40B4-BE49-F238E27FC236}">
                <a16:creationId xmlns:a16="http://schemas.microsoft.com/office/drawing/2014/main" id="{23E9061F-AF11-475D-ACD2-421F91A2365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1673" name="Text Box 7">
            <a:extLst>
              <a:ext uri="{FF2B5EF4-FFF2-40B4-BE49-F238E27FC236}">
                <a16:creationId xmlns:a16="http://schemas.microsoft.com/office/drawing/2014/main" id="{3803C735-CD40-46A5-BB03-2B91C9AD6B87}"/>
              </a:ext>
            </a:extLst>
          </p:cNvPr>
          <p:cNvSpPr txBox="1">
            <a:spLocks noChangeArrowheads="1"/>
          </p:cNvSpPr>
          <p:nvPr/>
        </p:nvSpPr>
        <p:spPr bwMode="auto">
          <a:xfrm>
            <a:off x="228600" y="3200400"/>
            <a:ext cx="8686800" cy="22256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Arial" panose="020B0604020202020204" pitchFamily="34" charset="0"/>
                <a:cs typeface="Arial" panose="020B0604020202020204" pitchFamily="34" charset="0"/>
              </a:rPr>
              <a:t>(1) Die Krankenhausbehandlung wird </a:t>
            </a:r>
            <a:r>
              <a:rPr lang="de-DE" altLang="de-DE" sz="2000" b="1">
                <a:latin typeface="Arial" panose="020B0604020202020204" pitchFamily="34" charset="0"/>
                <a:cs typeface="Arial" panose="020B0604020202020204" pitchFamily="34" charset="0"/>
              </a:rPr>
              <a:t>vollstationär</a:t>
            </a:r>
            <a:r>
              <a:rPr lang="de-DE" altLang="de-DE" sz="2000">
                <a:latin typeface="Arial" panose="020B0604020202020204" pitchFamily="34" charset="0"/>
                <a:cs typeface="Arial" panose="020B0604020202020204" pitchFamily="34" charset="0"/>
              </a:rPr>
              <a:t>, </a:t>
            </a:r>
            <a:r>
              <a:rPr lang="de-DE" altLang="de-DE" sz="2000" b="1">
                <a:latin typeface="Arial" panose="020B0604020202020204" pitchFamily="34" charset="0"/>
                <a:cs typeface="Arial" panose="020B0604020202020204" pitchFamily="34" charset="0"/>
              </a:rPr>
              <a:t>teilstationär</a:t>
            </a:r>
            <a:r>
              <a:rPr lang="de-DE" altLang="de-DE" sz="2000">
                <a:latin typeface="Arial" panose="020B0604020202020204" pitchFamily="34" charset="0"/>
                <a:cs typeface="Arial" panose="020B0604020202020204" pitchFamily="34" charset="0"/>
              </a:rPr>
              <a:t>, </a:t>
            </a:r>
            <a:r>
              <a:rPr lang="de-DE" altLang="de-DE" sz="2000" b="1">
                <a:latin typeface="Arial" panose="020B0604020202020204" pitchFamily="34" charset="0"/>
                <a:cs typeface="Arial" panose="020B0604020202020204" pitchFamily="34" charset="0"/>
              </a:rPr>
              <a:t>vor</a:t>
            </a:r>
            <a:r>
              <a:rPr lang="de-DE" altLang="de-DE" sz="2000">
                <a:latin typeface="Arial" panose="020B0604020202020204" pitchFamily="34" charset="0"/>
                <a:cs typeface="Arial" panose="020B0604020202020204" pitchFamily="34" charset="0"/>
              </a:rPr>
              <a:t>- und </a:t>
            </a:r>
            <a:r>
              <a:rPr lang="de-DE" altLang="de-DE" sz="2000" b="1">
                <a:latin typeface="Arial" panose="020B0604020202020204" pitchFamily="34" charset="0"/>
                <a:cs typeface="Arial" panose="020B0604020202020204" pitchFamily="34" charset="0"/>
              </a:rPr>
              <a:t>nachstationär</a:t>
            </a:r>
            <a:r>
              <a:rPr lang="de-DE" altLang="de-DE" sz="2000">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hlinkClick r:id="rId2"/>
              </a:rPr>
              <a:t>§ 115a</a:t>
            </a:r>
            <a:r>
              <a:rPr lang="de-DE" altLang="de-DE" sz="2000">
                <a:latin typeface="Arial" panose="020B0604020202020204" pitchFamily="34" charset="0"/>
                <a:cs typeface="Arial" panose="020B0604020202020204" pitchFamily="34" charset="0"/>
              </a:rPr>
              <a:t>) sowie </a:t>
            </a:r>
            <a:r>
              <a:rPr lang="de-DE" altLang="de-DE" sz="2000" b="1">
                <a:latin typeface="Arial" panose="020B0604020202020204" pitchFamily="34" charset="0"/>
                <a:cs typeface="Arial" panose="020B0604020202020204" pitchFamily="34" charset="0"/>
              </a:rPr>
              <a:t>ambulant</a:t>
            </a:r>
            <a:r>
              <a:rPr lang="de-DE" altLang="de-DE" sz="2000">
                <a:latin typeface="Arial" panose="020B0604020202020204" pitchFamily="34" charset="0"/>
                <a:cs typeface="Arial" panose="020B0604020202020204" pitchFamily="34" charset="0"/>
              </a:rPr>
              <a:t> (§ 115b) erbracht. Versicherte ha-ben Anspruch auf vollstationäre Behandlung in einem zugelassenen Kran-kenhaus (§ 108), wenn die Aufnahme nach Prüfung durch das Kranken-haus </a:t>
            </a:r>
            <a:r>
              <a:rPr lang="de-DE" altLang="de-DE" sz="2000" b="1">
                <a:latin typeface="Arial" panose="020B0604020202020204" pitchFamily="34" charset="0"/>
                <a:cs typeface="Arial" panose="020B0604020202020204" pitchFamily="34" charset="0"/>
              </a:rPr>
              <a:t>erforderlich</a:t>
            </a:r>
            <a:r>
              <a:rPr lang="de-DE" altLang="de-DE" sz="2000">
                <a:latin typeface="Arial" panose="020B0604020202020204" pitchFamily="34" charset="0"/>
                <a:cs typeface="Arial" panose="020B0604020202020204" pitchFamily="34" charset="0"/>
              </a:rPr>
              <a:t> ist, weil das Behandlungsziel nicht durch teilstationäre, vor- und nachstationäre oder ambulante Behandlung einschließlich häus-licher Krankenpflege erreicht werden kann.</a:t>
            </a:r>
            <a:r>
              <a:rPr lang="de-DE" altLang="de-DE" sz="1600">
                <a:latin typeface="Arial" panose="020B0604020202020204" pitchFamily="34" charset="0"/>
                <a:cs typeface="Arial" panose="020B0604020202020204" pitchFamily="34" charset="0"/>
              </a:rPr>
              <a:t> </a:t>
            </a:r>
          </a:p>
        </p:txBody>
      </p:sp>
      <p:sp>
        <p:nvSpPr>
          <p:cNvPr id="241674" name="Text Box 8">
            <a:extLst>
              <a:ext uri="{FF2B5EF4-FFF2-40B4-BE49-F238E27FC236}">
                <a16:creationId xmlns:a16="http://schemas.microsoft.com/office/drawing/2014/main" id="{B0D92D22-6C93-4AA8-8CEC-EB8E544DB3CA}"/>
              </a:ext>
            </a:extLst>
          </p:cNvPr>
          <p:cNvSpPr txBox="1">
            <a:spLocks noChangeArrowheads="1"/>
          </p:cNvSpPr>
          <p:nvPr/>
        </p:nvSpPr>
        <p:spPr bwMode="auto">
          <a:xfrm>
            <a:off x="2590800" y="2362200"/>
            <a:ext cx="36576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t>
            </a:r>
          </a:p>
          <a:p>
            <a:pPr algn="ctr" eaLnBrk="1" hangingPunct="1">
              <a:spcBef>
                <a:spcPct val="50000"/>
              </a:spcBef>
            </a:pPr>
            <a:r>
              <a:rPr lang="de-DE" altLang="de-DE" sz="1800" b="1">
                <a:latin typeface="Arial" panose="020B0604020202020204" pitchFamily="34" charset="0"/>
                <a:cs typeface="Arial" panose="020B0604020202020204" pitchFamily="34" charset="0"/>
              </a:rPr>
              <a:t>Krankenhausbehandlung </a:t>
            </a:r>
          </a:p>
        </p:txBody>
      </p:sp>
    </p:spTree>
  </p:cSld>
  <p:clrMapOvr>
    <a:masterClrMapping/>
  </p:clrMapOvr>
  <p:transition spd="med">
    <p:wipe dir="r"/>
  </p:transition>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ußzeilenplatzhalter 2">
            <a:extLst>
              <a:ext uri="{FF2B5EF4-FFF2-40B4-BE49-F238E27FC236}">
                <a16:creationId xmlns:a16="http://schemas.microsoft.com/office/drawing/2014/main" id="{2B7B736E-A9A4-4054-8FF6-3843904973A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2691" name="Foliennummernplatzhalter 3">
            <a:extLst>
              <a:ext uri="{FF2B5EF4-FFF2-40B4-BE49-F238E27FC236}">
                <a16:creationId xmlns:a16="http://schemas.microsoft.com/office/drawing/2014/main" id="{0D391EFE-F2DC-4DF7-B69B-5642466F2CC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7EFE78D-A31B-44FC-A524-8C9ACD4D9FC9}" type="slidenum">
              <a:rPr lang="de-DE" altLang="de-DE" sz="1400"/>
              <a:pPr eaLnBrk="1" hangingPunct="1"/>
              <a:t>231</a:t>
            </a:fld>
            <a:endParaRPr lang="de-DE" altLang="de-DE" sz="1400"/>
          </a:p>
        </p:txBody>
      </p:sp>
      <p:sp>
        <p:nvSpPr>
          <p:cNvPr id="242692" name="Text Box 2">
            <a:extLst>
              <a:ext uri="{FF2B5EF4-FFF2-40B4-BE49-F238E27FC236}">
                <a16:creationId xmlns:a16="http://schemas.microsoft.com/office/drawing/2014/main" id="{5CE3C82A-B91B-4695-AC3F-FC10B277E79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2693" name="Text Box 3">
            <a:extLst>
              <a:ext uri="{FF2B5EF4-FFF2-40B4-BE49-F238E27FC236}">
                <a16:creationId xmlns:a16="http://schemas.microsoft.com/office/drawing/2014/main" id="{C180DB58-58F3-4C08-99E6-DBDFBF1875F6}"/>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2)</a:t>
            </a:r>
          </a:p>
        </p:txBody>
      </p:sp>
      <p:sp>
        <p:nvSpPr>
          <p:cNvPr id="242694" name="Text Box 4">
            <a:extLst>
              <a:ext uri="{FF2B5EF4-FFF2-40B4-BE49-F238E27FC236}">
                <a16:creationId xmlns:a16="http://schemas.microsoft.com/office/drawing/2014/main" id="{9BDA3EB1-5366-4C93-AC7F-22C258414D6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2695" name="Rectangle 5">
            <a:extLst>
              <a:ext uri="{FF2B5EF4-FFF2-40B4-BE49-F238E27FC236}">
                <a16:creationId xmlns:a16="http://schemas.microsoft.com/office/drawing/2014/main" id="{80D8BCF8-63C2-4C7E-9901-3520AB4AF020}"/>
              </a:ext>
            </a:extLst>
          </p:cNvPr>
          <p:cNvSpPr>
            <a:spLocks noGrp="1" noChangeArrowheads="1"/>
          </p:cNvSpPr>
          <p:nvPr>
            <p:ph type="title" idx="4294967295"/>
          </p:nvPr>
        </p:nvSpPr>
        <p:spPr/>
        <p:txBody>
          <a:bodyPr/>
          <a:lstStyle/>
          <a:p>
            <a:pPr eaLnBrk="1" hangingPunct="1"/>
            <a:r>
              <a:rPr lang="de-DE" altLang="de-DE"/>
              <a:t>Krankenbehandlung 2 (Krankenhaus)</a:t>
            </a:r>
          </a:p>
        </p:txBody>
      </p:sp>
      <p:sp>
        <p:nvSpPr>
          <p:cNvPr id="242696" name="Rectangle 6">
            <a:extLst>
              <a:ext uri="{FF2B5EF4-FFF2-40B4-BE49-F238E27FC236}">
                <a16:creationId xmlns:a16="http://schemas.microsoft.com/office/drawing/2014/main" id="{E5C40352-9E67-409E-B79D-2532671734B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2697" name="Text Box 7">
            <a:extLst>
              <a:ext uri="{FF2B5EF4-FFF2-40B4-BE49-F238E27FC236}">
                <a16:creationId xmlns:a16="http://schemas.microsoft.com/office/drawing/2014/main" id="{3BA46D1E-AF06-41F4-9477-F88FEFBE215B}"/>
              </a:ext>
            </a:extLst>
          </p:cNvPr>
          <p:cNvSpPr txBox="1">
            <a:spLocks noChangeArrowheads="1"/>
          </p:cNvSpPr>
          <p:nvPr/>
        </p:nvSpPr>
        <p:spPr bwMode="auto">
          <a:xfrm>
            <a:off x="228600" y="3200400"/>
            <a:ext cx="8686800" cy="25304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Arial" panose="020B0604020202020204" pitchFamily="34" charset="0"/>
                <a:cs typeface="Arial" panose="020B0604020202020204" pitchFamily="34" charset="0"/>
              </a:rPr>
              <a:t>Die Krankenhausbehandlung umfasst im Rahmen des Versorgungsauf-trags des Krankenhauses alle Leistungen, die im Einzelfall nach Art und Schwere der Krankheit für die medizinische Versorgung der Versicherten im Krankenhaus notwendig sind, insbesondere ärztliche Behandlung (§ 28 Abs. 1), Krankenpflege, Versorgung mit Arznei-, Heil- und Hilfsmitteln, Unterkunft und Verpflegung; die akutstationäre Behandlung umfasst auch die im Einzelfall erforderlichen und zum frühestmöglichen Zeitpunkt ein-setzenden Leistungen zur Frührehabilitation.</a:t>
            </a:r>
          </a:p>
        </p:txBody>
      </p:sp>
      <p:sp>
        <p:nvSpPr>
          <p:cNvPr id="242698" name="Text Box 8">
            <a:extLst>
              <a:ext uri="{FF2B5EF4-FFF2-40B4-BE49-F238E27FC236}">
                <a16:creationId xmlns:a16="http://schemas.microsoft.com/office/drawing/2014/main" id="{7C81DDFF-9A0B-4808-9DDA-4316C4FE6282}"/>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Abs. 1 </a:t>
            </a:r>
          </a:p>
        </p:txBody>
      </p:sp>
    </p:spTree>
  </p:cSld>
  <p:clrMapOvr>
    <a:masterClrMapping/>
  </p:clrMapOvr>
  <p:transition spd="med">
    <p:wipe dir="r"/>
  </p:transition>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Fußzeilenplatzhalter 2">
            <a:extLst>
              <a:ext uri="{FF2B5EF4-FFF2-40B4-BE49-F238E27FC236}">
                <a16:creationId xmlns:a16="http://schemas.microsoft.com/office/drawing/2014/main" id="{D5E8B31C-0023-4476-B673-B7BF2717240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3715" name="Foliennummernplatzhalter 3">
            <a:extLst>
              <a:ext uri="{FF2B5EF4-FFF2-40B4-BE49-F238E27FC236}">
                <a16:creationId xmlns:a16="http://schemas.microsoft.com/office/drawing/2014/main" id="{93DE7AF2-8AB7-47A6-AE26-8657573A970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238D6C8-9DEA-421C-9F62-B2484F4996B9}" type="slidenum">
              <a:rPr lang="de-DE" altLang="de-DE" sz="1400"/>
              <a:pPr eaLnBrk="1" hangingPunct="1"/>
              <a:t>232</a:t>
            </a:fld>
            <a:endParaRPr lang="de-DE" altLang="de-DE" sz="1400"/>
          </a:p>
        </p:txBody>
      </p:sp>
      <p:sp>
        <p:nvSpPr>
          <p:cNvPr id="243716" name="Text Box 2">
            <a:extLst>
              <a:ext uri="{FF2B5EF4-FFF2-40B4-BE49-F238E27FC236}">
                <a16:creationId xmlns:a16="http://schemas.microsoft.com/office/drawing/2014/main" id="{49262AE2-81D6-4558-8BAA-CD337B01190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3717" name="Text Box 3">
            <a:extLst>
              <a:ext uri="{FF2B5EF4-FFF2-40B4-BE49-F238E27FC236}">
                <a16:creationId xmlns:a16="http://schemas.microsoft.com/office/drawing/2014/main" id="{CAE85613-15E0-4B46-9F6A-BB2C0DFEFD4B}"/>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3)</a:t>
            </a:r>
          </a:p>
        </p:txBody>
      </p:sp>
      <p:sp>
        <p:nvSpPr>
          <p:cNvPr id="243718" name="Text Box 4">
            <a:extLst>
              <a:ext uri="{FF2B5EF4-FFF2-40B4-BE49-F238E27FC236}">
                <a16:creationId xmlns:a16="http://schemas.microsoft.com/office/drawing/2014/main" id="{4950D765-BAB3-4A56-BBD4-6FB032A1DAE5}"/>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3719" name="Rectangle 5">
            <a:extLst>
              <a:ext uri="{FF2B5EF4-FFF2-40B4-BE49-F238E27FC236}">
                <a16:creationId xmlns:a16="http://schemas.microsoft.com/office/drawing/2014/main" id="{B05F3357-92D8-4EE4-981E-7B1E4CB485A0}"/>
              </a:ext>
            </a:extLst>
          </p:cNvPr>
          <p:cNvSpPr>
            <a:spLocks noGrp="1" noChangeArrowheads="1"/>
          </p:cNvSpPr>
          <p:nvPr>
            <p:ph type="title" idx="4294967295"/>
          </p:nvPr>
        </p:nvSpPr>
        <p:spPr/>
        <p:txBody>
          <a:bodyPr/>
          <a:lstStyle/>
          <a:p>
            <a:pPr eaLnBrk="1" hangingPunct="1"/>
            <a:r>
              <a:rPr lang="de-DE" altLang="de-DE"/>
              <a:t>Krankenbehandlung 3 (Krankenhaus)</a:t>
            </a:r>
          </a:p>
        </p:txBody>
      </p:sp>
      <p:sp>
        <p:nvSpPr>
          <p:cNvPr id="243720" name="Rectangle 6">
            <a:extLst>
              <a:ext uri="{FF2B5EF4-FFF2-40B4-BE49-F238E27FC236}">
                <a16:creationId xmlns:a16="http://schemas.microsoft.com/office/drawing/2014/main" id="{5F5F6E22-7957-433B-89E7-B50F51076F2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3721" name="Text Box 7">
            <a:extLst>
              <a:ext uri="{FF2B5EF4-FFF2-40B4-BE49-F238E27FC236}">
                <a16:creationId xmlns:a16="http://schemas.microsoft.com/office/drawing/2014/main" id="{BD6B22D1-8EE4-4B90-BA21-CD75CDB2E39D}"/>
              </a:ext>
            </a:extLst>
          </p:cNvPr>
          <p:cNvSpPr txBox="1">
            <a:spLocks noChangeArrowheads="1"/>
          </p:cNvSpPr>
          <p:nvPr/>
        </p:nvSpPr>
        <p:spPr bwMode="auto">
          <a:xfrm>
            <a:off x="228600" y="3200400"/>
            <a:ext cx="8686800" cy="10064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Arial" panose="020B0604020202020204" pitchFamily="34" charset="0"/>
                <a:cs typeface="Arial" panose="020B0604020202020204" pitchFamily="34" charset="0"/>
              </a:rPr>
              <a:t>(2) Wählen Versicherte ohne zwingenden Grund ein anderes als ein in der ärztlichen Einweisung genanntes Krankenhaus, können ihnen die Mehr-kosten ganz oder teilweise auferlegt werden. </a:t>
            </a:r>
          </a:p>
        </p:txBody>
      </p:sp>
      <p:sp>
        <p:nvSpPr>
          <p:cNvPr id="243722" name="Text Box 8">
            <a:extLst>
              <a:ext uri="{FF2B5EF4-FFF2-40B4-BE49-F238E27FC236}">
                <a16:creationId xmlns:a16="http://schemas.microsoft.com/office/drawing/2014/main" id="{E20E01FC-56DD-4C47-9301-0F8D23F9F032}"/>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Abs. 2 </a:t>
            </a:r>
          </a:p>
        </p:txBody>
      </p:sp>
    </p:spTree>
  </p:cSld>
  <p:clrMapOvr>
    <a:masterClrMapping/>
  </p:clrMapOvr>
  <p:transition spd="med">
    <p:wipe dir="r"/>
  </p:transition>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Fußzeilenplatzhalter 2">
            <a:extLst>
              <a:ext uri="{FF2B5EF4-FFF2-40B4-BE49-F238E27FC236}">
                <a16:creationId xmlns:a16="http://schemas.microsoft.com/office/drawing/2014/main" id="{70DEB64A-987E-409F-BCBD-95DC5D46555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4739" name="Foliennummernplatzhalter 3">
            <a:extLst>
              <a:ext uri="{FF2B5EF4-FFF2-40B4-BE49-F238E27FC236}">
                <a16:creationId xmlns:a16="http://schemas.microsoft.com/office/drawing/2014/main" id="{8EFBBCD6-0106-45B3-B37E-D02785D24F6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3AF6555-5845-4EE2-A128-2A9D564F55B7}" type="slidenum">
              <a:rPr lang="de-DE" altLang="de-DE" sz="1400"/>
              <a:pPr eaLnBrk="1" hangingPunct="1"/>
              <a:t>233</a:t>
            </a:fld>
            <a:endParaRPr lang="de-DE" altLang="de-DE" sz="1400"/>
          </a:p>
        </p:txBody>
      </p:sp>
      <p:sp>
        <p:nvSpPr>
          <p:cNvPr id="244740" name="Text Box 2">
            <a:extLst>
              <a:ext uri="{FF2B5EF4-FFF2-40B4-BE49-F238E27FC236}">
                <a16:creationId xmlns:a16="http://schemas.microsoft.com/office/drawing/2014/main" id="{B512FAE0-BA0A-42F0-A80C-589AEE506F5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4741" name="Text Box 3">
            <a:extLst>
              <a:ext uri="{FF2B5EF4-FFF2-40B4-BE49-F238E27FC236}">
                <a16:creationId xmlns:a16="http://schemas.microsoft.com/office/drawing/2014/main" id="{5F47A40F-0F60-4FEA-8510-A96204F698B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4)</a:t>
            </a:r>
          </a:p>
        </p:txBody>
      </p:sp>
      <p:sp>
        <p:nvSpPr>
          <p:cNvPr id="244742" name="Text Box 4">
            <a:extLst>
              <a:ext uri="{FF2B5EF4-FFF2-40B4-BE49-F238E27FC236}">
                <a16:creationId xmlns:a16="http://schemas.microsoft.com/office/drawing/2014/main" id="{9FF922D6-7AEF-4F41-A9D6-F803C33B599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4743" name="Rectangle 5">
            <a:extLst>
              <a:ext uri="{FF2B5EF4-FFF2-40B4-BE49-F238E27FC236}">
                <a16:creationId xmlns:a16="http://schemas.microsoft.com/office/drawing/2014/main" id="{BA929B2C-D06E-4963-907D-F6A920ABF811}"/>
              </a:ext>
            </a:extLst>
          </p:cNvPr>
          <p:cNvSpPr>
            <a:spLocks noGrp="1" noChangeArrowheads="1"/>
          </p:cNvSpPr>
          <p:nvPr>
            <p:ph type="title" idx="4294967295"/>
          </p:nvPr>
        </p:nvSpPr>
        <p:spPr/>
        <p:txBody>
          <a:bodyPr/>
          <a:lstStyle/>
          <a:p>
            <a:pPr eaLnBrk="1" hangingPunct="1"/>
            <a:r>
              <a:rPr lang="de-DE" altLang="de-DE"/>
              <a:t>Krankenbehandlung 5 (Krankenhaus)</a:t>
            </a:r>
          </a:p>
        </p:txBody>
      </p:sp>
      <p:sp>
        <p:nvSpPr>
          <p:cNvPr id="244744" name="Rectangle 6">
            <a:extLst>
              <a:ext uri="{FF2B5EF4-FFF2-40B4-BE49-F238E27FC236}">
                <a16:creationId xmlns:a16="http://schemas.microsoft.com/office/drawing/2014/main" id="{8E26C714-6377-4E3A-BF98-7790F788DBF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4745" name="Text Box 7">
            <a:extLst>
              <a:ext uri="{FF2B5EF4-FFF2-40B4-BE49-F238E27FC236}">
                <a16:creationId xmlns:a16="http://schemas.microsoft.com/office/drawing/2014/main" id="{A4A22004-A44D-4038-BED3-1EAF26526CFA}"/>
              </a:ext>
            </a:extLst>
          </p:cNvPr>
          <p:cNvSpPr txBox="1">
            <a:spLocks noChangeArrowheads="1"/>
          </p:cNvSpPr>
          <p:nvPr/>
        </p:nvSpPr>
        <p:spPr bwMode="auto">
          <a:xfrm>
            <a:off x="228600" y="2895600"/>
            <a:ext cx="8686800" cy="28352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Arial" panose="020B0604020202020204" pitchFamily="34" charset="0"/>
                <a:cs typeface="Arial" panose="020B0604020202020204" pitchFamily="34" charset="0"/>
              </a:rPr>
              <a:t>(4) Versicherte, die das achtzehnte  Lebensjahr vollendet haben, zahlen vom Beginn der vollstationären Krankenhausbehandlung an innerhalb eines Kalenderjahres für längstens 28 Tage den sich nach § 61 Satz 2</a:t>
            </a:r>
            <a:r>
              <a:rPr lang="de-DE" altLang="de-DE" sz="2000" u="sng">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ergebenden Betrag je Kalendertag an das Krankenhaus, das diesen Betrag an die Krankenkasse weiterleitet. Die innerhalb des Kalenderjahres bereits an einen Träger der gesetzlichen Rentenversicherung geleistete Zahlung nach § 32 Abs. 1 Satz 2 des Sechsten Buches</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sowie die nach § 40 Abs. 6 Satz 1</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geleistete Zuzahlung sind auf die Zahlung nach Satz 1 anzurech-nen. </a:t>
            </a:r>
          </a:p>
        </p:txBody>
      </p:sp>
      <p:sp>
        <p:nvSpPr>
          <p:cNvPr id="244746" name="Text Box 8">
            <a:extLst>
              <a:ext uri="{FF2B5EF4-FFF2-40B4-BE49-F238E27FC236}">
                <a16:creationId xmlns:a16="http://schemas.microsoft.com/office/drawing/2014/main" id="{F5788865-BC02-4B95-AEB3-ADE03E61B8FF}"/>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Abs. 4 </a:t>
            </a:r>
          </a:p>
        </p:txBody>
      </p:sp>
    </p:spTree>
  </p:cSld>
  <p:clrMapOvr>
    <a:masterClrMapping/>
  </p:clrMapOvr>
  <p:transition spd="med">
    <p:wipe dir="r"/>
  </p:transition>
</p:sld>
</file>

<file path=ppt/slides/slide2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62" name="Fußzeilenplatzhalter 2">
            <a:extLst>
              <a:ext uri="{FF2B5EF4-FFF2-40B4-BE49-F238E27FC236}">
                <a16:creationId xmlns:a16="http://schemas.microsoft.com/office/drawing/2014/main" id="{C179EE58-76E0-498A-8042-78A0B61F264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5763" name="Foliennummernplatzhalter 3">
            <a:extLst>
              <a:ext uri="{FF2B5EF4-FFF2-40B4-BE49-F238E27FC236}">
                <a16:creationId xmlns:a16="http://schemas.microsoft.com/office/drawing/2014/main" id="{5CCF0D50-ACB7-4A1D-AD9A-7B9A3E8DD9A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6EC7606-B6B4-42A8-B5AF-4D0D50BF8EA9}" type="slidenum">
              <a:rPr lang="de-DE" altLang="de-DE" sz="1400"/>
              <a:pPr eaLnBrk="1" hangingPunct="1"/>
              <a:t>234</a:t>
            </a:fld>
            <a:endParaRPr lang="de-DE" altLang="de-DE" sz="1400"/>
          </a:p>
        </p:txBody>
      </p:sp>
      <p:sp>
        <p:nvSpPr>
          <p:cNvPr id="245764" name="Text Box 2">
            <a:extLst>
              <a:ext uri="{FF2B5EF4-FFF2-40B4-BE49-F238E27FC236}">
                <a16:creationId xmlns:a16="http://schemas.microsoft.com/office/drawing/2014/main" id="{BC33BFE1-8B69-45AF-9CEC-0DD3AE30212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5765" name="Text Box 3">
            <a:extLst>
              <a:ext uri="{FF2B5EF4-FFF2-40B4-BE49-F238E27FC236}">
                <a16:creationId xmlns:a16="http://schemas.microsoft.com/office/drawing/2014/main" id="{2C53E627-7060-4409-A95C-4DC9A8132C1E}"/>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5)</a:t>
            </a:r>
          </a:p>
        </p:txBody>
      </p:sp>
      <p:sp>
        <p:nvSpPr>
          <p:cNvPr id="245766" name="Text Box 4">
            <a:extLst>
              <a:ext uri="{FF2B5EF4-FFF2-40B4-BE49-F238E27FC236}">
                <a16:creationId xmlns:a16="http://schemas.microsoft.com/office/drawing/2014/main" id="{7E70F643-01DC-4288-82DF-913AC857172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5767" name="Rectangle 5">
            <a:extLst>
              <a:ext uri="{FF2B5EF4-FFF2-40B4-BE49-F238E27FC236}">
                <a16:creationId xmlns:a16="http://schemas.microsoft.com/office/drawing/2014/main" id="{7A767C44-4D57-40CA-AA23-04B92F75B26D}"/>
              </a:ext>
            </a:extLst>
          </p:cNvPr>
          <p:cNvSpPr>
            <a:spLocks noGrp="1" noChangeArrowheads="1"/>
          </p:cNvSpPr>
          <p:nvPr>
            <p:ph type="title" idx="4294967295"/>
          </p:nvPr>
        </p:nvSpPr>
        <p:spPr/>
        <p:txBody>
          <a:bodyPr/>
          <a:lstStyle/>
          <a:p>
            <a:pPr eaLnBrk="1" hangingPunct="1"/>
            <a:r>
              <a:rPr lang="de-DE" altLang="de-DE"/>
              <a:t>Krankenbehandlung 6 (Krankenhaus)</a:t>
            </a:r>
          </a:p>
        </p:txBody>
      </p:sp>
      <p:sp>
        <p:nvSpPr>
          <p:cNvPr id="245768" name="Rectangle 6">
            <a:extLst>
              <a:ext uri="{FF2B5EF4-FFF2-40B4-BE49-F238E27FC236}">
                <a16:creationId xmlns:a16="http://schemas.microsoft.com/office/drawing/2014/main" id="{02E454FB-9225-495B-9F7F-635D7CCD3D0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5769" name="Text Box 8">
            <a:extLst>
              <a:ext uri="{FF2B5EF4-FFF2-40B4-BE49-F238E27FC236}">
                <a16:creationId xmlns:a16="http://schemas.microsoft.com/office/drawing/2014/main" id="{32C80E85-2796-48AD-ADE6-D1E71F7CCD27}"/>
              </a:ext>
            </a:extLst>
          </p:cNvPr>
          <p:cNvSpPr txBox="1">
            <a:spLocks noChangeArrowheads="1"/>
          </p:cNvSpPr>
          <p:nvPr/>
        </p:nvSpPr>
        <p:spPr bwMode="auto">
          <a:xfrm>
            <a:off x="2590800" y="23622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61 </a:t>
            </a:r>
          </a:p>
        </p:txBody>
      </p:sp>
      <p:sp>
        <p:nvSpPr>
          <p:cNvPr id="299017" name="Text Box 9">
            <a:extLst>
              <a:ext uri="{FF2B5EF4-FFF2-40B4-BE49-F238E27FC236}">
                <a16:creationId xmlns:a16="http://schemas.microsoft.com/office/drawing/2014/main" id="{89803E7A-2AFC-4D82-B0E4-5E8879D028C0}"/>
              </a:ext>
            </a:extLst>
          </p:cNvPr>
          <p:cNvSpPr txBox="1">
            <a:spLocks noChangeArrowheads="1"/>
          </p:cNvSpPr>
          <p:nvPr/>
        </p:nvSpPr>
        <p:spPr bwMode="auto">
          <a:xfrm>
            <a:off x="228600" y="3048000"/>
            <a:ext cx="8458200" cy="2530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Zuzahlungen, die Versicherte zu leisten haben, betragen 10 vom Hundert des Abgabepreises, mindestens jedoch 5 Euro und höchstens 10 Euro; allerdings jeweils nicht mehr als die Kosten des Mittels. </a:t>
            </a:r>
            <a:r>
              <a:rPr lang="de-DE" altLang="de-DE" sz="2000" b="1">
                <a:solidFill>
                  <a:schemeClr val="folHlink"/>
                </a:solidFill>
                <a:latin typeface="MS Shell Dlg" panose="020B0604020202020204" pitchFamily="34" charset="0"/>
              </a:rPr>
              <a:t>Als Zuzahlungen zu stationären Maßnahmen werden je Kalendertag 10 Euro erhoben</a:t>
            </a:r>
            <a:r>
              <a:rPr lang="de-DE" altLang="de-DE" sz="2000">
                <a:latin typeface="MS Shell Dlg" panose="020B0604020202020204" pitchFamily="34" charset="0"/>
              </a:rPr>
              <a:t>. Bei Heilmitteln und häuslicher Krankenpflege beträgt die Zuzahlung 10 vom Hundert der Kosten sowie 10 Euro je Verordnung. Geleistete Zuzahlungen sind von dem zum Einzug Verpflichteten gegenüber dem Versicherten zu quittieren; ein Vergütungsan-spruch hierfür besteht nicht.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9017"/>
                                        </p:tgtEl>
                                        <p:attrNameLst>
                                          <p:attrName>style.visibility</p:attrName>
                                        </p:attrNameLst>
                                      </p:cBhvr>
                                      <p:to>
                                        <p:strVal val="visible"/>
                                      </p:to>
                                    </p:set>
                                    <p:anim calcmode="lin" valueType="num">
                                      <p:cBhvr additive="base">
                                        <p:cTn id="7" dur="500" fill="hold"/>
                                        <p:tgtEl>
                                          <p:spTgt spid="299017"/>
                                        </p:tgtEl>
                                        <p:attrNameLst>
                                          <p:attrName>ppt_x</p:attrName>
                                        </p:attrNameLst>
                                      </p:cBhvr>
                                      <p:tavLst>
                                        <p:tav tm="0">
                                          <p:val>
                                            <p:strVal val="0-#ppt_w/2"/>
                                          </p:val>
                                        </p:tav>
                                        <p:tav tm="100000">
                                          <p:val>
                                            <p:strVal val="#ppt_x"/>
                                          </p:val>
                                        </p:tav>
                                      </p:tavLst>
                                    </p:anim>
                                    <p:anim calcmode="lin" valueType="num">
                                      <p:cBhvr additive="base">
                                        <p:cTn id="8" dur="500" fill="hold"/>
                                        <p:tgtEl>
                                          <p:spTgt spid="2990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7" grpId="0" animBg="1" autoUpdateAnimBg="0"/>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Fußzeilenplatzhalter 2">
            <a:extLst>
              <a:ext uri="{FF2B5EF4-FFF2-40B4-BE49-F238E27FC236}">
                <a16:creationId xmlns:a16="http://schemas.microsoft.com/office/drawing/2014/main" id="{E7661086-8C78-454E-B09D-918947DF7A0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6787" name="Foliennummernplatzhalter 3">
            <a:extLst>
              <a:ext uri="{FF2B5EF4-FFF2-40B4-BE49-F238E27FC236}">
                <a16:creationId xmlns:a16="http://schemas.microsoft.com/office/drawing/2014/main" id="{57A263F6-2FD1-4FB0-8CD8-9C6D3802F5B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2B8602B-059B-468F-88D9-8F46EEBD38F3}" type="slidenum">
              <a:rPr lang="de-DE" altLang="de-DE" sz="1400"/>
              <a:pPr eaLnBrk="1" hangingPunct="1"/>
              <a:t>235</a:t>
            </a:fld>
            <a:endParaRPr lang="de-DE" altLang="de-DE" sz="1400"/>
          </a:p>
        </p:txBody>
      </p:sp>
      <p:sp>
        <p:nvSpPr>
          <p:cNvPr id="246788" name="Text Box 2">
            <a:extLst>
              <a:ext uri="{FF2B5EF4-FFF2-40B4-BE49-F238E27FC236}">
                <a16:creationId xmlns:a16="http://schemas.microsoft.com/office/drawing/2014/main" id="{BED19C08-40A6-446D-9DBE-56A0D9AD5C4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6789" name="Text Box 3">
            <a:extLst>
              <a:ext uri="{FF2B5EF4-FFF2-40B4-BE49-F238E27FC236}">
                <a16:creationId xmlns:a16="http://schemas.microsoft.com/office/drawing/2014/main" id="{C0641DF0-2422-499B-9DA0-C9EE4E9C258F}"/>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(Krankenhaus 6)</a:t>
            </a:r>
          </a:p>
        </p:txBody>
      </p:sp>
      <p:sp>
        <p:nvSpPr>
          <p:cNvPr id="246790" name="Text Box 4">
            <a:extLst>
              <a:ext uri="{FF2B5EF4-FFF2-40B4-BE49-F238E27FC236}">
                <a16:creationId xmlns:a16="http://schemas.microsoft.com/office/drawing/2014/main" id="{3646CC55-CBAF-43C6-A8FF-FDEE99311FDD}"/>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6791" name="Rectangle 5">
            <a:extLst>
              <a:ext uri="{FF2B5EF4-FFF2-40B4-BE49-F238E27FC236}">
                <a16:creationId xmlns:a16="http://schemas.microsoft.com/office/drawing/2014/main" id="{5127B892-D140-42A1-893E-2E9D8C54CA06}"/>
              </a:ext>
            </a:extLst>
          </p:cNvPr>
          <p:cNvSpPr>
            <a:spLocks noGrp="1" noChangeArrowheads="1"/>
          </p:cNvSpPr>
          <p:nvPr>
            <p:ph type="title" idx="4294967295"/>
          </p:nvPr>
        </p:nvSpPr>
        <p:spPr/>
        <p:txBody>
          <a:bodyPr/>
          <a:lstStyle/>
          <a:p>
            <a:pPr eaLnBrk="1" hangingPunct="1"/>
            <a:r>
              <a:rPr lang="de-DE" altLang="de-DE"/>
              <a:t>Krankenbehandlung 7 (Krankenhaus)</a:t>
            </a:r>
          </a:p>
        </p:txBody>
      </p:sp>
      <p:sp>
        <p:nvSpPr>
          <p:cNvPr id="246792" name="Rectangle 6">
            <a:extLst>
              <a:ext uri="{FF2B5EF4-FFF2-40B4-BE49-F238E27FC236}">
                <a16:creationId xmlns:a16="http://schemas.microsoft.com/office/drawing/2014/main" id="{76565B8D-0654-49F3-8DE6-2ED87BF4348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6793" name="Text Box 7">
            <a:extLst>
              <a:ext uri="{FF2B5EF4-FFF2-40B4-BE49-F238E27FC236}">
                <a16:creationId xmlns:a16="http://schemas.microsoft.com/office/drawing/2014/main" id="{688E1ED2-4FD4-431F-A4FD-2ED1CDC65A42}"/>
              </a:ext>
            </a:extLst>
          </p:cNvPr>
          <p:cNvSpPr txBox="1">
            <a:spLocks noChangeArrowheads="1"/>
          </p:cNvSpPr>
          <p:nvPr/>
        </p:nvSpPr>
        <p:spPr bwMode="auto">
          <a:xfrm>
            <a:off x="228600" y="3260725"/>
            <a:ext cx="8686800" cy="10064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Arial" panose="020B0604020202020204" pitchFamily="34" charset="0"/>
                <a:cs typeface="Arial" panose="020B0604020202020204" pitchFamily="34" charset="0"/>
              </a:rPr>
              <a:t>(5) Die See-Krankenkasse kann für kranke Seeleute, die ledig sind und keinen Haushalt haben, über den Anspruch nach Absatz 1 hinaus Unter-kunft und Verpflegung in einem Seemannsheim erbringen. Absatz 4 gilt.</a:t>
            </a:r>
          </a:p>
        </p:txBody>
      </p:sp>
      <p:sp>
        <p:nvSpPr>
          <p:cNvPr id="246794" name="Text Box 8">
            <a:extLst>
              <a:ext uri="{FF2B5EF4-FFF2-40B4-BE49-F238E27FC236}">
                <a16:creationId xmlns:a16="http://schemas.microsoft.com/office/drawing/2014/main" id="{3BC0F3AE-4700-4D3A-AFF4-103A23C8056B}"/>
              </a:ext>
            </a:extLst>
          </p:cNvPr>
          <p:cNvSpPr txBox="1">
            <a:spLocks noChangeArrowheads="1"/>
          </p:cNvSpPr>
          <p:nvPr/>
        </p:nvSpPr>
        <p:spPr bwMode="auto">
          <a:xfrm>
            <a:off x="2590800" y="2528888"/>
            <a:ext cx="3657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Abs. 5 </a:t>
            </a:r>
          </a:p>
        </p:txBody>
      </p:sp>
      <p:pic>
        <p:nvPicPr>
          <p:cNvPr id="246795" name="Picture 9" descr="C:\Programme\Gemeinsame Dateien\Microsoft Shared\Clipart\cagcat50\PE03255_.wmf">
            <a:extLst>
              <a:ext uri="{FF2B5EF4-FFF2-40B4-BE49-F238E27FC236}">
                <a16:creationId xmlns:a16="http://schemas.microsoft.com/office/drawing/2014/main" id="{FE0E00FD-2C10-4472-A5EB-5CFFD68F1F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1500" y="4027488"/>
            <a:ext cx="3733800"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Fußzeilenplatzhalter 2">
            <a:extLst>
              <a:ext uri="{FF2B5EF4-FFF2-40B4-BE49-F238E27FC236}">
                <a16:creationId xmlns:a16="http://schemas.microsoft.com/office/drawing/2014/main" id="{5AAC9395-7BD7-490A-81B6-7B93A3BA7BC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7811" name="Foliennummernplatzhalter 3">
            <a:extLst>
              <a:ext uri="{FF2B5EF4-FFF2-40B4-BE49-F238E27FC236}">
                <a16:creationId xmlns:a16="http://schemas.microsoft.com/office/drawing/2014/main" id="{90151997-5BB1-4D60-917A-6D54380AD17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5DC072C-8B8B-430C-825C-A6076DA5CF70}" type="slidenum">
              <a:rPr lang="de-DE" altLang="de-DE" sz="1400"/>
              <a:pPr eaLnBrk="1" hangingPunct="1"/>
              <a:t>236</a:t>
            </a:fld>
            <a:endParaRPr lang="de-DE" altLang="de-DE" sz="1400"/>
          </a:p>
        </p:txBody>
      </p:sp>
      <p:sp>
        <p:nvSpPr>
          <p:cNvPr id="247812" name="Text Box 2">
            <a:extLst>
              <a:ext uri="{FF2B5EF4-FFF2-40B4-BE49-F238E27FC236}">
                <a16:creationId xmlns:a16="http://schemas.microsoft.com/office/drawing/2014/main" id="{020F8343-36D8-48EE-B339-CE990EB63DD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7813" name="Text Box 3">
            <a:extLst>
              <a:ext uri="{FF2B5EF4-FFF2-40B4-BE49-F238E27FC236}">
                <a16:creationId xmlns:a16="http://schemas.microsoft.com/office/drawing/2014/main" id="{BF861698-ECE3-4C78-8C48-6569D58E3479}"/>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(Hospiz 1)</a:t>
            </a:r>
          </a:p>
        </p:txBody>
      </p:sp>
      <p:sp>
        <p:nvSpPr>
          <p:cNvPr id="247814" name="Text Box 4">
            <a:extLst>
              <a:ext uri="{FF2B5EF4-FFF2-40B4-BE49-F238E27FC236}">
                <a16:creationId xmlns:a16="http://schemas.microsoft.com/office/drawing/2014/main" id="{3CA78B31-0BF4-4214-B0DF-CA1158A4A48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7815" name="Rectangle 5">
            <a:extLst>
              <a:ext uri="{FF2B5EF4-FFF2-40B4-BE49-F238E27FC236}">
                <a16:creationId xmlns:a16="http://schemas.microsoft.com/office/drawing/2014/main" id="{07037638-CD3D-47C6-9833-175160F73555}"/>
              </a:ext>
            </a:extLst>
          </p:cNvPr>
          <p:cNvSpPr>
            <a:spLocks noGrp="1" noChangeArrowheads="1"/>
          </p:cNvSpPr>
          <p:nvPr>
            <p:ph type="title" idx="4294967295"/>
          </p:nvPr>
        </p:nvSpPr>
        <p:spPr/>
        <p:txBody>
          <a:bodyPr/>
          <a:lstStyle/>
          <a:p>
            <a:pPr eaLnBrk="1" hangingPunct="1"/>
            <a:r>
              <a:rPr lang="de-DE" altLang="de-DE"/>
              <a:t>Krankenbehandlung 1 (Hospiz)</a:t>
            </a:r>
          </a:p>
        </p:txBody>
      </p:sp>
      <p:sp>
        <p:nvSpPr>
          <p:cNvPr id="247816" name="Rectangle 6">
            <a:extLst>
              <a:ext uri="{FF2B5EF4-FFF2-40B4-BE49-F238E27FC236}">
                <a16:creationId xmlns:a16="http://schemas.microsoft.com/office/drawing/2014/main" id="{BE670C88-BDC7-4020-88E8-09CCFEF3B8F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7817" name="Text Box 7">
            <a:extLst>
              <a:ext uri="{FF2B5EF4-FFF2-40B4-BE49-F238E27FC236}">
                <a16:creationId xmlns:a16="http://schemas.microsoft.com/office/drawing/2014/main" id="{C3741086-6756-4723-979A-CFA66C047DA9}"/>
              </a:ext>
            </a:extLst>
          </p:cNvPr>
          <p:cNvSpPr txBox="1">
            <a:spLocks noChangeArrowheads="1"/>
          </p:cNvSpPr>
          <p:nvPr/>
        </p:nvSpPr>
        <p:spPr bwMode="auto">
          <a:xfrm>
            <a:off x="228600" y="2828925"/>
            <a:ext cx="8686800" cy="349567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MS Shell Dlg" panose="020B0604020202020204" pitchFamily="34" charset="0"/>
                <a:cs typeface="Arial" panose="020B0604020202020204" pitchFamily="34" charset="0"/>
              </a:rPr>
              <a:t>(1) </a:t>
            </a:r>
            <a:r>
              <a:rPr lang="de-DE" altLang="de-DE" sz="1400" baseline="30000">
                <a:latin typeface="MS Shell Dlg" panose="020B0604020202020204" pitchFamily="34" charset="0"/>
                <a:cs typeface="Arial" panose="020B0604020202020204" pitchFamily="34" charset="0"/>
              </a:rPr>
              <a:t>1</a:t>
            </a:r>
            <a:r>
              <a:rPr lang="de-DE" altLang="de-DE" sz="1400">
                <a:latin typeface="MS Shell Dlg" panose="020B0604020202020204" pitchFamily="34" charset="0"/>
                <a:cs typeface="Arial" panose="020B0604020202020204" pitchFamily="34" charset="0"/>
              </a:rPr>
              <a:t>Versicherte, die keiner Krankenhausbehandlung bedürfen, haben im Rahmen der Verträge nach Satz 4 Anspruch auf einen Zuschuss zu stationärer oder teilstationärer Versorgung in Hospizen, in denen palliativ-medizinische Behandlung erbracht wird, wenn eine ambulante Versorgung im Haushalt oder der Familie des Versicherten nicht erbracht werden kann. </a:t>
            </a:r>
            <a:r>
              <a:rPr lang="de-DE" altLang="de-DE" sz="1400" baseline="30000">
                <a:latin typeface="MS Shell Dlg" panose="020B0604020202020204" pitchFamily="34" charset="0"/>
                <a:cs typeface="Arial" panose="020B0604020202020204" pitchFamily="34" charset="0"/>
              </a:rPr>
              <a:t>2</a:t>
            </a:r>
            <a:r>
              <a:rPr lang="de-DE" altLang="de-DE" sz="1400">
                <a:latin typeface="MS Shell Dlg" panose="020B0604020202020204" pitchFamily="34" charset="0"/>
                <a:cs typeface="Arial" panose="020B0604020202020204" pitchFamily="34" charset="0"/>
              </a:rPr>
              <a:t>Die Krankenkasse trägt die zuschussfähigen Kosten nach Satz 1 unter Anrechnung der Leistungen nach dem </a:t>
            </a:r>
            <a:r>
              <a:rPr lang="de-DE" altLang="de-DE" sz="1400">
                <a:latin typeface="MS Shell Dlg" panose="020B0604020202020204" pitchFamily="34" charset="0"/>
                <a:cs typeface="Arial" panose="020B0604020202020204" pitchFamily="34" charset="0"/>
                <a:hlinkClick r:id="rId2" tooltip="SGB XI - Sozialgesetzbuch, Elftes Buch"/>
              </a:rPr>
              <a:t>Elften Buch</a:t>
            </a:r>
            <a:r>
              <a:rPr lang="de-DE" altLang="de-DE" sz="1400">
                <a:latin typeface="MS Shell Dlg" panose="020B0604020202020204" pitchFamily="34" charset="0"/>
                <a:cs typeface="Arial" panose="020B0604020202020204" pitchFamily="34" charset="0"/>
              </a:rPr>
              <a:t> zu 90 vom Hundert, bei Kinderhospizen zu 95 vom Hundert. </a:t>
            </a:r>
            <a:r>
              <a:rPr lang="de-DE" altLang="de-DE" sz="1400" baseline="30000">
                <a:latin typeface="MS Shell Dlg" panose="020B0604020202020204" pitchFamily="34" charset="0"/>
                <a:cs typeface="Arial" panose="020B0604020202020204" pitchFamily="34" charset="0"/>
              </a:rPr>
              <a:t>3</a:t>
            </a:r>
            <a:r>
              <a:rPr lang="de-DE" altLang="de-DE" sz="1400">
                <a:latin typeface="MS Shell Dlg" panose="020B0604020202020204" pitchFamily="34" charset="0"/>
                <a:cs typeface="Arial" panose="020B0604020202020204" pitchFamily="34" charset="0"/>
              </a:rPr>
              <a:t>Der Zuschuss darf kalendertäglich 7 vom Hundert der monatlichen Bezugsgröße nach </a:t>
            </a:r>
            <a:r>
              <a:rPr lang="de-DE" altLang="de-DE" sz="1400">
                <a:latin typeface="MS Shell Dlg" panose="020B0604020202020204" pitchFamily="34" charset="0"/>
                <a:cs typeface="Arial" panose="020B0604020202020204" pitchFamily="34" charset="0"/>
                <a:hlinkClick r:id="rId3" tooltip="§ 18 SGB IV, Bezugsgröße"/>
              </a:rPr>
              <a:t>§ 18 Abs. 1 des Vierten Buches</a:t>
            </a:r>
            <a:r>
              <a:rPr lang="de-DE" altLang="de-DE" sz="1400">
                <a:latin typeface="MS Shell Dlg" panose="020B0604020202020204" pitchFamily="34" charset="0"/>
                <a:cs typeface="Arial" panose="020B0604020202020204" pitchFamily="34" charset="0"/>
              </a:rPr>
              <a:t> nicht unterschreiten und unter Anrechnung der Leistungen anderer Sozialleistungsträger die tatsächlichen kalendertäglichen Kosten nach Satz 1 nicht überschreiten. </a:t>
            </a:r>
            <a:r>
              <a:rPr lang="de-DE" altLang="de-DE" sz="1400" baseline="30000">
                <a:latin typeface="MS Shell Dlg" panose="020B0604020202020204" pitchFamily="34" charset="0"/>
                <a:cs typeface="Arial" panose="020B0604020202020204" pitchFamily="34" charset="0"/>
              </a:rPr>
              <a:t>4</a:t>
            </a:r>
            <a:r>
              <a:rPr lang="de-DE" altLang="de-DE" sz="1400">
                <a:latin typeface="MS Shell Dlg" panose="020B0604020202020204" pitchFamily="34" charset="0"/>
                <a:cs typeface="Arial" panose="020B0604020202020204" pitchFamily="34" charset="0"/>
              </a:rPr>
              <a:t>Der Spitzenverband Bund der Krankenkassen vereinbart mit den für die Wahrnehmung der Interessen der stationären Hospize maßgeblichen Spitzenorganisationen das Nähere über Art und Umfang der Versorgung nach Satz 1. </a:t>
            </a:r>
            <a:r>
              <a:rPr lang="de-DE" altLang="de-DE" sz="1400" baseline="30000">
                <a:latin typeface="MS Shell Dlg" panose="020B0604020202020204" pitchFamily="34" charset="0"/>
                <a:cs typeface="Arial" panose="020B0604020202020204" pitchFamily="34" charset="0"/>
              </a:rPr>
              <a:t>5</a:t>
            </a:r>
            <a:r>
              <a:rPr lang="de-DE" altLang="de-DE" sz="1400">
                <a:latin typeface="MS Shell Dlg" panose="020B0604020202020204" pitchFamily="34" charset="0"/>
                <a:cs typeface="Arial" panose="020B0604020202020204" pitchFamily="34" charset="0"/>
              </a:rPr>
              <a:t>Dabei ist den besonderen Belangen der Versorgung in Kinderhospizen ausreichend Rechnung zu tragen. </a:t>
            </a:r>
            <a:r>
              <a:rPr lang="de-DE" altLang="de-DE" sz="1400" baseline="30000">
                <a:latin typeface="MS Shell Dlg" panose="020B0604020202020204" pitchFamily="34" charset="0"/>
                <a:cs typeface="Arial" panose="020B0604020202020204" pitchFamily="34" charset="0"/>
              </a:rPr>
              <a:t>6</a:t>
            </a:r>
            <a:r>
              <a:rPr lang="de-DE" altLang="de-DE" sz="1400">
                <a:latin typeface="MS Shell Dlg" panose="020B0604020202020204" pitchFamily="34" charset="0"/>
                <a:cs typeface="Arial" panose="020B0604020202020204" pitchFamily="34" charset="0"/>
              </a:rPr>
              <a:t>Der Kassenärztlichen Bundesvereinigung ist Gelegenheit zur Stellungnahme zu geben. </a:t>
            </a:r>
            <a:r>
              <a:rPr lang="de-DE" altLang="de-DE" sz="1400" baseline="30000">
                <a:latin typeface="MS Shell Dlg" panose="020B0604020202020204" pitchFamily="34" charset="0"/>
                <a:cs typeface="Arial" panose="020B0604020202020204" pitchFamily="34" charset="0"/>
              </a:rPr>
              <a:t>7</a:t>
            </a:r>
            <a:r>
              <a:rPr lang="de-DE" altLang="de-DE" sz="1400">
                <a:latin typeface="MS Shell Dlg" panose="020B0604020202020204" pitchFamily="34" charset="0"/>
                <a:cs typeface="Arial" panose="020B0604020202020204" pitchFamily="34" charset="0"/>
              </a:rPr>
              <a:t>In den über die Einzelheiten der Versorgung nach Satz 1 zwischen Krankenkassen und Hospizen abzuschließenden Verträgen ist zu regeln, dass im Falle von Nichteinigung eine von den Parteien zu bestimmende unabhängige Schiedsperson den Vertragsinhalt festlegt. </a:t>
            </a:r>
            <a:r>
              <a:rPr lang="de-DE" altLang="de-DE" sz="1400" baseline="30000">
                <a:latin typeface="MS Shell Dlg" panose="020B0604020202020204" pitchFamily="34" charset="0"/>
                <a:cs typeface="Arial" panose="020B0604020202020204" pitchFamily="34" charset="0"/>
              </a:rPr>
              <a:t>8</a:t>
            </a:r>
            <a:r>
              <a:rPr lang="de-DE" altLang="de-DE" sz="1400">
                <a:latin typeface="MS Shell Dlg" panose="020B0604020202020204" pitchFamily="34" charset="0"/>
                <a:cs typeface="Arial" panose="020B0604020202020204" pitchFamily="34" charset="0"/>
              </a:rPr>
              <a:t>Einigen sich die Vertragspartner nicht auf eine Schiedsperson, so wird diese von der für die vertragschließende Krankenkasse zuständigen Aufsichtsbehörde bestimmt. </a:t>
            </a:r>
            <a:r>
              <a:rPr lang="de-DE" altLang="de-DE" sz="1400" baseline="30000">
                <a:latin typeface="MS Shell Dlg" panose="020B0604020202020204" pitchFamily="34" charset="0"/>
                <a:cs typeface="Arial" panose="020B0604020202020204" pitchFamily="34" charset="0"/>
              </a:rPr>
              <a:t>9</a:t>
            </a:r>
            <a:r>
              <a:rPr lang="de-DE" altLang="de-DE" sz="1400">
                <a:latin typeface="MS Shell Dlg" panose="020B0604020202020204" pitchFamily="34" charset="0"/>
                <a:cs typeface="Arial" panose="020B0604020202020204" pitchFamily="34" charset="0"/>
              </a:rPr>
              <a:t>Die Kosten des Schiedsverfahrens tragen die Vertragspartner zu gleichen Teilen. </a:t>
            </a:r>
          </a:p>
        </p:txBody>
      </p:sp>
      <p:sp>
        <p:nvSpPr>
          <p:cNvPr id="247818" name="Text Box 8">
            <a:extLst>
              <a:ext uri="{FF2B5EF4-FFF2-40B4-BE49-F238E27FC236}">
                <a16:creationId xmlns:a16="http://schemas.microsoft.com/office/drawing/2014/main" id="{28A0DB64-1D62-47A4-834E-A0EB1DE59569}"/>
              </a:ext>
            </a:extLst>
          </p:cNvPr>
          <p:cNvSpPr txBox="1">
            <a:spLocks noChangeArrowheads="1"/>
          </p:cNvSpPr>
          <p:nvPr/>
        </p:nvSpPr>
        <p:spPr bwMode="auto">
          <a:xfrm>
            <a:off x="2590800" y="2376488"/>
            <a:ext cx="3657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 Abs. 1</a:t>
            </a:r>
          </a:p>
        </p:txBody>
      </p:sp>
    </p:spTree>
  </p:cSld>
  <p:clrMapOvr>
    <a:masterClrMapping/>
  </p:clrMapOvr>
  <p:transition spd="med">
    <p:wipe dir="r"/>
  </p:transition>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Fußzeilenplatzhalter 2">
            <a:extLst>
              <a:ext uri="{FF2B5EF4-FFF2-40B4-BE49-F238E27FC236}">
                <a16:creationId xmlns:a16="http://schemas.microsoft.com/office/drawing/2014/main" id="{0AC1351A-8EC2-4F6F-A0B9-EC53BC83856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8835" name="Foliennummernplatzhalter 3">
            <a:extLst>
              <a:ext uri="{FF2B5EF4-FFF2-40B4-BE49-F238E27FC236}">
                <a16:creationId xmlns:a16="http://schemas.microsoft.com/office/drawing/2014/main" id="{76741806-8209-4CF7-B9ED-339CA306D24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D0AD1E6-D4D6-440F-B6B4-6B3ADF83E536}" type="slidenum">
              <a:rPr lang="de-DE" altLang="de-DE" sz="1400"/>
              <a:pPr eaLnBrk="1" hangingPunct="1"/>
              <a:t>237</a:t>
            </a:fld>
            <a:endParaRPr lang="de-DE" altLang="de-DE" sz="1400"/>
          </a:p>
        </p:txBody>
      </p:sp>
      <p:sp>
        <p:nvSpPr>
          <p:cNvPr id="248836" name="Text Box 2">
            <a:extLst>
              <a:ext uri="{FF2B5EF4-FFF2-40B4-BE49-F238E27FC236}">
                <a16:creationId xmlns:a16="http://schemas.microsoft.com/office/drawing/2014/main" id="{92229C11-FD20-4385-B8C6-66DBC429BE0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8837" name="Text Box 3">
            <a:extLst>
              <a:ext uri="{FF2B5EF4-FFF2-40B4-BE49-F238E27FC236}">
                <a16:creationId xmlns:a16="http://schemas.microsoft.com/office/drawing/2014/main" id="{66B5F310-2362-40EB-A5F8-F2128656105C}"/>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(Hospiz 2)</a:t>
            </a:r>
          </a:p>
        </p:txBody>
      </p:sp>
      <p:sp>
        <p:nvSpPr>
          <p:cNvPr id="248838" name="Text Box 4">
            <a:extLst>
              <a:ext uri="{FF2B5EF4-FFF2-40B4-BE49-F238E27FC236}">
                <a16:creationId xmlns:a16="http://schemas.microsoft.com/office/drawing/2014/main" id="{145527DD-43E5-4042-927D-E1BE3D5DDC6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8839" name="Rectangle 5">
            <a:extLst>
              <a:ext uri="{FF2B5EF4-FFF2-40B4-BE49-F238E27FC236}">
                <a16:creationId xmlns:a16="http://schemas.microsoft.com/office/drawing/2014/main" id="{75DC2BF3-D66C-47A7-A86B-0F55BCF43039}"/>
              </a:ext>
            </a:extLst>
          </p:cNvPr>
          <p:cNvSpPr>
            <a:spLocks noGrp="1" noChangeArrowheads="1"/>
          </p:cNvSpPr>
          <p:nvPr>
            <p:ph type="title" idx="4294967295"/>
          </p:nvPr>
        </p:nvSpPr>
        <p:spPr/>
        <p:txBody>
          <a:bodyPr/>
          <a:lstStyle/>
          <a:p>
            <a:pPr eaLnBrk="1" hangingPunct="1"/>
            <a:r>
              <a:rPr lang="de-DE" altLang="de-DE"/>
              <a:t>Krankenbehandlung 2 (Hospiz)</a:t>
            </a:r>
          </a:p>
        </p:txBody>
      </p:sp>
      <p:sp>
        <p:nvSpPr>
          <p:cNvPr id="248840" name="Rectangle 6">
            <a:extLst>
              <a:ext uri="{FF2B5EF4-FFF2-40B4-BE49-F238E27FC236}">
                <a16:creationId xmlns:a16="http://schemas.microsoft.com/office/drawing/2014/main" id="{CF49E22B-BE86-4A0E-BB64-7E8FF446C6F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8841" name="Text Box 7">
            <a:extLst>
              <a:ext uri="{FF2B5EF4-FFF2-40B4-BE49-F238E27FC236}">
                <a16:creationId xmlns:a16="http://schemas.microsoft.com/office/drawing/2014/main" id="{3563A54D-66CF-4E6E-94B5-FF488BE02F56}"/>
              </a:ext>
            </a:extLst>
          </p:cNvPr>
          <p:cNvSpPr txBox="1">
            <a:spLocks noChangeArrowheads="1"/>
          </p:cNvSpPr>
          <p:nvPr/>
        </p:nvSpPr>
        <p:spPr bwMode="auto">
          <a:xfrm>
            <a:off x="228600" y="3048000"/>
            <a:ext cx="8686800" cy="1370013"/>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MS Shell Dlg" panose="020B0604020202020204" pitchFamily="34" charset="0"/>
                <a:cs typeface="Arial" panose="020B0604020202020204" pitchFamily="34" charset="0"/>
              </a:rPr>
              <a:t>Höhe des Zuschusses darf täglich 7 % der monatlichen Bezugsgröße nach § 18 SGB IV nicht unterschreiten </a:t>
            </a:r>
          </a:p>
          <a:p>
            <a:pPr algn="ctr" eaLnBrk="1" hangingPunct="1">
              <a:spcBef>
                <a:spcPct val="50000"/>
              </a:spcBef>
            </a:pPr>
            <a:r>
              <a:rPr lang="de-DE" altLang="de-DE">
                <a:latin typeface="MS Shell Dlg" panose="020B0604020202020204" pitchFamily="34" charset="0"/>
                <a:cs typeface="Arial" panose="020B0604020202020204" pitchFamily="34" charset="0"/>
              </a:rPr>
              <a:t>(2010: </a:t>
            </a:r>
            <a:r>
              <a:rPr lang="de-DE" altLang="de-DE">
                <a:solidFill>
                  <a:srgbClr val="000000"/>
                </a:solidFill>
                <a:latin typeface="Arial" panose="020B0604020202020204" pitchFamily="34" charset="0"/>
                <a:cs typeface="Arial" panose="020B0604020202020204" pitchFamily="34" charset="0"/>
              </a:rPr>
              <a:t>178,85 €)</a:t>
            </a:r>
          </a:p>
        </p:txBody>
      </p:sp>
    </p:spTree>
  </p:cSld>
  <p:clrMapOvr>
    <a:masterClrMapping/>
  </p:clrMapOvr>
  <p:transition spd="med">
    <p:wipe dir="r"/>
  </p:transition>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Fußzeilenplatzhalter 2">
            <a:extLst>
              <a:ext uri="{FF2B5EF4-FFF2-40B4-BE49-F238E27FC236}">
                <a16:creationId xmlns:a16="http://schemas.microsoft.com/office/drawing/2014/main" id="{30642304-0672-4CE3-9A86-532592FC4DE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49859" name="Foliennummernplatzhalter 3">
            <a:extLst>
              <a:ext uri="{FF2B5EF4-FFF2-40B4-BE49-F238E27FC236}">
                <a16:creationId xmlns:a16="http://schemas.microsoft.com/office/drawing/2014/main" id="{05DAAF4C-CCD7-46FD-BB73-2A13517BCEF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E03121B-F8FE-4282-8F04-32FD46FD54B5}" type="slidenum">
              <a:rPr lang="de-DE" altLang="de-DE" sz="1400"/>
              <a:pPr eaLnBrk="1" hangingPunct="1"/>
              <a:t>238</a:t>
            </a:fld>
            <a:endParaRPr lang="de-DE" altLang="de-DE" sz="1400"/>
          </a:p>
        </p:txBody>
      </p:sp>
      <p:sp>
        <p:nvSpPr>
          <p:cNvPr id="249860" name="Text Box 2">
            <a:extLst>
              <a:ext uri="{FF2B5EF4-FFF2-40B4-BE49-F238E27FC236}">
                <a16:creationId xmlns:a16="http://schemas.microsoft.com/office/drawing/2014/main" id="{325223A4-0C4D-47D7-87F4-542336131FB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49861" name="Text Box 3">
            <a:extLst>
              <a:ext uri="{FF2B5EF4-FFF2-40B4-BE49-F238E27FC236}">
                <a16:creationId xmlns:a16="http://schemas.microsoft.com/office/drawing/2014/main" id="{5471D1DD-3E3E-466D-BDD6-F25B54E53D20}"/>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(Hospiz 3)</a:t>
            </a:r>
          </a:p>
        </p:txBody>
      </p:sp>
      <p:sp>
        <p:nvSpPr>
          <p:cNvPr id="249862" name="Text Box 4">
            <a:extLst>
              <a:ext uri="{FF2B5EF4-FFF2-40B4-BE49-F238E27FC236}">
                <a16:creationId xmlns:a16="http://schemas.microsoft.com/office/drawing/2014/main" id="{5EF062F2-7677-4A46-A3A9-C4990CF1875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49863" name="Rectangle 5">
            <a:extLst>
              <a:ext uri="{FF2B5EF4-FFF2-40B4-BE49-F238E27FC236}">
                <a16:creationId xmlns:a16="http://schemas.microsoft.com/office/drawing/2014/main" id="{010A74B1-09C5-467A-8613-32FC96AF93EF}"/>
              </a:ext>
            </a:extLst>
          </p:cNvPr>
          <p:cNvSpPr>
            <a:spLocks noGrp="1" noChangeArrowheads="1"/>
          </p:cNvSpPr>
          <p:nvPr>
            <p:ph type="title" idx="4294967295"/>
          </p:nvPr>
        </p:nvSpPr>
        <p:spPr/>
        <p:txBody>
          <a:bodyPr/>
          <a:lstStyle/>
          <a:p>
            <a:pPr eaLnBrk="1" hangingPunct="1"/>
            <a:r>
              <a:rPr lang="de-DE" altLang="de-DE"/>
              <a:t>Krankenbehandlung 3 (Hospiz)</a:t>
            </a:r>
          </a:p>
        </p:txBody>
      </p:sp>
      <p:sp>
        <p:nvSpPr>
          <p:cNvPr id="249864" name="Rectangle 6">
            <a:extLst>
              <a:ext uri="{FF2B5EF4-FFF2-40B4-BE49-F238E27FC236}">
                <a16:creationId xmlns:a16="http://schemas.microsoft.com/office/drawing/2014/main" id="{C001593B-B945-40F9-9903-F1364D65F20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49865" name="Text Box 7">
            <a:extLst>
              <a:ext uri="{FF2B5EF4-FFF2-40B4-BE49-F238E27FC236}">
                <a16:creationId xmlns:a16="http://schemas.microsoft.com/office/drawing/2014/main" id="{227AF7E5-D2DE-45D9-B645-2F7AE8334741}"/>
              </a:ext>
            </a:extLst>
          </p:cNvPr>
          <p:cNvSpPr txBox="1">
            <a:spLocks noChangeArrowheads="1"/>
          </p:cNvSpPr>
          <p:nvPr/>
        </p:nvSpPr>
        <p:spPr bwMode="auto">
          <a:xfrm>
            <a:off x="228600" y="2859088"/>
            <a:ext cx="8686800" cy="3389312"/>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cs typeface="Arial" panose="020B0604020202020204" pitchFamily="34" charset="0"/>
              </a:rPr>
              <a:t>(2) Die Krankenkasse hat ambulante Hospizdienste zu fördern, die für Versicherte, die keiner Krankenhausbehandlung und keiner stationären oder teilstationären Versorgung in einem Hospiz bedürfen, qualifizierte ehrenamtliche Sterbebegleitung in deren Haushalt oder Familie erbringen. Voraussetzung der Förderung ist außerdem, dass der ambulante Hospizdienst </a:t>
            </a:r>
          </a:p>
          <a:p>
            <a:pPr eaLnBrk="1" hangingPunct="1">
              <a:spcBef>
                <a:spcPct val="50000"/>
              </a:spcBef>
            </a:pPr>
            <a:r>
              <a:rPr lang="de-DE" altLang="de-DE" sz="1800">
                <a:latin typeface="MS Shell Dlg" panose="020B0604020202020204" pitchFamily="34" charset="0"/>
                <a:cs typeface="Arial" panose="020B0604020202020204" pitchFamily="34" charset="0"/>
              </a:rPr>
              <a:t>1.  mit palliativ-medizinisch erfahrenen Pflegediensten und Ärzten zusammenarbeitet sowie </a:t>
            </a:r>
          </a:p>
          <a:p>
            <a:pPr eaLnBrk="1" hangingPunct="1">
              <a:spcBef>
                <a:spcPct val="50000"/>
              </a:spcBef>
            </a:pPr>
            <a:r>
              <a:rPr lang="de-DE" altLang="de-DE" sz="1800">
                <a:latin typeface="MS Shell Dlg" panose="020B0604020202020204" pitchFamily="34" charset="0"/>
                <a:cs typeface="Arial" panose="020B0604020202020204" pitchFamily="34" charset="0"/>
              </a:rPr>
              <a:t>2.  unter der fachlichen Verantwortung einer Krankenschwester, eines Krankenpflegers oder einer anderen fachlich qualifizierten Person steht, die über mehrjährige Erfahrung in der palliativ-medizinischen Pflege oder über eine entsprechende Weiterbildung verfügt und eine Weiterbildung als verantwortliche Pflegefachkraft oder in Leitungsfunktionen nachweisen kann. </a:t>
            </a:r>
          </a:p>
        </p:txBody>
      </p:sp>
      <p:sp>
        <p:nvSpPr>
          <p:cNvPr id="249866" name="Text Box 8">
            <a:extLst>
              <a:ext uri="{FF2B5EF4-FFF2-40B4-BE49-F238E27FC236}">
                <a16:creationId xmlns:a16="http://schemas.microsoft.com/office/drawing/2014/main" id="{C256B95A-0020-4E3A-B465-8F92E1DFC88A}"/>
              </a:ext>
            </a:extLst>
          </p:cNvPr>
          <p:cNvSpPr txBox="1">
            <a:spLocks noChangeArrowheads="1"/>
          </p:cNvSpPr>
          <p:nvPr/>
        </p:nvSpPr>
        <p:spPr bwMode="auto">
          <a:xfrm>
            <a:off x="2590800" y="2376488"/>
            <a:ext cx="3657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 Abs. 2</a:t>
            </a:r>
          </a:p>
        </p:txBody>
      </p:sp>
    </p:spTree>
  </p:cSld>
  <p:clrMapOvr>
    <a:masterClrMapping/>
  </p:clrMapOvr>
  <p:transition spd="med">
    <p:wipe dir="r"/>
  </p:transition>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Fußzeilenplatzhalter 2">
            <a:extLst>
              <a:ext uri="{FF2B5EF4-FFF2-40B4-BE49-F238E27FC236}">
                <a16:creationId xmlns:a16="http://schemas.microsoft.com/office/drawing/2014/main" id="{8EB08439-1AEE-4DC9-8837-0F8C8F49B0A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0883" name="Foliennummernplatzhalter 3">
            <a:extLst>
              <a:ext uri="{FF2B5EF4-FFF2-40B4-BE49-F238E27FC236}">
                <a16:creationId xmlns:a16="http://schemas.microsoft.com/office/drawing/2014/main" id="{80C500F5-A486-4297-B241-5C99CA24A5F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DAF909D-8CED-4BC9-89BA-7033E40064B8}" type="slidenum">
              <a:rPr lang="de-DE" altLang="de-DE" sz="1400"/>
              <a:pPr eaLnBrk="1" hangingPunct="1"/>
              <a:t>239</a:t>
            </a:fld>
            <a:endParaRPr lang="de-DE" altLang="de-DE" sz="1400"/>
          </a:p>
        </p:txBody>
      </p:sp>
      <p:sp>
        <p:nvSpPr>
          <p:cNvPr id="250884" name="Text Box 2">
            <a:extLst>
              <a:ext uri="{FF2B5EF4-FFF2-40B4-BE49-F238E27FC236}">
                <a16:creationId xmlns:a16="http://schemas.microsoft.com/office/drawing/2014/main" id="{5E05D258-A8DB-42C3-87F2-9A22E836C64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0885" name="Text Box 3">
            <a:extLst>
              <a:ext uri="{FF2B5EF4-FFF2-40B4-BE49-F238E27FC236}">
                <a16:creationId xmlns:a16="http://schemas.microsoft.com/office/drawing/2014/main" id="{7345B3C3-81EE-4155-9889-85B2E4865FE7}"/>
              </a:ext>
            </a:extLst>
          </p:cNvPr>
          <p:cNvSpPr txBox="1">
            <a:spLocks noChangeArrowheads="1"/>
          </p:cNvSpPr>
          <p:nvPr/>
        </p:nvSpPr>
        <p:spPr bwMode="auto">
          <a:xfrm>
            <a:off x="1257300" y="1295400"/>
            <a:ext cx="750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(Hospiz 4)</a:t>
            </a:r>
          </a:p>
        </p:txBody>
      </p:sp>
      <p:sp>
        <p:nvSpPr>
          <p:cNvPr id="250886" name="Text Box 4">
            <a:extLst>
              <a:ext uri="{FF2B5EF4-FFF2-40B4-BE49-F238E27FC236}">
                <a16:creationId xmlns:a16="http://schemas.microsoft.com/office/drawing/2014/main" id="{A3FB5294-9466-425B-8976-CA4BF258E31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0887" name="Rectangle 5">
            <a:extLst>
              <a:ext uri="{FF2B5EF4-FFF2-40B4-BE49-F238E27FC236}">
                <a16:creationId xmlns:a16="http://schemas.microsoft.com/office/drawing/2014/main" id="{683F3D7C-1737-4539-8E9C-506E9A5C0594}"/>
              </a:ext>
            </a:extLst>
          </p:cNvPr>
          <p:cNvSpPr>
            <a:spLocks noGrp="1" noChangeArrowheads="1"/>
          </p:cNvSpPr>
          <p:nvPr>
            <p:ph type="title" idx="4294967295"/>
          </p:nvPr>
        </p:nvSpPr>
        <p:spPr/>
        <p:txBody>
          <a:bodyPr/>
          <a:lstStyle/>
          <a:p>
            <a:pPr eaLnBrk="1" hangingPunct="1"/>
            <a:r>
              <a:rPr lang="de-DE" altLang="de-DE"/>
              <a:t>Krankenbehandlung 4 (Hospiz)</a:t>
            </a:r>
          </a:p>
        </p:txBody>
      </p:sp>
      <p:sp>
        <p:nvSpPr>
          <p:cNvPr id="250888" name="Rectangle 6">
            <a:extLst>
              <a:ext uri="{FF2B5EF4-FFF2-40B4-BE49-F238E27FC236}">
                <a16:creationId xmlns:a16="http://schemas.microsoft.com/office/drawing/2014/main" id="{D4181D20-D7F1-41C3-AAD8-8366E380D40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0889" name="Text Box 7">
            <a:extLst>
              <a:ext uri="{FF2B5EF4-FFF2-40B4-BE49-F238E27FC236}">
                <a16:creationId xmlns:a16="http://schemas.microsoft.com/office/drawing/2014/main" id="{E61D44AC-3059-475F-87C3-2BB689AC6BD8}"/>
              </a:ext>
            </a:extLst>
          </p:cNvPr>
          <p:cNvSpPr txBox="1">
            <a:spLocks noChangeArrowheads="1"/>
          </p:cNvSpPr>
          <p:nvPr/>
        </p:nvSpPr>
        <p:spPr bwMode="auto">
          <a:xfrm>
            <a:off x="228600" y="2743200"/>
            <a:ext cx="8686800" cy="365442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latin typeface="MS Shell Dlg" panose="020B0604020202020204" pitchFamily="34" charset="0"/>
                <a:cs typeface="Arial" panose="020B0604020202020204" pitchFamily="34" charset="0"/>
              </a:rPr>
              <a:t>(2) </a:t>
            </a:r>
            <a:r>
              <a:rPr lang="de-DE" altLang="de-DE" sz="1200" baseline="30000">
                <a:latin typeface="MS Shell Dlg" panose="020B0604020202020204" pitchFamily="34" charset="0"/>
                <a:cs typeface="Arial" panose="020B0604020202020204" pitchFamily="34" charset="0"/>
              </a:rPr>
              <a:t>1</a:t>
            </a:r>
            <a:r>
              <a:rPr lang="de-DE" altLang="de-DE" sz="1200">
                <a:latin typeface="MS Shell Dlg" panose="020B0604020202020204" pitchFamily="34" charset="0"/>
                <a:cs typeface="Arial" panose="020B0604020202020204" pitchFamily="34" charset="0"/>
              </a:rPr>
              <a:t>Die Krankenkasse hat ambulante Hospizdienste zu fördern, die für Versicherte, die keiner Krankenhausbehandlung und keiner stationären oder teilstationären Versorgung in einem Hospiz bedürfen, qualifizierte ehrenamtliche Sterbebegleitung in deren Haushalt, in der Familie, in stationären Pflegeeinrichtungen, in Einrichtungen der Eingliederungshilfe für behinderte Menschen oder der Kinder- und Jugendhilfe erbringen. </a:t>
            </a:r>
            <a:r>
              <a:rPr lang="de-DE" altLang="de-DE" sz="1200" baseline="30000">
                <a:latin typeface="MS Shell Dlg" panose="020B0604020202020204" pitchFamily="34" charset="0"/>
                <a:cs typeface="Arial" panose="020B0604020202020204" pitchFamily="34" charset="0"/>
              </a:rPr>
              <a:t>2</a:t>
            </a:r>
            <a:r>
              <a:rPr lang="de-DE" altLang="de-DE" sz="1200">
                <a:latin typeface="MS Shell Dlg" panose="020B0604020202020204" pitchFamily="34" charset="0"/>
                <a:cs typeface="Arial" panose="020B0604020202020204" pitchFamily="34" charset="0"/>
              </a:rPr>
              <a:t>Voraussetzung der Förderung ist außerdem, dass der ambulante Hospizdienst </a:t>
            </a:r>
          </a:p>
          <a:p>
            <a:pPr eaLnBrk="1" hangingPunct="1">
              <a:spcBef>
                <a:spcPct val="50000"/>
              </a:spcBef>
              <a:buFontTx/>
              <a:buAutoNum type="arabicPeriod"/>
            </a:pPr>
            <a:r>
              <a:rPr lang="de-DE" altLang="de-DE" sz="1200">
                <a:latin typeface="MS Shell Dlg" panose="020B0604020202020204" pitchFamily="34" charset="0"/>
                <a:cs typeface="Arial" panose="020B0604020202020204" pitchFamily="34" charset="0"/>
              </a:rPr>
              <a:t>mit palliativ-medizinisch erfahrenen Pflegediensten und Ärzten zusammenarbeitet sowie </a:t>
            </a:r>
          </a:p>
          <a:p>
            <a:pPr eaLnBrk="1" hangingPunct="1">
              <a:spcBef>
                <a:spcPct val="50000"/>
              </a:spcBef>
              <a:buFontTx/>
              <a:buAutoNum type="arabicPeriod"/>
            </a:pPr>
            <a:r>
              <a:rPr lang="de-DE" altLang="de-DE" sz="1200">
                <a:latin typeface="MS Shell Dlg" panose="020B0604020202020204" pitchFamily="34" charset="0"/>
                <a:cs typeface="Arial" panose="020B0604020202020204" pitchFamily="34" charset="0"/>
              </a:rPr>
              <a:t>unter der fachlichen Verantwortung einer Krankenschwester, eines Krankenpflegers oder einer anderen fachlich qualifizierten Person steht, die über mehrjährige Erfahrung in der palliativ-medizinischen Pflege oder über eine entsprechende Weiterbildung verfügt und eine Weiterbildung als verantwortliche Pflegefachkraft oder in Leitungsfunktionen nachweisen kann. </a:t>
            </a:r>
          </a:p>
          <a:p>
            <a:pPr eaLnBrk="1" hangingPunct="1">
              <a:spcBef>
                <a:spcPct val="50000"/>
              </a:spcBef>
            </a:pPr>
            <a:r>
              <a:rPr lang="de-DE" altLang="de-DE" sz="1200" baseline="30000">
                <a:latin typeface="MS Shell Dlg" panose="020B0604020202020204" pitchFamily="34" charset="0"/>
                <a:cs typeface="Arial" panose="020B0604020202020204" pitchFamily="34" charset="0"/>
              </a:rPr>
              <a:t>3</a:t>
            </a:r>
            <a:r>
              <a:rPr lang="de-DE" altLang="de-DE" sz="1200">
                <a:latin typeface="MS Shell Dlg" panose="020B0604020202020204" pitchFamily="34" charset="0"/>
                <a:cs typeface="Arial" panose="020B0604020202020204" pitchFamily="34" charset="0"/>
              </a:rPr>
              <a:t>Der ambulante Hospizdienst erbringt palliativ-pflegerische Beratung durch entsprechend ausgebildete Fachkräfte und stellt die Gewinnung, Schulung, Koordination und Unterstützung der ehrenamtlich tätigen Personen, die für die Sterbebegleitung zur Verfügung stehen, sicher. </a:t>
            </a:r>
            <a:r>
              <a:rPr lang="de-DE" altLang="de-DE" sz="1200" baseline="30000">
                <a:latin typeface="MS Shell Dlg" panose="020B0604020202020204" pitchFamily="34" charset="0"/>
                <a:cs typeface="Arial" panose="020B0604020202020204" pitchFamily="34" charset="0"/>
              </a:rPr>
              <a:t>4</a:t>
            </a:r>
            <a:r>
              <a:rPr lang="de-DE" altLang="de-DE" sz="1200">
                <a:latin typeface="MS Shell Dlg" panose="020B0604020202020204" pitchFamily="34" charset="0"/>
                <a:cs typeface="Arial" panose="020B0604020202020204" pitchFamily="34" charset="0"/>
              </a:rPr>
              <a:t>Die Förderung nach Satz 1 erfolgt durch einen angemessenen Zuschuss zu den notwendigen Personalkosten. </a:t>
            </a:r>
            <a:r>
              <a:rPr lang="de-DE" altLang="de-DE" sz="1200" baseline="30000">
                <a:latin typeface="MS Shell Dlg" panose="020B0604020202020204" pitchFamily="34" charset="0"/>
                <a:cs typeface="Arial" panose="020B0604020202020204" pitchFamily="34" charset="0"/>
              </a:rPr>
              <a:t>5</a:t>
            </a:r>
            <a:r>
              <a:rPr lang="de-DE" altLang="de-DE" sz="1200">
                <a:latin typeface="MS Shell Dlg" panose="020B0604020202020204" pitchFamily="34" charset="0"/>
                <a:cs typeface="Arial" panose="020B0604020202020204" pitchFamily="34" charset="0"/>
              </a:rPr>
              <a:t>Der Zuschuss bezieht sich auf Leistungseinheiten, die sich aus dem Verhältnis der Zahl der qualifizierten Ehrenamtlichen zu der Zahl der Sterbebegleitungen bestimmen. </a:t>
            </a:r>
            <a:r>
              <a:rPr lang="de-DE" altLang="de-DE" sz="1200" baseline="30000">
                <a:latin typeface="MS Shell Dlg" panose="020B0604020202020204" pitchFamily="34" charset="0"/>
                <a:cs typeface="Arial" panose="020B0604020202020204" pitchFamily="34" charset="0"/>
              </a:rPr>
              <a:t>6</a:t>
            </a:r>
            <a:r>
              <a:rPr lang="de-DE" altLang="de-DE" sz="1200">
                <a:latin typeface="MS Shell Dlg" panose="020B0604020202020204" pitchFamily="34" charset="0"/>
                <a:cs typeface="Arial" panose="020B0604020202020204" pitchFamily="34" charset="0"/>
              </a:rPr>
              <a:t>Die Ausgaben der Krankenkassen für die Förderung nach Satz 1 betragen je Leistungseinheit 11 vom Hundert der monatlichen Bezugsgröße nach </a:t>
            </a:r>
            <a:r>
              <a:rPr lang="de-DE" altLang="de-DE" sz="1200">
                <a:latin typeface="MS Shell Dlg" panose="020B0604020202020204" pitchFamily="34" charset="0"/>
                <a:cs typeface="Arial" panose="020B0604020202020204" pitchFamily="34" charset="0"/>
                <a:hlinkClick r:id="rId2" tooltip="§ 18 SGB IV, Bezugsgröße"/>
              </a:rPr>
              <a:t>§ 18 Absatz 1 des Vierten Buches</a:t>
            </a:r>
            <a:r>
              <a:rPr lang="de-DE" altLang="de-DE" sz="1200">
                <a:latin typeface="MS Shell Dlg" panose="020B0604020202020204" pitchFamily="34" charset="0"/>
                <a:cs typeface="Arial" panose="020B0604020202020204" pitchFamily="34" charset="0"/>
              </a:rPr>
              <a:t>, sie dürfen die zuschussfähigen Personalkosten des Hospizdienstes nicht überschreiten. </a:t>
            </a:r>
            <a:r>
              <a:rPr lang="de-DE" altLang="de-DE" sz="1200" baseline="30000">
                <a:latin typeface="MS Shell Dlg" panose="020B0604020202020204" pitchFamily="34" charset="0"/>
                <a:cs typeface="Arial" panose="020B0604020202020204" pitchFamily="34" charset="0"/>
              </a:rPr>
              <a:t>7</a:t>
            </a:r>
            <a:r>
              <a:rPr lang="de-DE" altLang="de-DE" sz="1200">
                <a:latin typeface="MS Shell Dlg" panose="020B0604020202020204" pitchFamily="34" charset="0"/>
                <a:cs typeface="Arial" panose="020B0604020202020204" pitchFamily="34" charset="0"/>
              </a:rPr>
              <a:t>Der Spitzenverband Bund der Krankenkassen vereinbart mit den für die Wahrnehmung der Interessen der ambulanten Hospizdienste maßgeblichen Spitzenorganisationen das Nähere zu den Voraussetzungen der Förderung sowie zu Inhalt, Qualität und Umfang der ambulanten Hospizarbeit. </a:t>
            </a:r>
            <a:r>
              <a:rPr lang="de-DE" altLang="de-DE" sz="1200" baseline="30000">
                <a:latin typeface="MS Shell Dlg" panose="020B0604020202020204" pitchFamily="34" charset="0"/>
                <a:cs typeface="Arial" panose="020B0604020202020204" pitchFamily="34" charset="0"/>
              </a:rPr>
              <a:t>8</a:t>
            </a:r>
            <a:r>
              <a:rPr lang="de-DE" altLang="de-DE" sz="1200">
                <a:latin typeface="MS Shell Dlg" panose="020B0604020202020204" pitchFamily="34" charset="0"/>
                <a:cs typeface="Arial" panose="020B0604020202020204" pitchFamily="34" charset="0"/>
              </a:rPr>
              <a:t>Dabei ist den besonderen Belangen der Versorgung von Kindern durch ambulante Hospizdienste ausreichend Rechnung zu tragen. </a:t>
            </a:r>
          </a:p>
        </p:txBody>
      </p:sp>
      <p:sp>
        <p:nvSpPr>
          <p:cNvPr id="250890" name="Text Box 8">
            <a:extLst>
              <a:ext uri="{FF2B5EF4-FFF2-40B4-BE49-F238E27FC236}">
                <a16:creationId xmlns:a16="http://schemas.microsoft.com/office/drawing/2014/main" id="{610EB948-66D4-472B-82B0-C6AC557E128F}"/>
              </a:ext>
            </a:extLst>
          </p:cNvPr>
          <p:cNvSpPr txBox="1">
            <a:spLocks noChangeArrowheads="1"/>
          </p:cNvSpPr>
          <p:nvPr/>
        </p:nvSpPr>
        <p:spPr bwMode="auto">
          <a:xfrm>
            <a:off x="2590800" y="2376488"/>
            <a:ext cx="3657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39 a Abs. 2</a:t>
            </a:r>
          </a:p>
        </p:txBody>
      </p:sp>
    </p:spTree>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ußzeilenplatzhalter 2">
            <a:extLst>
              <a:ext uri="{FF2B5EF4-FFF2-40B4-BE49-F238E27FC236}">
                <a16:creationId xmlns:a16="http://schemas.microsoft.com/office/drawing/2014/main" id="{5D95EE80-D188-40DD-B892-698788DB4FF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675" name="Foliennummernplatzhalter 3">
            <a:extLst>
              <a:ext uri="{FF2B5EF4-FFF2-40B4-BE49-F238E27FC236}">
                <a16:creationId xmlns:a16="http://schemas.microsoft.com/office/drawing/2014/main" id="{EDCBA32F-7F61-414B-B4FB-38E22668EDA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FA4385A-FB49-412A-AFCC-F2371B245AE6}" type="slidenum">
              <a:rPr lang="de-DE" altLang="de-DE" sz="1400"/>
              <a:pPr eaLnBrk="1" hangingPunct="1"/>
              <a:t>24</a:t>
            </a:fld>
            <a:endParaRPr lang="de-DE" altLang="de-DE" sz="1400"/>
          </a:p>
        </p:txBody>
      </p:sp>
      <p:sp>
        <p:nvSpPr>
          <p:cNvPr id="28676" name="Rectangle 13">
            <a:extLst>
              <a:ext uri="{FF2B5EF4-FFF2-40B4-BE49-F238E27FC236}">
                <a16:creationId xmlns:a16="http://schemas.microsoft.com/office/drawing/2014/main" id="{835B8F0B-B357-4CC4-B990-971BF8FE8BC2}"/>
              </a:ext>
            </a:extLst>
          </p:cNvPr>
          <p:cNvSpPr>
            <a:spLocks noChangeArrowheads="1"/>
          </p:cNvSpPr>
          <p:nvPr/>
        </p:nvSpPr>
        <p:spPr bwMode="auto">
          <a:xfrm>
            <a:off x="762000" y="4038600"/>
            <a:ext cx="7924800" cy="175260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8677" name="Text Box 3">
            <a:extLst>
              <a:ext uri="{FF2B5EF4-FFF2-40B4-BE49-F238E27FC236}">
                <a16:creationId xmlns:a16="http://schemas.microsoft.com/office/drawing/2014/main" id="{12E17FCA-6426-41A3-AE30-5C571A810BB9}"/>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(3)</a:t>
            </a:r>
          </a:p>
        </p:txBody>
      </p:sp>
      <p:sp>
        <p:nvSpPr>
          <p:cNvPr id="28678" name="Text Box 11">
            <a:extLst>
              <a:ext uri="{FF2B5EF4-FFF2-40B4-BE49-F238E27FC236}">
                <a16:creationId xmlns:a16="http://schemas.microsoft.com/office/drawing/2014/main" id="{91E68050-4E17-4DFB-8E5D-0DFDA96FD4FB}"/>
              </a:ext>
            </a:extLst>
          </p:cNvPr>
          <p:cNvSpPr txBox="1">
            <a:spLocks noChangeArrowheads="1"/>
          </p:cNvSpPr>
          <p:nvPr/>
        </p:nvSpPr>
        <p:spPr bwMode="auto">
          <a:xfrm>
            <a:off x="990600" y="2073275"/>
            <a:ext cx="7239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Grenze der Leistungspflicht der Krankenkasse als Solidargemeinschaft</a:t>
            </a:r>
          </a:p>
        </p:txBody>
      </p:sp>
      <p:sp>
        <p:nvSpPr>
          <p:cNvPr id="51212" name="Text Box 12">
            <a:extLst>
              <a:ext uri="{FF2B5EF4-FFF2-40B4-BE49-F238E27FC236}">
                <a16:creationId xmlns:a16="http://schemas.microsoft.com/office/drawing/2014/main" id="{7B5EEB18-DEB7-495D-A938-305EDC9FBF3F}"/>
              </a:ext>
            </a:extLst>
          </p:cNvPr>
          <p:cNvSpPr txBox="1">
            <a:spLocks noChangeArrowheads="1"/>
          </p:cNvSpPr>
          <p:nvPr/>
        </p:nvSpPr>
        <p:spPr bwMode="auto">
          <a:xfrm>
            <a:off x="914400" y="2971800"/>
            <a:ext cx="7543800"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 52 SGB V</a:t>
            </a:r>
          </a:p>
          <a:p>
            <a:pPr algn="ctr" eaLnBrk="1" hangingPunct="1">
              <a:spcBef>
                <a:spcPct val="50000"/>
              </a:spcBef>
            </a:pPr>
            <a:r>
              <a:rPr lang="de-DE" altLang="de-DE">
                <a:latin typeface="Times New Roman" panose="02020603050405020304" pitchFamily="18" charset="0"/>
              </a:rPr>
              <a:t>Leistungsbeschränkung bei Selbstverschulden </a:t>
            </a:r>
          </a:p>
          <a:p>
            <a:pPr eaLnBrk="1" hangingPunct="1">
              <a:spcBef>
                <a:spcPct val="50000"/>
              </a:spcBef>
            </a:pPr>
            <a:r>
              <a:rPr lang="de-DE" altLang="de-DE" sz="2000">
                <a:solidFill>
                  <a:schemeClr val="bg1"/>
                </a:solidFill>
                <a:latin typeface="Times New Roman" panose="02020603050405020304" pitchFamily="18" charset="0"/>
              </a:rPr>
              <a:t>Haben sich Versicherte eine Krankheit </a:t>
            </a:r>
            <a:r>
              <a:rPr lang="de-DE" altLang="de-DE" sz="2000" b="1">
                <a:solidFill>
                  <a:schemeClr val="bg1"/>
                </a:solidFill>
                <a:latin typeface="Times New Roman" panose="02020603050405020304" pitchFamily="18" charset="0"/>
              </a:rPr>
              <a:t>vorsätzlich</a:t>
            </a:r>
            <a:r>
              <a:rPr lang="de-DE" altLang="de-DE" sz="2000">
                <a:solidFill>
                  <a:schemeClr val="bg1"/>
                </a:solidFill>
                <a:latin typeface="Times New Roman" panose="02020603050405020304" pitchFamily="18" charset="0"/>
              </a:rPr>
              <a:t> oder bei einem von ihnen begangenen </a:t>
            </a:r>
            <a:r>
              <a:rPr lang="de-DE" altLang="de-DE" sz="2000" b="1">
                <a:solidFill>
                  <a:schemeClr val="bg1"/>
                </a:solidFill>
                <a:latin typeface="Times New Roman" panose="02020603050405020304" pitchFamily="18" charset="0"/>
              </a:rPr>
              <a:t>Verbrechen</a:t>
            </a:r>
            <a:r>
              <a:rPr lang="de-DE" altLang="de-DE" sz="2000">
                <a:solidFill>
                  <a:schemeClr val="bg1"/>
                </a:solidFill>
                <a:latin typeface="Times New Roman" panose="02020603050405020304" pitchFamily="18" charset="0"/>
              </a:rPr>
              <a:t> oder </a:t>
            </a:r>
            <a:r>
              <a:rPr lang="de-DE" altLang="de-DE" sz="2000" b="1">
                <a:solidFill>
                  <a:schemeClr val="bg1"/>
                </a:solidFill>
                <a:latin typeface="Times New Roman" panose="02020603050405020304" pitchFamily="18" charset="0"/>
              </a:rPr>
              <a:t>vorsätzlichen Vergehen</a:t>
            </a:r>
            <a:r>
              <a:rPr lang="de-DE" altLang="de-DE" sz="2000">
                <a:solidFill>
                  <a:schemeClr val="bg1"/>
                </a:solidFill>
                <a:latin typeface="Times New Roman" panose="02020603050405020304" pitchFamily="18" charset="0"/>
              </a:rPr>
              <a:t> zugezogen, kann die Krankenkasse sie an den Kosten der Leistungen in angemessener Höhe beteiligen und das Krankengeld ganz oder teilweise für die Dauer dieser Krankheit versagen und zurückfordern.</a:t>
            </a:r>
            <a:r>
              <a:rPr lang="de-DE" altLang="de-DE">
                <a:solidFill>
                  <a:schemeClr val="bg1"/>
                </a:solidFill>
                <a:latin typeface="Times New Roman" panose="02020603050405020304" pitchFamily="18" charset="0"/>
              </a:rPr>
              <a:t> </a:t>
            </a:r>
          </a:p>
        </p:txBody>
      </p:sp>
      <p:sp>
        <p:nvSpPr>
          <p:cNvPr id="28680" name="Rectangle 14">
            <a:extLst>
              <a:ext uri="{FF2B5EF4-FFF2-40B4-BE49-F238E27FC236}">
                <a16:creationId xmlns:a16="http://schemas.microsoft.com/office/drawing/2014/main" id="{1E34720E-C388-4A75-9CCD-995000922F77}"/>
              </a:ext>
            </a:extLst>
          </p:cNvPr>
          <p:cNvSpPr>
            <a:spLocks noGrp="1" noChangeArrowheads="1"/>
          </p:cNvSpPr>
          <p:nvPr>
            <p:ph type="title" idx="4294967295"/>
          </p:nvPr>
        </p:nvSpPr>
        <p:spPr/>
        <p:txBody>
          <a:bodyPr/>
          <a:lstStyle/>
          <a:p>
            <a:pPr eaLnBrk="1" hangingPunct="1"/>
            <a:r>
              <a:rPr lang="de-DE" altLang="de-DE"/>
              <a:t>Spannungsfeld 3</a:t>
            </a:r>
          </a:p>
        </p:txBody>
      </p:sp>
      <p:sp>
        <p:nvSpPr>
          <p:cNvPr id="28681" name="AutoShape 15">
            <a:hlinkClick r:id="rId2" action="ppaction://hlinkpres?slideindex=1&amp;slidetitle=PowerPoint-Präsentation" highlightClick="1"/>
            <a:extLst>
              <a:ext uri="{FF2B5EF4-FFF2-40B4-BE49-F238E27FC236}">
                <a16:creationId xmlns:a16="http://schemas.microsoft.com/office/drawing/2014/main" id="{869DE935-ACCF-4554-80B4-428FED644776}"/>
              </a:ext>
            </a:extLst>
          </p:cNvPr>
          <p:cNvSpPr>
            <a:spLocks noChangeArrowheads="1"/>
          </p:cNvSpPr>
          <p:nvPr/>
        </p:nvSpPr>
        <p:spPr bwMode="auto">
          <a:xfrm>
            <a:off x="7391400" y="5715000"/>
            <a:ext cx="685800" cy="6096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12"/>
                                        </p:tgtEl>
                                        <p:attrNameLst>
                                          <p:attrName>style.visibility</p:attrName>
                                        </p:attrNameLst>
                                      </p:cBhvr>
                                      <p:to>
                                        <p:strVal val="visible"/>
                                      </p:to>
                                    </p:set>
                                    <p:anim calcmode="lin" valueType="num">
                                      <p:cBhvr additive="base">
                                        <p:cTn id="7" dur="500" fill="hold"/>
                                        <p:tgtEl>
                                          <p:spTgt spid="51212"/>
                                        </p:tgtEl>
                                        <p:attrNameLst>
                                          <p:attrName>ppt_x</p:attrName>
                                        </p:attrNameLst>
                                      </p:cBhvr>
                                      <p:tavLst>
                                        <p:tav tm="0">
                                          <p:val>
                                            <p:strVal val="0-#ppt_w/2"/>
                                          </p:val>
                                        </p:tav>
                                        <p:tav tm="100000">
                                          <p:val>
                                            <p:strVal val="#ppt_x"/>
                                          </p:val>
                                        </p:tav>
                                      </p:tavLst>
                                    </p:anim>
                                    <p:anim calcmode="lin" valueType="num">
                                      <p:cBhvr additive="base">
                                        <p:cTn id="8" dur="500" fill="hold"/>
                                        <p:tgtEl>
                                          <p:spTgt spid="512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2" grpId="0" autoUpdateAnimBg="0"/>
    </p:bld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Fußzeilenplatzhalter 2">
            <a:extLst>
              <a:ext uri="{FF2B5EF4-FFF2-40B4-BE49-F238E27FC236}">
                <a16:creationId xmlns:a16="http://schemas.microsoft.com/office/drawing/2014/main" id="{5B498E67-618D-4F7B-A133-AE8E700AF46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1907" name="Foliennummernplatzhalter 3">
            <a:extLst>
              <a:ext uri="{FF2B5EF4-FFF2-40B4-BE49-F238E27FC236}">
                <a16:creationId xmlns:a16="http://schemas.microsoft.com/office/drawing/2014/main" id="{28572AFA-67AC-4557-84BC-8E1C4D1EF48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94D907F-8312-42D3-8E82-68BC68010392}" type="slidenum">
              <a:rPr lang="de-DE" altLang="de-DE" sz="1400"/>
              <a:pPr eaLnBrk="1" hangingPunct="1"/>
              <a:t>240</a:t>
            </a:fld>
            <a:endParaRPr lang="de-DE" altLang="de-DE" sz="1400"/>
          </a:p>
        </p:txBody>
      </p:sp>
      <p:sp>
        <p:nvSpPr>
          <p:cNvPr id="251908" name="Text Box 2">
            <a:extLst>
              <a:ext uri="{FF2B5EF4-FFF2-40B4-BE49-F238E27FC236}">
                <a16:creationId xmlns:a16="http://schemas.microsoft.com/office/drawing/2014/main" id="{09A4EB0B-C1DA-4296-ABF0-5434DF91D20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1909" name="Text Box 3">
            <a:extLst>
              <a:ext uri="{FF2B5EF4-FFF2-40B4-BE49-F238E27FC236}">
                <a16:creationId xmlns:a16="http://schemas.microsoft.com/office/drawing/2014/main" id="{4C41A18D-A98E-41AD-BEC9-CD527EE3563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(med. Rehabilitation 1)</a:t>
            </a:r>
          </a:p>
        </p:txBody>
      </p:sp>
      <p:sp>
        <p:nvSpPr>
          <p:cNvPr id="251910" name="Text Box 4">
            <a:extLst>
              <a:ext uri="{FF2B5EF4-FFF2-40B4-BE49-F238E27FC236}">
                <a16:creationId xmlns:a16="http://schemas.microsoft.com/office/drawing/2014/main" id="{BE0AA5F6-AF2C-4675-87EC-040203CB5FC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1911" name="Rectangle 5">
            <a:extLst>
              <a:ext uri="{FF2B5EF4-FFF2-40B4-BE49-F238E27FC236}">
                <a16:creationId xmlns:a16="http://schemas.microsoft.com/office/drawing/2014/main" id="{6BBF11D2-F0D6-4097-B138-D5678205E1CD}"/>
              </a:ext>
            </a:extLst>
          </p:cNvPr>
          <p:cNvSpPr>
            <a:spLocks noGrp="1" noChangeArrowheads="1"/>
          </p:cNvSpPr>
          <p:nvPr>
            <p:ph type="title" idx="4294967295"/>
          </p:nvPr>
        </p:nvSpPr>
        <p:spPr/>
        <p:txBody>
          <a:bodyPr/>
          <a:lstStyle/>
          <a:p>
            <a:pPr eaLnBrk="1" hangingPunct="1"/>
            <a:r>
              <a:rPr lang="de-DE" altLang="de-DE"/>
              <a:t>Krankenbehandlung 1 (Reha)</a:t>
            </a:r>
          </a:p>
        </p:txBody>
      </p:sp>
      <p:sp>
        <p:nvSpPr>
          <p:cNvPr id="251912" name="Rectangle 6">
            <a:extLst>
              <a:ext uri="{FF2B5EF4-FFF2-40B4-BE49-F238E27FC236}">
                <a16:creationId xmlns:a16="http://schemas.microsoft.com/office/drawing/2014/main" id="{7697C48C-A29B-4575-A14C-FE2CE5CAAAB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1913" name="Text Box 7">
            <a:extLst>
              <a:ext uri="{FF2B5EF4-FFF2-40B4-BE49-F238E27FC236}">
                <a16:creationId xmlns:a16="http://schemas.microsoft.com/office/drawing/2014/main" id="{AF59117E-FCDF-4264-AD67-F6CE62675EFF}"/>
              </a:ext>
            </a:extLst>
          </p:cNvPr>
          <p:cNvSpPr txBox="1">
            <a:spLocks noChangeArrowheads="1"/>
          </p:cNvSpPr>
          <p:nvPr/>
        </p:nvSpPr>
        <p:spPr bwMode="auto">
          <a:xfrm>
            <a:off x="228600" y="2362200"/>
            <a:ext cx="8686800" cy="4171950"/>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a:latin typeface="MS Shell Dlg" panose="020B0604020202020204" pitchFamily="34" charset="0"/>
                <a:cs typeface="Arial" panose="020B0604020202020204" pitchFamily="34" charset="0"/>
              </a:rPr>
              <a:t>§ 40 SGB V </a:t>
            </a:r>
            <a:endParaRPr lang="de-DE" altLang="de-DE" sz="1600">
              <a:latin typeface="MS Shell Dlg" panose="020B0604020202020204" pitchFamily="34" charset="0"/>
              <a:cs typeface="Arial" panose="020B0604020202020204" pitchFamily="34" charset="0"/>
            </a:endParaRPr>
          </a:p>
          <a:p>
            <a:pPr algn="ctr" eaLnBrk="1" hangingPunct="1">
              <a:spcBef>
                <a:spcPct val="50000"/>
              </a:spcBef>
            </a:pPr>
            <a:r>
              <a:rPr lang="de-DE" altLang="de-DE" sz="1600" b="1">
                <a:latin typeface="MS Shell Dlg" panose="020B0604020202020204" pitchFamily="34" charset="0"/>
                <a:cs typeface="Arial" panose="020B0604020202020204" pitchFamily="34" charset="0"/>
              </a:rPr>
              <a:t>Leistungen zur medizinischen Rehabilitation</a:t>
            </a:r>
            <a:r>
              <a:rPr lang="de-DE" altLang="de-DE" sz="1800" b="1">
                <a:latin typeface="MS Shell Dlg" panose="020B0604020202020204" pitchFamily="34" charset="0"/>
                <a:cs typeface="Arial" panose="020B0604020202020204" pitchFamily="34" charset="0"/>
              </a:rPr>
              <a:t> </a:t>
            </a:r>
            <a:endParaRPr lang="de-DE" altLang="de-DE" sz="1800">
              <a:latin typeface="MS Shell Dlg" panose="020B0604020202020204" pitchFamily="34" charset="0"/>
              <a:cs typeface="Arial" panose="020B0604020202020204" pitchFamily="34" charset="0"/>
            </a:endParaRPr>
          </a:p>
          <a:p>
            <a:pPr eaLnBrk="1" hangingPunct="1">
              <a:spcBef>
                <a:spcPct val="50000"/>
              </a:spcBef>
            </a:pPr>
            <a:r>
              <a:rPr lang="de-DE" altLang="de-DE" sz="1600">
                <a:latin typeface="MS Shell Dlg" panose="020B0604020202020204" pitchFamily="34" charset="0"/>
                <a:cs typeface="Arial" panose="020B0604020202020204" pitchFamily="34" charset="0"/>
              </a:rPr>
              <a:t>(1) Reicht bei Versicherten eine ambulante Krankenbehandlung nicht aus, um die in § 11 Abs. 2</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beschriebenen Ziele zu erreichen, erbringt die Krankenkasse aus medizinischen Gründen erforderliche ambulante Rehabilitationsleistungen in Rehabilitationseinrichtungen, für die ein Versorgungsvertrag nach § 111</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besteht, oder, soweit dies für eine bedarfsgerechte, leistungsfähige und wirtschaftliche Versorgung der Versicherten mit medizinischen Leistungen ambulanter Rehabilitation erforderlich ist, in wohnortnahen Einrichtungen. Leistungen nach Satz 1 sind auch in stationären Pflegeeinrichtungen nach § 72 Abs. 1 des Elften Buches zu erbringen. </a:t>
            </a:r>
          </a:p>
          <a:p>
            <a:pPr eaLnBrk="1" hangingPunct="1">
              <a:spcBef>
                <a:spcPct val="50000"/>
              </a:spcBef>
            </a:pPr>
            <a:r>
              <a:rPr lang="de-DE" altLang="de-DE" sz="1600">
                <a:latin typeface="MS Shell Dlg" panose="020B0604020202020204" pitchFamily="34" charset="0"/>
                <a:cs typeface="Arial" panose="020B0604020202020204" pitchFamily="34" charset="0"/>
              </a:rPr>
              <a:t>(2) </a:t>
            </a:r>
            <a:r>
              <a:rPr lang="de-DE" altLang="de-DE" sz="1600" baseline="30000">
                <a:latin typeface="MS Shell Dlg" panose="020B0604020202020204" pitchFamily="34" charset="0"/>
                <a:cs typeface="Arial" panose="020B0604020202020204" pitchFamily="34" charset="0"/>
              </a:rPr>
              <a:t>1</a:t>
            </a:r>
            <a:r>
              <a:rPr lang="de-DE" altLang="de-DE" sz="1600">
                <a:latin typeface="MS Shell Dlg" panose="020B0604020202020204" pitchFamily="34" charset="0"/>
                <a:cs typeface="Arial" panose="020B0604020202020204" pitchFamily="34" charset="0"/>
              </a:rPr>
              <a:t>Reicht die Leistung nach Absatz 1 nicht aus, erbringt die Krankenkasse stationäre Rehabilitation mit Unterkunft und Verpflegung in einer nach </a:t>
            </a:r>
            <a:r>
              <a:rPr lang="de-DE" altLang="de-DE" sz="1600">
                <a:latin typeface="MS Shell Dlg" panose="020B0604020202020204" pitchFamily="34" charset="0"/>
                <a:cs typeface="Arial" panose="020B0604020202020204" pitchFamily="34" charset="0"/>
                <a:hlinkClick r:id="rId2" tooltip="§ 20 SGB IX, Qualitätssicherung"/>
              </a:rPr>
              <a:t>§ 20 Abs. 2a des Neunten Buches</a:t>
            </a:r>
            <a:r>
              <a:rPr lang="de-DE" altLang="de-DE" sz="1600">
                <a:latin typeface="MS Shell Dlg" panose="020B0604020202020204" pitchFamily="34" charset="0"/>
                <a:cs typeface="Arial" panose="020B0604020202020204" pitchFamily="34" charset="0"/>
              </a:rPr>
              <a:t> zertifizierten Rehabilitationseinrichtung, mit der ein Vertrag nach </a:t>
            </a:r>
            <a:r>
              <a:rPr lang="de-DE" altLang="de-DE" sz="1600">
                <a:latin typeface="MS Shell Dlg" panose="020B0604020202020204" pitchFamily="34" charset="0"/>
                <a:cs typeface="Arial" panose="020B0604020202020204" pitchFamily="34" charset="0"/>
                <a:hlinkClick r:id="rId3" tooltip="§ 111 SGB V, Versorgungsverträge mit Vorsorge- oder Rehabilitationseinrichtungen"/>
              </a:rPr>
              <a:t>§ 111</a:t>
            </a:r>
            <a:r>
              <a:rPr lang="de-DE" altLang="de-DE" sz="1600">
                <a:latin typeface="MS Shell Dlg" panose="020B0604020202020204" pitchFamily="34" charset="0"/>
                <a:cs typeface="Arial" panose="020B0604020202020204" pitchFamily="34" charset="0"/>
              </a:rPr>
              <a:t> besteht. </a:t>
            </a:r>
            <a:r>
              <a:rPr lang="de-DE" altLang="de-DE" sz="1600" baseline="30000">
                <a:latin typeface="MS Shell Dlg" panose="020B0604020202020204" pitchFamily="34" charset="0"/>
                <a:cs typeface="Arial" panose="020B0604020202020204" pitchFamily="34" charset="0"/>
              </a:rPr>
              <a:t>2</a:t>
            </a:r>
            <a:r>
              <a:rPr lang="de-DE" altLang="de-DE" sz="1600">
                <a:latin typeface="MS Shell Dlg" panose="020B0604020202020204" pitchFamily="34" charset="0"/>
                <a:cs typeface="Arial" panose="020B0604020202020204" pitchFamily="34" charset="0"/>
              </a:rPr>
              <a:t>Wählt der Versicherte eine andere zertifizierte Einrichtung, mit der kein Versorgungsvertrag nach </a:t>
            </a:r>
            <a:r>
              <a:rPr lang="de-DE" altLang="de-DE" sz="1600">
                <a:latin typeface="MS Shell Dlg" panose="020B0604020202020204" pitchFamily="34" charset="0"/>
                <a:cs typeface="Arial" panose="020B0604020202020204" pitchFamily="34" charset="0"/>
                <a:hlinkClick r:id="rId3" tooltip="§ 111 SGB V, Versorgungsverträge mit Vorsorge- oder Rehabilitationseinrichtungen"/>
              </a:rPr>
              <a:t>§ 111</a:t>
            </a:r>
            <a:r>
              <a:rPr lang="de-DE" altLang="de-DE" sz="1600">
                <a:latin typeface="MS Shell Dlg" panose="020B0604020202020204" pitchFamily="34" charset="0"/>
                <a:cs typeface="Arial" panose="020B0604020202020204" pitchFamily="34" charset="0"/>
              </a:rPr>
              <a:t> besteht, so hat er die dadurch entstehenden Mehrkosten zu tragen. </a:t>
            </a:r>
            <a:r>
              <a:rPr lang="de-DE" altLang="de-DE" sz="1600" baseline="30000">
                <a:latin typeface="MS Shell Dlg" panose="020B0604020202020204" pitchFamily="34" charset="0"/>
                <a:cs typeface="Arial" panose="020B0604020202020204" pitchFamily="34" charset="0"/>
              </a:rPr>
              <a:t>3</a:t>
            </a:r>
            <a:r>
              <a:rPr lang="de-DE" altLang="de-DE" sz="1600">
                <a:latin typeface="MS Shell Dlg" panose="020B0604020202020204" pitchFamily="34" charset="0"/>
                <a:cs typeface="Arial" panose="020B0604020202020204" pitchFamily="34" charset="0"/>
              </a:rPr>
              <a:t>Die Krankenkasse führt nach Geschlecht differenzierte statistische Erhebungen über Anträge auf Leistungen nach Satz 1 und Absatz 1 sowie deren Erledigung durch. </a:t>
            </a:r>
          </a:p>
        </p:txBody>
      </p:sp>
    </p:spTree>
  </p:cSld>
  <p:clrMapOvr>
    <a:masterClrMapping/>
  </p:clrMapOvr>
  <p:transition spd="med">
    <p:wipe dir="r"/>
  </p:transition>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Fußzeilenplatzhalter 2">
            <a:extLst>
              <a:ext uri="{FF2B5EF4-FFF2-40B4-BE49-F238E27FC236}">
                <a16:creationId xmlns:a16="http://schemas.microsoft.com/office/drawing/2014/main" id="{F61E46D1-2811-4737-AF77-0781D61B4F6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2931" name="Foliennummernplatzhalter 3">
            <a:extLst>
              <a:ext uri="{FF2B5EF4-FFF2-40B4-BE49-F238E27FC236}">
                <a16:creationId xmlns:a16="http://schemas.microsoft.com/office/drawing/2014/main" id="{C755A74A-A2C5-4CB9-A973-6F7422EF2B3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BD16286-CE51-4AC3-838A-E5035F6B5C15}" type="slidenum">
              <a:rPr lang="de-DE" altLang="de-DE" sz="1400"/>
              <a:pPr eaLnBrk="1" hangingPunct="1"/>
              <a:t>241</a:t>
            </a:fld>
            <a:endParaRPr lang="de-DE" altLang="de-DE" sz="1400"/>
          </a:p>
        </p:txBody>
      </p:sp>
      <p:sp>
        <p:nvSpPr>
          <p:cNvPr id="252932" name="Text Box 2">
            <a:extLst>
              <a:ext uri="{FF2B5EF4-FFF2-40B4-BE49-F238E27FC236}">
                <a16:creationId xmlns:a16="http://schemas.microsoft.com/office/drawing/2014/main" id="{C041D901-B6F4-4706-AE24-6D85FCB149C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2933" name="Text Box 3">
            <a:extLst>
              <a:ext uri="{FF2B5EF4-FFF2-40B4-BE49-F238E27FC236}">
                <a16:creationId xmlns:a16="http://schemas.microsoft.com/office/drawing/2014/main" id="{6110C045-21BF-4BA8-9609-43497E974212}"/>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(med. Rehabilitation 2)</a:t>
            </a:r>
          </a:p>
        </p:txBody>
      </p:sp>
      <p:sp>
        <p:nvSpPr>
          <p:cNvPr id="252934" name="Text Box 4">
            <a:extLst>
              <a:ext uri="{FF2B5EF4-FFF2-40B4-BE49-F238E27FC236}">
                <a16:creationId xmlns:a16="http://schemas.microsoft.com/office/drawing/2014/main" id="{B5EE0F61-A755-402F-81D5-10D3F60CAC6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2935" name="Rectangle 5">
            <a:extLst>
              <a:ext uri="{FF2B5EF4-FFF2-40B4-BE49-F238E27FC236}">
                <a16:creationId xmlns:a16="http://schemas.microsoft.com/office/drawing/2014/main" id="{32D5FA2B-18D6-4885-B6CE-ACA93E9DBD54}"/>
              </a:ext>
            </a:extLst>
          </p:cNvPr>
          <p:cNvSpPr>
            <a:spLocks noGrp="1" noChangeArrowheads="1"/>
          </p:cNvSpPr>
          <p:nvPr>
            <p:ph type="title" idx="4294967295"/>
          </p:nvPr>
        </p:nvSpPr>
        <p:spPr/>
        <p:txBody>
          <a:bodyPr/>
          <a:lstStyle/>
          <a:p>
            <a:pPr eaLnBrk="1" hangingPunct="1"/>
            <a:r>
              <a:rPr lang="de-DE" altLang="de-DE"/>
              <a:t>Krankenbehandlung 2 (Reha)</a:t>
            </a:r>
          </a:p>
        </p:txBody>
      </p:sp>
      <p:sp>
        <p:nvSpPr>
          <p:cNvPr id="252936" name="Rectangle 6">
            <a:extLst>
              <a:ext uri="{FF2B5EF4-FFF2-40B4-BE49-F238E27FC236}">
                <a16:creationId xmlns:a16="http://schemas.microsoft.com/office/drawing/2014/main" id="{626D13A4-E2BB-43E8-8822-C6AFF574163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2937" name="Text Box 7">
            <a:extLst>
              <a:ext uri="{FF2B5EF4-FFF2-40B4-BE49-F238E27FC236}">
                <a16:creationId xmlns:a16="http://schemas.microsoft.com/office/drawing/2014/main" id="{9D025ADE-CDB9-415A-A33A-3265B3805607}"/>
              </a:ext>
            </a:extLst>
          </p:cNvPr>
          <p:cNvSpPr txBox="1">
            <a:spLocks noChangeArrowheads="1"/>
          </p:cNvSpPr>
          <p:nvPr/>
        </p:nvSpPr>
        <p:spPr bwMode="auto">
          <a:xfrm>
            <a:off x="228600" y="2657475"/>
            <a:ext cx="8686800" cy="3495675"/>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MS Shell Dlg" panose="020B0604020202020204" pitchFamily="34" charset="0"/>
                <a:cs typeface="Arial" panose="020B0604020202020204" pitchFamily="34" charset="0"/>
              </a:rPr>
              <a:t>(3) </a:t>
            </a:r>
            <a:r>
              <a:rPr lang="de-DE" altLang="de-DE" sz="1400" baseline="30000">
                <a:latin typeface="MS Shell Dlg" panose="020B0604020202020204" pitchFamily="34" charset="0"/>
                <a:cs typeface="Arial" panose="020B0604020202020204" pitchFamily="34" charset="0"/>
              </a:rPr>
              <a:t>1</a:t>
            </a:r>
            <a:r>
              <a:rPr lang="de-DE" altLang="de-DE" sz="1400">
                <a:latin typeface="MS Shell Dlg" panose="020B0604020202020204" pitchFamily="34" charset="0"/>
                <a:cs typeface="Arial" panose="020B0604020202020204" pitchFamily="34" charset="0"/>
              </a:rPr>
              <a:t>Die Krankenkasse bestimmt nach den medizinischen Erfordernissen des Einzelfalls Art, Dauer, Umfang, Beginn und Durchführung der Leistungen nach den Absätzen 1 und 2 sowie die Rehabilitationseinrichtung nach pflichtgemäßem Ermessen. </a:t>
            </a:r>
            <a:r>
              <a:rPr lang="de-DE" altLang="de-DE" sz="1400" baseline="30000">
                <a:latin typeface="MS Shell Dlg" panose="020B0604020202020204" pitchFamily="34" charset="0"/>
                <a:cs typeface="Arial" panose="020B0604020202020204" pitchFamily="34" charset="0"/>
              </a:rPr>
              <a:t>2</a:t>
            </a:r>
            <a:r>
              <a:rPr lang="de-DE" altLang="de-DE" sz="1400">
                <a:latin typeface="MS Shell Dlg" panose="020B0604020202020204" pitchFamily="34" charset="0"/>
                <a:cs typeface="Arial" panose="020B0604020202020204" pitchFamily="34" charset="0"/>
              </a:rPr>
              <a:t>Leistungen nach Absatz 1 sollen für längstens 20 Behandlungstage, Leistungen nach Absatz 2 für längstens drei Wochen erbracht werden, es sei denn, eine Verlängerung der Leistung ist aus medizinischen Gründen dringend erforderlich. </a:t>
            </a:r>
            <a:r>
              <a:rPr lang="de-DE" altLang="de-DE" sz="1400" baseline="30000">
                <a:latin typeface="MS Shell Dlg" panose="020B0604020202020204" pitchFamily="34" charset="0"/>
                <a:cs typeface="Arial" panose="020B0604020202020204" pitchFamily="34" charset="0"/>
              </a:rPr>
              <a:t>3</a:t>
            </a:r>
            <a:r>
              <a:rPr lang="de-DE" altLang="de-DE" sz="1400">
                <a:latin typeface="MS Shell Dlg" panose="020B0604020202020204" pitchFamily="34" charset="0"/>
                <a:cs typeface="Arial" panose="020B0604020202020204" pitchFamily="34" charset="0"/>
              </a:rPr>
              <a:t>Satz 2 gilt nicht, soweit der Spitzenverband Bund der Krankenkassen nach Anhörung der für die Wahrnehmung der Interessen der ambulanten und stationären Rehabilitationseinrichtungen auf Bundesebene maßgeblichen Spitzenorganisationen in Leitlinien Indikationen festgelegt und diesen jeweils eine Regeldauer zugeordnet hat; von dieser Regeldauer kann nur abgewichen werden, wenn dies aus dringenden medizinischen Gründen im Einzelfall erforderlich ist. </a:t>
            </a:r>
            <a:r>
              <a:rPr lang="de-DE" altLang="de-DE" sz="1400" baseline="30000">
                <a:latin typeface="MS Shell Dlg" panose="020B0604020202020204" pitchFamily="34" charset="0"/>
                <a:cs typeface="Arial" panose="020B0604020202020204" pitchFamily="34" charset="0"/>
              </a:rPr>
              <a:t>4</a:t>
            </a:r>
            <a:r>
              <a:rPr lang="de-DE" altLang="de-DE" sz="1400">
                <a:latin typeface="MS Shell Dlg" panose="020B0604020202020204" pitchFamily="34" charset="0"/>
                <a:cs typeface="Arial" panose="020B0604020202020204" pitchFamily="34" charset="0"/>
              </a:rPr>
              <a:t>Leistungen nach den Absätzen 1 und 2 können nicht vor Ablauf von vier Jahren nach Durchführung solcher oder ähnlicher Leistungen erbracht werden, deren Kosten auf Grund öffentlich-rechtlicher Vorschriften getragen oder bezuschusst worden sind, es sei denn, eine vorzeitige Leistung ist aus medizinischen Gründen dringend erforderlich. </a:t>
            </a:r>
            <a:r>
              <a:rPr lang="de-DE" altLang="de-DE" sz="1400" baseline="30000">
                <a:latin typeface="MS Shell Dlg" panose="020B0604020202020204" pitchFamily="34" charset="0"/>
                <a:cs typeface="Arial" panose="020B0604020202020204" pitchFamily="34" charset="0"/>
              </a:rPr>
              <a:t>5</a:t>
            </a:r>
            <a:r>
              <a:rPr lang="de-DE" altLang="de-DE" sz="1400">
                <a:latin typeface="MS Shell Dlg" panose="020B0604020202020204" pitchFamily="34" charset="0"/>
                <a:cs typeface="Arial" panose="020B0604020202020204" pitchFamily="34" charset="0"/>
                <a:hlinkClick r:id="rId2" tooltip="§ 23 SGB V, Medizinische Vorsorgeleistungen"/>
              </a:rPr>
              <a:t>§ 23 Abs. 7</a:t>
            </a:r>
            <a:r>
              <a:rPr lang="de-DE" altLang="de-DE" sz="1400">
                <a:latin typeface="MS Shell Dlg" panose="020B0604020202020204" pitchFamily="34" charset="0"/>
                <a:cs typeface="Arial" panose="020B0604020202020204" pitchFamily="34" charset="0"/>
              </a:rPr>
              <a:t> gilt entsprechend. </a:t>
            </a:r>
            <a:r>
              <a:rPr lang="de-DE" altLang="de-DE" sz="1400" baseline="30000">
                <a:latin typeface="MS Shell Dlg" panose="020B0604020202020204" pitchFamily="34" charset="0"/>
                <a:cs typeface="Arial" panose="020B0604020202020204" pitchFamily="34" charset="0"/>
              </a:rPr>
              <a:t>6</a:t>
            </a:r>
            <a:r>
              <a:rPr lang="de-DE" altLang="de-DE" sz="1400">
                <a:latin typeface="MS Shell Dlg" panose="020B0604020202020204" pitchFamily="34" charset="0"/>
                <a:cs typeface="Arial" panose="020B0604020202020204" pitchFamily="34" charset="0"/>
              </a:rPr>
              <a:t>Die Krankenkasse zahlt der Pflegekasse einen Betrag in Höhe von 3.072 Euro für pflegebedürftige Versicherte, für die innerhalb von sechs Monaten nach Antragstellung keine notwendigen Leistungen zur medizinischen Rehabilitation erbracht worden sind. </a:t>
            </a:r>
            <a:r>
              <a:rPr lang="de-DE" altLang="de-DE" sz="1400" baseline="30000">
                <a:latin typeface="MS Shell Dlg" panose="020B0604020202020204" pitchFamily="34" charset="0"/>
                <a:cs typeface="Arial" panose="020B0604020202020204" pitchFamily="34" charset="0"/>
              </a:rPr>
              <a:t>7</a:t>
            </a:r>
            <a:r>
              <a:rPr lang="de-DE" altLang="de-DE" sz="1400">
                <a:latin typeface="MS Shell Dlg" panose="020B0604020202020204" pitchFamily="34" charset="0"/>
                <a:cs typeface="Arial" panose="020B0604020202020204" pitchFamily="34" charset="0"/>
              </a:rPr>
              <a:t>Satz 6 gilt nicht, wenn die Krankenkasse die fehlende Leistungserbringung nicht zu vertreten hat. </a:t>
            </a:r>
            <a:r>
              <a:rPr lang="de-DE" altLang="de-DE" sz="1400" baseline="30000">
                <a:latin typeface="MS Shell Dlg" panose="020B0604020202020204" pitchFamily="34" charset="0"/>
                <a:cs typeface="Arial" panose="020B0604020202020204" pitchFamily="34" charset="0"/>
              </a:rPr>
              <a:t>8</a:t>
            </a:r>
            <a:r>
              <a:rPr lang="de-DE" altLang="de-DE" sz="1400">
                <a:latin typeface="MS Shell Dlg" panose="020B0604020202020204" pitchFamily="34" charset="0"/>
                <a:cs typeface="Arial" panose="020B0604020202020204" pitchFamily="34" charset="0"/>
              </a:rPr>
              <a:t>Die Krankenkasse berichtet ihrer Aufsichtsbehörde jährlich über Fälle nach Satz 6. </a:t>
            </a:r>
          </a:p>
        </p:txBody>
      </p:sp>
    </p:spTree>
  </p:cSld>
  <p:clrMapOvr>
    <a:masterClrMapping/>
  </p:clrMapOvr>
  <p:transition spd="med">
    <p:wipe dir="r"/>
  </p:transition>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Fußzeilenplatzhalter 2">
            <a:extLst>
              <a:ext uri="{FF2B5EF4-FFF2-40B4-BE49-F238E27FC236}">
                <a16:creationId xmlns:a16="http://schemas.microsoft.com/office/drawing/2014/main" id="{4DE69D6A-29E6-41A5-873B-37ADCA4DE25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3955" name="Foliennummernplatzhalter 3">
            <a:extLst>
              <a:ext uri="{FF2B5EF4-FFF2-40B4-BE49-F238E27FC236}">
                <a16:creationId xmlns:a16="http://schemas.microsoft.com/office/drawing/2014/main" id="{EC6993D1-6C4F-4074-9190-B8A7EB86F08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38268D4-FDDC-4FFA-83D2-090D601E6119}" type="slidenum">
              <a:rPr lang="de-DE" altLang="de-DE" sz="1400"/>
              <a:pPr eaLnBrk="1" hangingPunct="1"/>
              <a:t>242</a:t>
            </a:fld>
            <a:endParaRPr lang="de-DE" altLang="de-DE" sz="1400"/>
          </a:p>
        </p:txBody>
      </p:sp>
      <p:sp>
        <p:nvSpPr>
          <p:cNvPr id="253956" name="Text Box 2">
            <a:extLst>
              <a:ext uri="{FF2B5EF4-FFF2-40B4-BE49-F238E27FC236}">
                <a16:creationId xmlns:a16="http://schemas.microsoft.com/office/drawing/2014/main" id="{DC0A68A6-0E32-4E60-9E65-CB50F3AEBE2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3957" name="Text Box 3">
            <a:extLst>
              <a:ext uri="{FF2B5EF4-FFF2-40B4-BE49-F238E27FC236}">
                <a16:creationId xmlns:a16="http://schemas.microsoft.com/office/drawing/2014/main" id="{525B5CD3-89EF-4407-856F-02A3699AC819}"/>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(med. Rehabilitation 3)</a:t>
            </a:r>
          </a:p>
        </p:txBody>
      </p:sp>
      <p:sp>
        <p:nvSpPr>
          <p:cNvPr id="253958" name="Text Box 4">
            <a:extLst>
              <a:ext uri="{FF2B5EF4-FFF2-40B4-BE49-F238E27FC236}">
                <a16:creationId xmlns:a16="http://schemas.microsoft.com/office/drawing/2014/main" id="{82ED02A2-E745-41A4-A384-A67A915AFEF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3959" name="Rectangle 5">
            <a:extLst>
              <a:ext uri="{FF2B5EF4-FFF2-40B4-BE49-F238E27FC236}">
                <a16:creationId xmlns:a16="http://schemas.microsoft.com/office/drawing/2014/main" id="{DA4B0EDE-7A7E-4812-8F5B-E5C30D16AF18}"/>
              </a:ext>
            </a:extLst>
          </p:cNvPr>
          <p:cNvSpPr>
            <a:spLocks noGrp="1" noChangeArrowheads="1"/>
          </p:cNvSpPr>
          <p:nvPr>
            <p:ph type="title" idx="4294967295"/>
          </p:nvPr>
        </p:nvSpPr>
        <p:spPr/>
        <p:txBody>
          <a:bodyPr/>
          <a:lstStyle/>
          <a:p>
            <a:pPr eaLnBrk="1" hangingPunct="1"/>
            <a:r>
              <a:rPr lang="de-DE" altLang="de-DE"/>
              <a:t>Krankenbehandlung 3 (Reha)</a:t>
            </a:r>
          </a:p>
        </p:txBody>
      </p:sp>
      <p:sp>
        <p:nvSpPr>
          <p:cNvPr id="253960" name="Rectangle 6">
            <a:extLst>
              <a:ext uri="{FF2B5EF4-FFF2-40B4-BE49-F238E27FC236}">
                <a16:creationId xmlns:a16="http://schemas.microsoft.com/office/drawing/2014/main" id="{CDB6615C-4BE4-4F0E-A696-B8B0A4E3729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3961" name="Text Box 7">
            <a:extLst>
              <a:ext uri="{FF2B5EF4-FFF2-40B4-BE49-F238E27FC236}">
                <a16:creationId xmlns:a16="http://schemas.microsoft.com/office/drawing/2014/main" id="{53310936-DD2A-488E-876C-3881CE1B24A4}"/>
              </a:ext>
            </a:extLst>
          </p:cNvPr>
          <p:cNvSpPr txBox="1">
            <a:spLocks noChangeArrowheads="1"/>
          </p:cNvSpPr>
          <p:nvPr/>
        </p:nvSpPr>
        <p:spPr bwMode="auto">
          <a:xfrm>
            <a:off x="228600" y="2657475"/>
            <a:ext cx="8686800" cy="2152650"/>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cs typeface="Arial" panose="020B0604020202020204" pitchFamily="34" charset="0"/>
              </a:rPr>
              <a:t>(4) Leistungen nach den Absätzen 1 und 2 werden nur erbracht, wenn nach den für andere Träger der Sozialversicherung geltenden Vorschriften mit Ausnahme des § 31 des Sechsten Buches</a:t>
            </a:r>
            <a:r>
              <a:rPr lang="de-DE" altLang="de-DE" sz="1800">
                <a:solidFill>
                  <a:srgbClr val="0000FF"/>
                </a:solidFill>
                <a:latin typeface="MS Shell Dlg" panose="020B0604020202020204" pitchFamily="34" charset="0"/>
                <a:cs typeface="Arial" panose="020B0604020202020204" pitchFamily="34" charset="0"/>
              </a:rPr>
              <a:t> </a:t>
            </a:r>
            <a:r>
              <a:rPr lang="de-DE" altLang="de-DE" sz="1800">
                <a:latin typeface="MS Shell Dlg" panose="020B0604020202020204" pitchFamily="34" charset="0"/>
                <a:cs typeface="Arial" panose="020B0604020202020204" pitchFamily="34" charset="0"/>
              </a:rPr>
              <a:t>solche Leistungen nicht erbracht werden können. </a:t>
            </a:r>
          </a:p>
          <a:p>
            <a:pPr eaLnBrk="1" hangingPunct="1">
              <a:spcBef>
                <a:spcPct val="50000"/>
              </a:spcBef>
            </a:pPr>
            <a:r>
              <a:rPr lang="de-DE" altLang="de-DE" sz="1800">
                <a:latin typeface="MS Shell Dlg" panose="020B0604020202020204" pitchFamily="34" charset="0"/>
                <a:cs typeface="Arial" panose="020B0604020202020204" pitchFamily="34" charset="0"/>
              </a:rPr>
              <a:t>(5)  Versicherte, die eine Leistung nach Absatz 1 oder 2 in Anspruch nehmen und das achtzehnte Lebensjahr vollendet haben, zahlen je Kalendertag den sich nach § 61 Satz 2</a:t>
            </a:r>
            <a:r>
              <a:rPr lang="de-DE" altLang="de-DE" sz="1800" u="sng">
                <a:solidFill>
                  <a:srgbClr val="0000FF"/>
                </a:solidFill>
                <a:latin typeface="MS Shell Dlg" panose="020B0604020202020204" pitchFamily="34" charset="0"/>
                <a:cs typeface="Arial" panose="020B0604020202020204" pitchFamily="34" charset="0"/>
              </a:rPr>
              <a:t> </a:t>
            </a:r>
            <a:r>
              <a:rPr lang="de-DE" altLang="de-DE" sz="1800">
                <a:latin typeface="MS Shell Dlg" panose="020B0604020202020204" pitchFamily="34" charset="0"/>
                <a:cs typeface="Arial" panose="020B0604020202020204" pitchFamily="34" charset="0"/>
              </a:rPr>
              <a:t>ergebenden Betrag an die Einrichtung. Die Zahlungen sind an die Krankenkasse weiterzuleiten. </a:t>
            </a:r>
          </a:p>
        </p:txBody>
      </p:sp>
    </p:spTree>
  </p:cSld>
  <p:clrMapOvr>
    <a:masterClrMapping/>
  </p:clrMapOvr>
  <p:transition spd="med">
    <p:wipe dir="r"/>
  </p:transition>
</p:sld>
</file>

<file path=ppt/slides/slide2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4978" name="Fußzeilenplatzhalter 2">
            <a:extLst>
              <a:ext uri="{FF2B5EF4-FFF2-40B4-BE49-F238E27FC236}">
                <a16:creationId xmlns:a16="http://schemas.microsoft.com/office/drawing/2014/main" id="{CE8CFD74-3501-4B70-AFF1-11E751CDF53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4979" name="Foliennummernplatzhalter 3">
            <a:extLst>
              <a:ext uri="{FF2B5EF4-FFF2-40B4-BE49-F238E27FC236}">
                <a16:creationId xmlns:a16="http://schemas.microsoft.com/office/drawing/2014/main" id="{C0A2C9AE-141A-4122-A1B5-5369890EA34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C608A97-8596-4F44-9A77-62129C79FAB4}" type="slidenum">
              <a:rPr lang="de-DE" altLang="de-DE" sz="1400"/>
              <a:pPr eaLnBrk="1" hangingPunct="1"/>
              <a:t>243</a:t>
            </a:fld>
            <a:endParaRPr lang="de-DE" altLang="de-DE" sz="1400"/>
          </a:p>
        </p:txBody>
      </p:sp>
      <p:sp>
        <p:nvSpPr>
          <p:cNvPr id="254980" name="Text Box 2">
            <a:extLst>
              <a:ext uri="{FF2B5EF4-FFF2-40B4-BE49-F238E27FC236}">
                <a16:creationId xmlns:a16="http://schemas.microsoft.com/office/drawing/2014/main" id="{C7D15EC7-B1B1-4215-89D8-973BCCC87FD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4981" name="Text Box 3">
            <a:extLst>
              <a:ext uri="{FF2B5EF4-FFF2-40B4-BE49-F238E27FC236}">
                <a16:creationId xmlns:a16="http://schemas.microsoft.com/office/drawing/2014/main" id="{A0639EBA-B41C-4C17-8800-AF6526C2A6C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(med. Rehabilitation 4)</a:t>
            </a:r>
          </a:p>
        </p:txBody>
      </p:sp>
      <p:sp>
        <p:nvSpPr>
          <p:cNvPr id="254982" name="Text Box 4">
            <a:extLst>
              <a:ext uri="{FF2B5EF4-FFF2-40B4-BE49-F238E27FC236}">
                <a16:creationId xmlns:a16="http://schemas.microsoft.com/office/drawing/2014/main" id="{90ECD2EF-747C-4847-BAC7-DC4D6C11CBF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4983" name="Rectangle 5">
            <a:extLst>
              <a:ext uri="{FF2B5EF4-FFF2-40B4-BE49-F238E27FC236}">
                <a16:creationId xmlns:a16="http://schemas.microsoft.com/office/drawing/2014/main" id="{FEE03BBD-216F-45F2-9E52-650E4BFC1E8D}"/>
              </a:ext>
            </a:extLst>
          </p:cNvPr>
          <p:cNvSpPr>
            <a:spLocks noGrp="1" noChangeArrowheads="1"/>
          </p:cNvSpPr>
          <p:nvPr>
            <p:ph type="title" idx="4294967295"/>
          </p:nvPr>
        </p:nvSpPr>
        <p:spPr/>
        <p:txBody>
          <a:bodyPr/>
          <a:lstStyle/>
          <a:p>
            <a:pPr eaLnBrk="1" hangingPunct="1"/>
            <a:r>
              <a:rPr lang="de-DE" altLang="de-DE"/>
              <a:t>Krankenbehandlung 4 (Reha)</a:t>
            </a:r>
          </a:p>
        </p:txBody>
      </p:sp>
      <p:sp>
        <p:nvSpPr>
          <p:cNvPr id="254984" name="Rectangle 6">
            <a:extLst>
              <a:ext uri="{FF2B5EF4-FFF2-40B4-BE49-F238E27FC236}">
                <a16:creationId xmlns:a16="http://schemas.microsoft.com/office/drawing/2014/main" id="{308B4664-3815-4E67-92F1-B2ABA8C0B2C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4985" name="Text Box 7">
            <a:extLst>
              <a:ext uri="{FF2B5EF4-FFF2-40B4-BE49-F238E27FC236}">
                <a16:creationId xmlns:a16="http://schemas.microsoft.com/office/drawing/2014/main" id="{A8CBCBF4-1A54-45A0-B57C-E40FA804FD8D}"/>
              </a:ext>
            </a:extLst>
          </p:cNvPr>
          <p:cNvSpPr txBox="1">
            <a:spLocks noChangeArrowheads="1"/>
          </p:cNvSpPr>
          <p:nvPr/>
        </p:nvSpPr>
        <p:spPr bwMode="auto">
          <a:xfrm>
            <a:off x="228600" y="2971800"/>
            <a:ext cx="8686800" cy="1552575"/>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MS Shell Dlg" panose="020B0604020202020204" pitchFamily="34" charset="0"/>
                <a:cs typeface="Arial" panose="020B0604020202020204" pitchFamily="34" charset="0"/>
              </a:rPr>
              <a:t>§ 41 Med. Rehabilitation für Mütter und Väter</a:t>
            </a:r>
          </a:p>
          <a:p>
            <a:pPr algn="ctr" eaLnBrk="1" hangingPunct="1">
              <a:spcBef>
                <a:spcPct val="50000"/>
              </a:spcBef>
            </a:pPr>
            <a:r>
              <a:rPr lang="de-DE" altLang="de-DE">
                <a:latin typeface="MS Shell Dlg" panose="020B0604020202020204" pitchFamily="34" charset="0"/>
                <a:cs typeface="Arial" panose="020B0604020202020204" pitchFamily="34" charset="0"/>
              </a:rPr>
              <a:t>§ 42 Belastungserprobung* und Arbeitstherapie**</a:t>
            </a:r>
          </a:p>
          <a:p>
            <a:pPr algn="ctr" eaLnBrk="1" hangingPunct="1">
              <a:spcBef>
                <a:spcPct val="50000"/>
              </a:spcBef>
            </a:pPr>
            <a:r>
              <a:rPr lang="de-DE" altLang="de-DE">
                <a:latin typeface="MS Shell Dlg" panose="020B0604020202020204" pitchFamily="34" charset="0"/>
                <a:cs typeface="Arial" panose="020B0604020202020204" pitchFamily="34" charset="0"/>
              </a:rPr>
              <a:t>§ 43 Ergänzende Leistungen zur Rehabilitation***</a:t>
            </a:r>
          </a:p>
        </p:txBody>
      </p:sp>
      <p:sp>
        <p:nvSpPr>
          <p:cNvPr id="254986" name="Text Box 8">
            <a:extLst>
              <a:ext uri="{FF2B5EF4-FFF2-40B4-BE49-F238E27FC236}">
                <a16:creationId xmlns:a16="http://schemas.microsoft.com/office/drawing/2014/main" id="{89209F8A-32D9-42F7-8E00-07BF5DDF54D1}"/>
              </a:ext>
            </a:extLst>
          </p:cNvPr>
          <p:cNvSpPr txBox="1">
            <a:spLocks noChangeArrowheads="1"/>
          </p:cNvSpPr>
          <p:nvPr/>
        </p:nvSpPr>
        <p:spPr bwMode="auto">
          <a:xfrm>
            <a:off x="1371600" y="2514600"/>
            <a:ext cx="632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Weitere Leistungen der med. Rehabilitation</a:t>
            </a:r>
          </a:p>
        </p:txBody>
      </p:sp>
      <p:sp>
        <p:nvSpPr>
          <p:cNvPr id="312329" name="Text Box 9">
            <a:extLst>
              <a:ext uri="{FF2B5EF4-FFF2-40B4-BE49-F238E27FC236}">
                <a16:creationId xmlns:a16="http://schemas.microsoft.com/office/drawing/2014/main" id="{F9FF7FA5-259D-415D-AF99-0A51D6C135ED}"/>
              </a:ext>
            </a:extLst>
          </p:cNvPr>
          <p:cNvSpPr txBox="1">
            <a:spLocks noChangeArrowheads="1"/>
          </p:cNvSpPr>
          <p:nvPr/>
        </p:nvSpPr>
        <p:spPr bwMode="auto">
          <a:xfrm>
            <a:off x="914400" y="4572000"/>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*Ermittlung der körperlichen und geistig-seelischen Leistungspotenziale</a:t>
            </a:r>
          </a:p>
        </p:txBody>
      </p:sp>
      <p:sp>
        <p:nvSpPr>
          <p:cNvPr id="312330" name="Text Box 10">
            <a:extLst>
              <a:ext uri="{FF2B5EF4-FFF2-40B4-BE49-F238E27FC236}">
                <a16:creationId xmlns:a16="http://schemas.microsoft.com/office/drawing/2014/main" id="{9B288BB4-6529-4DDF-BBC9-37957388A0B9}"/>
              </a:ext>
            </a:extLst>
          </p:cNvPr>
          <p:cNvSpPr txBox="1">
            <a:spLocks noChangeArrowheads="1"/>
          </p:cNvSpPr>
          <p:nvPr/>
        </p:nvSpPr>
        <p:spPr bwMode="auto">
          <a:xfrm>
            <a:off x="914400" y="4953000"/>
            <a:ext cx="7620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**Verbesserung der Belastbarkeit  und die Erhaltung und Entwicklung von Fähigkeiten und Fertigkeiten, die für die berufliche Wiedereingliederung benötigt werden</a:t>
            </a:r>
          </a:p>
        </p:txBody>
      </p:sp>
      <p:sp>
        <p:nvSpPr>
          <p:cNvPr id="312331" name="Text Box 11">
            <a:extLst>
              <a:ext uri="{FF2B5EF4-FFF2-40B4-BE49-F238E27FC236}">
                <a16:creationId xmlns:a16="http://schemas.microsoft.com/office/drawing/2014/main" id="{4F68DB79-E604-4000-8DCD-BA25DABD58D1}"/>
              </a:ext>
            </a:extLst>
          </p:cNvPr>
          <p:cNvSpPr txBox="1">
            <a:spLocks noChangeArrowheads="1"/>
          </p:cNvSpPr>
          <p:nvPr/>
        </p:nvSpPr>
        <p:spPr bwMode="auto">
          <a:xfrm>
            <a:off x="914400" y="5867400"/>
            <a:ext cx="7162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***z.B. Reha- und Behindertensport, Schulungsmaßnahmen für chronisch Kranke</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2329"/>
                                        </p:tgtEl>
                                        <p:attrNameLst>
                                          <p:attrName>style.visibility</p:attrName>
                                        </p:attrNameLst>
                                      </p:cBhvr>
                                      <p:to>
                                        <p:strVal val="visible"/>
                                      </p:to>
                                    </p:set>
                                    <p:anim calcmode="lin" valueType="num">
                                      <p:cBhvr additive="base">
                                        <p:cTn id="7" dur="500" fill="hold"/>
                                        <p:tgtEl>
                                          <p:spTgt spid="312329"/>
                                        </p:tgtEl>
                                        <p:attrNameLst>
                                          <p:attrName>ppt_x</p:attrName>
                                        </p:attrNameLst>
                                      </p:cBhvr>
                                      <p:tavLst>
                                        <p:tav tm="0">
                                          <p:val>
                                            <p:strVal val="0-#ppt_w/2"/>
                                          </p:val>
                                        </p:tav>
                                        <p:tav tm="100000">
                                          <p:val>
                                            <p:strVal val="#ppt_x"/>
                                          </p:val>
                                        </p:tav>
                                      </p:tavLst>
                                    </p:anim>
                                    <p:anim calcmode="lin" valueType="num">
                                      <p:cBhvr additive="base">
                                        <p:cTn id="8" dur="500" fill="hold"/>
                                        <p:tgtEl>
                                          <p:spTgt spid="31232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2330"/>
                                        </p:tgtEl>
                                        <p:attrNameLst>
                                          <p:attrName>style.visibility</p:attrName>
                                        </p:attrNameLst>
                                      </p:cBhvr>
                                      <p:to>
                                        <p:strVal val="visible"/>
                                      </p:to>
                                    </p:set>
                                    <p:anim calcmode="lin" valueType="num">
                                      <p:cBhvr additive="base">
                                        <p:cTn id="13" dur="500" fill="hold"/>
                                        <p:tgtEl>
                                          <p:spTgt spid="312330"/>
                                        </p:tgtEl>
                                        <p:attrNameLst>
                                          <p:attrName>ppt_x</p:attrName>
                                        </p:attrNameLst>
                                      </p:cBhvr>
                                      <p:tavLst>
                                        <p:tav tm="0">
                                          <p:val>
                                            <p:strVal val="0-#ppt_w/2"/>
                                          </p:val>
                                        </p:tav>
                                        <p:tav tm="100000">
                                          <p:val>
                                            <p:strVal val="#ppt_x"/>
                                          </p:val>
                                        </p:tav>
                                      </p:tavLst>
                                    </p:anim>
                                    <p:anim calcmode="lin" valueType="num">
                                      <p:cBhvr additive="base">
                                        <p:cTn id="14" dur="500" fill="hold"/>
                                        <p:tgtEl>
                                          <p:spTgt spid="31233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2331"/>
                                        </p:tgtEl>
                                        <p:attrNameLst>
                                          <p:attrName>style.visibility</p:attrName>
                                        </p:attrNameLst>
                                      </p:cBhvr>
                                      <p:to>
                                        <p:strVal val="visible"/>
                                      </p:to>
                                    </p:set>
                                    <p:anim calcmode="lin" valueType="num">
                                      <p:cBhvr additive="base">
                                        <p:cTn id="19" dur="500" fill="hold"/>
                                        <p:tgtEl>
                                          <p:spTgt spid="312331"/>
                                        </p:tgtEl>
                                        <p:attrNameLst>
                                          <p:attrName>ppt_x</p:attrName>
                                        </p:attrNameLst>
                                      </p:cBhvr>
                                      <p:tavLst>
                                        <p:tav tm="0">
                                          <p:val>
                                            <p:strVal val="0-#ppt_w/2"/>
                                          </p:val>
                                        </p:tav>
                                        <p:tav tm="100000">
                                          <p:val>
                                            <p:strVal val="#ppt_x"/>
                                          </p:val>
                                        </p:tav>
                                      </p:tavLst>
                                    </p:anim>
                                    <p:anim calcmode="lin" valueType="num">
                                      <p:cBhvr additive="base">
                                        <p:cTn id="20" dur="500" fill="hold"/>
                                        <p:tgtEl>
                                          <p:spTgt spid="3123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9" grpId="0" autoUpdateAnimBg="0"/>
      <p:bldP spid="312330" grpId="0" autoUpdateAnimBg="0"/>
      <p:bldP spid="312331" grpId="0" autoUpdateAnimBg="0"/>
    </p:bld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Fußzeilenplatzhalter 2">
            <a:extLst>
              <a:ext uri="{FF2B5EF4-FFF2-40B4-BE49-F238E27FC236}">
                <a16:creationId xmlns:a16="http://schemas.microsoft.com/office/drawing/2014/main" id="{9B27FFA6-C5A8-4FD8-8B94-388D0AB69BB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6003" name="Foliennummernplatzhalter 3">
            <a:extLst>
              <a:ext uri="{FF2B5EF4-FFF2-40B4-BE49-F238E27FC236}">
                <a16:creationId xmlns:a16="http://schemas.microsoft.com/office/drawing/2014/main" id="{DB4CC4A9-E079-4B51-A329-48E34C74326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1E35F90-030B-43E2-B714-E4D86BEA5098}" type="slidenum">
              <a:rPr lang="de-DE" altLang="de-DE" sz="1400"/>
              <a:pPr eaLnBrk="1" hangingPunct="1"/>
              <a:t>244</a:t>
            </a:fld>
            <a:endParaRPr lang="de-DE" altLang="de-DE" sz="1400"/>
          </a:p>
        </p:txBody>
      </p:sp>
      <p:sp>
        <p:nvSpPr>
          <p:cNvPr id="256004" name="Text Box 2">
            <a:extLst>
              <a:ext uri="{FF2B5EF4-FFF2-40B4-BE49-F238E27FC236}">
                <a16:creationId xmlns:a16="http://schemas.microsoft.com/office/drawing/2014/main" id="{553DE83F-21AD-4B5C-BBD2-309D25F12B4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6005" name="Text Box 3">
            <a:extLst>
              <a:ext uri="{FF2B5EF4-FFF2-40B4-BE49-F238E27FC236}">
                <a16:creationId xmlns:a16="http://schemas.microsoft.com/office/drawing/2014/main" id="{FBF411D9-DDF8-4EC9-9D66-0BD8114A53A2}"/>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(med. Rehabilitation 5)</a:t>
            </a:r>
          </a:p>
        </p:txBody>
      </p:sp>
      <p:sp>
        <p:nvSpPr>
          <p:cNvPr id="256006" name="Text Box 4">
            <a:extLst>
              <a:ext uri="{FF2B5EF4-FFF2-40B4-BE49-F238E27FC236}">
                <a16:creationId xmlns:a16="http://schemas.microsoft.com/office/drawing/2014/main" id="{F00C942B-3C1B-423A-A488-50E4BB8DE284}"/>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Krankenbehandlung</a:t>
            </a:r>
          </a:p>
        </p:txBody>
      </p:sp>
      <p:sp>
        <p:nvSpPr>
          <p:cNvPr id="256007" name="Rectangle 5">
            <a:extLst>
              <a:ext uri="{FF2B5EF4-FFF2-40B4-BE49-F238E27FC236}">
                <a16:creationId xmlns:a16="http://schemas.microsoft.com/office/drawing/2014/main" id="{18DD5D51-C222-45DA-871F-937B4D760E27}"/>
              </a:ext>
            </a:extLst>
          </p:cNvPr>
          <p:cNvSpPr>
            <a:spLocks noGrp="1" noChangeArrowheads="1"/>
          </p:cNvSpPr>
          <p:nvPr>
            <p:ph type="title" idx="4294967295"/>
          </p:nvPr>
        </p:nvSpPr>
        <p:spPr/>
        <p:txBody>
          <a:bodyPr/>
          <a:lstStyle/>
          <a:p>
            <a:pPr eaLnBrk="1" hangingPunct="1"/>
            <a:r>
              <a:rPr lang="de-DE" altLang="de-DE"/>
              <a:t>Krankenbehandlung 5 (Reha)</a:t>
            </a:r>
          </a:p>
        </p:txBody>
      </p:sp>
      <p:sp>
        <p:nvSpPr>
          <p:cNvPr id="256008" name="Rectangle 6">
            <a:extLst>
              <a:ext uri="{FF2B5EF4-FFF2-40B4-BE49-F238E27FC236}">
                <a16:creationId xmlns:a16="http://schemas.microsoft.com/office/drawing/2014/main" id="{DA3ECA91-514E-4ADA-B788-BFE6955133F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6009" name="Text Box 7">
            <a:extLst>
              <a:ext uri="{FF2B5EF4-FFF2-40B4-BE49-F238E27FC236}">
                <a16:creationId xmlns:a16="http://schemas.microsoft.com/office/drawing/2014/main" id="{8DD603D2-7CEC-424C-AB47-F64D752401FF}"/>
              </a:ext>
            </a:extLst>
          </p:cNvPr>
          <p:cNvSpPr txBox="1">
            <a:spLocks noChangeArrowheads="1"/>
          </p:cNvSpPr>
          <p:nvPr/>
        </p:nvSpPr>
        <p:spPr bwMode="auto">
          <a:xfrm>
            <a:off x="228600" y="2590800"/>
            <a:ext cx="8686800" cy="3743325"/>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MS Shell Dlg" panose="020B0604020202020204" pitchFamily="34" charset="0"/>
                <a:cs typeface="Arial" panose="020B0604020202020204" pitchFamily="34" charset="0"/>
              </a:rPr>
              <a:t>§ 43a SGB V </a:t>
            </a:r>
            <a:endParaRPr lang="de-DE" altLang="de-DE">
              <a:latin typeface="MS Shell Dlg" panose="020B0604020202020204" pitchFamily="34" charset="0"/>
              <a:cs typeface="Arial" panose="020B0604020202020204" pitchFamily="34" charset="0"/>
            </a:endParaRPr>
          </a:p>
          <a:p>
            <a:pPr algn="ctr" eaLnBrk="1" hangingPunct="1">
              <a:spcBef>
                <a:spcPct val="50000"/>
              </a:spcBef>
            </a:pPr>
            <a:r>
              <a:rPr lang="de-DE" altLang="de-DE" b="1">
                <a:latin typeface="MS Shell Dlg" panose="020B0604020202020204" pitchFamily="34" charset="0"/>
                <a:cs typeface="Arial" panose="020B0604020202020204" pitchFamily="34" charset="0"/>
              </a:rPr>
              <a:t>Nichtärztliche sozialpädiatrische Leistungen </a:t>
            </a:r>
            <a:endParaRPr lang="de-DE" altLang="de-DE">
              <a:latin typeface="MS Shell Dlg" panose="020B0604020202020204" pitchFamily="34" charset="0"/>
              <a:cs typeface="Arial" panose="020B0604020202020204" pitchFamily="34" charset="0"/>
            </a:endParaRPr>
          </a:p>
          <a:p>
            <a:pPr eaLnBrk="1" hangingPunct="1">
              <a:spcBef>
                <a:spcPct val="50000"/>
              </a:spcBef>
            </a:pPr>
            <a:r>
              <a:rPr lang="de-DE" altLang="de-DE">
                <a:latin typeface="MS Shell Dlg" panose="020B0604020202020204" pitchFamily="34" charset="0"/>
                <a:cs typeface="Arial" panose="020B0604020202020204" pitchFamily="34" charset="0"/>
              </a:rPr>
              <a:t>Versicherte Kinder haben Anspruch auf nichtärztliche sozialpädia-trische Leistungen, insbesondere auf psychologische, heilpädago-gische und psychosoziale Leistungen, wenn sie unter ärztlicher Verantwortung erbracht werden und erforderlich sind, um eine Krankheit zum frühestmöglichen Zeitpunkt zu erkennen und einen Behandlungsplan aufzustellen; § 30 des Neunten Buches</a:t>
            </a:r>
            <a:r>
              <a:rPr lang="de-DE" altLang="de-DE">
                <a:solidFill>
                  <a:srgbClr val="0000FF"/>
                </a:solidFill>
                <a:latin typeface="MS Shell Dlg" panose="020B0604020202020204" pitchFamily="34" charset="0"/>
                <a:cs typeface="Arial" panose="020B0604020202020204" pitchFamily="34" charset="0"/>
              </a:rPr>
              <a:t> </a:t>
            </a:r>
            <a:r>
              <a:rPr lang="de-DE" altLang="de-DE">
                <a:latin typeface="MS Shell Dlg" panose="020B0604020202020204" pitchFamily="34" charset="0"/>
                <a:cs typeface="Arial" panose="020B0604020202020204" pitchFamily="34" charset="0"/>
              </a:rPr>
              <a:t>bleibt unberührt. </a:t>
            </a:r>
          </a:p>
        </p:txBody>
      </p:sp>
    </p:spTree>
  </p:cSld>
  <p:clrMapOvr>
    <a:masterClrMapping/>
  </p:clrMapOvr>
  <p:transition spd="med">
    <p:wipe dir="r"/>
  </p:transition>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Fußzeilenplatzhalter 2">
            <a:extLst>
              <a:ext uri="{FF2B5EF4-FFF2-40B4-BE49-F238E27FC236}">
                <a16:creationId xmlns:a16="http://schemas.microsoft.com/office/drawing/2014/main" id="{05B441DE-03B1-4F86-9C80-23CD84F9273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7027" name="Foliennummernplatzhalter 3">
            <a:extLst>
              <a:ext uri="{FF2B5EF4-FFF2-40B4-BE49-F238E27FC236}">
                <a16:creationId xmlns:a16="http://schemas.microsoft.com/office/drawing/2014/main" id="{9432C1CB-9F7A-4F6D-A9E5-8ECB08E1873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5FDE6A8-5ABC-43B5-A884-E20420C9580A}" type="slidenum">
              <a:rPr lang="de-DE" altLang="de-DE" sz="1400"/>
              <a:pPr eaLnBrk="1" hangingPunct="1"/>
              <a:t>245</a:t>
            </a:fld>
            <a:endParaRPr lang="de-DE" altLang="de-DE" sz="1400"/>
          </a:p>
        </p:txBody>
      </p:sp>
      <p:sp>
        <p:nvSpPr>
          <p:cNvPr id="257028" name="Text Box 2">
            <a:extLst>
              <a:ext uri="{FF2B5EF4-FFF2-40B4-BE49-F238E27FC236}">
                <a16:creationId xmlns:a16="http://schemas.microsoft.com/office/drawing/2014/main" id="{3A41622B-B0A5-462B-88E0-F5B30C1473C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7029" name="Text Box 3">
            <a:extLst>
              <a:ext uri="{FF2B5EF4-FFF2-40B4-BE49-F238E27FC236}">
                <a16:creationId xmlns:a16="http://schemas.microsoft.com/office/drawing/2014/main" id="{C7C1C8EE-7451-4D4F-823E-EB4CF127EC8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(Krankengeld 1)</a:t>
            </a:r>
          </a:p>
        </p:txBody>
      </p:sp>
      <p:sp>
        <p:nvSpPr>
          <p:cNvPr id="257030" name="Text Box 4">
            <a:extLst>
              <a:ext uri="{FF2B5EF4-FFF2-40B4-BE49-F238E27FC236}">
                <a16:creationId xmlns:a16="http://schemas.microsoft.com/office/drawing/2014/main" id="{2ADF143F-2E40-4BE1-91F7-FE086E5CD6E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4. Krankengeld</a:t>
            </a:r>
          </a:p>
        </p:txBody>
      </p:sp>
      <p:sp>
        <p:nvSpPr>
          <p:cNvPr id="257031" name="Rectangle 5">
            <a:extLst>
              <a:ext uri="{FF2B5EF4-FFF2-40B4-BE49-F238E27FC236}">
                <a16:creationId xmlns:a16="http://schemas.microsoft.com/office/drawing/2014/main" id="{75B2F5DB-B147-4EF6-936B-11430772C221}"/>
              </a:ext>
            </a:extLst>
          </p:cNvPr>
          <p:cNvSpPr>
            <a:spLocks noGrp="1" noChangeArrowheads="1"/>
          </p:cNvSpPr>
          <p:nvPr>
            <p:ph type="title" idx="4294967295"/>
          </p:nvPr>
        </p:nvSpPr>
        <p:spPr/>
        <p:txBody>
          <a:bodyPr/>
          <a:lstStyle/>
          <a:p>
            <a:pPr eaLnBrk="1" hangingPunct="1"/>
            <a:r>
              <a:rPr lang="de-DE" altLang="de-DE"/>
              <a:t>Krankenbehandlung 1 (Krankengeld)</a:t>
            </a:r>
          </a:p>
        </p:txBody>
      </p:sp>
      <p:sp>
        <p:nvSpPr>
          <p:cNvPr id="257032" name="Rectangle 6">
            <a:extLst>
              <a:ext uri="{FF2B5EF4-FFF2-40B4-BE49-F238E27FC236}">
                <a16:creationId xmlns:a16="http://schemas.microsoft.com/office/drawing/2014/main" id="{0BD716FF-D5E8-4C50-AAFB-1CE148188AA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7033" name="Text Box 7">
            <a:extLst>
              <a:ext uri="{FF2B5EF4-FFF2-40B4-BE49-F238E27FC236}">
                <a16:creationId xmlns:a16="http://schemas.microsoft.com/office/drawing/2014/main" id="{40EBFC5F-D406-4CA6-ACFE-E5347219F072}"/>
              </a:ext>
            </a:extLst>
          </p:cNvPr>
          <p:cNvSpPr txBox="1">
            <a:spLocks noChangeArrowheads="1"/>
          </p:cNvSpPr>
          <p:nvPr/>
        </p:nvSpPr>
        <p:spPr bwMode="auto">
          <a:xfrm>
            <a:off x="76200" y="2286000"/>
            <a:ext cx="8686800" cy="40020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a:latin typeface="MS Shell Dlg" panose="020B0604020202020204" pitchFamily="34" charset="0"/>
                <a:cs typeface="Arial" panose="020B0604020202020204" pitchFamily="34" charset="0"/>
              </a:rPr>
              <a:t>§ 44 SGB V </a:t>
            </a:r>
            <a:endParaRPr lang="de-DE" altLang="de-DE" sz="1600">
              <a:latin typeface="MS Shell Dlg" panose="020B0604020202020204" pitchFamily="34" charset="0"/>
              <a:cs typeface="Arial" panose="020B0604020202020204" pitchFamily="34" charset="0"/>
            </a:endParaRPr>
          </a:p>
          <a:p>
            <a:pPr algn="ctr" eaLnBrk="1" hangingPunct="1">
              <a:spcBef>
                <a:spcPct val="50000"/>
              </a:spcBef>
            </a:pPr>
            <a:r>
              <a:rPr lang="de-DE" altLang="de-DE" sz="1600" b="1">
                <a:latin typeface="MS Shell Dlg" panose="020B0604020202020204" pitchFamily="34" charset="0"/>
                <a:cs typeface="Arial" panose="020B0604020202020204" pitchFamily="34" charset="0"/>
              </a:rPr>
              <a:t>Krankengeld </a:t>
            </a:r>
            <a:endParaRPr lang="de-DE" altLang="de-DE" sz="1600">
              <a:latin typeface="MS Shell Dlg" panose="020B0604020202020204" pitchFamily="34" charset="0"/>
              <a:cs typeface="Arial" panose="020B0604020202020204" pitchFamily="34" charset="0"/>
            </a:endParaRPr>
          </a:p>
          <a:p>
            <a:pPr eaLnBrk="1" hangingPunct="1">
              <a:spcBef>
                <a:spcPct val="50000"/>
              </a:spcBef>
              <a:buFontTx/>
              <a:buAutoNum type="arabicParenBoth"/>
            </a:pPr>
            <a:r>
              <a:rPr lang="de-DE" altLang="de-DE" sz="1600">
                <a:latin typeface="MS Shell Dlg" panose="020B0604020202020204" pitchFamily="34" charset="0"/>
                <a:cs typeface="Arial" panose="020B0604020202020204" pitchFamily="34" charset="0"/>
              </a:rPr>
              <a:t>Versicherte haben Anspruch auf Krankengeld, wenn die Krankheit sie arbeitsunfähig macht oder sie auf Kosten der Krankenkasse stationär in einem Krankenhaus, einer Vorsorge- oder Rehabilitationseinrichtung (</a:t>
            </a:r>
            <a:r>
              <a:rPr lang="de-DE" altLang="de-DE" sz="1600">
                <a:latin typeface="MS Shell Dlg" panose="020B0604020202020204" pitchFamily="34" charset="0"/>
                <a:cs typeface="Arial" panose="020B0604020202020204" pitchFamily="34" charset="0"/>
                <a:hlinkClick r:id="rId2" tooltip="§ 23 SGB V, Medizinische Vorsorgeleistungen"/>
              </a:rPr>
              <a:t>§ 23 Abs. 4</a:t>
            </a:r>
            <a:r>
              <a:rPr lang="de-DE" altLang="de-DE" sz="1600">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hlinkClick r:id="rId3" tooltip="§ 24 SGB V, Medizinische Vorsorge für Mütter und Väter"/>
              </a:rPr>
              <a:t>§§ 24</a:t>
            </a:r>
            <a:r>
              <a:rPr lang="de-DE" altLang="de-DE" sz="1600">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hlinkClick r:id="rId4" tooltip="§ 40 SGB V, Leistungen zur medizinischen Rehabilitation"/>
              </a:rPr>
              <a:t>40 Abs. 2</a:t>
            </a:r>
            <a:r>
              <a:rPr lang="de-DE" altLang="de-DE" sz="1600">
                <a:latin typeface="MS Shell Dlg" panose="020B0604020202020204" pitchFamily="34" charset="0"/>
                <a:cs typeface="Arial" panose="020B0604020202020204" pitchFamily="34" charset="0"/>
              </a:rPr>
              <a:t> und </a:t>
            </a:r>
            <a:r>
              <a:rPr lang="de-DE" altLang="de-DE" sz="1600">
                <a:latin typeface="MS Shell Dlg" panose="020B0604020202020204" pitchFamily="34" charset="0"/>
                <a:cs typeface="Arial" panose="020B0604020202020204" pitchFamily="34" charset="0"/>
                <a:hlinkClick r:id="rId5" tooltip="§ 41 SGB V, Medizinische Rehabilitation für Mütter und Väter"/>
              </a:rPr>
              <a:t>§ 41</a:t>
            </a:r>
            <a:r>
              <a:rPr lang="de-DE" altLang="de-DE" sz="1600">
                <a:latin typeface="MS Shell Dlg" panose="020B0604020202020204" pitchFamily="34" charset="0"/>
                <a:cs typeface="Arial" panose="020B0604020202020204" pitchFamily="34" charset="0"/>
              </a:rPr>
              <a:t>) behandelt werden.</a:t>
            </a:r>
          </a:p>
          <a:p>
            <a:pPr eaLnBrk="1" hangingPunct="1">
              <a:spcBef>
                <a:spcPct val="50000"/>
              </a:spcBef>
              <a:buFontTx/>
              <a:buAutoNum type="arabicParenBoth"/>
            </a:pPr>
            <a:r>
              <a:rPr lang="de-DE" altLang="de-DE" sz="1600">
                <a:latin typeface="MS Shell Dlg" panose="020B0604020202020204" pitchFamily="34" charset="0"/>
                <a:cs typeface="Arial" panose="020B0604020202020204" pitchFamily="34" charset="0"/>
              </a:rPr>
              <a:t>(2) </a:t>
            </a:r>
            <a:r>
              <a:rPr lang="de-DE" altLang="de-DE" sz="1600" baseline="30000">
                <a:latin typeface="MS Shell Dlg" panose="020B0604020202020204" pitchFamily="34" charset="0"/>
                <a:cs typeface="Arial" panose="020B0604020202020204" pitchFamily="34" charset="0"/>
              </a:rPr>
              <a:t>1</a:t>
            </a:r>
            <a:r>
              <a:rPr lang="de-DE" altLang="de-DE" sz="1600">
                <a:latin typeface="MS Shell Dlg" panose="020B0604020202020204" pitchFamily="34" charset="0"/>
                <a:cs typeface="Arial" panose="020B0604020202020204" pitchFamily="34" charset="0"/>
              </a:rPr>
              <a:t>Keinen Anspruch auf Krankengeld haben</a:t>
            </a:r>
          </a:p>
          <a:p>
            <a:pPr eaLnBrk="1" hangingPunct="1">
              <a:spcBef>
                <a:spcPct val="50000"/>
              </a:spcBef>
            </a:pPr>
            <a:r>
              <a:rPr lang="de-DE" altLang="de-DE" sz="1600">
                <a:latin typeface="MS Shell Dlg" panose="020B0604020202020204" pitchFamily="34" charset="0"/>
                <a:cs typeface="Arial" panose="020B0604020202020204" pitchFamily="34" charset="0"/>
              </a:rPr>
              <a:t>1.die nach </a:t>
            </a:r>
            <a:r>
              <a:rPr lang="de-DE" altLang="de-DE" sz="1600">
                <a:latin typeface="MS Shell Dlg" panose="020B0604020202020204" pitchFamily="34" charset="0"/>
                <a:cs typeface="Arial" panose="020B0604020202020204" pitchFamily="34" charset="0"/>
                <a:hlinkClick r:id="rId6" tooltip="§ 5 SGB V, Versicherungspflicht"/>
              </a:rPr>
              <a:t>§ 5 Abs. 1 Nr. 2a, 5, 6, 9, 10 oder 13</a:t>
            </a:r>
            <a:r>
              <a:rPr lang="de-DE" altLang="de-DE" sz="1600">
                <a:latin typeface="MS Shell Dlg" panose="020B0604020202020204" pitchFamily="34" charset="0"/>
                <a:cs typeface="Arial" panose="020B0604020202020204" pitchFamily="34" charset="0"/>
              </a:rPr>
              <a:t> sowie die nach </a:t>
            </a:r>
            <a:r>
              <a:rPr lang="de-DE" altLang="de-DE" sz="1600">
                <a:latin typeface="MS Shell Dlg" panose="020B0604020202020204" pitchFamily="34" charset="0"/>
                <a:cs typeface="Arial" panose="020B0604020202020204" pitchFamily="34" charset="0"/>
                <a:hlinkClick r:id="rId7" tooltip="§ 10 SGB V, Familienversicherung"/>
              </a:rPr>
              <a:t>§ 10</a:t>
            </a:r>
            <a:r>
              <a:rPr lang="de-DE" altLang="de-DE" sz="1600">
                <a:latin typeface="MS Shell Dlg" panose="020B0604020202020204" pitchFamily="34" charset="0"/>
                <a:cs typeface="Arial" panose="020B0604020202020204" pitchFamily="34" charset="0"/>
              </a:rPr>
              <a:t> Versicherten; dies gilt nicht für die nach </a:t>
            </a:r>
            <a:r>
              <a:rPr lang="de-DE" altLang="de-DE" sz="1600">
                <a:latin typeface="MS Shell Dlg" panose="020B0604020202020204" pitchFamily="34" charset="0"/>
                <a:cs typeface="Arial" panose="020B0604020202020204" pitchFamily="34" charset="0"/>
                <a:hlinkClick r:id="rId6" tooltip="§ 5 SGB V, Versicherungspflicht"/>
              </a:rPr>
              <a:t>§ 5 Abs. 1 Nr. 6</a:t>
            </a:r>
            <a:r>
              <a:rPr lang="de-DE" altLang="de-DE" sz="1600">
                <a:latin typeface="MS Shell Dlg" panose="020B0604020202020204" pitchFamily="34" charset="0"/>
                <a:cs typeface="Arial" panose="020B0604020202020204" pitchFamily="34" charset="0"/>
              </a:rPr>
              <a:t> Versicherten, wenn sie Anspruch auf Übergangsgeld haben, und für Versicherte nach </a:t>
            </a:r>
            <a:r>
              <a:rPr lang="de-DE" altLang="de-DE" sz="1600">
                <a:latin typeface="MS Shell Dlg" panose="020B0604020202020204" pitchFamily="34" charset="0"/>
                <a:cs typeface="Arial" panose="020B0604020202020204" pitchFamily="34" charset="0"/>
                <a:hlinkClick r:id="rId6" tooltip="§ 5 SGB V, Versicherungspflicht"/>
              </a:rPr>
              <a:t>§ 5 Abs. 1 Nr. 13</a:t>
            </a:r>
            <a:r>
              <a:rPr lang="de-DE" altLang="de-DE" sz="1600">
                <a:latin typeface="MS Shell Dlg" panose="020B0604020202020204" pitchFamily="34" charset="0"/>
                <a:cs typeface="Arial" panose="020B0604020202020204" pitchFamily="34" charset="0"/>
              </a:rPr>
              <a:t>, soweit sie abhängig beschäftigt und nicht nach den </a:t>
            </a:r>
            <a:r>
              <a:rPr lang="de-DE" altLang="de-DE" sz="1600">
                <a:latin typeface="MS Shell Dlg" panose="020B0604020202020204" pitchFamily="34" charset="0"/>
                <a:cs typeface="Arial" panose="020B0604020202020204" pitchFamily="34" charset="0"/>
                <a:hlinkClick r:id="rId8" tooltip="§ 8 SGB IV, Geringfügige Beschäftigung und geringfügige selbständige Tätigkeit"/>
              </a:rPr>
              <a:t>§§ 8</a:t>
            </a:r>
            <a:r>
              <a:rPr lang="de-DE" altLang="de-DE" sz="1600">
                <a:latin typeface="MS Shell Dlg" panose="020B0604020202020204" pitchFamily="34" charset="0"/>
                <a:cs typeface="Arial" panose="020B0604020202020204" pitchFamily="34" charset="0"/>
              </a:rPr>
              <a:t> und </a:t>
            </a:r>
            <a:r>
              <a:rPr lang="de-DE" altLang="de-DE" sz="1600">
                <a:latin typeface="MS Shell Dlg" panose="020B0604020202020204" pitchFamily="34" charset="0"/>
                <a:cs typeface="Arial" panose="020B0604020202020204" pitchFamily="34" charset="0"/>
                <a:hlinkClick r:id="rId9" tooltip="§ 8a SGB IV, Geringfügige Beschäftigung in Privathaushalten"/>
              </a:rPr>
              <a:t>8a des Vierten Buches</a:t>
            </a:r>
            <a:r>
              <a:rPr lang="de-DE" altLang="de-DE" sz="1600">
                <a:latin typeface="MS Shell Dlg" panose="020B0604020202020204" pitchFamily="34" charset="0"/>
                <a:cs typeface="Arial" panose="020B0604020202020204" pitchFamily="34" charset="0"/>
              </a:rPr>
              <a:t> geringfügig beschäftigt sind,</a:t>
            </a:r>
          </a:p>
          <a:p>
            <a:pPr eaLnBrk="1" hangingPunct="1">
              <a:spcBef>
                <a:spcPct val="50000"/>
              </a:spcBef>
            </a:pPr>
            <a:r>
              <a:rPr lang="de-DE" altLang="de-DE" sz="1600">
                <a:latin typeface="MS Shell Dlg" panose="020B0604020202020204" pitchFamily="34" charset="0"/>
                <a:cs typeface="Arial" panose="020B0604020202020204" pitchFamily="34" charset="0"/>
              </a:rPr>
              <a:t>2.hauptberuflich selbständig Erwerbstätige, es sei denn, das Mitglied erklärt gegenüber der Krankenkasse, dass die Mitgliedschaft den Anspruch auf Krankengeld umfassen soll (Wahlerklärung),</a:t>
            </a:r>
            <a:r>
              <a:rPr lang="de-DE" altLang="de-DE">
                <a:latin typeface="MS Shell Dlg" panose="020B0604020202020204" pitchFamily="34" charset="0"/>
                <a:cs typeface="Arial" panose="020B0604020202020204" pitchFamily="34" charset="0"/>
              </a:rPr>
              <a:t> </a:t>
            </a:r>
          </a:p>
        </p:txBody>
      </p:sp>
      <p:sp>
        <p:nvSpPr>
          <p:cNvPr id="257034" name="AutoShape 8">
            <a:hlinkClick r:id="rId10" action="ppaction://hlinkpres?slideindex=1&amp;slidetitle=Krankengeld" highlightClick="1"/>
            <a:extLst>
              <a:ext uri="{FF2B5EF4-FFF2-40B4-BE49-F238E27FC236}">
                <a16:creationId xmlns:a16="http://schemas.microsoft.com/office/drawing/2014/main" id="{9028504E-2280-4D9E-8657-5D872E34A7EE}"/>
              </a:ext>
            </a:extLst>
          </p:cNvPr>
          <p:cNvSpPr>
            <a:spLocks noChangeArrowheads="1"/>
          </p:cNvSpPr>
          <p:nvPr/>
        </p:nvSpPr>
        <p:spPr bwMode="auto">
          <a:xfrm>
            <a:off x="7391400" y="6248400"/>
            <a:ext cx="304800" cy="3048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Fußzeilenplatzhalter 2">
            <a:extLst>
              <a:ext uri="{FF2B5EF4-FFF2-40B4-BE49-F238E27FC236}">
                <a16:creationId xmlns:a16="http://schemas.microsoft.com/office/drawing/2014/main" id="{329D3F76-A3D0-478F-A430-9AA3B43C4B2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8051" name="Foliennummernplatzhalter 3">
            <a:extLst>
              <a:ext uri="{FF2B5EF4-FFF2-40B4-BE49-F238E27FC236}">
                <a16:creationId xmlns:a16="http://schemas.microsoft.com/office/drawing/2014/main" id="{A49DDED5-39C3-4A3B-8E74-49A6D400B82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FA20073-FEF2-424F-AB91-7A499093CDB6}" type="slidenum">
              <a:rPr lang="de-DE" altLang="de-DE" sz="1400"/>
              <a:pPr eaLnBrk="1" hangingPunct="1"/>
              <a:t>246</a:t>
            </a:fld>
            <a:endParaRPr lang="de-DE" altLang="de-DE" sz="1400"/>
          </a:p>
        </p:txBody>
      </p:sp>
      <p:sp>
        <p:nvSpPr>
          <p:cNvPr id="258052" name="Text Box 2">
            <a:extLst>
              <a:ext uri="{FF2B5EF4-FFF2-40B4-BE49-F238E27FC236}">
                <a16:creationId xmlns:a16="http://schemas.microsoft.com/office/drawing/2014/main" id="{DEE1F053-0C8C-4AEA-AC42-04BBAE8A896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8053" name="Text Box 3">
            <a:extLst>
              <a:ext uri="{FF2B5EF4-FFF2-40B4-BE49-F238E27FC236}">
                <a16:creationId xmlns:a16="http://schemas.microsoft.com/office/drawing/2014/main" id="{81B9D41B-A8E1-48EF-BA59-9159AD55F6F0}"/>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1)</a:t>
            </a:r>
          </a:p>
        </p:txBody>
      </p:sp>
      <p:sp>
        <p:nvSpPr>
          <p:cNvPr id="258054" name="Text Box 4">
            <a:extLst>
              <a:ext uri="{FF2B5EF4-FFF2-40B4-BE49-F238E27FC236}">
                <a16:creationId xmlns:a16="http://schemas.microsoft.com/office/drawing/2014/main" id="{4E9FB53E-6575-469F-99C2-AF3A8B1D29F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58055" name="Rectangle 5">
            <a:extLst>
              <a:ext uri="{FF2B5EF4-FFF2-40B4-BE49-F238E27FC236}">
                <a16:creationId xmlns:a16="http://schemas.microsoft.com/office/drawing/2014/main" id="{3539E023-FEE3-4F13-8EB5-FC3AB9A9C4D6}"/>
              </a:ext>
            </a:extLst>
          </p:cNvPr>
          <p:cNvSpPr>
            <a:spLocks noGrp="1" noChangeArrowheads="1"/>
          </p:cNvSpPr>
          <p:nvPr>
            <p:ph type="title" idx="4294967295"/>
          </p:nvPr>
        </p:nvSpPr>
        <p:spPr/>
        <p:txBody>
          <a:bodyPr/>
          <a:lstStyle/>
          <a:p>
            <a:pPr eaLnBrk="1" hangingPunct="1"/>
            <a:r>
              <a:rPr lang="de-DE" altLang="de-DE"/>
              <a:t>Krankenbehandlung 1 (Zahnersatz)</a:t>
            </a:r>
          </a:p>
        </p:txBody>
      </p:sp>
      <p:sp>
        <p:nvSpPr>
          <p:cNvPr id="258056" name="Rectangle 6">
            <a:extLst>
              <a:ext uri="{FF2B5EF4-FFF2-40B4-BE49-F238E27FC236}">
                <a16:creationId xmlns:a16="http://schemas.microsoft.com/office/drawing/2014/main" id="{E5C69E38-EFBF-414E-AF28-14A348453BB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8057" name="Text Box 7">
            <a:extLst>
              <a:ext uri="{FF2B5EF4-FFF2-40B4-BE49-F238E27FC236}">
                <a16:creationId xmlns:a16="http://schemas.microsoft.com/office/drawing/2014/main" id="{D1AF3BC6-11D4-4009-B37F-E0B36C032469}"/>
              </a:ext>
            </a:extLst>
          </p:cNvPr>
          <p:cNvSpPr txBox="1">
            <a:spLocks noChangeArrowheads="1"/>
          </p:cNvSpPr>
          <p:nvPr/>
        </p:nvSpPr>
        <p:spPr bwMode="auto">
          <a:xfrm>
            <a:off x="152400" y="2405062"/>
            <a:ext cx="8686800" cy="357020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dirty="0">
                <a:latin typeface="MS Shell Dlg" panose="020B0604020202020204" pitchFamily="34" charset="0"/>
                <a:cs typeface="Arial" panose="020B0604020202020204" pitchFamily="34" charset="0"/>
              </a:rPr>
              <a:t>§ 55 SGB V </a:t>
            </a:r>
            <a:endParaRPr lang="de-DE" altLang="de-DE" sz="1600" dirty="0">
              <a:latin typeface="MS Shell Dlg" panose="020B0604020202020204" pitchFamily="34" charset="0"/>
              <a:cs typeface="Arial" panose="020B0604020202020204" pitchFamily="34" charset="0"/>
            </a:endParaRPr>
          </a:p>
          <a:p>
            <a:pPr algn="ctr" eaLnBrk="1" hangingPunct="1">
              <a:spcBef>
                <a:spcPct val="50000"/>
              </a:spcBef>
            </a:pPr>
            <a:r>
              <a:rPr lang="de-DE" altLang="de-DE" sz="1400" b="1" dirty="0">
                <a:latin typeface="MS Shell Dlg" panose="020B0604020202020204" pitchFamily="34" charset="0"/>
                <a:cs typeface="Arial" panose="020B0604020202020204" pitchFamily="34" charset="0"/>
              </a:rPr>
              <a:t>Leistungsanspruch </a:t>
            </a:r>
            <a:endParaRPr lang="de-DE" altLang="de-DE" sz="1400" dirty="0">
              <a:latin typeface="MS Shell Dlg" panose="020B0604020202020204" pitchFamily="34" charset="0"/>
              <a:cs typeface="Arial" panose="020B0604020202020204" pitchFamily="34" charset="0"/>
            </a:endParaRPr>
          </a:p>
          <a:p>
            <a:pPr eaLnBrk="1" hangingPunct="1">
              <a:spcBef>
                <a:spcPct val="50000"/>
              </a:spcBef>
            </a:pPr>
            <a:r>
              <a:rPr lang="de-DE" altLang="de-DE" sz="1400" dirty="0">
                <a:latin typeface="MS Shell Dlg" panose="020B0604020202020204" pitchFamily="34" charset="0"/>
                <a:cs typeface="Arial" panose="020B0604020202020204" pitchFamily="34" charset="0"/>
              </a:rPr>
              <a:t>(1)  Versicherte haben nach den Vorgaben in den Sätzen 2 bis 7 Anspruch auf befundbezogene Festzuschüsse bei einer medizinisch notwendigen Versorgung mit Zahnersatz einschließlich Zahnkronen und Suprakonstruktionen (zahnärztliche und zahntechnische Leistungen) in den Fällen, in denen eine zahnprothetische Versorgung notwendig ist und die geplante Versorgung einer Methode entspricht, die gemäß § 135 Abs. 1</a:t>
            </a:r>
            <a:r>
              <a:rPr lang="de-DE" altLang="de-DE" sz="1400" dirty="0">
                <a:solidFill>
                  <a:srgbClr val="0000FF"/>
                </a:solidFill>
                <a:latin typeface="MS Shell Dlg" panose="020B0604020202020204" pitchFamily="34" charset="0"/>
                <a:cs typeface="Arial" panose="020B0604020202020204" pitchFamily="34" charset="0"/>
              </a:rPr>
              <a:t> </a:t>
            </a:r>
            <a:r>
              <a:rPr lang="de-DE" altLang="de-DE" sz="1400" dirty="0">
                <a:latin typeface="MS Shell Dlg" panose="020B0604020202020204" pitchFamily="34" charset="0"/>
                <a:cs typeface="Arial" panose="020B0604020202020204" pitchFamily="34" charset="0"/>
              </a:rPr>
              <a:t>anerkannt ist. Die Festzuschüsse umfassen 50 vom Hundert der nach § 57 Abs. 1 Satz 6</a:t>
            </a:r>
            <a:r>
              <a:rPr lang="de-DE" altLang="de-DE" sz="1400" dirty="0">
                <a:solidFill>
                  <a:srgbClr val="0000FF"/>
                </a:solidFill>
                <a:latin typeface="MS Shell Dlg" panose="020B0604020202020204" pitchFamily="34" charset="0"/>
                <a:cs typeface="Arial" panose="020B0604020202020204" pitchFamily="34" charset="0"/>
              </a:rPr>
              <a:t> </a:t>
            </a:r>
            <a:r>
              <a:rPr lang="de-DE" altLang="de-DE" sz="1400" dirty="0">
                <a:latin typeface="MS Shell Dlg" panose="020B0604020202020204" pitchFamily="34" charset="0"/>
                <a:cs typeface="Arial" panose="020B0604020202020204" pitchFamily="34" charset="0"/>
              </a:rPr>
              <a:t>und Abs. 2 Satz 6 und 7</a:t>
            </a:r>
            <a:r>
              <a:rPr lang="de-DE" altLang="de-DE" sz="1400" dirty="0">
                <a:solidFill>
                  <a:srgbClr val="0000FF"/>
                </a:solidFill>
                <a:latin typeface="MS Shell Dlg" panose="020B0604020202020204" pitchFamily="34" charset="0"/>
                <a:cs typeface="Arial" panose="020B0604020202020204" pitchFamily="34" charset="0"/>
              </a:rPr>
              <a:t> </a:t>
            </a:r>
            <a:r>
              <a:rPr lang="de-DE" altLang="de-DE" sz="1400" dirty="0">
                <a:latin typeface="MS Shell Dlg" panose="020B0604020202020204" pitchFamily="34" charset="0"/>
                <a:cs typeface="Arial" panose="020B0604020202020204" pitchFamily="34" charset="0"/>
              </a:rPr>
              <a:t>festgesetzten Beträge für die jeweilige Regelversorgung. Für eigene Bemühungen zur Gesunderhaltung der Zähne erhöhen sich die Festzuschüsse nach Satz 2 um 20 vom Hundert. Die Erhöhung entfällt, wenn der Gebisszustand des Versicherten regelmäßige Zahnpflege nicht erkennen lässt und der Versicherte während der letzten fünf Jahre vor Beginn der Behandlung </a:t>
            </a:r>
          </a:p>
          <a:p>
            <a:pPr eaLnBrk="1" hangingPunct="1">
              <a:spcBef>
                <a:spcPct val="50000"/>
              </a:spcBef>
            </a:pPr>
            <a:r>
              <a:rPr lang="de-DE" altLang="de-DE" sz="1400" dirty="0">
                <a:latin typeface="MS Shell Dlg" panose="020B0604020202020204" pitchFamily="34" charset="0"/>
                <a:cs typeface="Arial" panose="020B0604020202020204" pitchFamily="34" charset="0"/>
              </a:rPr>
              <a:t>1.  die Untersuchungen nach § 22 Abs. 1</a:t>
            </a:r>
            <a:r>
              <a:rPr lang="de-DE" altLang="de-DE" sz="1400" dirty="0">
                <a:solidFill>
                  <a:srgbClr val="0000FF"/>
                </a:solidFill>
                <a:latin typeface="MS Shell Dlg" panose="020B0604020202020204" pitchFamily="34" charset="0"/>
                <a:cs typeface="Arial" panose="020B0604020202020204" pitchFamily="34" charset="0"/>
              </a:rPr>
              <a:t> </a:t>
            </a:r>
            <a:r>
              <a:rPr lang="de-DE" altLang="de-DE" sz="1400" dirty="0">
                <a:latin typeface="MS Shell Dlg" panose="020B0604020202020204" pitchFamily="34" charset="0"/>
                <a:cs typeface="Arial" panose="020B0604020202020204" pitchFamily="34" charset="0"/>
              </a:rPr>
              <a:t>nicht in jedem Kalenderhalbjahr in Anspruch genommen hat und </a:t>
            </a:r>
          </a:p>
          <a:p>
            <a:pPr eaLnBrk="1" hangingPunct="1">
              <a:spcBef>
                <a:spcPct val="50000"/>
              </a:spcBef>
            </a:pPr>
            <a:r>
              <a:rPr lang="de-DE" altLang="de-DE" sz="1400" dirty="0">
                <a:latin typeface="MS Shell Dlg" panose="020B0604020202020204" pitchFamily="34" charset="0"/>
                <a:cs typeface="Arial" panose="020B0604020202020204" pitchFamily="34" charset="0"/>
              </a:rPr>
              <a:t>2.  sich nach Vollendung des 18. Lebensjahres nicht wenigstens einmal in jedem Kalenderjahr hat zahnärztlich untersuchen lassen. </a:t>
            </a:r>
          </a:p>
        </p:txBody>
      </p:sp>
    </p:spTree>
  </p:cSld>
  <p:clrMapOvr>
    <a:masterClrMapping/>
  </p:clrMapOvr>
  <p:transition spd="med">
    <p:wipe dir="r"/>
  </p:transition>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Fußzeilenplatzhalter 2">
            <a:extLst>
              <a:ext uri="{FF2B5EF4-FFF2-40B4-BE49-F238E27FC236}">
                <a16:creationId xmlns:a16="http://schemas.microsoft.com/office/drawing/2014/main" id="{A76F5F0C-6235-4291-875D-98A21A877CE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59075" name="Foliennummernplatzhalter 3">
            <a:extLst>
              <a:ext uri="{FF2B5EF4-FFF2-40B4-BE49-F238E27FC236}">
                <a16:creationId xmlns:a16="http://schemas.microsoft.com/office/drawing/2014/main" id="{38FBF92C-E61D-40F2-9838-6B0FE31C3E4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E687024-D461-4E1F-B52A-DA5D50ACC31C}" type="slidenum">
              <a:rPr lang="de-DE" altLang="de-DE" sz="1400"/>
              <a:pPr eaLnBrk="1" hangingPunct="1"/>
              <a:t>247</a:t>
            </a:fld>
            <a:endParaRPr lang="de-DE" altLang="de-DE" sz="1400"/>
          </a:p>
        </p:txBody>
      </p:sp>
      <p:sp>
        <p:nvSpPr>
          <p:cNvPr id="259076" name="Text Box 2">
            <a:extLst>
              <a:ext uri="{FF2B5EF4-FFF2-40B4-BE49-F238E27FC236}">
                <a16:creationId xmlns:a16="http://schemas.microsoft.com/office/drawing/2014/main" id="{CDA8B0CE-E8C1-431F-BC5D-0F7D96DD3AF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59077" name="Text Box 3">
            <a:extLst>
              <a:ext uri="{FF2B5EF4-FFF2-40B4-BE49-F238E27FC236}">
                <a16:creationId xmlns:a16="http://schemas.microsoft.com/office/drawing/2014/main" id="{52272C62-2656-49CB-9844-1569B837E58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2)</a:t>
            </a:r>
          </a:p>
        </p:txBody>
      </p:sp>
      <p:sp>
        <p:nvSpPr>
          <p:cNvPr id="259078" name="Text Box 4">
            <a:extLst>
              <a:ext uri="{FF2B5EF4-FFF2-40B4-BE49-F238E27FC236}">
                <a16:creationId xmlns:a16="http://schemas.microsoft.com/office/drawing/2014/main" id="{93E9BB46-E975-436C-8DD9-498C180A595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59079" name="Rectangle 5">
            <a:extLst>
              <a:ext uri="{FF2B5EF4-FFF2-40B4-BE49-F238E27FC236}">
                <a16:creationId xmlns:a16="http://schemas.microsoft.com/office/drawing/2014/main" id="{E3504A71-9D1E-48D0-B08A-2DEB6DF1A274}"/>
              </a:ext>
            </a:extLst>
          </p:cNvPr>
          <p:cNvSpPr>
            <a:spLocks noGrp="1" noChangeArrowheads="1"/>
          </p:cNvSpPr>
          <p:nvPr>
            <p:ph type="title" idx="4294967295"/>
          </p:nvPr>
        </p:nvSpPr>
        <p:spPr/>
        <p:txBody>
          <a:bodyPr/>
          <a:lstStyle/>
          <a:p>
            <a:pPr eaLnBrk="1" hangingPunct="1"/>
            <a:r>
              <a:rPr lang="de-DE" altLang="de-DE"/>
              <a:t>Krankenbehandlung 2 (Zahnersatz)</a:t>
            </a:r>
          </a:p>
        </p:txBody>
      </p:sp>
      <p:sp>
        <p:nvSpPr>
          <p:cNvPr id="259080" name="Rectangle 6">
            <a:extLst>
              <a:ext uri="{FF2B5EF4-FFF2-40B4-BE49-F238E27FC236}">
                <a16:creationId xmlns:a16="http://schemas.microsoft.com/office/drawing/2014/main" id="{6D3B812A-750D-4094-844F-49CD13AB32D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59081" name="Text Box 7">
            <a:extLst>
              <a:ext uri="{FF2B5EF4-FFF2-40B4-BE49-F238E27FC236}">
                <a16:creationId xmlns:a16="http://schemas.microsoft.com/office/drawing/2014/main" id="{F85DDFBF-7E6B-437E-947A-ADDBB49723C7}"/>
              </a:ext>
            </a:extLst>
          </p:cNvPr>
          <p:cNvSpPr txBox="1">
            <a:spLocks noChangeArrowheads="1"/>
          </p:cNvSpPr>
          <p:nvPr/>
        </p:nvSpPr>
        <p:spPr bwMode="auto">
          <a:xfrm>
            <a:off x="228600" y="2632075"/>
            <a:ext cx="8686800" cy="181588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Die Festzuschüsse nach Satz 2 erhöhen sich um weitere 10 vom Hundert, wenn der Versicherte seine Zähne regelmäßig gepflegt und in den letzten zehn Kalenderjahren vor Beginn der Behandlung, frühestens seit dem 1. Januar 1989, die Untersuchungen nach Satz 4 Nr. 1 und 2 ohne Unterbrechung in Anspruch genommen hat. Dies gilt nicht in den Fällen des Absatzes 2. Für Versicherte, die nach dem 31. Dezember 1978 geboren sind, gilt der Nachweis für eigene Bemühungen zur Gesunderhaltung der Zähne für die Jahre 1997 und 1998 als erbracht. </a:t>
            </a:r>
          </a:p>
        </p:txBody>
      </p:sp>
    </p:spTree>
  </p:cSld>
  <p:clrMapOvr>
    <a:masterClrMapping/>
  </p:clrMapOvr>
  <p:transition spd="med">
    <p:wipe dir="r"/>
  </p:transition>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Fußzeilenplatzhalter 2">
            <a:extLst>
              <a:ext uri="{FF2B5EF4-FFF2-40B4-BE49-F238E27FC236}">
                <a16:creationId xmlns:a16="http://schemas.microsoft.com/office/drawing/2014/main" id="{246C1CFD-D614-45E1-91D6-63FE2A01836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0099" name="Foliennummernplatzhalter 3">
            <a:extLst>
              <a:ext uri="{FF2B5EF4-FFF2-40B4-BE49-F238E27FC236}">
                <a16:creationId xmlns:a16="http://schemas.microsoft.com/office/drawing/2014/main" id="{D04BF41C-7C0E-4D82-93DD-AB4E7414A44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209D210-1A19-4169-9D31-8914955C1C29}" type="slidenum">
              <a:rPr lang="de-DE" altLang="de-DE" sz="1400"/>
              <a:pPr eaLnBrk="1" hangingPunct="1"/>
              <a:t>248</a:t>
            </a:fld>
            <a:endParaRPr lang="de-DE" altLang="de-DE" sz="1400"/>
          </a:p>
        </p:txBody>
      </p:sp>
      <p:sp>
        <p:nvSpPr>
          <p:cNvPr id="260100" name="Text Box 2">
            <a:extLst>
              <a:ext uri="{FF2B5EF4-FFF2-40B4-BE49-F238E27FC236}">
                <a16:creationId xmlns:a16="http://schemas.microsoft.com/office/drawing/2014/main" id="{4C00DF16-20AB-4303-9F19-1A784797784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0101" name="Text Box 3">
            <a:extLst>
              <a:ext uri="{FF2B5EF4-FFF2-40B4-BE49-F238E27FC236}">
                <a16:creationId xmlns:a16="http://schemas.microsoft.com/office/drawing/2014/main" id="{94CC799B-7A4C-47D5-B2E0-45BB92C7F9A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3)</a:t>
            </a:r>
          </a:p>
        </p:txBody>
      </p:sp>
      <p:sp>
        <p:nvSpPr>
          <p:cNvPr id="260102" name="Text Box 4">
            <a:extLst>
              <a:ext uri="{FF2B5EF4-FFF2-40B4-BE49-F238E27FC236}">
                <a16:creationId xmlns:a16="http://schemas.microsoft.com/office/drawing/2014/main" id="{785A98E3-7372-4C5D-8558-FC1BD9B1AE2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0103" name="Rectangle 5">
            <a:extLst>
              <a:ext uri="{FF2B5EF4-FFF2-40B4-BE49-F238E27FC236}">
                <a16:creationId xmlns:a16="http://schemas.microsoft.com/office/drawing/2014/main" id="{502845AF-9136-44BE-AF40-EB10D722F834}"/>
              </a:ext>
            </a:extLst>
          </p:cNvPr>
          <p:cNvSpPr>
            <a:spLocks noGrp="1" noChangeArrowheads="1"/>
          </p:cNvSpPr>
          <p:nvPr>
            <p:ph type="title" idx="4294967295"/>
          </p:nvPr>
        </p:nvSpPr>
        <p:spPr/>
        <p:txBody>
          <a:bodyPr/>
          <a:lstStyle/>
          <a:p>
            <a:pPr eaLnBrk="1" hangingPunct="1"/>
            <a:r>
              <a:rPr lang="de-DE" altLang="de-DE"/>
              <a:t>Krankenbehandlung 3 (Zahnersatz)</a:t>
            </a:r>
          </a:p>
        </p:txBody>
      </p:sp>
      <p:sp>
        <p:nvSpPr>
          <p:cNvPr id="260104" name="Rectangle 6">
            <a:extLst>
              <a:ext uri="{FF2B5EF4-FFF2-40B4-BE49-F238E27FC236}">
                <a16:creationId xmlns:a16="http://schemas.microsoft.com/office/drawing/2014/main" id="{5B99EAD3-5E10-4E27-9207-73E5AFCB1D6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0105" name="Text Box 7">
            <a:extLst>
              <a:ext uri="{FF2B5EF4-FFF2-40B4-BE49-F238E27FC236}">
                <a16:creationId xmlns:a16="http://schemas.microsoft.com/office/drawing/2014/main" id="{A83C8B7B-7311-433A-87E6-D2982CEC12A1}"/>
              </a:ext>
            </a:extLst>
          </p:cNvPr>
          <p:cNvSpPr txBox="1">
            <a:spLocks noChangeArrowheads="1"/>
          </p:cNvSpPr>
          <p:nvPr/>
        </p:nvSpPr>
        <p:spPr bwMode="auto">
          <a:xfrm>
            <a:off x="228600" y="2438400"/>
            <a:ext cx="8686800" cy="4370388"/>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cs typeface="Arial" panose="020B0604020202020204" pitchFamily="34" charset="0"/>
              </a:rPr>
              <a:t>(2)  Versicherte haben bei der Versorgung mit Zahnersatz zusätzlich zu den Festzuschüssen nach Absatz 1 Satz 2 Anspruch auf einen Betrag in jeweils gleicher Höhe, angepasst an die Höhe der für die Regelversorgungsleistungen tatsächlich anfallenden Kosten, höchstens jedoch in Höhe der tatsächlich entstandenen Kosten, wenn sie ansonsten unzumutbar belastet würden; wählen Versicherte, die unzumutbar belastet würden, nach Absatz 4 oder 5 einen über die Regelversorgung hinausgehenden gleich- oder andersartigen Zahnersatz, leisten die Krankenkassen nur den doppelten Festzuschuss. Eine unzumutbare Belastung liegt vor, wenn </a:t>
            </a:r>
          </a:p>
          <a:p>
            <a:pPr eaLnBrk="1" hangingPunct="1">
              <a:spcBef>
                <a:spcPct val="50000"/>
              </a:spcBef>
            </a:pPr>
            <a:r>
              <a:rPr lang="de-DE" altLang="de-DE" sz="1600">
                <a:latin typeface="MS Shell Dlg" panose="020B0604020202020204" pitchFamily="34" charset="0"/>
                <a:cs typeface="Arial" panose="020B0604020202020204" pitchFamily="34" charset="0"/>
              </a:rPr>
              <a:t>1.  die monatlichen Bruttoeinnahmen zum Lebensunterhalt des Versicherten 40 vom Hundert der monatlichen Bezugsgröße nach § 18 des Vierten Buches</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nicht überschreiten, </a:t>
            </a:r>
          </a:p>
          <a:p>
            <a:pPr eaLnBrk="1" hangingPunct="1">
              <a:spcBef>
                <a:spcPct val="50000"/>
              </a:spcBef>
            </a:pPr>
            <a:r>
              <a:rPr lang="de-DE" altLang="de-DE" sz="1600">
                <a:latin typeface="MS Shell Dlg" panose="020B0604020202020204" pitchFamily="34" charset="0"/>
                <a:cs typeface="Arial" panose="020B0604020202020204" pitchFamily="34" charset="0"/>
              </a:rPr>
              <a:t>2.  der Versicherte Hilfe zum Lebensunterhalt nach dem Zwölften Buch</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oder im Rahmen der Kriegsopferfürsorge nach dem Bundesversorgungsgesetz , Leistungen nach dem Recht der bedarfsorientierten Grundsicherung, Leistungen zur Sicherung des Lebensunterhalts nach dem Zweiten Buch</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 Ausbildungsförderung nach dem Bundesausbildungsförderungsgesetz oder dem Dritten Buch</a:t>
            </a:r>
            <a:r>
              <a:rPr lang="de-DE" altLang="de-DE" sz="1600" u="sng">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erhält oder </a:t>
            </a:r>
          </a:p>
          <a:p>
            <a:pPr eaLnBrk="1" hangingPunct="1">
              <a:spcBef>
                <a:spcPct val="50000"/>
              </a:spcBef>
            </a:pPr>
            <a:r>
              <a:rPr lang="de-DE" altLang="de-DE" sz="1600">
                <a:latin typeface="MS Shell Dlg" panose="020B0604020202020204" pitchFamily="34" charset="0"/>
                <a:cs typeface="Arial" panose="020B0604020202020204" pitchFamily="34" charset="0"/>
              </a:rPr>
              <a:t>3.  die Kosten der Unterbringung in einem Heim oder einer ähnlichen Einrichtung von einem Träger der Sozialhilfe oder der Kriegsopferfürsorge getragen werden. </a:t>
            </a:r>
          </a:p>
        </p:txBody>
      </p:sp>
    </p:spTree>
  </p:cSld>
  <p:clrMapOvr>
    <a:masterClrMapping/>
  </p:clrMapOvr>
  <p:transition spd="med">
    <p:wipe dir="r"/>
  </p:transition>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Fußzeilenplatzhalter 2">
            <a:extLst>
              <a:ext uri="{FF2B5EF4-FFF2-40B4-BE49-F238E27FC236}">
                <a16:creationId xmlns:a16="http://schemas.microsoft.com/office/drawing/2014/main" id="{A73C0FC3-E8A7-4F98-A45A-CD5033FE6D8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1123" name="Foliennummernplatzhalter 3">
            <a:extLst>
              <a:ext uri="{FF2B5EF4-FFF2-40B4-BE49-F238E27FC236}">
                <a16:creationId xmlns:a16="http://schemas.microsoft.com/office/drawing/2014/main" id="{6C34574C-2182-4236-B988-FFCFC6B4AA1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80A9CF5-E790-4893-B7C6-DF2153804A6E}" type="slidenum">
              <a:rPr lang="de-DE" altLang="de-DE" sz="1400"/>
              <a:pPr eaLnBrk="1" hangingPunct="1"/>
              <a:t>249</a:t>
            </a:fld>
            <a:endParaRPr lang="de-DE" altLang="de-DE" sz="1400"/>
          </a:p>
        </p:txBody>
      </p:sp>
      <p:sp>
        <p:nvSpPr>
          <p:cNvPr id="261124" name="Text Box 2">
            <a:extLst>
              <a:ext uri="{FF2B5EF4-FFF2-40B4-BE49-F238E27FC236}">
                <a16:creationId xmlns:a16="http://schemas.microsoft.com/office/drawing/2014/main" id="{2A87A3E8-D23D-4B12-8673-17DB15013E0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1125" name="Text Box 3">
            <a:extLst>
              <a:ext uri="{FF2B5EF4-FFF2-40B4-BE49-F238E27FC236}">
                <a16:creationId xmlns:a16="http://schemas.microsoft.com/office/drawing/2014/main" id="{1C437ED8-7886-452C-8810-8153D52C8011}"/>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4)</a:t>
            </a:r>
          </a:p>
        </p:txBody>
      </p:sp>
      <p:sp>
        <p:nvSpPr>
          <p:cNvPr id="261126" name="Text Box 4">
            <a:extLst>
              <a:ext uri="{FF2B5EF4-FFF2-40B4-BE49-F238E27FC236}">
                <a16:creationId xmlns:a16="http://schemas.microsoft.com/office/drawing/2014/main" id="{736C493D-0C1D-466C-A12C-C35867A9635C}"/>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1127" name="Rectangle 5">
            <a:extLst>
              <a:ext uri="{FF2B5EF4-FFF2-40B4-BE49-F238E27FC236}">
                <a16:creationId xmlns:a16="http://schemas.microsoft.com/office/drawing/2014/main" id="{4EC7F582-C806-45A6-84E5-431B30680176}"/>
              </a:ext>
            </a:extLst>
          </p:cNvPr>
          <p:cNvSpPr>
            <a:spLocks noGrp="1" noChangeArrowheads="1"/>
          </p:cNvSpPr>
          <p:nvPr>
            <p:ph type="title" idx="4294967295"/>
          </p:nvPr>
        </p:nvSpPr>
        <p:spPr/>
        <p:txBody>
          <a:bodyPr/>
          <a:lstStyle/>
          <a:p>
            <a:pPr eaLnBrk="1" hangingPunct="1"/>
            <a:r>
              <a:rPr lang="de-DE" altLang="de-DE"/>
              <a:t>Krankenbehandlung 4 (Zahnersatz)</a:t>
            </a:r>
          </a:p>
        </p:txBody>
      </p:sp>
      <p:sp>
        <p:nvSpPr>
          <p:cNvPr id="261128" name="Rectangle 6">
            <a:extLst>
              <a:ext uri="{FF2B5EF4-FFF2-40B4-BE49-F238E27FC236}">
                <a16:creationId xmlns:a16="http://schemas.microsoft.com/office/drawing/2014/main" id="{CE405016-A2C1-44E0-944F-84E6F9FBBA8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1129" name="Text Box 7">
            <a:extLst>
              <a:ext uri="{FF2B5EF4-FFF2-40B4-BE49-F238E27FC236}">
                <a16:creationId xmlns:a16="http://schemas.microsoft.com/office/drawing/2014/main" id="{04F4DA90-E9ED-4252-A706-57864084DE95}"/>
              </a:ext>
            </a:extLst>
          </p:cNvPr>
          <p:cNvSpPr txBox="1">
            <a:spLocks noChangeArrowheads="1"/>
          </p:cNvSpPr>
          <p:nvPr/>
        </p:nvSpPr>
        <p:spPr bwMode="auto">
          <a:xfrm>
            <a:off x="228600" y="2438400"/>
            <a:ext cx="8686800" cy="2062103"/>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(3)  Versicherte haben bei der Versorgung mit Zahnersatz zusätzlich zu den Festzuschüssen nach Absatz 1 Satz 2 Anspruch auf einen weiteren Betrag.  Die Krankenkasse erstattet den Versicherten den Betrag, um den die Festzuschüsse nach Absatz 1 Satz 2 das Dreifache der Differenz zwischen den monatlichen Bruttoeinnahmen zum Lebensunterhalt und der zur Gewährung eines zweifachen Festzuschusses nach Absatz 2 Satz 2 Nr. 1 maßgebenden Einnahmegrenze übersteigen. Die Beteiligung an den Kosten umfasst höchstens einen Betrag in Höhe der zweifachen Festzuschüsse nach Absatz 1 Satz 2, jedoch nicht mehr als die tatsächlich entstandenen Kosten. </a:t>
            </a:r>
          </a:p>
        </p:txBody>
      </p:sp>
      <p:sp>
        <p:nvSpPr>
          <p:cNvPr id="261130" name="Text Box 8">
            <a:extLst>
              <a:ext uri="{FF2B5EF4-FFF2-40B4-BE49-F238E27FC236}">
                <a16:creationId xmlns:a16="http://schemas.microsoft.com/office/drawing/2014/main" id="{68295F8D-8435-4231-9E38-C4675F3FCD32}"/>
              </a:ext>
            </a:extLst>
          </p:cNvPr>
          <p:cNvSpPr txBox="1">
            <a:spLocks noChangeArrowheads="1"/>
          </p:cNvSpPr>
          <p:nvPr/>
        </p:nvSpPr>
        <p:spPr bwMode="auto">
          <a:xfrm>
            <a:off x="228600" y="4495800"/>
            <a:ext cx="8686800" cy="1681163"/>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rPr>
              <a:t>(4) Wählen Versicherte einen über die Regelversorgung gemäß § 56 Abs. 2</a:t>
            </a:r>
            <a:r>
              <a:rPr lang="de-DE" altLang="de-DE" sz="1600">
                <a:solidFill>
                  <a:srgbClr val="0000FF"/>
                </a:solidFill>
                <a:latin typeface="MS Shell Dlg" panose="020B0604020202020204" pitchFamily="34" charset="0"/>
              </a:rPr>
              <a:t> </a:t>
            </a:r>
            <a:r>
              <a:rPr lang="de-DE" altLang="de-DE" sz="1600">
                <a:latin typeface="MS Shell Dlg" panose="020B0604020202020204" pitchFamily="34" charset="0"/>
              </a:rPr>
              <a:t>hinausgehenden gleichartigen Zahnersatz, haben sie die Mehrkosten gegenüber den in § 56 Abs. 2 Satz 10</a:t>
            </a:r>
            <a:r>
              <a:rPr lang="de-DE" altLang="de-DE" sz="1600" u="sng">
                <a:solidFill>
                  <a:srgbClr val="0000FF"/>
                </a:solidFill>
                <a:latin typeface="MS Shell Dlg" panose="020B0604020202020204" pitchFamily="34" charset="0"/>
              </a:rPr>
              <a:t> </a:t>
            </a:r>
            <a:r>
              <a:rPr lang="de-DE" altLang="de-DE" sz="1600">
                <a:latin typeface="MS Shell Dlg" panose="020B0604020202020204" pitchFamily="34" charset="0"/>
              </a:rPr>
              <a:t>aufgelisteten Leistungen selbst zu tragen. </a:t>
            </a:r>
          </a:p>
          <a:p>
            <a:pPr eaLnBrk="1" hangingPunct="1">
              <a:spcBef>
                <a:spcPct val="50000"/>
              </a:spcBef>
            </a:pPr>
            <a:r>
              <a:rPr lang="de-DE" altLang="de-DE" sz="1600">
                <a:latin typeface="MS Shell Dlg" panose="020B0604020202020204" pitchFamily="34" charset="0"/>
              </a:rPr>
              <a:t>(5) Die Krankenkassen haben die bewilligten Festzuschüsse nach Absatz 1 Satz 2 bis 7, den Absätzen 2 und 3 in den Fällen zu erstatten, in denen eine von der Regelversorgung nach § 56 Abs. 2</a:t>
            </a:r>
            <a:r>
              <a:rPr lang="de-DE" altLang="de-DE" sz="1600">
                <a:solidFill>
                  <a:srgbClr val="0000FF"/>
                </a:solidFill>
                <a:latin typeface="MS Shell Dlg" panose="020B0604020202020204" pitchFamily="34" charset="0"/>
              </a:rPr>
              <a:t> </a:t>
            </a:r>
            <a:r>
              <a:rPr lang="de-DE" altLang="de-DE" sz="1600">
                <a:latin typeface="MS Shell Dlg" panose="020B0604020202020204" pitchFamily="34" charset="0"/>
              </a:rPr>
              <a:t>abweichende, andersartige Versorgung durchgeführt wird. </a:t>
            </a:r>
            <a:endParaRPr lang="de-DE" altLang="de-DE" sz="1600"/>
          </a:p>
        </p:txBody>
      </p:sp>
      <p:sp>
        <p:nvSpPr>
          <p:cNvPr id="261131" name="AutoShape 9">
            <a:hlinkClick r:id="rId2" action="ppaction://hlinkpres?slideindex=1&amp;slidetitle=" highlightClick="1"/>
            <a:extLst>
              <a:ext uri="{FF2B5EF4-FFF2-40B4-BE49-F238E27FC236}">
                <a16:creationId xmlns:a16="http://schemas.microsoft.com/office/drawing/2014/main" id="{DD045E7E-EF57-4E23-BA9B-E967731F2502}"/>
              </a:ext>
            </a:extLst>
          </p:cNvPr>
          <p:cNvSpPr>
            <a:spLocks noChangeArrowheads="1"/>
          </p:cNvSpPr>
          <p:nvPr/>
        </p:nvSpPr>
        <p:spPr bwMode="auto">
          <a:xfrm>
            <a:off x="7467600" y="1828800"/>
            <a:ext cx="3810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ußzeilenplatzhalter 2">
            <a:extLst>
              <a:ext uri="{FF2B5EF4-FFF2-40B4-BE49-F238E27FC236}">
                <a16:creationId xmlns:a16="http://schemas.microsoft.com/office/drawing/2014/main" id="{62D21DEB-8352-4DFD-8FEB-C6C5187E3D5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699" name="Foliennummernplatzhalter 3">
            <a:extLst>
              <a:ext uri="{FF2B5EF4-FFF2-40B4-BE49-F238E27FC236}">
                <a16:creationId xmlns:a16="http://schemas.microsoft.com/office/drawing/2014/main" id="{1509AF3E-23D5-4A6D-9B7F-55EF6E59DEA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56A9E9C-5F45-4B99-9D49-303948E43EA9}" type="slidenum">
              <a:rPr lang="de-DE" altLang="de-DE" sz="1400"/>
              <a:pPr eaLnBrk="1" hangingPunct="1"/>
              <a:t>25</a:t>
            </a:fld>
            <a:endParaRPr lang="de-DE" altLang="de-DE" sz="1400"/>
          </a:p>
        </p:txBody>
      </p:sp>
      <p:sp>
        <p:nvSpPr>
          <p:cNvPr id="29700" name="Rectangle 2">
            <a:extLst>
              <a:ext uri="{FF2B5EF4-FFF2-40B4-BE49-F238E27FC236}">
                <a16:creationId xmlns:a16="http://schemas.microsoft.com/office/drawing/2014/main" id="{598EED79-4109-40B9-8669-F68D73673004}"/>
              </a:ext>
            </a:extLst>
          </p:cNvPr>
          <p:cNvSpPr>
            <a:spLocks noChangeArrowheads="1"/>
          </p:cNvSpPr>
          <p:nvPr/>
        </p:nvSpPr>
        <p:spPr bwMode="auto">
          <a:xfrm>
            <a:off x="762000" y="4419600"/>
            <a:ext cx="7924800" cy="1828800"/>
          </a:xfrm>
          <a:prstGeom prst="rect">
            <a:avLst/>
          </a:prstGeom>
          <a:solidFill>
            <a:srgbClr val="FF9900"/>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9701" name="Text Box 3">
            <a:extLst>
              <a:ext uri="{FF2B5EF4-FFF2-40B4-BE49-F238E27FC236}">
                <a16:creationId xmlns:a16="http://schemas.microsoft.com/office/drawing/2014/main" id="{CE378447-C773-44E6-A6B0-8C5E6FD6DEFB}"/>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(4)</a:t>
            </a:r>
          </a:p>
        </p:txBody>
      </p:sp>
      <p:sp>
        <p:nvSpPr>
          <p:cNvPr id="29702" name="Text Box 4">
            <a:extLst>
              <a:ext uri="{FF2B5EF4-FFF2-40B4-BE49-F238E27FC236}">
                <a16:creationId xmlns:a16="http://schemas.microsoft.com/office/drawing/2014/main" id="{2DB63A3E-63E4-4FBA-8484-E540F1FC4C0B}"/>
              </a:ext>
            </a:extLst>
          </p:cNvPr>
          <p:cNvSpPr txBox="1">
            <a:spLocks noChangeArrowheads="1"/>
          </p:cNvSpPr>
          <p:nvPr/>
        </p:nvSpPr>
        <p:spPr bwMode="auto">
          <a:xfrm>
            <a:off x="685800" y="2073275"/>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Grenze der Leistungspflicht der Krankenkasse als Solidargemeinschaft </a:t>
            </a:r>
          </a:p>
          <a:p>
            <a:pPr algn="ctr" eaLnBrk="1" hangingPunct="1">
              <a:spcBef>
                <a:spcPct val="50000"/>
              </a:spcBef>
            </a:pPr>
            <a:r>
              <a:rPr lang="de-DE" altLang="de-DE" sz="1200">
                <a:latin typeface="Times New Roman" panose="02020603050405020304" pitchFamily="18" charset="0"/>
              </a:rPr>
              <a:t>Neufassung durch Gesetzentwurf für das </a:t>
            </a:r>
            <a:r>
              <a:rPr lang="de-DE" altLang="de-DE" sz="1200" b="1">
                <a:latin typeface="Arial" panose="020B0604020202020204" pitchFamily="34" charset="0"/>
                <a:cs typeface="Arial" panose="020B0604020202020204" pitchFamily="34" charset="0"/>
              </a:rPr>
              <a:t>GKV-Wettbewerbsstärkungsgesetz – (GKV-WSG)</a:t>
            </a:r>
          </a:p>
          <a:p>
            <a:pPr eaLnBrk="1" hangingPunct="1">
              <a:spcBef>
                <a:spcPct val="50000"/>
              </a:spcBef>
            </a:pPr>
            <a:endParaRPr lang="de-DE" altLang="de-DE" sz="1200">
              <a:latin typeface="Times New Roman" panose="02020603050405020304" pitchFamily="18" charset="0"/>
            </a:endParaRPr>
          </a:p>
        </p:txBody>
      </p:sp>
      <p:sp>
        <p:nvSpPr>
          <p:cNvPr id="52229" name="Text Box 5">
            <a:extLst>
              <a:ext uri="{FF2B5EF4-FFF2-40B4-BE49-F238E27FC236}">
                <a16:creationId xmlns:a16="http://schemas.microsoft.com/office/drawing/2014/main" id="{8BDF82E8-4764-45CD-B2A5-344EF3B9893C}"/>
              </a:ext>
            </a:extLst>
          </p:cNvPr>
          <p:cNvSpPr txBox="1">
            <a:spLocks noChangeArrowheads="1"/>
          </p:cNvSpPr>
          <p:nvPr/>
        </p:nvSpPr>
        <p:spPr bwMode="auto">
          <a:xfrm>
            <a:off x="914400" y="3381375"/>
            <a:ext cx="7696200"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 52 SGB V</a:t>
            </a:r>
          </a:p>
          <a:p>
            <a:pPr algn="ctr" eaLnBrk="1" hangingPunct="1">
              <a:spcBef>
                <a:spcPct val="50000"/>
              </a:spcBef>
            </a:pPr>
            <a:r>
              <a:rPr lang="de-DE" altLang="de-DE">
                <a:latin typeface="Times New Roman" panose="02020603050405020304" pitchFamily="18" charset="0"/>
              </a:rPr>
              <a:t>Leistungsbeschränkung bei Selbstverschulden</a:t>
            </a:r>
          </a:p>
          <a:p>
            <a:pP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(2) Haben sich Versicherte eine Krankheit durch eine medizinisch nicht indizierte ästhetische Operation, eine Tätowierung oder ein Piercing zugezogen, hat die Krankenkasse die Versicherten verschuldensunabhängig in angemessener Höhe an den Kosten zu beteiligen und das Krankengeld für die Dauer dieser Behandlung ganz oder teilweise zu versagen oder zurückzufordern.</a:t>
            </a:r>
          </a:p>
        </p:txBody>
      </p:sp>
      <p:sp>
        <p:nvSpPr>
          <p:cNvPr id="29704" name="Rectangle 6">
            <a:extLst>
              <a:ext uri="{FF2B5EF4-FFF2-40B4-BE49-F238E27FC236}">
                <a16:creationId xmlns:a16="http://schemas.microsoft.com/office/drawing/2014/main" id="{6EEA199F-95CF-405F-A67E-30B16EB1BC89}"/>
              </a:ext>
            </a:extLst>
          </p:cNvPr>
          <p:cNvSpPr>
            <a:spLocks noGrp="1" noChangeArrowheads="1"/>
          </p:cNvSpPr>
          <p:nvPr>
            <p:ph type="title" idx="4294967295"/>
          </p:nvPr>
        </p:nvSpPr>
        <p:spPr/>
        <p:txBody>
          <a:bodyPr/>
          <a:lstStyle/>
          <a:p>
            <a:pPr eaLnBrk="1" hangingPunct="1"/>
            <a:r>
              <a:rPr lang="de-DE" altLang="de-DE"/>
              <a:t>Spannungsfeld 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229"/>
                                        </p:tgtEl>
                                        <p:attrNameLst>
                                          <p:attrName>style.visibility</p:attrName>
                                        </p:attrNameLst>
                                      </p:cBhvr>
                                      <p:to>
                                        <p:strVal val="visible"/>
                                      </p:to>
                                    </p:set>
                                    <p:anim calcmode="lin" valueType="num">
                                      <p:cBhvr additive="base">
                                        <p:cTn id="7" dur="500" fill="hold"/>
                                        <p:tgtEl>
                                          <p:spTgt spid="52229"/>
                                        </p:tgtEl>
                                        <p:attrNameLst>
                                          <p:attrName>ppt_x</p:attrName>
                                        </p:attrNameLst>
                                      </p:cBhvr>
                                      <p:tavLst>
                                        <p:tav tm="0">
                                          <p:val>
                                            <p:strVal val="0-#ppt_w/2"/>
                                          </p:val>
                                        </p:tav>
                                        <p:tav tm="100000">
                                          <p:val>
                                            <p:strVal val="#ppt_x"/>
                                          </p:val>
                                        </p:tav>
                                      </p:tavLst>
                                    </p:anim>
                                    <p:anim calcmode="lin" valueType="num">
                                      <p:cBhvr additive="base">
                                        <p:cTn id="8" dur="500" fill="hold"/>
                                        <p:tgtEl>
                                          <p:spTgt spid="522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autoUpdateAnimBg="0"/>
    </p:bld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Fußzeilenplatzhalter 2">
            <a:extLst>
              <a:ext uri="{FF2B5EF4-FFF2-40B4-BE49-F238E27FC236}">
                <a16:creationId xmlns:a16="http://schemas.microsoft.com/office/drawing/2014/main" id="{FED4CA67-C0B5-429E-B827-0FC6A139AE6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2147" name="Foliennummernplatzhalter 3">
            <a:extLst>
              <a:ext uri="{FF2B5EF4-FFF2-40B4-BE49-F238E27FC236}">
                <a16:creationId xmlns:a16="http://schemas.microsoft.com/office/drawing/2014/main" id="{71D45171-D52C-4A16-B979-96B797F9F62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2661A66-5065-43B4-AB53-30D5B5C1E1D6}" type="slidenum">
              <a:rPr lang="de-DE" altLang="de-DE" sz="1400"/>
              <a:pPr eaLnBrk="1" hangingPunct="1"/>
              <a:t>250</a:t>
            </a:fld>
            <a:endParaRPr lang="de-DE" altLang="de-DE" sz="1400"/>
          </a:p>
        </p:txBody>
      </p:sp>
      <p:sp>
        <p:nvSpPr>
          <p:cNvPr id="262148" name="Text Box 2">
            <a:extLst>
              <a:ext uri="{FF2B5EF4-FFF2-40B4-BE49-F238E27FC236}">
                <a16:creationId xmlns:a16="http://schemas.microsoft.com/office/drawing/2014/main" id="{07B48FDB-88E6-45B5-AA36-255AB179148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2149" name="Text Box 3">
            <a:extLst>
              <a:ext uri="{FF2B5EF4-FFF2-40B4-BE49-F238E27FC236}">
                <a16:creationId xmlns:a16="http://schemas.microsoft.com/office/drawing/2014/main" id="{A95D5A82-7D2B-4424-B216-96BD4C7067D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5)</a:t>
            </a:r>
          </a:p>
        </p:txBody>
      </p:sp>
      <p:sp>
        <p:nvSpPr>
          <p:cNvPr id="262150" name="Text Box 4">
            <a:extLst>
              <a:ext uri="{FF2B5EF4-FFF2-40B4-BE49-F238E27FC236}">
                <a16:creationId xmlns:a16="http://schemas.microsoft.com/office/drawing/2014/main" id="{EF5933FD-E2B5-490A-9B0F-127DC697CAA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2151" name="Rectangle 5">
            <a:extLst>
              <a:ext uri="{FF2B5EF4-FFF2-40B4-BE49-F238E27FC236}">
                <a16:creationId xmlns:a16="http://schemas.microsoft.com/office/drawing/2014/main" id="{A4B522CA-4914-4B5D-AAF9-E460A536969F}"/>
              </a:ext>
            </a:extLst>
          </p:cNvPr>
          <p:cNvSpPr>
            <a:spLocks noGrp="1" noChangeArrowheads="1"/>
          </p:cNvSpPr>
          <p:nvPr>
            <p:ph type="title" idx="4294967295"/>
          </p:nvPr>
        </p:nvSpPr>
        <p:spPr/>
        <p:txBody>
          <a:bodyPr/>
          <a:lstStyle/>
          <a:p>
            <a:pPr eaLnBrk="1" hangingPunct="1"/>
            <a:r>
              <a:rPr lang="de-DE" altLang="de-DE"/>
              <a:t>Krankenbehandlung 5 (Zahnersatz)</a:t>
            </a:r>
          </a:p>
        </p:txBody>
      </p:sp>
      <p:sp>
        <p:nvSpPr>
          <p:cNvPr id="262152" name="Rectangle 6">
            <a:extLst>
              <a:ext uri="{FF2B5EF4-FFF2-40B4-BE49-F238E27FC236}">
                <a16:creationId xmlns:a16="http://schemas.microsoft.com/office/drawing/2014/main" id="{7AFD0DD9-D250-4DE0-B073-DECD731D24F6}"/>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2153" name="Text Box 7">
            <a:extLst>
              <a:ext uri="{FF2B5EF4-FFF2-40B4-BE49-F238E27FC236}">
                <a16:creationId xmlns:a16="http://schemas.microsoft.com/office/drawing/2014/main" id="{C7648102-1F3A-46E7-B7B2-98C3C1BD3BAF}"/>
              </a:ext>
            </a:extLst>
          </p:cNvPr>
          <p:cNvSpPr txBox="1">
            <a:spLocks noChangeArrowheads="1"/>
          </p:cNvSpPr>
          <p:nvPr/>
        </p:nvSpPr>
        <p:spPr bwMode="auto">
          <a:xfrm>
            <a:off x="228600" y="2609850"/>
            <a:ext cx="8686800" cy="2677656"/>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dirty="0">
                <a:latin typeface="MS Shell Dlg" panose="020B0604020202020204" pitchFamily="34" charset="0"/>
                <a:cs typeface="Arial" panose="020B0604020202020204" pitchFamily="34" charset="0"/>
              </a:rPr>
              <a:t>§ 56 SGB V </a:t>
            </a:r>
            <a:endParaRPr lang="de-DE" altLang="de-DE" dirty="0">
              <a:latin typeface="MS Shell Dlg" panose="020B0604020202020204" pitchFamily="34" charset="0"/>
              <a:cs typeface="Arial" panose="020B0604020202020204" pitchFamily="34" charset="0"/>
            </a:endParaRPr>
          </a:p>
          <a:p>
            <a:pPr algn="ctr" eaLnBrk="1" hangingPunct="1">
              <a:spcBef>
                <a:spcPct val="50000"/>
              </a:spcBef>
            </a:pPr>
            <a:r>
              <a:rPr lang="de-DE" altLang="de-DE" b="1" dirty="0">
                <a:latin typeface="MS Shell Dlg" panose="020B0604020202020204" pitchFamily="34" charset="0"/>
                <a:cs typeface="Arial" panose="020B0604020202020204" pitchFamily="34" charset="0"/>
              </a:rPr>
              <a:t>Festsetzung der Regelversorgungen </a:t>
            </a:r>
            <a:endParaRPr lang="de-DE" altLang="de-DE" dirty="0">
              <a:latin typeface="MS Shell Dlg" panose="020B0604020202020204" pitchFamily="34" charset="0"/>
              <a:cs typeface="Arial" panose="020B0604020202020204" pitchFamily="34" charset="0"/>
            </a:endParaRPr>
          </a:p>
          <a:p>
            <a:pPr eaLnBrk="1" hangingPunct="1">
              <a:spcBef>
                <a:spcPct val="50000"/>
              </a:spcBef>
            </a:pPr>
            <a:r>
              <a:rPr lang="de-DE" altLang="de-DE" dirty="0">
                <a:latin typeface="MS Shell Dlg" panose="020B0604020202020204" pitchFamily="34" charset="0"/>
                <a:cs typeface="Arial" panose="020B0604020202020204" pitchFamily="34" charset="0"/>
              </a:rPr>
              <a:t>(1) Der Gemeinsame Bundesausschuss bestimmt in Richtlinien, erstmalig bis zum 30. Juni 2004, die Befunde, für die Festzuschüsse nach § 55</a:t>
            </a:r>
            <a:r>
              <a:rPr lang="de-DE" altLang="de-DE" dirty="0">
                <a:solidFill>
                  <a:srgbClr val="0000FF"/>
                </a:solidFill>
                <a:latin typeface="MS Shell Dlg" panose="020B0604020202020204" pitchFamily="34" charset="0"/>
                <a:cs typeface="Arial" panose="020B0604020202020204" pitchFamily="34" charset="0"/>
              </a:rPr>
              <a:t> </a:t>
            </a:r>
            <a:r>
              <a:rPr lang="de-DE" altLang="de-DE" dirty="0">
                <a:latin typeface="MS Shell Dlg" panose="020B0604020202020204" pitchFamily="34" charset="0"/>
                <a:cs typeface="Arial" panose="020B0604020202020204" pitchFamily="34" charset="0"/>
              </a:rPr>
              <a:t>gewährt werden und ordnet diesen prothetische Regelversorgungen zu. </a:t>
            </a:r>
          </a:p>
        </p:txBody>
      </p:sp>
    </p:spTree>
  </p:cSld>
  <p:clrMapOvr>
    <a:masterClrMapping/>
  </p:clrMapOvr>
  <p:transition spd="med">
    <p:wipe dir="r"/>
  </p:transition>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Fußzeilenplatzhalter 2">
            <a:extLst>
              <a:ext uri="{FF2B5EF4-FFF2-40B4-BE49-F238E27FC236}">
                <a16:creationId xmlns:a16="http://schemas.microsoft.com/office/drawing/2014/main" id="{D70DAA69-23BB-4CFD-8789-2164A0D986E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3171" name="Foliennummernplatzhalter 3">
            <a:extLst>
              <a:ext uri="{FF2B5EF4-FFF2-40B4-BE49-F238E27FC236}">
                <a16:creationId xmlns:a16="http://schemas.microsoft.com/office/drawing/2014/main" id="{54C9734B-16D1-485C-A65D-5BFAD8C3A21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6E1438B-F2BD-4D14-9DD3-2D4605F17461}" type="slidenum">
              <a:rPr lang="de-DE" altLang="de-DE" sz="1400"/>
              <a:pPr eaLnBrk="1" hangingPunct="1"/>
              <a:t>251</a:t>
            </a:fld>
            <a:endParaRPr lang="de-DE" altLang="de-DE" sz="1400"/>
          </a:p>
        </p:txBody>
      </p:sp>
      <p:sp>
        <p:nvSpPr>
          <p:cNvPr id="263172" name="Text Box 2">
            <a:extLst>
              <a:ext uri="{FF2B5EF4-FFF2-40B4-BE49-F238E27FC236}">
                <a16:creationId xmlns:a16="http://schemas.microsoft.com/office/drawing/2014/main" id="{242D5C82-BD39-4661-94AE-6FD4C5DA493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3173" name="Text Box 3">
            <a:extLst>
              <a:ext uri="{FF2B5EF4-FFF2-40B4-BE49-F238E27FC236}">
                <a16:creationId xmlns:a16="http://schemas.microsoft.com/office/drawing/2014/main" id="{6D3BA247-76F9-4F59-BC67-ED8338793C91}"/>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6)</a:t>
            </a:r>
          </a:p>
        </p:txBody>
      </p:sp>
      <p:sp>
        <p:nvSpPr>
          <p:cNvPr id="263174" name="Text Box 4">
            <a:extLst>
              <a:ext uri="{FF2B5EF4-FFF2-40B4-BE49-F238E27FC236}">
                <a16:creationId xmlns:a16="http://schemas.microsoft.com/office/drawing/2014/main" id="{EB007528-0820-4249-8270-01F6EBD9BF8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3175" name="Rectangle 5">
            <a:extLst>
              <a:ext uri="{FF2B5EF4-FFF2-40B4-BE49-F238E27FC236}">
                <a16:creationId xmlns:a16="http://schemas.microsoft.com/office/drawing/2014/main" id="{FE7BB867-87DE-4D9E-903E-FFB4C7187D01}"/>
              </a:ext>
            </a:extLst>
          </p:cNvPr>
          <p:cNvSpPr>
            <a:spLocks noGrp="1" noChangeArrowheads="1"/>
          </p:cNvSpPr>
          <p:nvPr>
            <p:ph type="title" idx="4294967295"/>
          </p:nvPr>
        </p:nvSpPr>
        <p:spPr/>
        <p:txBody>
          <a:bodyPr/>
          <a:lstStyle/>
          <a:p>
            <a:pPr eaLnBrk="1" hangingPunct="1"/>
            <a:r>
              <a:rPr lang="de-DE" altLang="de-DE"/>
              <a:t>Krankenbehandlung 6 (Zahnersatz)</a:t>
            </a:r>
          </a:p>
        </p:txBody>
      </p:sp>
      <p:sp>
        <p:nvSpPr>
          <p:cNvPr id="263176" name="Rectangle 6">
            <a:extLst>
              <a:ext uri="{FF2B5EF4-FFF2-40B4-BE49-F238E27FC236}">
                <a16:creationId xmlns:a16="http://schemas.microsoft.com/office/drawing/2014/main" id="{B100954A-C08F-433C-8524-9CD9F711F01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3177" name="Text Box 7">
            <a:extLst>
              <a:ext uri="{FF2B5EF4-FFF2-40B4-BE49-F238E27FC236}">
                <a16:creationId xmlns:a16="http://schemas.microsoft.com/office/drawing/2014/main" id="{E7CB4FC9-2702-4EF2-97D9-DD7577EAC83D}"/>
              </a:ext>
            </a:extLst>
          </p:cNvPr>
          <p:cNvSpPr txBox="1">
            <a:spLocks noChangeArrowheads="1"/>
          </p:cNvSpPr>
          <p:nvPr/>
        </p:nvSpPr>
        <p:spPr bwMode="auto">
          <a:xfrm>
            <a:off x="228600" y="2609850"/>
            <a:ext cx="8686800" cy="2647950"/>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MS Shell Dlg" panose="020B0604020202020204" pitchFamily="34" charset="0"/>
                <a:cs typeface="Arial" panose="020B0604020202020204" pitchFamily="34" charset="0"/>
              </a:rPr>
              <a:t>§ 56 SGB V </a:t>
            </a:r>
            <a:endParaRPr lang="de-DE" altLang="de-DE">
              <a:latin typeface="MS Shell Dlg" panose="020B0604020202020204" pitchFamily="34" charset="0"/>
              <a:cs typeface="Arial" panose="020B0604020202020204" pitchFamily="34" charset="0"/>
            </a:endParaRPr>
          </a:p>
          <a:p>
            <a:pPr algn="ctr" eaLnBrk="1" hangingPunct="1">
              <a:spcBef>
                <a:spcPct val="50000"/>
              </a:spcBef>
            </a:pPr>
            <a:r>
              <a:rPr lang="de-DE" altLang="de-DE" b="1">
                <a:latin typeface="MS Shell Dlg" panose="020B0604020202020204" pitchFamily="34" charset="0"/>
                <a:cs typeface="Arial" panose="020B0604020202020204" pitchFamily="34" charset="0"/>
              </a:rPr>
              <a:t>Festsetzung der Regelversorgungen </a:t>
            </a:r>
            <a:endParaRPr lang="de-DE" altLang="de-DE">
              <a:latin typeface="MS Shell Dlg" panose="020B0604020202020204" pitchFamily="34" charset="0"/>
              <a:cs typeface="Arial" panose="020B0604020202020204" pitchFamily="34" charset="0"/>
            </a:endParaRPr>
          </a:p>
          <a:p>
            <a:pPr eaLnBrk="1" hangingPunct="1">
              <a:spcBef>
                <a:spcPct val="50000"/>
              </a:spcBef>
            </a:pPr>
            <a:r>
              <a:rPr lang="de-DE" altLang="de-DE">
                <a:latin typeface="MS Shell Dlg" panose="020B0604020202020204" pitchFamily="34" charset="0"/>
                <a:cs typeface="Arial" panose="020B0604020202020204" pitchFamily="34" charset="0"/>
              </a:rPr>
              <a:t>(1) Der Gemeinsame Bundesausschuss bestimmt in Richtlinien, erstmalig bis zum 30. Juni 2004, die Befunde, für die Festzuschüsse nach § 55</a:t>
            </a:r>
            <a:r>
              <a:rPr lang="de-DE" altLang="de-DE">
                <a:solidFill>
                  <a:srgbClr val="0000FF"/>
                </a:solidFill>
                <a:latin typeface="MS Shell Dlg" panose="020B0604020202020204" pitchFamily="34" charset="0"/>
                <a:cs typeface="Arial" panose="020B0604020202020204" pitchFamily="34" charset="0"/>
              </a:rPr>
              <a:t> </a:t>
            </a:r>
            <a:r>
              <a:rPr lang="de-DE" altLang="de-DE">
                <a:latin typeface="MS Shell Dlg" panose="020B0604020202020204" pitchFamily="34" charset="0"/>
                <a:cs typeface="Arial" panose="020B0604020202020204" pitchFamily="34" charset="0"/>
              </a:rPr>
              <a:t>gewährt werden und ordnet diesen prothetische Regel-versorgungen zu. </a:t>
            </a:r>
          </a:p>
        </p:txBody>
      </p:sp>
      <p:sp>
        <p:nvSpPr>
          <p:cNvPr id="263178" name="AutoShape 8">
            <a:hlinkClick r:id="rId2" action="ppaction://hlinkfile" highlightClick="1"/>
            <a:extLst>
              <a:ext uri="{FF2B5EF4-FFF2-40B4-BE49-F238E27FC236}">
                <a16:creationId xmlns:a16="http://schemas.microsoft.com/office/drawing/2014/main" id="{F7D7623C-EE48-4229-A8C5-C7374D61159A}"/>
              </a:ext>
            </a:extLst>
          </p:cNvPr>
          <p:cNvSpPr>
            <a:spLocks noChangeArrowheads="1"/>
          </p:cNvSpPr>
          <p:nvPr/>
        </p:nvSpPr>
        <p:spPr bwMode="auto">
          <a:xfrm>
            <a:off x="4495800" y="5486400"/>
            <a:ext cx="304800" cy="3048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Fußzeilenplatzhalter 2">
            <a:extLst>
              <a:ext uri="{FF2B5EF4-FFF2-40B4-BE49-F238E27FC236}">
                <a16:creationId xmlns:a16="http://schemas.microsoft.com/office/drawing/2014/main" id="{CBF43121-C055-42DD-A143-2CF0369B246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4195" name="Foliennummernplatzhalter 3">
            <a:extLst>
              <a:ext uri="{FF2B5EF4-FFF2-40B4-BE49-F238E27FC236}">
                <a16:creationId xmlns:a16="http://schemas.microsoft.com/office/drawing/2014/main" id="{B28D0523-6082-4800-8575-53300F3C60F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4D76387-AB38-4F7A-9670-5C7037CC7A1A}" type="slidenum">
              <a:rPr lang="de-DE" altLang="de-DE" sz="1400"/>
              <a:pPr eaLnBrk="1" hangingPunct="1"/>
              <a:t>252</a:t>
            </a:fld>
            <a:endParaRPr lang="de-DE" altLang="de-DE" sz="1400"/>
          </a:p>
        </p:txBody>
      </p:sp>
      <p:sp>
        <p:nvSpPr>
          <p:cNvPr id="264196" name="Text Box 2">
            <a:extLst>
              <a:ext uri="{FF2B5EF4-FFF2-40B4-BE49-F238E27FC236}">
                <a16:creationId xmlns:a16="http://schemas.microsoft.com/office/drawing/2014/main" id="{D011F363-6DC6-49B5-A66C-851F0D77CC9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4197" name="Text Box 3">
            <a:extLst>
              <a:ext uri="{FF2B5EF4-FFF2-40B4-BE49-F238E27FC236}">
                <a16:creationId xmlns:a16="http://schemas.microsoft.com/office/drawing/2014/main" id="{85111DCE-BF8B-4B4E-8D6B-0FF765D11232}"/>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7)</a:t>
            </a:r>
          </a:p>
        </p:txBody>
      </p:sp>
      <p:sp>
        <p:nvSpPr>
          <p:cNvPr id="264198" name="Text Box 4">
            <a:extLst>
              <a:ext uri="{FF2B5EF4-FFF2-40B4-BE49-F238E27FC236}">
                <a16:creationId xmlns:a16="http://schemas.microsoft.com/office/drawing/2014/main" id="{B90E1EDF-90F3-4BE6-97E6-E1E17C94E976}"/>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4199" name="Rectangle 5">
            <a:extLst>
              <a:ext uri="{FF2B5EF4-FFF2-40B4-BE49-F238E27FC236}">
                <a16:creationId xmlns:a16="http://schemas.microsoft.com/office/drawing/2014/main" id="{F36BFDBB-AA08-4399-802A-6EBDA18C3D90}"/>
              </a:ext>
            </a:extLst>
          </p:cNvPr>
          <p:cNvSpPr>
            <a:spLocks noGrp="1" noChangeArrowheads="1"/>
          </p:cNvSpPr>
          <p:nvPr>
            <p:ph type="title" idx="4294967295"/>
          </p:nvPr>
        </p:nvSpPr>
        <p:spPr/>
        <p:txBody>
          <a:bodyPr/>
          <a:lstStyle/>
          <a:p>
            <a:pPr eaLnBrk="1" hangingPunct="1"/>
            <a:r>
              <a:rPr lang="de-DE" altLang="de-DE"/>
              <a:t>Krankenbehandlung 7 (Zahnersatz)</a:t>
            </a:r>
          </a:p>
        </p:txBody>
      </p:sp>
      <p:sp>
        <p:nvSpPr>
          <p:cNvPr id="264200" name="Rectangle 6">
            <a:extLst>
              <a:ext uri="{FF2B5EF4-FFF2-40B4-BE49-F238E27FC236}">
                <a16:creationId xmlns:a16="http://schemas.microsoft.com/office/drawing/2014/main" id="{0D4B6916-7C82-41F2-B6BA-55547B184C4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4201" name="Text Box 7">
            <a:extLst>
              <a:ext uri="{FF2B5EF4-FFF2-40B4-BE49-F238E27FC236}">
                <a16:creationId xmlns:a16="http://schemas.microsoft.com/office/drawing/2014/main" id="{866EDB2F-38FA-444A-BE73-F51D2B775E9D}"/>
              </a:ext>
            </a:extLst>
          </p:cNvPr>
          <p:cNvSpPr txBox="1">
            <a:spLocks noChangeArrowheads="1"/>
          </p:cNvSpPr>
          <p:nvPr/>
        </p:nvSpPr>
        <p:spPr bwMode="auto">
          <a:xfrm>
            <a:off x="228600" y="2581275"/>
            <a:ext cx="8686800" cy="3785652"/>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(2) Die Bestimmung der Befunde erfolgt auf der Grundlage einer international anerkannten Klassifikation des Lückengebisses. Dem jeweiligen Befund wird eine zahnprothetische Regelversorgung zugeordnet. Diese hat sich an zahnmedizinisch notwendigen zahnärztlichen und zahntechnischen Leistungen zu orientieren, die zu einer ausreichenden, zweckmäßigen und wirtschaftlichen Versorgung mit Zahnersatz einschließlich Zahnkronen und Suprakonstruktionen bei einem Befund im Sinne von Satz 1 nach dem allgemein anerkannten Stand der zahnmedizinischen Erkenntnisse gehören. Bei der Zuordnung der Regelversorgung zum Befund sind insbesondere die Funktionsdauer, die Stabilität und die </a:t>
            </a:r>
            <a:r>
              <a:rPr lang="de-DE" altLang="de-DE" sz="1600" dirty="0" err="1">
                <a:latin typeface="MS Shell Dlg" panose="020B0604020202020204" pitchFamily="34" charset="0"/>
                <a:cs typeface="Arial" panose="020B0604020202020204" pitchFamily="34" charset="0"/>
              </a:rPr>
              <a:t>Gegenbezahnung</a:t>
            </a:r>
            <a:r>
              <a:rPr lang="de-DE" altLang="de-DE" sz="1600" dirty="0">
                <a:latin typeface="MS Shell Dlg" panose="020B0604020202020204" pitchFamily="34" charset="0"/>
                <a:cs typeface="Arial" panose="020B0604020202020204" pitchFamily="34" charset="0"/>
              </a:rPr>
              <a:t> zu berücksichtigen. Zumindest bei kleinen Lücken ist festsitzender Zahnersatz zu Grunde zu legen. Bei großen Brücken ist die Regelversorgung auf den Ersatz von bis zu vier fehlenden Zähnen je Kiefer und bis zu drei fehlenden Zähnen je Seitenzahngebiet begrenzt. Bei Kombinationsversorgungen ist die Regelversorgung auf zwei Verbindungselemente je Kiefer, bei Versicherten mit einem Restzahnbestand von höchstens drei Zähnen je Kiefer auf drei Verbindungselemente je Kiefer begrenzt. Regelversorgungen umfassen im Oberkiefer Verblendungen bis einschließlich Zahn fünf, im Unterkiefer bis einschließlich Zahn vier. </a:t>
            </a:r>
          </a:p>
        </p:txBody>
      </p:sp>
    </p:spTree>
  </p:cSld>
  <p:clrMapOvr>
    <a:masterClrMapping/>
  </p:clrMapOvr>
  <p:transition spd="med">
    <p:wipe dir="r"/>
  </p:transition>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Fußzeilenplatzhalter 2">
            <a:extLst>
              <a:ext uri="{FF2B5EF4-FFF2-40B4-BE49-F238E27FC236}">
                <a16:creationId xmlns:a16="http://schemas.microsoft.com/office/drawing/2014/main" id="{EA96A1D7-FA48-43A9-915F-C0F7B96CA5F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5219" name="Foliennummernplatzhalter 3">
            <a:extLst>
              <a:ext uri="{FF2B5EF4-FFF2-40B4-BE49-F238E27FC236}">
                <a16:creationId xmlns:a16="http://schemas.microsoft.com/office/drawing/2014/main" id="{B00A2A08-2F83-435C-A59C-8EEC9C19AE7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3F96B8A-19E7-44D0-876F-E58DAE73ACFD}" type="slidenum">
              <a:rPr lang="de-DE" altLang="de-DE" sz="1400"/>
              <a:pPr eaLnBrk="1" hangingPunct="1"/>
              <a:t>253</a:t>
            </a:fld>
            <a:endParaRPr lang="de-DE" altLang="de-DE" sz="1400"/>
          </a:p>
        </p:txBody>
      </p:sp>
      <p:sp>
        <p:nvSpPr>
          <p:cNvPr id="265220" name="Text Box 2">
            <a:extLst>
              <a:ext uri="{FF2B5EF4-FFF2-40B4-BE49-F238E27FC236}">
                <a16:creationId xmlns:a16="http://schemas.microsoft.com/office/drawing/2014/main" id="{B349B024-E495-4340-8CC6-2D45637E01C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5221" name="Text Box 3">
            <a:extLst>
              <a:ext uri="{FF2B5EF4-FFF2-40B4-BE49-F238E27FC236}">
                <a16:creationId xmlns:a16="http://schemas.microsoft.com/office/drawing/2014/main" id="{FF489A0A-78BE-422D-9315-154C9B63C50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(Zahnersatz 8)</a:t>
            </a:r>
          </a:p>
        </p:txBody>
      </p:sp>
      <p:sp>
        <p:nvSpPr>
          <p:cNvPr id="265222" name="Text Box 4">
            <a:extLst>
              <a:ext uri="{FF2B5EF4-FFF2-40B4-BE49-F238E27FC236}">
                <a16:creationId xmlns:a16="http://schemas.microsoft.com/office/drawing/2014/main" id="{D856FAAE-65EA-48D0-B53B-F5B76237EA7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5. Zahnersatz</a:t>
            </a:r>
          </a:p>
        </p:txBody>
      </p:sp>
      <p:sp>
        <p:nvSpPr>
          <p:cNvPr id="265223" name="Rectangle 5">
            <a:extLst>
              <a:ext uri="{FF2B5EF4-FFF2-40B4-BE49-F238E27FC236}">
                <a16:creationId xmlns:a16="http://schemas.microsoft.com/office/drawing/2014/main" id="{135453BF-5BB0-4364-BD74-68B17DCABB9F}"/>
              </a:ext>
            </a:extLst>
          </p:cNvPr>
          <p:cNvSpPr>
            <a:spLocks noGrp="1" noChangeArrowheads="1"/>
          </p:cNvSpPr>
          <p:nvPr>
            <p:ph type="title" idx="4294967295"/>
          </p:nvPr>
        </p:nvSpPr>
        <p:spPr/>
        <p:txBody>
          <a:bodyPr/>
          <a:lstStyle/>
          <a:p>
            <a:pPr eaLnBrk="1" hangingPunct="1"/>
            <a:r>
              <a:rPr lang="de-DE" altLang="de-DE"/>
              <a:t>Krankenbehandlung 8 (Zahnersatz)</a:t>
            </a:r>
          </a:p>
        </p:txBody>
      </p:sp>
      <p:sp>
        <p:nvSpPr>
          <p:cNvPr id="265224" name="Rectangle 6">
            <a:extLst>
              <a:ext uri="{FF2B5EF4-FFF2-40B4-BE49-F238E27FC236}">
                <a16:creationId xmlns:a16="http://schemas.microsoft.com/office/drawing/2014/main" id="{569D01DD-CBAB-41B9-A01C-E1FEC13A006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5225" name="Text Box 7">
            <a:extLst>
              <a:ext uri="{FF2B5EF4-FFF2-40B4-BE49-F238E27FC236}">
                <a16:creationId xmlns:a16="http://schemas.microsoft.com/office/drawing/2014/main" id="{55DE91E3-6C2B-497C-9402-8EE780F3D87B}"/>
              </a:ext>
            </a:extLst>
          </p:cNvPr>
          <p:cNvSpPr txBox="1">
            <a:spLocks noChangeArrowheads="1"/>
          </p:cNvSpPr>
          <p:nvPr/>
        </p:nvSpPr>
        <p:spPr bwMode="auto">
          <a:xfrm>
            <a:off x="228600" y="2581275"/>
            <a:ext cx="8686800" cy="2292350"/>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cs typeface="Arial" panose="020B0604020202020204" pitchFamily="34" charset="0"/>
              </a:rPr>
              <a:t>In die Festlegung der Regelversorgung einzubeziehen sind die Befunderhebung, die Planung, die Vorbereitung des Restgebisses, die Beseitigung von groben Okklusionshindernissen und alle Maßnahmen zur Herstellung und Eingliederung des Zahnersatzes einschließlich der Nachbehandlung sowie die Unterweisung im Gebrauch des Zahnersatzes. Bei der Festlegung der Regelversorgung für zahnärztliche Leistungen und für zahntechnische Leistungen sind jeweils die einzelnen Leistungen nach § 87 Abs. 2</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und § 88 Abs. 1</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getrennt aufzulisten. Inhalt und Umfang der Regelversorgungen sind in geeigneten Zeitabständen zu überprüfen und an die zahnmedizinische Entwicklung anzupassen. Der Gemeinsame Bundesausschuss kann von den Vorgaben der Sätze 5 bis 8 abweichen und die Leistungsbeschreibung fortentwickeln. </a:t>
            </a:r>
          </a:p>
        </p:txBody>
      </p:sp>
    </p:spTree>
  </p:cSld>
  <p:clrMapOvr>
    <a:masterClrMapping/>
  </p:clrMapOvr>
  <p:transition spd="med">
    <p:wipe dir="r"/>
  </p:transition>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Fußzeilenplatzhalter 2">
            <a:extLst>
              <a:ext uri="{FF2B5EF4-FFF2-40B4-BE49-F238E27FC236}">
                <a16:creationId xmlns:a16="http://schemas.microsoft.com/office/drawing/2014/main" id="{E885BE92-A72F-4336-99F6-A097B432911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6243" name="Foliennummernplatzhalter 3">
            <a:extLst>
              <a:ext uri="{FF2B5EF4-FFF2-40B4-BE49-F238E27FC236}">
                <a16:creationId xmlns:a16="http://schemas.microsoft.com/office/drawing/2014/main" id="{81DB98B0-4A3F-4563-A660-BD37148E924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A59F5C1-CA17-4671-A558-4D7723B0D337}" type="slidenum">
              <a:rPr lang="de-DE" altLang="de-DE" sz="1400"/>
              <a:pPr eaLnBrk="1" hangingPunct="1"/>
              <a:t>254</a:t>
            </a:fld>
            <a:endParaRPr lang="de-DE" altLang="de-DE" sz="1400"/>
          </a:p>
        </p:txBody>
      </p:sp>
      <p:sp>
        <p:nvSpPr>
          <p:cNvPr id="266244" name="Text Box 2">
            <a:extLst>
              <a:ext uri="{FF2B5EF4-FFF2-40B4-BE49-F238E27FC236}">
                <a16:creationId xmlns:a16="http://schemas.microsoft.com/office/drawing/2014/main" id="{1CD6B6AF-0665-4322-A7D5-6E7476718E9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6245" name="Text Box 3">
            <a:extLst>
              <a:ext uri="{FF2B5EF4-FFF2-40B4-BE49-F238E27FC236}">
                <a16:creationId xmlns:a16="http://schemas.microsoft.com/office/drawing/2014/main" id="{3E293140-42F8-4987-ACCC-F1C6E4237B57}"/>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(Fahrkosten 1)</a:t>
            </a:r>
          </a:p>
        </p:txBody>
      </p:sp>
      <p:sp>
        <p:nvSpPr>
          <p:cNvPr id="266246" name="Text Box 4">
            <a:extLst>
              <a:ext uri="{FF2B5EF4-FFF2-40B4-BE49-F238E27FC236}">
                <a16:creationId xmlns:a16="http://schemas.microsoft.com/office/drawing/2014/main" id="{4AF41C1A-65DD-4EC3-8937-896DED3A85AB}"/>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6. Fahrkosten</a:t>
            </a:r>
          </a:p>
        </p:txBody>
      </p:sp>
      <p:sp>
        <p:nvSpPr>
          <p:cNvPr id="266247" name="Rectangle 5">
            <a:extLst>
              <a:ext uri="{FF2B5EF4-FFF2-40B4-BE49-F238E27FC236}">
                <a16:creationId xmlns:a16="http://schemas.microsoft.com/office/drawing/2014/main" id="{A2E91967-3B13-42DF-8BDB-FBD328F72D90}"/>
              </a:ext>
            </a:extLst>
          </p:cNvPr>
          <p:cNvSpPr>
            <a:spLocks noGrp="1" noChangeArrowheads="1"/>
          </p:cNvSpPr>
          <p:nvPr>
            <p:ph type="title" idx="4294967295"/>
          </p:nvPr>
        </p:nvSpPr>
        <p:spPr/>
        <p:txBody>
          <a:bodyPr/>
          <a:lstStyle/>
          <a:p>
            <a:pPr eaLnBrk="1" hangingPunct="1"/>
            <a:r>
              <a:rPr lang="de-DE" altLang="de-DE"/>
              <a:t>Krankenbehandlung 1 (Fahrkosten)</a:t>
            </a:r>
          </a:p>
        </p:txBody>
      </p:sp>
      <p:sp>
        <p:nvSpPr>
          <p:cNvPr id="266248" name="Rectangle 6">
            <a:extLst>
              <a:ext uri="{FF2B5EF4-FFF2-40B4-BE49-F238E27FC236}">
                <a16:creationId xmlns:a16="http://schemas.microsoft.com/office/drawing/2014/main" id="{F569564A-D9FB-458A-A179-9B7E77CEF448}"/>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6249" name="Text Box 7">
            <a:extLst>
              <a:ext uri="{FF2B5EF4-FFF2-40B4-BE49-F238E27FC236}">
                <a16:creationId xmlns:a16="http://schemas.microsoft.com/office/drawing/2014/main" id="{8CBEAE76-A4C9-4E14-92CF-581AC0600C69}"/>
              </a:ext>
            </a:extLst>
          </p:cNvPr>
          <p:cNvSpPr txBox="1">
            <a:spLocks noChangeArrowheads="1"/>
          </p:cNvSpPr>
          <p:nvPr/>
        </p:nvSpPr>
        <p:spPr bwMode="auto">
          <a:xfrm>
            <a:off x="228600" y="2581275"/>
            <a:ext cx="8686800" cy="409342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MS Shell Dlg" panose="020B0604020202020204" pitchFamily="34" charset="0"/>
                <a:cs typeface="Arial" panose="020B0604020202020204" pitchFamily="34" charset="0"/>
              </a:rPr>
              <a:t>§ 60 SGB V </a:t>
            </a:r>
            <a:endParaRPr lang="de-DE" altLang="de-DE" sz="2000" dirty="0">
              <a:latin typeface="MS Shell Dlg" panose="020B0604020202020204" pitchFamily="34" charset="0"/>
              <a:cs typeface="Arial" panose="020B0604020202020204" pitchFamily="34" charset="0"/>
            </a:endParaRPr>
          </a:p>
          <a:p>
            <a:pPr algn="ctr" eaLnBrk="1" hangingPunct="1">
              <a:spcBef>
                <a:spcPct val="50000"/>
              </a:spcBef>
            </a:pPr>
            <a:r>
              <a:rPr lang="de-DE" altLang="de-DE" sz="2000" b="1" dirty="0">
                <a:latin typeface="MS Shell Dlg" panose="020B0604020202020204" pitchFamily="34" charset="0"/>
                <a:cs typeface="Arial" panose="020B0604020202020204" pitchFamily="34" charset="0"/>
              </a:rPr>
              <a:t>Fahrkosten </a:t>
            </a:r>
            <a:endParaRPr lang="de-DE" altLang="de-DE" sz="2000" dirty="0">
              <a:latin typeface="MS Shell Dlg" panose="020B0604020202020204" pitchFamily="34" charset="0"/>
              <a:cs typeface="Arial" panose="020B0604020202020204" pitchFamily="34" charset="0"/>
            </a:endParaRPr>
          </a:p>
          <a:p>
            <a:pPr eaLnBrk="1" hangingPunct="1">
              <a:spcBef>
                <a:spcPct val="50000"/>
              </a:spcBef>
            </a:pPr>
            <a:r>
              <a:rPr lang="de-DE" altLang="de-DE" sz="2000" dirty="0">
                <a:latin typeface="MS Shell Dlg" panose="020B0604020202020204" pitchFamily="34" charset="0"/>
                <a:cs typeface="Arial" panose="020B0604020202020204" pitchFamily="34" charset="0"/>
              </a:rPr>
              <a:t>(1)  Die Krankenkasse übernimmt nach den Absätzen 2 und 3 die Kosten für Fahrten einschließlich der Transporte nach § 133</a:t>
            </a:r>
            <a:r>
              <a:rPr lang="de-DE" altLang="de-DE" sz="2000" dirty="0">
                <a:solidFill>
                  <a:srgbClr val="0000FF"/>
                </a:solidFill>
                <a:latin typeface="MS Shell Dlg" panose="020B0604020202020204" pitchFamily="34" charset="0"/>
                <a:cs typeface="Arial" panose="020B0604020202020204" pitchFamily="34" charset="0"/>
              </a:rPr>
              <a:t> </a:t>
            </a:r>
            <a:r>
              <a:rPr lang="de-DE" altLang="de-DE" sz="2000" dirty="0">
                <a:latin typeface="MS Shell Dlg" panose="020B0604020202020204" pitchFamily="34" charset="0"/>
                <a:cs typeface="Arial" panose="020B0604020202020204" pitchFamily="34" charset="0"/>
              </a:rPr>
              <a:t>(Fahrkosten), wenn sie im Zusammenhang mit einer Leistung der Krankenkasse aus zwingenden </a:t>
            </a:r>
            <a:r>
              <a:rPr lang="de-DE" altLang="de-DE" sz="2000" dirty="0" err="1">
                <a:latin typeface="MS Shell Dlg" panose="020B0604020202020204" pitchFamily="34" charset="0"/>
                <a:cs typeface="Arial" panose="020B0604020202020204" pitchFamily="34" charset="0"/>
              </a:rPr>
              <a:t>medizi</a:t>
            </a:r>
            <a:r>
              <a:rPr lang="de-DE" altLang="de-DE" sz="2000" dirty="0">
                <a:latin typeface="MS Shell Dlg" panose="020B0604020202020204" pitchFamily="34" charset="0"/>
                <a:cs typeface="Arial" panose="020B0604020202020204" pitchFamily="34" charset="0"/>
              </a:rPr>
              <a:t>-nischen Gründen notwendig sind. Welches Fahrzeug benutzt werden kann, richtet sich nach der medizinischen Notwendigkeit im Einzelfall. Die Krankenkasse übernimmt Fahrkosten zu einer ambulanten Behandlung unter Abzug des sich nach § 61 Satz 1</a:t>
            </a:r>
            <a:r>
              <a:rPr lang="de-DE" altLang="de-DE" sz="2000" dirty="0">
                <a:solidFill>
                  <a:srgbClr val="0000FF"/>
                </a:solidFill>
                <a:latin typeface="MS Shell Dlg" panose="020B0604020202020204" pitchFamily="34" charset="0"/>
                <a:cs typeface="Arial" panose="020B0604020202020204" pitchFamily="34" charset="0"/>
              </a:rPr>
              <a:t> </a:t>
            </a:r>
            <a:r>
              <a:rPr lang="de-DE" altLang="de-DE" sz="2000" dirty="0">
                <a:latin typeface="MS Shell Dlg" panose="020B0604020202020204" pitchFamily="34" charset="0"/>
                <a:cs typeface="Arial" panose="020B0604020202020204" pitchFamily="34" charset="0"/>
              </a:rPr>
              <a:t>ergebenden Betrages nur nach vorheriger Genehmigung in besonderen Ausnahmefällen, die der Gemeinsame Bundesausschuss in den Richtlinien nach § 92 Abs. 1 Satz 2 Nr. 12</a:t>
            </a:r>
            <a:r>
              <a:rPr lang="de-DE" altLang="de-DE" sz="2000" dirty="0">
                <a:solidFill>
                  <a:srgbClr val="0000FF"/>
                </a:solidFill>
                <a:latin typeface="MS Shell Dlg" panose="020B0604020202020204" pitchFamily="34" charset="0"/>
                <a:cs typeface="Arial" panose="020B0604020202020204" pitchFamily="34" charset="0"/>
              </a:rPr>
              <a:t> </a:t>
            </a:r>
            <a:r>
              <a:rPr lang="de-DE" altLang="de-DE" sz="2000" dirty="0">
                <a:latin typeface="MS Shell Dlg" panose="020B0604020202020204" pitchFamily="34" charset="0"/>
                <a:cs typeface="Arial" panose="020B0604020202020204" pitchFamily="34" charset="0"/>
              </a:rPr>
              <a:t>festgelegt hat. </a:t>
            </a:r>
          </a:p>
        </p:txBody>
      </p:sp>
      <p:sp>
        <p:nvSpPr>
          <p:cNvPr id="266250" name="AutoShape 8">
            <a:hlinkClick r:id="rId2" action="ppaction://hlinkfile" highlightClick="1"/>
            <a:extLst>
              <a:ext uri="{FF2B5EF4-FFF2-40B4-BE49-F238E27FC236}">
                <a16:creationId xmlns:a16="http://schemas.microsoft.com/office/drawing/2014/main" id="{39B0D7DE-A9F1-4E82-AFB3-E0E4EABE8A24}"/>
              </a:ext>
            </a:extLst>
          </p:cNvPr>
          <p:cNvSpPr>
            <a:spLocks noChangeArrowheads="1"/>
          </p:cNvSpPr>
          <p:nvPr/>
        </p:nvSpPr>
        <p:spPr bwMode="auto">
          <a:xfrm>
            <a:off x="4724400" y="6096000"/>
            <a:ext cx="381000" cy="304800"/>
          </a:xfrm>
          <a:prstGeom prst="actionButtonForwardNex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66251" name="AutoShape 9">
            <a:hlinkClick r:id="rId3" action="ppaction://hlinkfile" highlightClick="1"/>
            <a:extLst>
              <a:ext uri="{FF2B5EF4-FFF2-40B4-BE49-F238E27FC236}">
                <a16:creationId xmlns:a16="http://schemas.microsoft.com/office/drawing/2014/main" id="{EE3606DF-3C48-4A33-95F8-8698120EC24B}"/>
              </a:ext>
            </a:extLst>
          </p:cNvPr>
          <p:cNvSpPr>
            <a:spLocks noChangeArrowheads="1"/>
          </p:cNvSpPr>
          <p:nvPr/>
        </p:nvSpPr>
        <p:spPr bwMode="auto">
          <a:xfrm>
            <a:off x="6324600" y="6096000"/>
            <a:ext cx="457200" cy="3048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Fußzeilenplatzhalter 2">
            <a:extLst>
              <a:ext uri="{FF2B5EF4-FFF2-40B4-BE49-F238E27FC236}">
                <a16:creationId xmlns:a16="http://schemas.microsoft.com/office/drawing/2014/main" id="{882CF798-738E-4BC3-9927-3011F1F8517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7267" name="Foliennummernplatzhalter 3">
            <a:extLst>
              <a:ext uri="{FF2B5EF4-FFF2-40B4-BE49-F238E27FC236}">
                <a16:creationId xmlns:a16="http://schemas.microsoft.com/office/drawing/2014/main" id="{5C458CAA-29B9-4C45-BAE2-81868EDEBEF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5FF8654-A232-4C57-8140-556720345A41}" type="slidenum">
              <a:rPr lang="de-DE" altLang="de-DE" sz="1400"/>
              <a:pPr eaLnBrk="1" hangingPunct="1"/>
              <a:t>255</a:t>
            </a:fld>
            <a:endParaRPr lang="de-DE" altLang="de-DE" sz="1400"/>
          </a:p>
        </p:txBody>
      </p:sp>
      <p:sp>
        <p:nvSpPr>
          <p:cNvPr id="267268" name="Text Box 2">
            <a:extLst>
              <a:ext uri="{FF2B5EF4-FFF2-40B4-BE49-F238E27FC236}">
                <a16:creationId xmlns:a16="http://schemas.microsoft.com/office/drawing/2014/main" id="{8E3EBD62-E38F-4881-92DE-F426D0E5DDE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7269" name="Text Box 3">
            <a:extLst>
              <a:ext uri="{FF2B5EF4-FFF2-40B4-BE49-F238E27FC236}">
                <a16:creationId xmlns:a16="http://schemas.microsoft.com/office/drawing/2014/main" id="{10A7C41E-53F7-462E-B2F3-90157AF83EA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(Fahrkosten 2)</a:t>
            </a:r>
          </a:p>
        </p:txBody>
      </p:sp>
      <p:sp>
        <p:nvSpPr>
          <p:cNvPr id="267270" name="Text Box 4">
            <a:extLst>
              <a:ext uri="{FF2B5EF4-FFF2-40B4-BE49-F238E27FC236}">
                <a16:creationId xmlns:a16="http://schemas.microsoft.com/office/drawing/2014/main" id="{F505415E-DF33-4346-9B88-80F290AD916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6. Fahrkosten</a:t>
            </a:r>
          </a:p>
        </p:txBody>
      </p:sp>
      <p:sp>
        <p:nvSpPr>
          <p:cNvPr id="267271" name="Rectangle 5">
            <a:extLst>
              <a:ext uri="{FF2B5EF4-FFF2-40B4-BE49-F238E27FC236}">
                <a16:creationId xmlns:a16="http://schemas.microsoft.com/office/drawing/2014/main" id="{9E6404DA-D492-465B-96D8-C3677A757577}"/>
              </a:ext>
            </a:extLst>
          </p:cNvPr>
          <p:cNvSpPr>
            <a:spLocks noGrp="1" noChangeArrowheads="1"/>
          </p:cNvSpPr>
          <p:nvPr>
            <p:ph type="title" idx="4294967295"/>
          </p:nvPr>
        </p:nvSpPr>
        <p:spPr/>
        <p:txBody>
          <a:bodyPr/>
          <a:lstStyle/>
          <a:p>
            <a:pPr eaLnBrk="1" hangingPunct="1"/>
            <a:r>
              <a:rPr lang="de-DE" altLang="de-DE"/>
              <a:t>Krankenbehandlung 2 (Fahrkosten)</a:t>
            </a:r>
          </a:p>
        </p:txBody>
      </p:sp>
      <p:sp>
        <p:nvSpPr>
          <p:cNvPr id="267272" name="Rectangle 6">
            <a:extLst>
              <a:ext uri="{FF2B5EF4-FFF2-40B4-BE49-F238E27FC236}">
                <a16:creationId xmlns:a16="http://schemas.microsoft.com/office/drawing/2014/main" id="{9687CBAC-A5BA-4979-B238-B902E4AF74FC}"/>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7273" name="Text Box 7">
            <a:extLst>
              <a:ext uri="{FF2B5EF4-FFF2-40B4-BE49-F238E27FC236}">
                <a16:creationId xmlns:a16="http://schemas.microsoft.com/office/drawing/2014/main" id="{43B1AB3C-33F4-4715-AB13-178810495EB1}"/>
              </a:ext>
            </a:extLst>
          </p:cNvPr>
          <p:cNvSpPr txBox="1">
            <a:spLocks noChangeArrowheads="1"/>
          </p:cNvSpPr>
          <p:nvPr/>
        </p:nvSpPr>
        <p:spPr bwMode="auto">
          <a:xfrm>
            <a:off x="228600" y="2514600"/>
            <a:ext cx="8686800" cy="40036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cs typeface="Arial" panose="020B0604020202020204" pitchFamily="34" charset="0"/>
              </a:rPr>
              <a:t>(2)  Die Krankenkasse übernimmt die Fahrkosten in Höhe des sich nach § 61 Satz 1</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ergebenden Betrages je Fahrt übersteigenden Betrages </a:t>
            </a:r>
          </a:p>
          <a:p>
            <a:pPr eaLnBrk="1" hangingPunct="1">
              <a:spcBef>
                <a:spcPct val="50000"/>
              </a:spcBef>
            </a:pPr>
            <a:r>
              <a:rPr lang="de-DE" altLang="de-DE" sz="1600">
                <a:latin typeface="MS Shell Dlg" panose="020B0604020202020204" pitchFamily="34" charset="0"/>
                <a:cs typeface="Arial" panose="020B0604020202020204" pitchFamily="34" charset="0"/>
              </a:rPr>
              <a:t>1.  bei Leistungen, die stationär erbracht werden; dies gilt bei einer Verlegung in ein anderes Krankenhaus nur, wenn die Verlegung aus zwingenden medizinischen Gründen erforderlich ist, oder bei einer mit Einwilligung der Krankenkasse erfolgten Verlegung in ein wohnortnahes Krankenhaus, </a:t>
            </a:r>
          </a:p>
          <a:p>
            <a:pPr eaLnBrk="1" hangingPunct="1">
              <a:spcBef>
                <a:spcPct val="50000"/>
              </a:spcBef>
            </a:pPr>
            <a:r>
              <a:rPr lang="de-DE" altLang="de-DE" sz="1600">
                <a:latin typeface="MS Shell Dlg" panose="020B0604020202020204" pitchFamily="34" charset="0"/>
                <a:cs typeface="Arial" panose="020B0604020202020204" pitchFamily="34" charset="0"/>
              </a:rPr>
              <a:t>2.  bei Rettungsfahrten zum Krankenhaus auch dann, wenn eine stationäre Behandlung nicht erforderlich ist, </a:t>
            </a:r>
          </a:p>
          <a:p>
            <a:pPr eaLnBrk="1" hangingPunct="1">
              <a:spcBef>
                <a:spcPct val="50000"/>
              </a:spcBef>
            </a:pPr>
            <a:r>
              <a:rPr lang="de-DE" altLang="de-DE" sz="1600">
                <a:latin typeface="MS Shell Dlg" panose="020B0604020202020204" pitchFamily="34" charset="0"/>
                <a:cs typeface="Arial" panose="020B0604020202020204" pitchFamily="34" charset="0"/>
              </a:rPr>
              <a:t>3.  bei anderen Fahrten von Versicherten, die während der Fahrt einer fachlichen Betreuung oder der besonderen Einrichtungen eines Krankenkraftwagens bedürfen oder bei denen dies auf Grund ihres Zustandes zu erwarten ist (Krankentransport), </a:t>
            </a:r>
          </a:p>
          <a:p>
            <a:pPr eaLnBrk="1" hangingPunct="1">
              <a:spcBef>
                <a:spcPct val="50000"/>
              </a:spcBef>
            </a:pPr>
            <a:r>
              <a:rPr lang="de-DE" altLang="de-DE" sz="1600">
                <a:latin typeface="MS Shell Dlg" panose="020B0604020202020204" pitchFamily="34" charset="0"/>
                <a:cs typeface="Arial" panose="020B0604020202020204" pitchFamily="34" charset="0"/>
              </a:rPr>
              <a:t>4.  bei Fahrten von Versicherten zu einer ambulanten Krankenbehandlung sowie zu einer Behandlung nach § 115a</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oder § 115b</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 wenn dadurch eine an sich gebotene vollstationäre oder teilstationäre Krankenhausbehandlung ( § 39</a:t>
            </a:r>
            <a:r>
              <a:rPr lang="de-DE" altLang="de-DE" sz="1600">
                <a:solidFill>
                  <a:srgbClr val="0000FF"/>
                </a:solidFill>
                <a:latin typeface="MS Shell Dlg" panose="020B0604020202020204" pitchFamily="34" charset="0"/>
                <a:cs typeface="Arial" panose="020B0604020202020204" pitchFamily="34" charset="0"/>
              </a:rPr>
              <a:t> </a:t>
            </a:r>
            <a:r>
              <a:rPr lang="de-DE" altLang="de-DE" sz="1600">
                <a:latin typeface="MS Shell Dlg" panose="020B0604020202020204" pitchFamily="34" charset="0"/>
                <a:cs typeface="Arial" panose="020B0604020202020204" pitchFamily="34" charset="0"/>
              </a:rPr>
              <a:t>) vermieden oder verkürzt wird oder diese nicht ausführbar ist, wie bei einer stationären Krankenhausbehandlung. </a:t>
            </a:r>
          </a:p>
        </p:txBody>
      </p:sp>
    </p:spTree>
  </p:cSld>
  <p:clrMapOvr>
    <a:masterClrMapping/>
  </p:clrMapOvr>
  <p:transition spd="med">
    <p:wipe dir="r"/>
  </p:transition>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Fußzeilenplatzhalter 2">
            <a:extLst>
              <a:ext uri="{FF2B5EF4-FFF2-40B4-BE49-F238E27FC236}">
                <a16:creationId xmlns:a16="http://schemas.microsoft.com/office/drawing/2014/main" id="{18A16FB7-AA6D-4E08-B28A-E4DBCFCA462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8291" name="Foliennummernplatzhalter 3">
            <a:extLst>
              <a:ext uri="{FF2B5EF4-FFF2-40B4-BE49-F238E27FC236}">
                <a16:creationId xmlns:a16="http://schemas.microsoft.com/office/drawing/2014/main" id="{C2D1C00C-EFE6-4266-95A1-2766C7DE026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88D6BD2-CC78-4452-8030-C458CFDC6618}" type="slidenum">
              <a:rPr lang="de-DE" altLang="de-DE" sz="1400"/>
              <a:pPr eaLnBrk="1" hangingPunct="1"/>
              <a:t>256</a:t>
            </a:fld>
            <a:endParaRPr lang="de-DE" altLang="de-DE" sz="1400"/>
          </a:p>
        </p:txBody>
      </p:sp>
      <p:sp>
        <p:nvSpPr>
          <p:cNvPr id="268292" name="Text Box 2">
            <a:extLst>
              <a:ext uri="{FF2B5EF4-FFF2-40B4-BE49-F238E27FC236}">
                <a16:creationId xmlns:a16="http://schemas.microsoft.com/office/drawing/2014/main" id="{43195715-4A6B-4361-B7EB-313FC9FD367E}"/>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8293" name="Text Box 3">
            <a:extLst>
              <a:ext uri="{FF2B5EF4-FFF2-40B4-BE49-F238E27FC236}">
                <a16:creationId xmlns:a16="http://schemas.microsoft.com/office/drawing/2014/main" id="{2A8B1077-259C-4494-84AD-ECAA08EBB21D}"/>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(Fahrkosten 3)</a:t>
            </a:r>
          </a:p>
        </p:txBody>
      </p:sp>
      <p:sp>
        <p:nvSpPr>
          <p:cNvPr id="268294" name="Text Box 4">
            <a:extLst>
              <a:ext uri="{FF2B5EF4-FFF2-40B4-BE49-F238E27FC236}">
                <a16:creationId xmlns:a16="http://schemas.microsoft.com/office/drawing/2014/main" id="{5735F9AE-6CC8-4507-B4F1-A1AC1B5CC9A8}"/>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6. Fahrkosten</a:t>
            </a:r>
          </a:p>
        </p:txBody>
      </p:sp>
      <p:sp>
        <p:nvSpPr>
          <p:cNvPr id="268295" name="Rectangle 5">
            <a:extLst>
              <a:ext uri="{FF2B5EF4-FFF2-40B4-BE49-F238E27FC236}">
                <a16:creationId xmlns:a16="http://schemas.microsoft.com/office/drawing/2014/main" id="{BE2BB5AA-6F55-4896-9881-8AE845252214}"/>
              </a:ext>
            </a:extLst>
          </p:cNvPr>
          <p:cNvSpPr>
            <a:spLocks noGrp="1" noChangeArrowheads="1"/>
          </p:cNvSpPr>
          <p:nvPr>
            <p:ph type="title" idx="4294967295"/>
          </p:nvPr>
        </p:nvSpPr>
        <p:spPr/>
        <p:txBody>
          <a:bodyPr/>
          <a:lstStyle/>
          <a:p>
            <a:pPr eaLnBrk="1" hangingPunct="1"/>
            <a:r>
              <a:rPr lang="de-DE" altLang="de-DE"/>
              <a:t>Krankenbehandlung 3 (Fahrkosten)</a:t>
            </a:r>
          </a:p>
        </p:txBody>
      </p:sp>
      <p:sp>
        <p:nvSpPr>
          <p:cNvPr id="268296" name="Rectangle 6">
            <a:extLst>
              <a:ext uri="{FF2B5EF4-FFF2-40B4-BE49-F238E27FC236}">
                <a16:creationId xmlns:a16="http://schemas.microsoft.com/office/drawing/2014/main" id="{9F6EBA82-BF86-40F9-956D-50EDA37FBD0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8297" name="Text Box 7">
            <a:extLst>
              <a:ext uri="{FF2B5EF4-FFF2-40B4-BE49-F238E27FC236}">
                <a16:creationId xmlns:a16="http://schemas.microsoft.com/office/drawing/2014/main" id="{9B3F6737-49B3-46E4-87EC-4CB16C32560A}"/>
              </a:ext>
            </a:extLst>
          </p:cNvPr>
          <p:cNvSpPr txBox="1">
            <a:spLocks noChangeArrowheads="1"/>
          </p:cNvSpPr>
          <p:nvPr/>
        </p:nvSpPr>
        <p:spPr bwMode="auto">
          <a:xfrm>
            <a:off x="228600" y="2581275"/>
            <a:ext cx="8686800" cy="4154984"/>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(3) Als Fahrkosten werden anerkannt </a:t>
            </a:r>
          </a:p>
          <a:p>
            <a:pPr eaLnBrk="1" hangingPunct="1">
              <a:spcBef>
                <a:spcPct val="50000"/>
              </a:spcBef>
            </a:pPr>
            <a:r>
              <a:rPr lang="de-DE" altLang="de-DE" sz="1600" dirty="0">
                <a:latin typeface="MS Shell Dlg" panose="020B0604020202020204" pitchFamily="34" charset="0"/>
                <a:cs typeface="Arial" panose="020B0604020202020204" pitchFamily="34" charset="0"/>
              </a:rPr>
              <a:t>1.  bei Benutzung eines öffentlichen Verkehrsmittels der Fahrpreis unter Ausschöpfen von Fahrpreisermäßigungen, </a:t>
            </a:r>
          </a:p>
          <a:p>
            <a:pPr eaLnBrk="1" hangingPunct="1">
              <a:spcBef>
                <a:spcPct val="50000"/>
              </a:spcBef>
            </a:pPr>
            <a:r>
              <a:rPr lang="de-DE" altLang="de-DE" sz="1600" dirty="0">
                <a:latin typeface="MS Shell Dlg" panose="020B0604020202020204" pitchFamily="34" charset="0"/>
                <a:cs typeface="Arial" panose="020B0604020202020204" pitchFamily="34" charset="0"/>
              </a:rPr>
              <a:t>2.  bei Benutzung eines Taxis oder Mietwagens, wenn ein öffentliches Verkehrsmittel nicht benutzt werden kann, der nach § 133</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berechnungsfähige Betrag, </a:t>
            </a:r>
          </a:p>
          <a:p>
            <a:pPr eaLnBrk="1" hangingPunct="1">
              <a:spcBef>
                <a:spcPct val="50000"/>
              </a:spcBef>
            </a:pPr>
            <a:r>
              <a:rPr lang="de-DE" altLang="de-DE" sz="1600" dirty="0">
                <a:latin typeface="MS Shell Dlg" panose="020B0604020202020204" pitchFamily="34" charset="0"/>
                <a:cs typeface="Arial" panose="020B0604020202020204" pitchFamily="34" charset="0"/>
              </a:rPr>
              <a:t>3.  bei Benutzung eines Krankenkraftwagens oder Rettungsfahrzeugs, wenn ein öffentliches Verkehrsmittel, ein Taxi oder ein Mietwagen nicht benutzt werden kann, der nach § 133</a:t>
            </a:r>
            <a:r>
              <a:rPr lang="de-DE" altLang="de-DE" sz="1600" u="sng"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berechnungsfähige Betrag, </a:t>
            </a:r>
          </a:p>
          <a:p>
            <a:pPr eaLnBrk="1" hangingPunct="1">
              <a:spcBef>
                <a:spcPct val="50000"/>
              </a:spcBef>
            </a:pPr>
            <a:r>
              <a:rPr lang="de-DE" altLang="de-DE" sz="1600" dirty="0">
                <a:latin typeface="MS Shell Dlg" panose="020B0604020202020204" pitchFamily="34" charset="0"/>
                <a:cs typeface="Arial" panose="020B0604020202020204" pitchFamily="34" charset="0"/>
              </a:rPr>
              <a:t>4.  bei Benutzung eines privaten Kraftfahrzeugs für jeden gefahrenen Kilometer den jeweils auf Grund des Bundesreisekostengesetzes festgesetzten Höchstbetrag für Wegstreckenentschädigung, höchstens jedoch die Kosten, die bei Inanspruchnahme des nach Nummer 1 bis 3 erforderlichen Transportmittels entstanden wären. </a:t>
            </a:r>
          </a:p>
          <a:p>
            <a:pPr eaLnBrk="1" hangingPunct="1">
              <a:spcBef>
                <a:spcPct val="50000"/>
              </a:spcBef>
            </a:pPr>
            <a:r>
              <a:rPr lang="de-DE" altLang="de-DE" sz="1600" dirty="0">
                <a:latin typeface="MS Shell Dlg" panose="020B0604020202020204" pitchFamily="34" charset="0"/>
                <a:cs typeface="Arial" panose="020B0604020202020204" pitchFamily="34" charset="0"/>
              </a:rPr>
              <a:t>(4) Die Kosten des Rücktransports in das Inland werden nicht übernommen. § 18</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bleibt unberührt. </a:t>
            </a:r>
          </a:p>
        </p:txBody>
      </p:sp>
    </p:spTree>
  </p:cSld>
  <p:clrMapOvr>
    <a:masterClrMapping/>
  </p:clrMapOvr>
  <p:transition spd="med">
    <p:wipe dir="r"/>
  </p:transition>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Fußzeilenplatzhalter 2">
            <a:extLst>
              <a:ext uri="{FF2B5EF4-FFF2-40B4-BE49-F238E27FC236}">
                <a16:creationId xmlns:a16="http://schemas.microsoft.com/office/drawing/2014/main" id="{5462F5C2-3402-4F5C-B555-BC140884921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69315" name="Foliennummernplatzhalter 3">
            <a:extLst>
              <a:ext uri="{FF2B5EF4-FFF2-40B4-BE49-F238E27FC236}">
                <a16:creationId xmlns:a16="http://schemas.microsoft.com/office/drawing/2014/main" id="{5193D5DD-6DD1-48E5-B917-CE8F2D910D3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0BD049B-A4D1-4554-88D0-3106166F0C15}" type="slidenum">
              <a:rPr lang="de-DE" altLang="de-DE" sz="1400"/>
              <a:pPr eaLnBrk="1" hangingPunct="1"/>
              <a:t>257</a:t>
            </a:fld>
            <a:endParaRPr lang="de-DE" altLang="de-DE" sz="1400"/>
          </a:p>
        </p:txBody>
      </p:sp>
      <p:sp>
        <p:nvSpPr>
          <p:cNvPr id="269316" name="Text Box 2">
            <a:extLst>
              <a:ext uri="{FF2B5EF4-FFF2-40B4-BE49-F238E27FC236}">
                <a16:creationId xmlns:a16="http://schemas.microsoft.com/office/drawing/2014/main" id="{0C9E9011-C9FC-4A4C-8004-1B73BBBAAE7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69317" name="Text Box 3">
            <a:extLst>
              <a:ext uri="{FF2B5EF4-FFF2-40B4-BE49-F238E27FC236}">
                <a16:creationId xmlns:a16="http://schemas.microsoft.com/office/drawing/2014/main" id="{2A3449C6-4A1A-4199-B950-22E45CDD0D02}"/>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1)</a:t>
            </a:r>
          </a:p>
        </p:txBody>
      </p:sp>
      <p:sp>
        <p:nvSpPr>
          <p:cNvPr id="269318" name="Text Box 4">
            <a:extLst>
              <a:ext uri="{FF2B5EF4-FFF2-40B4-BE49-F238E27FC236}">
                <a16:creationId xmlns:a16="http://schemas.microsoft.com/office/drawing/2014/main" id="{E3ABFC8F-C9CE-40F4-8D12-502E34EB399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Zuzahlungen</a:t>
            </a:r>
          </a:p>
        </p:txBody>
      </p:sp>
      <p:sp>
        <p:nvSpPr>
          <p:cNvPr id="269319" name="Rectangle 5">
            <a:extLst>
              <a:ext uri="{FF2B5EF4-FFF2-40B4-BE49-F238E27FC236}">
                <a16:creationId xmlns:a16="http://schemas.microsoft.com/office/drawing/2014/main" id="{26241667-5379-4217-AABD-28C39DF7C7CA}"/>
              </a:ext>
            </a:extLst>
          </p:cNvPr>
          <p:cNvSpPr>
            <a:spLocks noGrp="1" noChangeArrowheads="1"/>
          </p:cNvSpPr>
          <p:nvPr>
            <p:ph type="title" idx="4294967295"/>
          </p:nvPr>
        </p:nvSpPr>
        <p:spPr/>
        <p:txBody>
          <a:bodyPr/>
          <a:lstStyle/>
          <a:p>
            <a:pPr eaLnBrk="1" hangingPunct="1"/>
            <a:r>
              <a:rPr lang="de-DE" altLang="de-DE"/>
              <a:t>Krankenbehandlung 1 (Zuzahlungen)</a:t>
            </a:r>
          </a:p>
        </p:txBody>
      </p:sp>
      <p:sp>
        <p:nvSpPr>
          <p:cNvPr id="269320" name="Rectangle 6">
            <a:extLst>
              <a:ext uri="{FF2B5EF4-FFF2-40B4-BE49-F238E27FC236}">
                <a16:creationId xmlns:a16="http://schemas.microsoft.com/office/drawing/2014/main" id="{DBFCE3DD-7867-46EE-8778-A27A4B50141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69321" name="Text Box 7">
            <a:extLst>
              <a:ext uri="{FF2B5EF4-FFF2-40B4-BE49-F238E27FC236}">
                <a16:creationId xmlns:a16="http://schemas.microsoft.com/office/drawing/2014/main" id="{23F61D72-9CD2-4E76-83C1-CF68DEC445F9}"/>
              </a:ext>
            </a:extLst>
          </p:cNvPr>
          <p:cNvSpPr txBox="1">
            <a:spLocks noChangeArrowheads="1"/>
          </p:cNvSpPr>
          <p:nvPr/>
        </p:nvSpPr>
        <p:spPr bwMode="auto">
          <a:xfrm>
            <a:off x="228600" y="2514600"/>
            <a:ext cx="8686800" cy="34448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MS Shell Dlg" panose="020B0604020202020204" pitchFamily="34" charset="0"/>
                <a:cs typeface="Arial" panose="020B0604020202020204" pitchFamily="34" charset="0"/>
              </a:rPr>
              <a:t>§ 61 SGB V </a:t>
            </a:r>
            <a:endParaRPr lang="de-DE" altLang="de-DE" sz="2000">
              <a:latin typeface="MS Shell Dlg" panose="020B0604020202020204" pitchFamily="34" charset="0"/>
              <a:cs typeface="Arial" panose="020B0604020202020204" pitchFamily="34" charset="0"/>
            </a:endParaRPr>
          </a:p>
          <a:p>
            <a:pPr algn="ctr" eaLnBrk="1" hangingPunct="1">
              <a:spcBef>
                <a:spcPct val="50000"/>
              </a:spcBef>
            </a:pPr>
            <a:r>
              <a:rPr lang="de-DE" altLang="de-DE" sz="2000" b="1">
                <a:latin typeface="MS Shell Dlg" panose="020B0604020202020204" pitchFamily="34" charset="0"/>
                <a:cs typeface="Arial" panose="020B0604020202020204" pitchFamily="34" charset="0"/>
              </a:rPr>
              <a:t>Zuzahlungen </a:t>
            </a:r>
            <a:endParaRPr lang="de-DE" altLang="de-DE" sz="2000">
              <a:latin typeface="MS Shell Dlg" panose="020B0604020202020204" pitchFamily="34" charset="0"/>
              <a:cs typeface="Arial" panose="020B0604020202020204" pitchFamily="34" charset="0"/>
            </a:endParaRPr>
          </a:p>
          <a:p>
            <a:pPr eaLnBrk="1" hangingPunct="1">
              <a:spcBef>
                <a:spcPct val="50000"/>
              </a:spcBef>
            </a:pPr>
            <a:r>
              <a:rPr lang="de-DE" altLang="de-DE" sz="2000">
                <a:latin typeface="MS Shell Dlg" panose="020B0604020202020204" pitchFamily="34" charset="0"/>
                <a:cs typeface="Arial" panose="020B0604020202020204" pitchFamily="34" charset="0"/>
              </a:rPr>
              <a:t>Zuzahlungen, die Versicherte zu leisten haben, betragen 10 vom Hundert des Abgabepreises, mindestens jedoch 5 Euro und höchstens 10 Euro; allerdings jeweils nicht mehr als die Kosten des Mittels. Als Zuzahlungen zu stationären Maßnahmen werden je Kalendertag 10 Euro erhoben. Bei Heilmitteln und häuslicher Krankenpflege beträgt die Zuzahlung 10 vom Hundert der Kosten sowie 10 Euro je Verordnung. Geleistete Zuzahlungen sind von dem zum Einzug Verpflichteten gegenüber dem Versicherten zu quittieren; ein Vergütungsanspruch hierfür besteht nicht. </a:t>
            </a:r>
          </a:p>
        </p:txBody>
      </p:sp>
    </p:spTree>
  </p:cSld>
  <p:clrMapOvr>
    <a:masterClrMapping/>
  </p:clrMapOvr>
  <p:transition spd="med">
    <p:wipe dir="r"/>
  </p:transition>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Fußzeilenplatzhalter 2">
            <a:extLst>
              <a:ext uri="{FF2B5EF4-FFF2-40B4-BE49-F238E27FC236}">
                <a16:creationId xmlns:a16="http://schemas.microsoft.com/office/drawing/2014/main" id="{B8DB8D84-700B-445A-B155-B140831E6CA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0339" name="Foliennummernplatzhalter 3">
            <a:extLst>
              <a:ext uri="{FF2B5EF4-FFF2-40B4-BE49-F238E27FC236}">
                <a16:creationId xmlns:a16="http://schemas.microsoft.com/office/drawing/2014/main" id="{185D0692-277A-4E08-BE10-282C8533B15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9A91BA1-2F55-47E3-BB17-6C6CD640EDF2}" type="slidenum">
              <a:rPr lang="de-DE" altLang="de-DE" sz="1400"/>
              <a:pPr eaLnBrk="1" hangingPunct="1"/>
              <a:t>258</a:t>
            </a:fld>
            <a:endParaRPr lang="de-DE" altLang="de-DE" sz="1400"/>
          </a:p>
        </p:txBody>
      </p:sp>
      <p:sp>
        <p:nvSpPr>
          <p:cNvPr id="270340" name="Text Box 2">
            <a:extLst>
              <a:ext uri="{FF2B5EF4-FFF2-40B4-BE49-F238E27FC236}">
                <a16:creationId xmlns:a16="http://schemas.microsoft.com/office/drawing/2014/main" id="{E500D8A8-7D29-4182-A61B-0D30471B3CA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0341" name="Text Box 3">
            <a:extLst>
              <a:ext uri="{FF2B5EF4-FFF2-40B4-BE49-F238E27FC236}">
                <a16:creationId xmlns:a16="http://schemas.microsoft.com/office/drawing/2014/main" id="{A84006E7-6883-4947-903A-324AC1789E8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2)</a:t>
            </a:r>
          </a:p>
        </p:txBody>
      </p:sp>
      <p:sp>
        <p:nvSpPr>
          <p:cNvPr id="270342" name="Text Box 4">
            <a:extLst>
              <a:ext uri="{FF2B5EF4-FFF2-40B4-BE49-F238E27FC236}">
                <a16:creationId xmlns:a16="http://schemas.microsoft.com/office/drawing/2014/main" id="{D3C225D5-259F-4000-9A34-9818B4275557}"/>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Härtefallregelung</a:t>
            </a:r>
          </a:p>
        </p:txBody>
      </p:sp>
      <p:sp>
        <p:nvSpPr>
          <p:cNvPr id="270343" name="Rectangle 5">
            <a:extLst>
              <a:ext uri="{FF2B5EF4-FFF2-40B4-BE49-F238E27FC236}">
                <a16:creationId xmlns:a16="http://schemas.microsoft.com/office/drawing/2014/main" id="{405FFF21-BA7B-4BB5-9E57-8C6C8A9696AF}"/>
              </a:ext>
            </a:extLst>
          </p:cNvPr>
          <p:cNvSpPr>
            <a:spLocks noGrp="1" noChangeArrowheads="1"/>
          </p:cNvSpPr>
          <p:nvPr>
            <p:ph type="title" idx="4294967295"/>
          </p:nvPr>
        </p:nvSpPr>
        <p:spPr/>
        <p:txBody>
          <a:bodyPr/>
          <a:lstStyle/>
          <a:p>
            <a:pPr eaLnBrk="1" hangingPunct="1"/>
            <a:r>
              <a:rPr lang="de-DE" altLang="de-DE"/>
              <a:t>Krankenbehandlung 2 (Zuzahlungen)</a:t>
            </a:r>
          </a:p>
        </p:txBody>
      </p:sp>
      <p:sp>
        <p:nvSpPr>
          <p:cNvPr id="270344" name="Rectangle 6">
            <a:extLst>
              <a:ext uri="{FF2B5EF4-FFF2-40B4-BE49-F238E27FC236}">
                <a16:creationId xmlns:a16="http://schemas.microsoft.com/office/drawing/2014/main" id="{C375C765-1F9E-4DB7-A20F-13AA577FAA4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0345" name="Text Box 7">
            <a:extLst>
              <a:ext uri="{FF2B5EF4-FFF2-40B4-BE49-F238E27FC236}">
                <a16:creationId xmlns:a16="http://schemas.microsoft.com/office/drawing/2014/main" id="{E9BFF946-587D-45EC-8484-A72D87EF96F7}"/>
              </a:ext>
            </a:extLst>
          </p:cNvPr>
          <p:cNvSpPr txBox="1">
            <a:spLocks noChangeArrowheads="1"/>
          </p:cNvSpPr>
          <p:nvPr/>
        </p:nvSpPr>
        <p:spPr bwMode="auto">
          <a:xfrm>
            <a:off x="228600" y="2514600"/>
            <a:ext cx="8686800" cy="31146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dirty="0">
                <a:latin typeface="MS Shell Dlg" panose="020B0604020202020204" pitchFamily="34" charset="0"/>
                <a:cs typeface="Arial" panose="020B0604020202020204" pitchFamily="34" charset="0"/>
              </a:rPr>
              <a:t>§ 62 SGB V </a:t>
            </a:r>
            <a:endParaRPr lang="de-DE" altLang="de-DE" sz="1800" dirty="0">
              <a:latin typeface="MS Shell Dlg" panose="020B0604020202020204" pitchFamily="34" charset="0"/>
              <a:cs typeface="Arial" panose="020B0604020202020204" pitchFamily="34" charset="0"/>
            </a:endParaRPr>
          </a:p>
          <a:p>
            <a:pPr algn="ctr" eaLnBrk="1" hangingPunct="1">
              <a:spcBef>
                <a:spcPct val="50000"/>
              </a:spcBef>
            </a:pPr>
            <a:r>
              <a:rPr lang="de-DE" altLang="de-DE" sz="1800" b="1" dirty="0">
                <a:latin typeface="MS Shell Dlg" panose="020B0604020202020204" pitchFamily="34" charset="0"/>
                <a:cs typeface="Arial" panose="020B0604020202020204" pitchFamily="34" charset="0"/>
              </a:rPr>
              <a:t>Belastungsgrenze </a:t>
            </a:r>
            <a:endParaRPr lang="de-DE" altLang="de-DE" sz="1800" dirty="0">
              <a:latin typeface="MS Shell Dlg" panose="020B0604020202020204" pitchFamily="34" charset="0"/>
              <a:cs typeface="Arial" panose="020B0604020202020204" pitchFamily="34" charset="0"/>
            </a:endParaRPr>
          </a:p>
          <a:p>
            <a:pPr eaLnBrk="1" hangingPunct="1">
              <a:spcBef>
                <a:spcPct val="50000"/>
              </a:spcBef>
            </a:pPr>
            <a:r>
              <a:rPr lang="de-DE" altLang="de-DE" sz="1800" dirty="0">
                <a:latin typeface="MS Shell Dlg" panose="020B0604020202020204" pitchFamily="34" charset="0"/>
                <a:cs typeface="Arial" panose="020B0604020202020204" pitchFamily="34" charset="0"/>
              </a:rPr>
              <a:t>(1) Versicherte haben während jedes Kalenderjahres nur Zuzahlungen bis zur Belastungsgrenze zu leisten; wird die Belastungsgrenze bereits innerhalb eines Kalenderjahres erreicht, hat die Krankenkasse eine Bescheinigung darüber zu erteilen, dass für den Rest des Kalenderjahres keine Zuzahlungen mehr zu leisten sind. Die Belastungsgrenze beträgt </a:t>
            </a:r>
            <a:r>
              <a:rPr lang="de-DE" altLang="de-DE" sz="1800" b="1" dirty="0">
                <a:solidFill>
                  <a:schemeClr val="hlink"/>
                </a:solidFill>
                <a:latin typeface="MS Shell Dlg" panose="020B0604020202020204" pitchFamily="34" charset="0"/>
                <a:cs typeface="Arial" panose="020B0604020202020204" pitchFamily="34" charset="0"/>
              </a:rPr>
              <a:t>2</a:t>
            </a:r>
            <a:r>
              <a:rPr lang="de-DE" altLang="de-DE" sz="1800" dirty="0">
                <a:latin typeface="MS Shell Dlg" panose="020B0604020202020204" pitchFamily="34" charset="0"/>
                <a:cs typeface="Arial" panose="020B0604020202020204" pitchFamily="34" charset="0"/>
              </a:rPr>
              <a:t> vom Hundert der jährlichen Bruttoeinnahmen zum Lebensunterhalt; für chronisch Kranke, die wegen derselben schwer wiegenden Krankheit in Dauerbehandlung sind, beträgt sie </a:t>
            </a:r>
            <a:r>
              <a:rPr lang="de-DE" altLang="de-DE" sz="1800" b="1" dirty="0">
                <a:solidFill>
                  <a:schemeClr val="hlink"/>
                </a:solidFill>
                <a:latin typeface="MS Shell Dlg" panose="020B0604020202020204" pitchFamily="34" charset="0"/>
                <a:cs typeface="Arial" panose="020B0604020202020204" pitchFamily="34" charset="0"/>
              </a:rPr>
              <a:t>1</a:t>
            </a:r>
            <a:r>
              <a:rPr lang="de-DE" altLang="de-DE" sz="1800" dirty="0">
                <a:latin typeface="MS Shell Dlg" panose="020B0604020202020204" pitchFamily="34" charset="0"/>
                <a:cs typeface="Arial" panose="020B0604020202020204" pitchFamily="34" charset="0"/>
              </a:rPr>
              <a:t> vom Hundert der jährlichen Bruttoeinnahmen zum Lebensunterhalt. </a:t>
            </a:r>
          </a:p>
        </p:txBody>
      </p:sp>
    </p:spTree>
  </p:cSld>
  <p:clrMapOvr>
    <a:masterClrMapping/>
  </p:clrMapOvr>
  <p:transition spd="med">
    <p:wipe dir="r"/>
  </p:transition>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Fußzeilenplatzhalter 2">
            <a:extLst>
              <a:ext uri="{FF2B5EF4-FFF2-40B4-BE49-F238E27FC236}">
                <a16:creationId xmlns:a16="http://schemas.microsoft.com/office/drawing/2014/main" id="{D9E7C1D1-24BE-4616-B838-7439F8CE2C2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1363" name="Foliennummernplatzhalter 3">
            <a:extLst>
              <a:ext uri="{FF2B5EF4-FFF2-40B4-BE49-F238E27FC236}">
                <a16:creationId xmlns:a16="http://schemas.microsoft.com/office/drawing/2014/main" id="{C98003C6-3B5B-4106-85FA-F9F8C862AEB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4D7A5C9-651C-40F9-9BB1-24B1FD0FDE4D}" type="slidenum">
              <a:rPr lang="de-DE" altLang="de-DE" sz="1400"/>
              <a:pPr eaLnBrk="1" hangingPunct="1"/>
              <a:t>259</a:t>
            </a:fld>
            <a:endParaRPr lang="de-DE" altLang="de-DE" sz="1400"/>
          </a:p>
        </p:txBody>
      </p:sp>
      <p:sp>
        <p:nvSpPr>
          <p:cNvPr id="271364" name="Text Box 2">
            <a:extLst>
              <a:ext uri="{FF2B5EF4-FFF2-40B4-BE49-F238E27FC236}">
                <a16:creationId xmlns:a16="http://schemas.microsoft.com/office/drawing/2014/main" id="{871B45E3-E86F-4E91-BB5A-44C5462FED6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1365" name="Text Box 3">
            <a:extLst>
              <a:ext uri="{FF2B5EF4-FFF2-40B4-BE49-F238E27FC236}">
                <a16:creationId xmlns:a16="http://schemas.microsoft.com/office/drawing/2014/main" id="{657296F1-5FBC-4916-8E38-71A01C9F1FE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3)</a:t>
            </a:r>
          </a:p>
        </p:txBody>
      </p:sp>
      <p:sp>
        <p:nvSpPr>
          <p:cNvPr id="271366" name="Text Box 4">
            <a:extLst>
              <a:ext uri="{FF2B5EF4-FFF2-40B4-BE49-F238E27FC236}">
                <a16:creationId xmlns:a16="http://schemas.microsoft.com/office/drawing/2014/main" id="{0AF26857-695D-46E7-828C-E71F6E82A2DF}"/>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Härtefallregelung</a:t>
            </a:r>
          </a:p>
        </p:txBody>
      </p:sp>
      <p:sp>
        <p:nvSpPr>
          <p:cNvPr id="271367" name="Rectangle 5">
            <a:extLst>
              <a:ext uri="{FF2B5EF4-FFF2-40B4-BE49-F238E27FC236}">
                <a16:creationId xmlns:a16="http://schemas.microsoft.com/office/drawing/2014/main" id="{BB1B1E89-5B90-482C-8FEE-327EEE6F0E1E}"/>
              </a:ext>
            </a:extLst>
          </p:cNvPr>
          <p:cNvSpPr>
            <a:spLocks noGrp="1" noChangeArrowheads="1"/>
          </p:cNvSpPr>
          <p:nvPr>
            <p:ph type="title" idx="4294967295"/>
          </p:nvPr>
        </p:nvSpPr>
        <p:spPr/>
        <p:txBody>
          <a:bodyPr/>
          <a:lstStyle/>
          <a:p>
            <a:pPr eaLnBrk="1" hangingPunct="1"/>
            <a:r>
              <a:rPr lang="de-DE" altLang="de-DE"/>
              <a:t>Krankenbehandlung 3 (Zuzahlungen)</a:t>
            </a:r>
          </a:p>
        </p:txBody>
      </p:sp>
      <p:sp>
        <p:nvSpPr>
          <p:cNvPr id="271368" name="Rectangle 6">
            <a:extLst>
              <a:ext uri="{FF2B5EF4-FFF2-40B4-BE49-F238E27FC236}">
                <a16:creationId xmlns:a16="http://schemas.microsoft.com/office/drawing/2014/main" id="{4EBB0A12-42F9-4041-ACD1-37CDE997777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1369" name="Text Box 7">
            <a:extLst>
              <a:ext uri="{FF2B5EF4-FFF2-40B4-BE49-F238E27FC236}">
                <a16:creationId xmlns:a16="http://schemas.microsoft.com/office/drawing/2014/main" id="{03FB8B63-4297-4B03-AAD6-6A2C58003B68}"/>
              </a:ext>
            </a:extLst>
          </p:cNvPr>
          <p:cNvSpPr txBox="1">
            <a:spLocks noChangeArrowheads="1"/>
          </p:cNvSpPr>
          <p:nvPr/>
        </p:nvSpPr>
        <p:spPr bwMode="auto">
          <a:xfrm>
            <a:off x="228600" y="2514600"/>
            <a:ext cx="8686800" cy="38814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MS Shell Dlg" panose="020B0604020202020204" pitchFamily="34" charset="0"/>
                <a:cs typeface="Arial" panose="020B0604020202020204" pitchFamily="34" charset="0"/>
              </a:rPr>
              <a:t>Abweichend von Satz 2 beträgt die Belastungsgrenze 2 vom Hundert der jährlichen Bruttoeinnahmen zum Lebensunterhalt </a:t>
            </a:r>
          </a:p>
          <a:p>
            <a:pPr eaLnBrk="1" hangingPunct="1">
              <a:spcBef>
                <a:spcPct val="50000"/>
              </a:spcBef>
              <a:buFontTx/>
              <a:buAutoNum type="arabicPeriod"/>
            </a:pPr>
            <a:r>
              <a:rPr lang="de-DE" altLang="de-DE" sz="1600">
                <a:latin typeface="MS Shell Dlg" panose="020B0604020202020204" pitchFamily="34" charset="0"/>
                <a:cs typeface="Arial" panose="020B0604020202020204" pitchFamily="34" charset="0"/>
              </a:rPr>
              <a:t>für nach dem 1. April 1972 geborene chronisch kranke Versicherte, die ab dem 1. Januar 2008 die in § 25 Abs. 1 genannten Gesundheitsuntersuchungen vor der Erkrankung nicht regelmäßig in Anspruch genommen haben,</a:t>
            </a:r>
          </a:p>
          <a:p>
            <a:pPr eaLnBrk="1" hangingPunct="1">
              <a:spcBef>
                <a:spcPct val="50000"/>
              </a:spcBef>
              <a:buFontTx/>
              <a:buAutoNum type="arabicPeriod"/>
            </a:pPr>
            <a:r>
              <a:rPr lang="de-DE" altLang="de-DE" sz="1600">
                <a:latin typeface="MS Shell Dlg" panose="020B0604020202020204" pitchFamily="34" charset="0"/>
                <a:cs typeface="Arial" panose="020B0604020202020204" pitchFamily="34" charset="0"/>
              </a:rPr>
              <a:t>für nach dem 1. April 1987 geborene weibliche und nach dem 1. April 1962 geborene männliche chronisch kranke Versicherte, die an einer Krebsart erkranken, für die eine Früherkennungsuntersuchung nach § 25 Abs. 2 besteht, und die diese Untersuchung ab dem 1. Januar 2008 vor ihrer Erkrankung nicht regelmäßig in Anspruch genommen haben.</a:t>
            </a:r>
          </a:p>
          <a:p>
            <a:pPr eaLnBrk="1" hangingPunct="1">
              <a:spcBef>
                <a:spcPct val="50000"/>
              </a:spcBef>
            </a:pPr>
            <a:r>
              <a:rPr lang="de-DE" altLang="de-DE" sz="1600">
                <a:latin typeface="MS Shell Dlg" panose="020B0604020202020204" pitchFamily="34" charset="0"/>
                <a:cs typeface="Arial" panose="020B0604020202020204" pitchFamily="34" charset="0"/>
              </a:rPr>
              <a:t>Für Versicherte nach Satz 3 Nr. 1 und 2, die an einem für ihre Erkrankung bestehenden strukturierten Behandlungsprogramm teilnehmen, beträgt die Belastungsgrenze 1 vom Hundert der jährlichen Bruttoeinnahmen zum Lebensunterhalt. Der Gemeinsame Bundesausschuss legt in seinen Richtlinien bis zum 31. Juli 2007 fest, in welchen Fällen Gesundheitsuntersuchungen ausnahmsweise nicht zwingend durchgeführt werden müssen.</a:t>
            </a:r>
          </a:p>
        </p:txBody>
      </p:sp>
    </p:spTree>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ußzeilenplatzhalter 2">
            <a:extLst>
              <a:ext uri="{FF2B5EF4-FFF2-40B4-BE49-F238E27FC236}">
                <a16:creationId xmlns:a16="http://schemas.microsoft.com/office/drawing/2014/main" id="{46B7A997-E65E-413D-93A6-8C6863421D8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723" name="Foliennummernplatzhalter 3">
            <a:extLst>
              <a:ext uri="{FF2B5EF4-FFF2-40B4-BE49-F238E27FC236}">
                <a16:creationId xmlns:a16="http://schemas.microsoft.com/office/drawing/2014/main" id="{78B3AB75-66BC-4128-8870-B8ED9680A7C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4063815-406C-49D5-B6D0-4F4A1A4F18F3}" type="slidenum">
              <a:rPr lang="de-DE" altLang="de-DE" sz="1400"/>
              <a:pPr eaLnBrk="1" hangingPunct="1"/>
              <a:t>26</a:t>
            </a:fld>
            <a:endParaRPr lang="de-DE" altLang="de-DE" sz="1400"/>
          </a:p>
        </p:txBody>
      </p:sp>
      <p:sp>
        <p:nvSpPr>
          <p:cNvPr id="30724" name="Rectangle 2">
            <a:extLst>
              <a:ext uri="{FF2B5EF4-FFF2-40B4-BE49-F238E27FC236}">
                <a16:creationId xmlns:a16="http://schemas.microsoft.com/office/drawing/2014/main" id="{B3EFB5C1-0607-4F24-92CC-AE4051C9F9C4}"/>
              </a:ext>
            </a:extLst>
          </p:cNvPr>
          <p:cNvSpPr>
            <a:spLocks noChangeArrowheads="1"/>
          </p:cNvSpPr>
          <p:nvPr/>
        </p:nvSpPr>
        <p:spPr bwMode="auto">
          <a:xfrm>
            <a:off x="762000" y="4267200"/>
            <a:ext cx="7924800" cy="1905000"/>
          </a:xfrm>
          <a:prstGeom prst="rect">
            <a:avLst/>
          </a:prstGeom>
          <a:solidFill>
            <a:srgbClr val="FF9900"/>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0725" name="Text Box 3">
            <a:extLst>
              <a:ext uri="{FF2B5EF4-FFF2-40B4-BE49-F238E27FC236}">
                <a16:creationId xmlns:a16="http://schemas.microsoft.com/office/drawing/2014/main" id="{4B58A2ED-8175-4BED-B22B-4897563C9B08}"/>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(5)</a:t>
            </a:r>
          </a:p>
        </p:txBody>
      </p:sp>
      <p:sp>
        <p:nvSpPr>
          <p:cNvPr id="30726" name="Text Box 4">
            <a:extLst>
              <a:ext uri="{FF2B5EF4-FFF2-40B4-BE49-F238E27FC236}">
                <a16:creationId xmlns:a16="http://schemas.microsoft.com/office/drawing/2014/main" id="{6F3F4CBD-615D-45EA-A76F-135E60B5C527}"/>
              </a:ext>
            </a:extLst>
          </p:cNvPr>
          <p:cNvSpPr txBox="1">
            <a:spLocks noChangeArrowheads="1"/>
          </p:cNvSpPr>
          <p:nvPr/>
        </p:nvSpPr>
        <p:spPr bwMode="auto">
          <a:xfrm>
            <a:off x="762000" y="2073275"/>
            <a:ext cx="7848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Grenze der Leistungspflicht der Krankenkasse als Solidargemeinschaft </a:t>
            </a:r>
          </a:p>
          <a:p>
            <a:pPr algn="ctr" eaLnBrk="1" hangingPunct="1">
              <a:spcBef>
                <a:spcPct val="50000"/>
              </a:spcBef>
            </a:pPr>
            <a:r>
              <a:rPr lang="de-DE" altLang="de-DE" sz="1200">
                <a:latin typeface="Times New Roman" panose="02020603050405020304" pitchFamily="18" charset="0"/>
              </a:rPr>
              <a:t>Ergänzung durch Gesetzentwurf für das </a:t>
            </a:r>
            <a:r>
              <a:rPr lang="de-DE" altLang="de-DE" sz="1200" b="1">
                <a:latin typeface="Arial" panose="020B0604020202020204" pitchFamily="34" charset="0"/>
                <a:cs typeface="Arial" panose="020B0604020202020204" pitchFamily="34" charset="0"/>
              </a:rPr>
              <a:t>GKV-Wettbewerbsstärkungsgesetz – (GKV-WSG)</a:t>
            </a:r>
            <a:endParaRPr lang="de-DE" altLang="de-DE" sz="1200">
              <a:latin typeface="Times New Roman" panose="02020603050405020304" pitchFamily="18" charset="0"/>
            </a:endParaRPr>
          </a:p>
        </p:txBody>
      </p:sp>
      <p:sp>
        <p:nvSpPr>
          <p:cNvPr id="53253" name="Text Box 5">
            <a:extLst>
              <a:ext uri="{FF2B5EF4-FFF2-40B4-BE49-F238E27FC236}">
                <a16:creationId xmlns:a16="http://schemas.microsoft.com/office/drawing/2014/main" id="{57BE0678-6FF6-4968-BFA1-3B646332CBF1}"/>
              </a:ext>
            </a:extLst>
          </p:cNvPr>
          <p:cNvSpPr txBox="1">
            <a:spLocks noChangeArrowheads="1"/>
          </p:cNvSpPr>
          <p:nvPr/>
        </p:nvSpPr>
        <p:spPr bwMode="auto">
          <a:xfrm>
            <a:off x="914400" y="3563938"/>
            <a:ext cx="7696200" cy="248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Arial" panose="020B0604020202020204" pitchFamily="34" charset="0"/>
                <a:cs typeface="Arial" panose="020B0604020202020204" pitchFamily="34" charset="0"/>
              </a:rPr>
              <a:t>§ 52a</a:t>
            </a:r>
            <a:br>
              <a:rPr lang="de-DE" altLang="de-DE" sz="2000">
                <a:latin typeface="Arial" panose="020B0604020202020204" pitchFamily="34" charset="0"/>
                <a:cs typeface="Arial" panose="020B0604020202020204" pitchFamily="34" charset="0"/>
              </a:rPr>
            </a:br>
            <a:r>
              <a:rPr lang="de-DE" altLang="de-DE" sz="2000">
                <a:latin typeface="Arial" panose="020B0604020202020204" pitchFamily="34" charset="0"/>
                <a:cs typeface="Arial" panose="020B0604020202020204" pitchFamily="34" charset="0"/>
              </a:rPr>
              <a:t>Leistungsausschluss</a:t>
            </a:r>
          </a:p>
          <a:p>
            <a:pPr eaLnBrk="1" hangingPunct="1">
              <a:spcBef>
                <a:spcPct val="50000"/>
              </a:spcBef>
            </a:pPr>
            <a:r>
              <a:rPr lang="de-DE" altLang="de-DE" sz="1800">
                <a:solidFill>
                  <a:schemeClr val="bg1"/>
                </a:solidFill>
                <a:latin typeface="Arial" panose="020B0604020202020204" pitchFamily="34" charset="0"/>
                <a:cs typeface="Arial" panose="020B0604020202020204" pitchFamily="34" charset="0"/>
              </a:rPr>
              <a:t>Auf Leistungen besteht kein Anspruch, wenn sich Personen in den Geltungsbereich dieses Gesetzbuchs begeben, um in einer Versicherung nach § 5 Abs. 1 Nr. 13 oder auf Grund dieser Versicherung in einer Versicherung nach § 10 missbräuchlich Leistungen in Anspruch zu nehmen. Das Näheres zur Durchführung regelt die Krankenkasse in ihrer Satzung.</a:t>
            </a:r>
          </a:p>
        </p:txBody>
      </p:sp>
      <p:sp>
        <p:nvSpPr>
          <p:cNvPr id="30728" name="Rectangle 6">
            <a:extLst>
              <a:ext uri="{FF2B5EF4-FFF2-40B4-BE49-F238E27FC236}">
                <a16:creationId xmlns:a16="http://schemas.microsoft.com/office/drawing/2014/main" id="{69D8EE94-CC5F-4EFA-A5F8-C81AEA7D7E83}"/>
              </a:ext>
            </a:extLst>
          </p:cNvPr>
          <p:cNvSpPr>
            <a:spLocks noGrp="1" noChangeArrowheads="1"/>
          </p:cNvSpPr>
          <p:nvPr>
            <p:ph type="title" idx="4294967295"/>
          </p:nvPr>
        </p:nvSpPr>
        <p:spPr/>
        <p:txBody>
          <a:bodyPr/>
          <a:lstStyle/>
          <a:p>
            <a:pPr eaLnBrk="1" hangingPunct="1"/>
            <a:r>
              <a:rPr lang="de-DE" altLang="de-DE"/>
              <a:t>Spannungsfeld 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3"/>
                                        </p:tgtEl>
                                        <p:attrNameLst>
                                          <p:attrName>style.visibility</p:attrName>
                                        </p:attrNameLst>
                                      </p:cBhvr>
                                      <p:to>
                                        <p:strVal val="visible"/>
                                      </p:to>
                                    </p:set>
                                    <p:anim calcmode="lin" valueType="num">
                                      <p:cBhvr additive="base">
                                        <p:cTn id="7" dur="500" fill="hold"/>
                                        <p:tgtEl>
                                          <p:spTgt spid="53253"/>
                                        </p:tgtEl>
                                        <p:attrNameLst>
                                          <p:attrName>ppt_x</p:attrName>
                                        </p:attrNameLst>
                                      </p:cBhvr>
                                      <p:tavLst>
                                        <p:tav tm="0">
                                          <p:val>
                                            <p:strVal val="0-#ppt_w/2"/>
                                          </p:val>
                                        </p:tav>
                                        <p:tav tm="100000">
                                          <p:val>
                                            <p:strVal val="#ppt_x"/>
                                          </p:val>
                                        </p:tav>
                                      </p:tavLst>
                                    </p:anim>
                                    <p:anim calcmode="lin" valueType="num">
                                      <p:cBhvr additive="base">
                                        <p:cTn id="8"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3" grpId="0" autoUpdateAnimBg="0"/>
    </p:bld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Fußzeilenplatzhalter 2">
            <a:extLst>
              <a:ext uri="{FF2B5EF4-FFF2-40B4-BE49-F238E27FC236}">
                <a16:creationId xmlns:a16="http://schemas.microsoft.com/office/drawing/2014/main" id="{574F8D59-2D17-4366-BCA0-B9DA321CBC8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2387" name="Foliennummernplatzhalter 3">
            <a:extLst>
              <a:ext uri="{FF2B5EF4-FFF2-40B4-BE49-F238E27FC236}">
                <a16:creationId xmlns:a16="http://schemas.microsoft.com/office/drawing/2014/main" id="{9D6F0698-8ADB-43E1-85BA-D53A1FC7DDF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B2F8175-E1DA-4F44-8155-205C25B31A04}" type="slidenum">
              <a:rPr lang="de-DE" altLang="de-DE" sz="1400"/>
              <a:pPr eaLnBrk="1" hangingPunct="1"/>
              <a:t>260</a:t>
            </a:fld>
            <a:endParaRPr lang="de-DE" altLang="de-DE" sz="1400"/>
          </a:p>
        </p:txBody>
      </p:sp>
      <p:sp>
        <p:nvSpPr>
          <p:cNvPr id="272388" name="Text Box 2">
            <a:extLst>
              <a:ext uri="{FF2B5EF4-FFF2-40B4-BE49-F238E27FC236}">
                <a16:creationId xmlns:a16="http://schemas.microsoft.com/office/drawing/2014/main" id="{4035DB5F-4D8A-453F-93B5-B554DDA5920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2389" name="Text Box 3">
            <a:extLst>
              <a:ext uri="{FF2B5EF4-FFF2-40B4-BE49-F238E27FC236}">
                <a16:creationId xmlns:a16="http://schemas.microsoft.com/office/drawing/2014/main" id="{4883C418-CA3A-45F9-A7CC-802F1BB36B15}"/>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4)</a:t>
            </a:r>
          </a:p>
        </p:txBody>
      </p:sp>
      <p:sp>
        <p:nvSpPr>
          <p:cNvPr id="272390" name="Text Box 4">
            <a:extLst>
              <a:ext uri="{FF2B5EF4-FFF2-40B4-BE49-F238E27FC236}">
                <a16:creationId xmlns:a16="http://schemas.microsoft.com/office/drawing/2014/main" id="{9E27C0E4-5A12-4E5F-8B7D-241FF76DE77E}"/>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Härtefallregelung</a:t>
            </a:r>
          </a:p>
        </p:txBody>
      </p:sp>
      <p:sp>
        <p:nvSpPr>
          <p:cNvPr id="272391" name="Rectangle 5">
            <a:extLst>
              <a:ext uri="{FF2B5EF4-FFF2-40B4-BE49-F238E27FC236}">
                <a16:creationId xmlns:a16="http://schemas.microsoft.com/office/drawing/2014/main" id="{F8923029-A2BC-429F-BB79-AC27FED91DA7}"/>
              </a:ext>
            </a:extLst>
          </p:cNvPr>
          <p:cNvSpPr>
            <a:spLocks noGrp="1" noChangeArrowheads="1"/>
          </p:cNvSpPr>
          <p:nvPr>
            <p:ph type="title" idx="4294967295"/>
          </p:nvPr>
        </p:nvSpPr>
        <p:spPr/>
        <p:txBody>
          <a:bodyPr/>
          <a:lstStyle/>
          <a:p>
            <a:pPr eaLnBrk="1" hangingPunct="1"/>
            <a:r>
              <a:rPr lang="de-DE" altLang="de-DE"/>
              <a:t>Krankenbehandlung 4 (Zuzahlungen)</a:t>
            </a:r>
          </a:p>
        </p:txBody>
      </p:sp>
      <p:sp>
        <p:nvSpPr>
          <p:cNvPr id="272392" name="Rectangle 6">
            <a:extLst>
              <a:ext uri="{FF2B5EF4-FFF2-40B4-BE49-F238E27FC236}">
                <a16:creationId xmlns:a16="http://schemas.microsoft.com/office/drawing/2014/main" id="{FD267D03-458D-4F2E-A158-C71A402E725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2393" name="Text Box 7">
            <a:extLst>
              <a:ext uri="{FF2B5EF4-FFF2-40B4-BE49-F238E27FC236}">
                <a16:creationId xmlns:a16="http://schemas.microsoft.com/office/drawing/2014/main" id="{5C303844-81FE-4B41-8AEA-6F8B2BD80564}"/>
              </a:ext>
            </a:extLst>
          </p:cNvPr>
          <p:cNvSpPr txBox="1">
            <a:spLocks noChangeArrowheads="1"/>
          </p:cNvSpPr>
          <p:nvPr/>
        </p:nvSpPr>
        <p:spPr bwMode="auto">
          <a:xfrm>
            <a:off x="228600" y="2514600"/>
            <a:ext cx="8686800" cy="403187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(2) Bei der Ermittlung der Belastungsgrenzen nach Absatz 1 werden die Zuzahlungen und die Bruttoeinnahmen zum Lebensunterhalt der mit dem Versicherten im gemeinsamen Haushalt lebenden Angehörigen des Versicherten und des Lebenspartners jeweils zusammengerechnet. Hierbei sind die jährlichen Bruttoeinnahmen für den ersten in dem gemeinsamen Haushalt lebenden Angehörigen des Versicherten um 15 vom Hundert und für jeden weiteren in dem gemeinsamen Haushalt lebenden Angehörigen des Versicherten und des Lebenspartners um 10 vom Hundert der jährlichen Bezugsgröße nach § 18 des Vierten Buches zu vermindern. Für jedes Kind des Versicherten und des Lebenspartners sind die jährlichen Bruttoeinnahmen um den sich nach § 32 Abs. 6 Satz 1 und 2 des Einkommensteuer-gesetzes</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ergebenden Betrag zu vermindern; die nach Satz 2 bei der Ermittlung der Belastungsgrenze vorgesehene Berücksichtigung entfällt. Zu den Einnahmen zum Lebensunterhalt gehören nicht Grundrenten, die Beschädigte nach dem Bundesversorgungsgesetz oder nach anderen Gesetzen in entsprechender Anwendung des Bundesversorgungsgesetzes erhalten, sowie Renten oder Beihilfen, die nach dem Bundesentschädigungsgesetz für Schäden an Körper und Gesundheit gezahlt werden, bis zur Höhe der vergleichbaren Grundrente nach dem Bundesversorgungsgesetz . </a:t>
            </a:r>
          </a:p>
        </p:txBody>
      </p:sp>
    </p:spTree>
  </p:cSld>
  <p:clrMapOvr>
    <a:masterClrMapping/>
  </p:clrMapOvr>
  <p:transition spd="med">
    <p:wipe dir="r"/>
  </p:transition>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Fußzeilenplatzhalter 2">
            <a:extLst>
              <a:ext uri="{FF2B5EF4-FFF2-40B4-BE49-F238E27FC236}">
                <a16:creationId xmlns:a16="http://schemas.microsoft.com/office/drawing/2014/main" id="{8BB4059A-2F6D-4590-A9B2-CFCF0FC8FA1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3411" name="Foliennummernplatzhalter 3">
            <a:extLst>
              <a:ext uri="{FF2B5EF4-FFF2-40B4-BE49-F238E27FC236}">
                <a16:creationId xmlns:a16="http://schemas.microsoft.com/office/drawing/2014/main" id="{178FBAC6-B217-43EA-BED9-90E986C7629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3C20086-56D3-4E01-B44B-924459CDD351}" type="slidenum">
              <a:rPr lang="de-DE" altLang="de-DE" sz="1400"/>
              <a:pPr eaLnBrk="1" hangingPunct="1"/>
              <a:t>261</a:t>
            </a:fld>
            <a:endParaRPr lang="de-DE" altLang="de-DE" sz="1400"/>
          </a:p>
        </p:txBody>
      </p:sp>
      <p:sp>
        <p:nvSpPr>
          <p:cNvPr id="273412" name="Text Box 2">
            <a:extLst>
              <a:ext uri="{FF2B5EF4-FFF2-40B4-BE49-F238E27FC236}">
                <a16:creationId xmlns:a16="http://schemas.microsoft.com/office/drawing/2014/main" id="{6877CA3C-4C46-444A-BEE0-B741F96E7C1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3413" name="Text Box 3">
            <a:extLst>
              <a:ext uri="{FF2B5EF4-FFF2-40B4-BE49-F238E27FC236}">
                <a16:creationId xmlns:a16="http://schemas.microsoft.com/office/drawing/2014/main" id="{EE0E17A8-A040-413E-8E22-4484AB0887B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5)</a:t>
            </a:r>
          </a:p>
        </p:txBody>
      </p:sp>
      <p:sp>
        <p:nvSpPr>
          <p:cNvPr id="273414" name="Text Box 4">
            <a:extLst>
              <a:ext uri="{FF2B5EF4-FFF2-40B4-BE49-F238E27FC236}">
                <a16:creationId xmlns:a16="http://schemas.microsoft.com/office/drawing/2014/main" id="{34EBF006-1D0A-466F-B4BD-EC155BB9F862}"/>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Härtefallregelung</a:t>
            </a:r>
          </a:p>
        </p:txBody>
      </p:sp>
      <p:sp>
        <p:nvSpPr>
          <p:cNvPr id="273415" name="Rectangle 5">
            <a:extLst>
              <a:ext uri="{FF2B5EF4-FFF2-40B4-BE49-F238E27FC236}">
                <a16:creationId xmlns:a16="http://schemas.microsoft.com/office/drawing/2014/main" id="{68D8B25C-E555-41B0-81B2-18DBA6A545CC}"/>
              </a:ext>
            </a:extLst>
          </p:cNvPr>
          <p:cNvSpPr>
            <a:spLocks noGrp="1" noChangeArrowheads="1"/>
          </p:cNvSpPr>
          <p:nvPr>
            <p:ph type="title" idx="4294967295"/>
          </p:nvPr>
        </p:nvSpPr>
        <p:spPr/>
        <p:txBody>
          <a:bodyPr/>
          <a:lstStyle/>
          <a:p>
            <a:pPr eaLnBrk="1" hangingPunct="1"/>
            <a:r>
              <a:rPr lang="de-DE" altLang="de-DE"/>
              <a:t>Krankenbehandlung 5 (Zuzahlungen)</a:t>
            </a:r>
          </a:p>
        </p:txBody>
      </p:sp>
      <p:sp>
        <p:nvSpPr>
          <p:cNvPr id="273416" name="Rectangle 6">
            <a:extLst>
              <a:ext uri="{FF2B5EF4-FFF2-40B4-BE49-F238E27FC236}">
                <a16:creationId xmlns:a16="http://schemas.microsoft.com/office/drawing/2014/main" id="{C9118CAF-4F64-4F7B-9930-BB6BC2E292B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3417" name="Text Box 7">
            <a:extLst>
              <a:ext uri="{FF2B5EF4-FFF2-40B4-BE49-F238E27FC236}">
                <a16:creationId xmlns:a16="http://schemas.microsoft.com/office/drawing/2014/main" id="{604DB55B-5381-46D8-A720-61DAF7364395}"/>
              </a:ext>
            </a:extLst>
          </p:cNvPr>
          <p:cNvSpPr txBox="1">
            <a:spLocks noChangeArrowheads="1"/>
          </p:cNvSpPr>
          <p:nvPr/>
        </p:nvSpPr>
        <p:spPr bwMode="auto">
          <a:xfrm>
            <a:off x="228600" y="2514600"/>
            <a:ext cx="8686800" cy="390876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cs typeface="Arial" panose="020B0604020202020204" pitchFamily="34" charset="0"/>
              </a:rPr>
              <a:t>Abweichend von den Sätzen 1 bis 3 ist bei Versicherten, </a:t>
            </a:r>
          </a:p>
          <a:p>
            <a:pPr eaLnBrk="1" hangingPunct="1">
              <a:spcBef>
                <a:spcPct val="50000"/>
              </a:spcBef>
            </a:pPr>
            <a:r>
              <a:rPr lang="de-DE" altLang="de-DE" sz="1600" dirty="0">
                <a:latin typeface="MS Shell Dlg" panose="020B0604020202020204" pitchFamily="34" charset="0"/>
                <a:cs typeface="Arial" panose="020B0604020202020204" pitchFamily="34" charset="0"/>
              </a:rPr>
              <a:t>1.  die Hilfe zum Lebensunterhalt oder Grundsicherung im Alter und bei Erwerbsminderung nach dem Zwölften Buch</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oder die ergänzende Hilfe zum Lebensunterhalt nach dem Bundesversorgungsgesetz oder nach einem Gesetz, das dieses für anwendbar erklärt, erhalten, </a:t>
            </a:r>
          </a:p>
          <a:p>
            <a:pPr eaLnBrk="1" hangingPunct="1">
              <a:spcBef>
                <a:spcPct val="50000"/>
              </a:spcBef>
            </a:pPr>
            <a:r>
              <a:rPr lang="de-DE" altLang="de-DE" sz="1600" dirty="0">
                <a:latin typeface="MS Shell Dlg" panose="020B0604020202020204" pitchFamily="34" charset="0"/>
                <a:cs typeface="Arial" panose="020B0604020202020204" pitchFamily="34" charset="0"/>
              </a:rPr>
              <a:t>2.  bei denen die Kosten der Unterbringung in einem Heim oder einer ähnlichen Einrichtung von einem Träger der Sozialhilfe oder der Kriegsopferfürsorge getragen werden </a:t>
            </a:r>
          </a:p>
          <a:p>
            <a:pPr eaLnBrk="1" hangingPunct="1">
              <a:spcBef>
                <a:spcPct val="50000"/>
              </a:spcBef>
            </a:pPr>
            <a:r>
              <a:rPr lang="de-DE" altLang="de-DE" sz="1600" dirty="0">
                <a:latin typeface="MS Shell Dlg" panose="020B0604020202020204" pitchFamily="34" charset="0"/>
                <a:cs typeface="Arial" panose="020B0604020202020204" pitchFamily="34" charset="0"/>
              </a:rPr>
              <a:t>sowie für den in § 264</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genannten Personenkreis als Bruttoeinnahmen zum Lebensunterhalt für die gesamte Bedarfsgemeinschaft nur der Regelsatz des Haushaltsvorstands nach der Verordnung zur Durchführung des § 28 des Zwölften Buches Sozialgesetzbuch</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(Regelsatzverordnung) maßgeblich. Bei Versicherten, die Leistungen zur Sicherung des Lebensunterhalts nach dem Zweiten Buch</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erhalten, ist abweichend von den Sätzen 1 bis 3 als Bruttoeinnahmen zum Lebensunterhalt für die gesamte Bedarfsgemeinschaft nur die Regelleistung nach § 20 Abs. 2 des Zweiten Buches</a:t>
            </a:r>
            <a:r>
              <a:rPr lang="de-DE" altLang="de-DE" sz="1600" dirty="0">
                <a:solidFill>
                  <a:srgbClr val="0000FF"/>
                </a:solidFill>
                <a:latin typeface="MS Shell Dlg" panose="020B0604020202020204" pitchFamily="34" charset="0"/>
                <a:cs typeface="Arial" panose="020B0604020202020204" pitchFamily="34" charset="0"/>
              </a:rPr>
              <a:t> </a:t>
            </a:r>
            <a:r>
              <a:rPr lang="de-DE" altLang="de-DE" sz="1600" dirty="0">
                <a:latin typeface="MS Shell Dlg" panose="020B0604020202020204" pitchFamily="34" charset="0"/>
                <a:cs typeface="Arial" panose="020B0604020202020204" pitchFamily="34" charset="0"/>
              </a:rPr>
              <a:t>maßgeblich. </a:t>
            </a:r>
          </a:p>
        </p:txBody>
      </p:sp>
    </p:spTree>
  </p:cSld>
  <p:clrMapOvr>
    <a:masterClrMapping/>
  </p:clrMapOvr>
  <p:transition spd="med">
    <p:wipe dir="r"/>
  </p:transition>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Fußzeilenplatzhalter 2">
            <a:extLst>
              <a:ext uri="{FF2B5EF4-FFF2-40B4-BE49-F238E27FC236}">
                <a16:creationId xmlns:a16="http://schemas.microsoft.com/office/drawing/2014/main" id="{BF0D822F-2887-4A74-9770-A321C19B52E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4435" name="Foliennummernplatzhalter 3">
            <a:extLst>
              <a:ext uri="{FF2B5EF4-FFF2-40B4-BE49-F238E27FC236}">
                <a16:creationId xmlns:a16="http://schemas.microsoft.com/office/drawing/2014/main" id="{C26079E2-2A3E-479D-9331-E3F346801CC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4AE3FF8-F4DA-447C-816B-04FBD62C99CF}" type="slidenum">
              <a:rPr lang="de-DE" altLang="de-DE" sz="1400"/>
              <a:pPr eaLnBrk="1" hangingPunct="1"/>
              <a:t>262</a:t>
            </a:fld>
            <a:endParaRPr lang="de-DE" altLang="de-DE" sz="1400"/>
          </a:p>
        </p:txBody>
      </p:sp>
      <p:sp>
        <p:nvSpPr>
          <p:cNvPr id="274436" name="Text Box 2">
            <a:extLst>
              <a:ext uri="{FF2B5EF4-FFF2-40B4-BE49-F238E27FC236}">
                <a16:creationId xmlns:a16="http://schemas.microsoft.com/office/drawing/2014/main" id="{1C1DBF3D-C2A5-4CA3-A7B0-E0E9BB64466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4437" name="Text Box 3">
            <a:extLst>
              <a:ext uri="{FF2B5EF4-FFF2-40B4-BE49-F238E27FC236}">
                <a16:creationId xmlns:a16="http://schemas.microsoft.com/office/drawing/2014/main" id="{0D45D605-428D-440C-BA7E-B5915007DB6F}"/>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Zuzahlungen, Härtefallregelung (Zuzahlungen 6)</a:t>
            </a:r>
          </a:p>
        </p:txBody>
      </p:sp>
      <p:sp>
        <p:nvSpPr>
          <p:cNvPr id="274438" name="Text Box 4">
            <a:extLst>
              <a:ext uri="{FF2B5EF4-FFF2-40B4-BE49-F238E27FC236}">
                <a16:creationId xmlns:a16="http://schemas.microsoft.com/office/drawing/2014/main" id="{3AF9D9DF-6988-4F4E-B980-822ECD08E44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Härtefallregelung</a:t>
            </a:r>
          </a:p>
        </p:txBody>
      </p:sp>
      <p:sp>
        <p:nvSpPr>
          <p:cNvPr id="274439" name="Rectangle 5">
            <a:extLst>
              <a:ext uri="{FF2B5EF4-FFF2-40B4-BE49-F238E27FC236}">
                <a16:creationId xmlns:a16="http://schemas.microsoft.com/office/drawing/2014/main" id="{823C00FD-D42A-4313-9DA9-D438CDEA6CAE}"/>
              </a:ext>
            </a:extLst>
          </p:cNvPr>
          <p:cNvSpPr>
            <a:spLocks noGrp="1" noChangeArrowheads="1"/>
          </p:cNvSpPr>
          <p:nvPr>
            <p:ph type="title" idx="4294967295"/>
          </p:nvPr>
        </p:nvSpPr>
        <p:spPr/>
        <p:txBody>
          <a:bodyPr/>
          <a:lstStyle/>
          <a:p>
            <a:pPr eaLnBrk="1" hangingPunct="1"/>
            <a:r>
              <a:rPr lang="de-DE" altLang="de-DE"/>
              <a:t>Krankenbehandlung 6 (Zuzahlungen)</a:t>
            </a:r>
          </a:p>
        </p:txBody>
      </p:sp>
      <p:sp>
        <p:nvSpPr>
          <p:cNvPr id="274440" name="Rectangle 6">
            <a:extLst>
              <a:ext uri="{FF2B5EF4-FFF2-40B4-BE49-F238E27FC236}">
                <a16:creationId xmlns:a16="http://schemas.microsoft.com/office/drawing/2014/main" id="{3ED2D2DA-110F-427C-90BA-827FD6C82B3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4441" name="Text Box 7">
            <a:extLst>
              <a:ext uri="{FF2B5EF4-FFF2-40B4-BE49-F238E27FC236}">
                <a16:creationId xmlns:a16="http://schemas.microsoft.com/office/drawing/2014/main" id="{1F17B141-B9AD-48D7-81D0-F12F753CFBA3}"/>
              </a:ext>
            </a:extLst>
          </p:cNvPr>
          <p:cNvSpPr txBox="1">
            <a:spLocks noChangeArrowheads="1"/>
          </p:cNvSpPr>
          <p:nvPr/>
        </p:nvSpPr>
        <p:spPr bwMode="auto">
          <a:xfrm>
            <a:off x="152400" y="2895600"/>
            <a:ext cx="8686800" cy="1323439"/>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MS Shell Dlg" panose="020B0604020202020204" pitchFamily="34" charset="0"/>
                <a:cs typeface="Arial" panose="020B0604020202020204" pitchFamily="34" charset="0"/>
              </a:rPr>
              <a:t>(3) Die Krankenkasse stellt dem Versicherten eine Bescheinigung über die Befreiung nach Absatz 1 aus. Diese darf keine Angaben über das Einkommen des Versicherten oder anderer zu berücksichtigender Personen enthalten. </a:t>
            </a:r>
          </a:p>
        </p:txBody>
      </p:sp>
    </p:spTree>
  </p:cSld>
  <p:clrMapOvr>
    <a:masterClrMapping/>
  </p:clrMapOvr>
  <p:transition spd="med">
    <p:wipe dir="r"/>
  </p:transition>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Fußzeilenplatzhalter 2">
            <a:extLst>
              <a:ext uri="{FF2B5EF4-FFF2-40B4-BE49-F238E27FC236}">
                <a16:creationId xmlns:a16="http://schemas.microsoft.com/office/drawing/2014/main" id="{B57347F5-2091-423C-BF9D-1A79F546598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5459" name="Foliennummernplatzhalter 3">
            <a:extLst>
              <a:ext uri="{FF2B5EF4-FFF2-40B4-BE49-F238E27FC236}">
                <a16:creationId xmlns:a16="http://schemas.microsoft.com/office/drawing/2014/main" id="{EC5BDFC3-2BB8-4999-9317-242FF810C6F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E31E160-39EE-4CB5-A832-938D7B0E6508}" type="slidenum">
              <a:rPr lang="de-DE" altLang="de-DE" sz="1400"/>
              <a:pPr eaLnBrk="1" hangingPunct="1"/>
              <a:t>263</a:t>
            </a:fld>
            <a:endParaRPr lang="de-DE" altLang="de-DE" sz="1400"/>
          </a:p>
        </p:txBody>
      </p:sp>
      <p:sp>
        <p:nvSpPr>
          <p:cNvPr id="425986" name="Rectangle 2">
            <a:extLst>
              <a:ext uri="{FF2B5EF4-FFF2-40B4-BE49-F238E27FC236}">
                <a16:creationId xmlns:a16="http://schemas.microsoft.com/office/drawing/2014/main" id="{3959A2C0-A899-4E3B-AB0A-4D7E389ADDFE}"/>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endParaRPr lang="de-DE">
              <a:solidFill>
                <a:srgbClr val="00FF99"/>
              </a:solidFill>
            </a:endParaRPr>
          </a:p>
        </p:txBody>
      </p:sp>
      <p:sp>
        <p:nvSpPr>
          <p:cNvPr id="275461" name="Text Box 3">
            <a:extLst>
              <a:ext uri="{FF2B5EF4-FFF2-40B4-BE49-F238E27FC236}">
                <a16:creationId xmlns:a16="http://schemas.microsoft.com/office/drawing/2014/main" id="{FF7CBD6F-27A4-4074-9BF3-B148EDC919EA}"/>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275462" name="Text Box 4">
            <a:extLst>
              <a:ext uri="{FF2B5EF4-FFF2-40B4-BE49-F238E27FC236}">
                <a16:creationId xmlns:a16="http://schemas.microsoft.com/office/drawing/2014/main" id="{C985A89F-A0F5-4241-A3E5-B374D1BE3840}"/>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275463" name="Text Box 5">
            <a:extLst>
              <a:ext uri="{FF2B5EF4-FFF2-40B4-BE49-F238E27FC236}">
                <a16:creationId xmlns:a16="http://schemas.microsoft.com/office/drawing/2014/main" id="{A0FBD6CC-087D-4FCD-A2A7-0CCCB3DB2418}"/>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275464" name="Text Box 6">
            <a:extLst>
              <a:ext uri="{FF2B5EF4-FFF2-40B4-BE49-F238E27FC236}">
                <a16:creationId xmlns:a16="http://schemas.microsoft.com/office/drawing/2014/main" id="{99144014-6F97-49F2-AC63-8B1F16012A5F}"/>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275465" name="Text Box 7">
            <a:extLst>
              <a:ext uri="{FF2B5EF4-FFF2-40B4-BE49-F238E27FC236}">
                <a16:creationId xmlns:a16="http://schemas.microsoft.com/office/drawing/2014/main" id="{D9DC7E53-FC8F-436B-8B28-19C9BFBBE8D1}"/>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D. Die Leistungen im einzelnen</a:t>
            </a:r>
          </a:p>
        </p:txBody>
      </p:sp>
      <p:sp>
        <p:nvSpPr>
          <p:cNvPr id="275466" name="Text Box 8">
            <a:extLst>
              <a:ext uri="{FF2B5EF4-FFF2-40B4-BE49-F238E27FC236}">
                <a16:creationId xmlns:a16="http://schemas.microsoft.com/office/drawing/2014/main" id="{DCA37440-33EE-412E-AD08-61E687B3FE37}"/>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„Experimentierklauseln“, neue Versorgungsformen</a:t>
            </a:r>
          </a:p>
        </p:txBody>
      </p:sp>
      <p:sp>
        <p:nvSpPr>
          <p:cNvPr id="275467" name="Text Box 9">
            <a:extLst>
              <a:ext uri="{FF2B5EF4-FFF2-40B4-BE49-F238E27FC236}">
                <a16:creationId xmlns:a16="http://schemas.microsoft.com/office/drawing/2014/main" id="{F6920093-A353-48BC-82AF-3563ADCA3CF6}"/>
              </a:ext>
            </a:extLst>
          </p:cNvPr>
          <p:cNvSpPr txBox="1">
            <a:spLocks noChangeArrowheads="1"/>
          </p:cNvSpPr>
          <p:nvPr/>
        </p:nvSpPr>
        <p:spPr bwMode="auto">
          <a:xfrm>
            <a:off x="1600200" y="4572000"/>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F. Rechtsschutzmöglichkeiten</a:t>
            </a:r>
          </a:p>
        </p:txBody>
      </p:sp>
      <p:sp>
        <p:nvSpPr>
          <p:cNvPr id="275468" name="Text Box 10">
            <a:extLst>
              <a:ext uri="{FF2B5EF4-FFF2-40B4-BE49-F238E27FC236}">
                <a16:creationId xmlns:a16="http://schemas.microsoft.com/office/drawing/2014/main" id="{C66ED6D8-BAA7-4BAC-80CF-CCB4F74E42D1}"/>
              </a:ext>
            </a:extLst>
          </p:cNvPr>
          <p:cNvSpPr txBox="1">
            <a:spLocks noChangeArrowheads="1"/>
          </p:cNvSpPr>
          <p:nvPr/>
        </p:nvSpPr>
        <p:spPr bwMode="auto">
          <a:xfrm>
            <a:off x="1600200" y="50292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G. Rück- und Ausblick: Die Gesundheitsreformen</a:t>
            </a:r>
          </a:p>
        </p:txBody>
      </p:sp>
      <p:sp>
        <p:nvSpPr>
          <p:cNvPr id="275469" name="Rectangle 11">
            <a:extLst>
              <a:ext uri="{FF2B5EF4-FFF2-40B4-BE49-F238E27FC236}">
                <a16:creationId xmlns:a16="http://schemas.microsoft.com/office/drawing/2014/main" id="{FADA176F-AB27-4667-92D6-A455CCC66F71}"/>
              </a:ext>
            </a:extLst>
          </p:cNvPr>
          <p:cNvSpPr>
            <a:spLocks noGrp="1" noChangeArrowheads="1"/>
          </p:cNvSpPr>
          <p:nvPr>
            <p:ph type="title" idx="4294967295"/>
          </p:nvPr>
        </p:nvSpPr>
        <p:spPr/>
        <p:txBody>
          <a:bodyPr/>
          <a:lstStyle/>
          <a:p>
            <a:pPr eaLnBrk="1" hangingPunct="1"/>
            <a:r>
              <a:rPr lang="de-DE" altLang="de-DE"/>
              <a:t>Gliederung E „Experimentierklauseln“</a:t>
            </a:r>
          </a:p>
        </p:txBody>
      </p:sp>
      <p:sp>
        <p:nvSpPr>
          <p:cNvPr id="275470" name="Text Box 12">
            <a:extLst>
              <a:ext uri="{FF2B5EF4-FFF2-40B4-BE49-F238E27FC236}">
                <a16:creationId xmlns:a16="http://schemas.microsoft.com/office/drawing/2014/main" id="{861DA625-4392-4B94-A75E-CEC57463758E}"/>
              </a:ext>
            </a:extLst>
          </p:cNvPr>
          <p:cNvSpPr txBox="1">
            <a:spLocks noChangeArrowheads="1"/>
          </p:cNvSpPr>
          <p:nvPr/>
        </p:nvSpPr>
        <p:spPr bwMode="auto">
          <a:xfrm>
            <a:off x="1600200" y="5486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H. Die Leistungen der gesetzlichen Pflegeversicherung</a:t>
            </a:r>
          </a:p>
        </p:txBody>
      </p:sp>
    </p:spTree>
  </p:cSld>
  <p:clrMapOvr>
    <a:masterClrMapping/>
  </p:clrMapOvr>
  <p:transition spd="med">
    <p:wipe dir="r"/>
  </p:transition>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Fußzeilenplatzhalter 2">
            <a:extLst>
              <a:ext uri="{FF2B5EF4-FFF2-40B4-BE49-F238E27FC236}">
                <a16:creationId xmlns:a16="http://schemas.microsoft.com/office/drawing/2014/main" id="{2524B7A9-ECC3-4368-B9EE-009DA38556F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6483" name="Foliennummernplatzhalter 3">
            <a:extLst>
              <a:ext uri="{FF2B5EF4-FFF2-40B4-BE49-F238E27FC236}">
                <a16:creationId xmlns:a16="http://schemas.microsoft.com/office/drawing/2014/main" id="{3FF57AA7-A2D7-4659-BF81-EC943F0031B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5AD73D5-DC37-41A1-BCA3-E9562340F089}" type="slidenum">
              <a:rPr lang="de-DE" altLang="de-DE" sz="1400"/>
              <a:pPr eaLnBrk="1" hangingPunct="1"/>
              <a:t>264</a:t>
            </a:fld>
            <a:endParaRPr lang="de-DE" altLang="de-DE" sz="1400"/>
          </a:p>
        </p:txBody>
      </p:sp>
      <p:sp>
        <p:nvSpPr>
          <p:cNvPr id="276484" name="Text Box 2">
            <a:extLst>
              <a:ext uri="{FF2B5EF4-FFF2-40B4-BE49-F238E27FC236}">
                <a16:creationId xmlns:a16="http://schemas.microsoft.com/office/drawing/2014/main" id="{9DAC4F6C-41A8-484B-99C7-8623D445CE37}"/>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6485" name="Text Box 3">
            <a:extLst>
              <a:ext uri="{FF2B5EF4-FFF2-40B4-BE49-F238E27FC236}">
                <a16:creationId xmlns:a16="http://schemas.microsoft.com/office/drawing/2014/main" id="{92AA38DC-B2F8-4A2E-9C38-460EEEBB161F}"/>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(1)</a:t>
            </a:r>
          </a:p>
        </p:txBody>
      </p:sp>
      <p:sp>
        <p:nvSpPr>
          <p:cNvPr id="276486" name="Text Box 4">
            <a:extLst>
              <a:ext uri="{FF2B5EF4-FFF2-40B4-BE49-F238E27FC236}">
                <a16:creationId xmlns:a16="http://schemas.microsoft.com/office/drawing/2014/main" id="{6BAE1574-6C7D-455A-B2B0-B37F628C79F5}"/>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76487" name="Rectangle 5">
            <a:extLst>
              <a:ext uri="{FF2B5EF4-FFF2-40B4-BE49-F238E27FC236}">
                <a16:creationId xmlns:a16="http://schemas.microsoft.com/office/drawing/2014/main" id="{27D81F05-EBD9-4653-AA90-B566047A62E5}"/>
              </a:ext>
            </a:extLst>
          </p:cNvPr>
          <p:cNvSpPr>
            <a:spLocks noGrp="1" noChangeArrowheads="1"/>
          </p:cNvSpPr>
          <p:nvPr>
            <p:ph type="title" idx="4294967295"/>
          </p:nvPr>
        </p:nvSpPr>
        <p:spPr/>
        <p:txBody>
          <a:bodyPr/>
          <a:lstStyle/>
          <a:p>
            <a:pPr eaLnBrk="1" hangingPunct="1"/>
            <a:r>
              <a:rPr lang="de-DE" altLang="de-DE"/>
              <a:t>Experimhentierklausel 1</a:t>
            </a:r>
          </a:p>
        </p:txBody>
      </p:sp>
      <p:sp>
        <p:nvSpPr>
          <p:cNvPr id="276488" name="Rectangle 6">
            <a:extLst>
              <a:ext uri="{FF2B5EF4-FFF2-40B4-BE49-F238E27FC236}">
                <a16:creationId xmlns:a16="http://schemas.microsoft.com/office/drawing/2014/main" id="{567E34A9-55EB-4320-A578-18232AD0A22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6489" name="Text Box 7">
            <a:extLst>
              <a:ext uri="{FF2B5EF4-FFF2-40B4-BE49-F238E27FC236}">
                <a16:creationId xmlns:a16="http://schemas.microsoft.com/office/drawing/2014/main" id="{76A83129-FDE1-43DC-AC91-DCA92CEEDE58}"/>
              </a:ext>
            </a:extLst>
          </p:cNvPr>
          <p:cNvSpPr txBox="1">
            <a:spLocks noChangeArrowheads="1"/>
          </p:cNvSpPr>
          <p:nvPr/>
        </p:nvSpPr>
        <p:spPr bwMode="auto">
          <a:xfrm>
            <a:off x="152400" y="2743200"/>
            <a:ext cx="86868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MS Shell Dlg" panose="020B0604020202020204" pitchFamily="34" charset="0"/>
                <a:cs typeface="Arial" panose="020B0604020202020204" pitchFamily="34" charset="0"/>
              </a:rPr>
              <a:t>§ 63</a:t>
            </a:r>
          </a:p>
        </p:txBody>
      </p:sp>
      <p:sp>
        <p:nvSpPr>
          <p:cNvPr id="276490" name="Text Box 8">
            <a:extLst>
              <a:ext uri="{FF2B5EF4-FFF2-40B4-BE49-F238E27FC236}">
                <a16:creationId xmlns:a16="http://schemas.microsoft.com/office/drawing/2014/main" id="{850C18D8-DCEF-441D-85F6-A0D501274D16}"/>
              </a:ext>
            </a:extLst>
          </p:cNvPr>
          <p:cNvSpPr txBox="1">
            <a:spLocks noChangeArrowheads="1"/>
          </p:cNvSpPr>
          <p:nvPr/>
        </p:nvSpPr>
        <p:spPr bwMode="auto">
          <a:xfrm>
            <a:off x="457200" y="3657600"/>
            <a:ext cx="3200400" cy="20621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rPr>
              <a:t>Modellvorhaben zur Verbesserung der Qualität und der Wirtschaftlichkeit der Versorgung zur Weiter-entwicklung der Verfahrens-, Organisations-, Finanzierungs- und Vergütungsformen der Leistungserbringung</a:t>
            </a:r>
            <a:endParaRPr lang="de-DE" altLang="de-DE" sz="1600" dirty="0"/>
          </a:p>
        </p:txBody>
      </p:sp>
      <p:sp>
        <p:nvSpPr>
          <p:cNvPr id="276491" name="Text Box 9">
            <a:extLst>
              <a:ext uri="{FF2B5EF4-FFF2-40B4-BE49-F238E27FC236}">
                <a16:creationId xmlns:a16="http://schemas.microsoft.com/office/drawing/2014/main" id="{CC1F3F4B-40B6-4614-8518-3897771046F4}"/>
              </a:ext>
            </a:extLst>
          </p:cNvPr>
          <p:cNvSpPr txBox="1">
            <a:spLocks noChangeArrowheads="1"/>
          </p:cNvSpPr>
          <p:nvPr/>
        </p:nvSpPr>
        <p:spPr bwMode="auto">
          <a:xfrm>
            <a:off x="1066800" y="5638800"/>
            <a:ext cx="18288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Abs. 1</a:t>
            </a:r>
          </a:p>
        </p:txBody>
      </p:sp>
      <p:sp>
        <p:nvSpPr>
          <p:cNvPr id="276492" name="Text Box 10">
            <a:extLst>
              <a:ext uri="{FF2B5EF4-FFF2-40B4-BE49-F238E27FC236}">
                <a16:creationId xmlns:a16="http://schemas.microsoft.com/office/drawing/2014/main" id="{1DB641F2-E605-476F-B785-03A634B47445}"/>
              </a:ext>
            </a:extLst>
          </p:cNvPr>
          <p:cNvSpPr txBox="1">
            <a:spLocks noChangeArrowheads="1"/>
          </p:cNvSpPr>
          <p:nvPr/>
        </p:nvSpPr>
        <p:spPr bwMode="auto">
          <a:xfrm>
            <a:off x="5181600" y="3657600"/>
            <a:ext cx="3200400" cy="23083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MS Shell Dlg" panose="020B0604020202020204" pitchFamily="34" charset="0"/>
              </a:rPr>
              <a:t>Modellvorhaben zu Leistungen zur Verhütung und Früherkennung von Krankheiten sowie zur Krankenbehandlung, die nach den Vorschriften dieses Buches oder auf Grund hier-nach getroffener Regelungen keine Leistungen der Krankenversicherung sind</a:t>
            </a:r>
          </a:p>
        </p:txBody>
      </p:sp>
      <p:sp>
        <p:nvSpPr>
          <p:cNvPr id="276493" name="Text Box 11">
            <a:extLst>
              <a:ext uri="{FF2B5EF4-FFF2-40B4-BE49-F238E27FC236}">
                <a16:creationId xmlns:a16="http://schemas.microsoft.com/office/drawing/2014/main" id="{8EF9A06E-7D3D-40EE-8D29-AF5AFEF246C4}"/>
              </a:ext>
            </a:extLst>
          </p:cNvPr>
          <p:cNvSpPr txBox="1">
            <a:spLocks noChangeArrowheads="1"/>
          </p:cNvSpPr>
          <p:nvPr/>
        </p:nvSpPr>
        <p:spPr bwMode="auto">
          <a:xfrm>
            <a:off x="5943600" y="5867400"/>
            <a:ext cx="18288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Abs. 2</a:t>
            </a:r>
          </a:p>
        </p:txBody>
      </p:sp>
    </p:spTree>
  </p:cSld>
  <p:clrMapOvr>
    <a:masterClrMapping/>
  </p:clrMapOvr>
  <p:transition spd="med">
    <p:wipe dir="r"/>
  </p:transition>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Fußzeilenplatzhalter 2">
            <a:extLst>
              <a:ext uri="{FF2B5EF4-FFF2-40B4-BE49-F238E27FC236}">
                <a16:creationId xmlns:a16="http://schemas.microsoft.com/office/drawing/2014/main" id="{12FBC0E9-ED2B-41CA-A13E-FB79762032C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7507" name="Foliennummernplatzhalter 3">
            <a:extLst>
              <a:ext uri="{FF2B5EF4-FFF2-40B4-BE49-F238E27FC236}">
                <a16:creationId xmlns:a16="http://schemas.microsoft.com/office/drawing/2014/main" id="{CE7A2476-2126-4D77-B8FD-365F9BA7ECD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C38CC4B-032A-4433-9FF6-40B3C4B25604}" type="slidenum">
              <a:rPr lang="de-DE" altLang="de-DE" sz="1400"/>
              <a:pPr eaLnBrk="1" hangingPunct="1"/>
              <a:t>265</a:t>
            </a:fld>
            <a:endParaRPr lang="de-DE" altLang="de-DE" sz="1400"/>
          </a:p>
        </p:txBody>
      </p:sp>
      <p:sp>
        <p:nvSpPr>
          <p:cNvPr id="277508" name="Text Box 2">
            <a:extLst>
              <a:ext uri="{FF2B5EF4-FFF2-40B4-BE49-F238E27FC236}">
                <a16:creationId xmlns:a16="http://schemas.microsoft.com/office/drawing/2014/main" id="{FAC8BD15-0F7C-49B4-9AEB-48827232E0CB}"/>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7509" name="Text Box 3">
            <a:extLst>
              <a:ext uri="{FF2B5EF4-FFF2-40B4-BE49-F238E27FC236}">
                <a16:creationId xmlns:a16="http://schemas.microsoft.com/office/drawing/2014/main" id="{0AC21A63-2359-4907-AAD3-E9EEE062C495}"/>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(2)</a:t>
            </a:r>
          </a:p>
        </p:txBody>
      </p:sp>
      <p:sp>
        <p:nvSpPr>
          <p:cNvPr id="277510" name="Text Box 4">
            <a:extLst>
              <a:ext uri="{FF2B5EF4-FFF2-40B4-BE49-F238E27FC236}">
                <a16:creationId xmlns:a16="http://schemas.microsoft.com/office/drawing/2014/main" id="{95CFD6B8-66A7-45C5-8FDC-7682A8BB41F0}"/>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77511" name="Rectangle 5">
            <a:extLst>
              <a:ext uri="{FF2B5EF4-FFF2-40B4-BE49-F238E27FC236}">
                <a16:creationId xmlns:a16="http://schemas.microsoft.com/office/drawing/2014/main" id="{16FCCF81-1E15-49CB-AFB0-2FBAD69A7B27}"/>
              </a:ext>
            </a:extLst>
          </p:cNvPr>
          <p:cNvSpPr>
            <a:spLocks noGrp="1" noChangeArrowheads="1"/>
          </p:cNvSpPr>
          <p:nvPr>
            <p:ph type="title" idx="4294967295"/>
          </p:nvPr>
        </p:nvSpPr>
        <p:spPr/>
        <p:txBody>
          <a:bodyPr/>
          <a:lstStyle/>
          <a:p>
            <a:pPr eaLnBrk="1" hangingPunct="1"/>
            <a:r>
              <a:rPr lang="de-DE" altLang="de-DE"/>
              <a:t>Experimentierklausel 2</a:t>
            </a:r>
          </a:p>
        </p:txBody>
      </p:sp>
      <p:sp>
        <p:nvSpPr>
          <p:cNvPr id="277512" name="Rectangle 6">
            <a:extLst>
              <a:ext uri="{FF2B5EF4-FFF2-40B4-BE49-F238E27FC236}">
                <a16:creationId xmlns:a16="http://schemas.microsoft.com/office/drawing/2014/main" id="{41A7B948-B087-4271-88B0-A7B1BC35A96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7513" name="Text Box 7">
            <a:extLst>
              <a:ext uri="{FF2B5EF4-FFF2-40B4-BE49-F238E27FC236}">
                <a16:creationId xmlns:a16="http://schemas.microsoft.com/office/drawing/2014/main" id="{98F51B49-4904-4A61-A1B3-1110544D3907}"/>
              </a:ext>
            </a:extLst>
          </p:cNvPr>
          <p:cNvSpPr txBox="1">
            <a:spLocks noChangeArrowheads="1"/>
          </p:cNvSpPr>
          <p:nvPr/>
        </p:nvSpPr>
        <p:spPr bwMode="auto">
          <a:xfrm>
            <a:off x="152400" y="3127375"/>
            <a:ext cx="8686800" cy="2308324"/>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MS Shell Dlg" panose="020B0604020202020204" pitchFamily="34" charset="0"/>
                <a:cs typeface="Arial" panose="020B0604020202020204" pitchFamily="34" charset="0"/>
              </a:rPr>
              <a:t>(1) Die Krankenkassen und ihre Verbände können im Rahmen ihrer gesetzlichen Aufgabenstellung zur Verbesserung der Qualität und der Wirtschaftlichkeit der Versorgung Modellvorhaben zur Weiterentwicklung der Verfahrens-, Organisations-, Finanzierungs- und Vergütungsformen der Leistungserbringung durchführen oder nach § 64</a:t>
            </a:r>
            <a:r>
              <a:rPr lang="de-DE" altLang="de-DE" dirty="0">
                <a:solidFill>
                  <a:srgbClr val="0000FF"/>
                </a:solidFill>
                <a:latin typeface="MS Shell Dlg" panose="020B0604020202020204" pitchFamily="34" charset="0"/>
                <a:cs typeface="Arial" panose="020B0604020202020204" pitchFamily="34" charset="0"/>
              </a:rPr>
              <a:t> </a:t>
            </a:r>
            <a:r>
              <a:rPr lang="de-DE" altLang="de-DE" dirty="0">
                <a:latin typeface="MS Shell Dlg" panose="020B0604020202020204" pitchFamily="34" charset="0"/>
                <a:cs typeface="Arial" panose="020B0604020202020204" pitchFamily="34" charset="0"/>
              </a:rPr>
              <a:t>vereinbaren. </a:t>
            </a:r>
            <a:endParaRPr lang="de-DE" altLang="de-DE" b="1" dirty="0">
              <a:latin typeface="MS Shell Dlg" panose="020B0604020202020204" pitchFamily="34" charset="0"/>
              <a:cs typeface="Arial" panose="020B0604020202020204" pitchFamily="34" charset="0"/>
            </a:endParaRPr>
          </a:p>
        </p:txBody>
      </p:sp>
      <p:sp>
        <p:nvSpPr>
          <p:cNvPr id="277514" name="Text Box 8">
            <a:extLst>
              <a:ext uri="{FF2B5EF4-FFF2-40B4-BE49-F238E27FC236}">
                <a16:creationId xmlns:a16="http://schemas.microsoft.com/office/drawing/2014/main" id="{A4C3FD23-BAA1-4D27-BA43-D2CE3E27D185}"/>
              </a:ext>
            </a:extLst>
          </p:cNvPr>
          <p:cNvSpPr txBox="1">
            <a:spLocks noChangeArrowheads="1"/>
          </p:cNvSpPr>
          <p:nvPr/>
        </p:nvSpPr>
        <p:spPr bwMode="auto">
          <a:xfrm>
            <a:off x="3276600" y="25908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63 Abs. 1</a:t>
            </a:r>
          </a:p>
        </p:txBody>
      </p:sp>
    </p:spTree>
  </p:cSld>
  <p:clrMapOvr>
    <a:masterClrMapping/>
  </p:clrMapOvr>
  <p:transition spd="med">
    <p:wipe dir="r"/>
  </p:transition>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Fußzeilenplatzhalter 2">
            <a:extLst>
              <a:ext uri="{FF2B5EF4-FFF2-40B4-BE49-F238E27FC236}">
                <a16:creationId xmlns:a16="http://schemas.microsoft.com/office/drawing/2014/main" id="{7CB772C7-77DD-4CF6-8FB7-386D2AE48AE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8531" name="Foliennummernplatzhalter 3">
            <a:extLst>
              <a:ext uri="{FF2B5EF4-FFF2-40B4-BE49-F238E27FC236}">
                <a16:creationId xmlns:a16="http://schemas.microsoft.com/office/drawing/2014/main" id="{9979CF70-AAFC-43F9-97D3-DFD524D1E49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9A93786-F725-421F-A96E-9E27EFA1F913}" type="slidenum">
              <a:rPr lang="de-DE" altLang="de-DE" sz="1400"/>
              <a:pPr eaLnBrk="1" hangingPunct="1"/>
              <a:t>266</a:t>
            </a:fld>
            <a:endParaRPr lang="de-DE" altLang="de-DE" sz="1400"/>
          </a:p>
        </p:txBody>
      </p:sp>
      <p:sp>
        <p:nvSpPr>
          <p:cNvPr id="278532" name="Text Box 2">
            <a:extLst>
              <a:ext uri="{FF2B5EF4-FFF2-40B4-BE49-F238E27FC236}">
                <a16:creationId xmlns:a16="http://schemas.microsoft.com/office/drawing/2014/main" id="{AE5AF712-385B-4FF5-8BB7-8107C3D01B02}"/>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8533" name="Text Box 3">
            <a:extLst>
              <a:ext uri="{FF2B5EF4-FFF2-40B4-BE49-F238E27FC236}">
                <a16:creationId xmlns:a16="http://schemas.microsoft.com/office/drawing/2014/main" id="{5C1E28C8-78D4-4588-A184-3865195F3D4B}"/>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(3)</a:t>
            </a:r>
          </a:p>
        </p:txBody>
      </p:sp>
      <p:sp>
        <p:nvSpPr>
          <p:cNvPr id="278534" name="Text Box 4">
            <a:extLst>
              <a:ext uri="{FF2B5EF4-FFF2-40B4-BE49-F238E27FC236}">
                <a16:creationId xmlns:a16="http://schemas.microsoft.com/office/drawing/2014/main" id="{202DFABC-34E3-4EBF-AC73-6FDE76DB5151}"/>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78535" name="Rectangle 5">
            <a:extLst>
              <a:ext uri="{FF2B5EF4-FFF2-40B4-BE49-F238E27FC236}">
                <a16:creationId xmlns:a16="http://schemas.microsoft.com/office/drawing/2014/main" id="{742AAD44-4346-4D25-8F9B-929420A93260}"/>
              </a:ext>
            </a:extLst>
          </p:cNvPr>
          <p:cNvSpPr>
            <a:spLocks noGrp="1" noChangeArrowheads="1"/>
          </p:cNvSpPr>
          <p:nvPr>
            <p:ph type="title" idx="4294967295"/>
          </p:nvPr>
        </p:nvSpPr>
        <p:spPr/>
        <p:txBody>
          <a:bodyPr/>
          <a:lstStyle/>
          <a:p>
            <a:pPr eaLnBrk="1" hangingPunct="1"/>
            <a:r>
              <a:rPr lang="de-DE" altLang="de-DE"/>
              <a:t>Experimentierklausel 3</a:t>
            </a:r>
          </a:p>
        </p:txBody>
      </p:sp>
      <p:sp>
        <p:nvSpPr>
          <p:cNvPr id="278536" name="Rectangle 6">
            <a:extLst>
              <a:ext uri="{FF2B5EF4-FFF2-40B4-BE49-F238E27FC236}">
                <a16:creationId xmlns:a16="http://schemas.microsoft.com/office/drawing/2014/main" id="{566CF509-97FA-42F0-9C23-BFF6E8DF78B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8537" name="Text Box 7">
            <a:extLst>
              <a:ext uri="{FF2B5EF4-FFF2-40B4-BE49-F238E27FC236}">
                <a16:creationId xmlns:a16="http://schemas.microsoft.com/office/drawing/2014/main" id="{88179181-8173-45A1-90F5-DF024A59B015}"/>
              </a:ext>
            </a:extLst>
          </p:cNvPr>
          <p:cNvSpPr txBox="1">
            <a:spLocks noChangeArrowheads="1"/>
          </p:cNvSpPr>
          <p:nvPr/>
        </p:nvSpPr>
        <p:spPr bwMode="auto">
          <a:xfrm>
            <a:off x="152400" y="3127375"/>
            <a:ext cx="8686800" cy="2465388"/>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MS Shell Dlg" panose="020B0604020202020204" pitchFamily="34" charset="0"/>
                <a:cs typeface="Arial" panose="020B0604020202020204" pitchFamily="34" charset="0"/>
              </a:rPr>
              <a:t>(2) Die Krankenkassen können Modellvorhaben zu Leistungen zur Verhütung und Früherkennung von Krankheiten sowie zur Krankenbehandlung, die nach den Vorschriften dieses Buches oder auf Grund hiernach getroffener Regelungen keine Leistungen der Krankenversicherung sind, durchführen oder nach § 64</a:t>
            </a:r>
            <a:r>
              <a:rPr lang="de-DE" altLang="de-DE">
                <a:solidFill>
                  <a:srgbClr val="0000FF"/>
                </a:solidFill>
                <a:latin typeface="MS Shell Dlg" panose="020B0604020202020204" pitchFamily="34" charset="0"/>
                <a:cs typeface="Arial" panose="020B0604020202020204" pitchFamily="34" charset="0"/>
              </a:rPr>
              <a:t> </a:t>
            </a:r>
            <a:r>
              <a:rPr lang="de-DE" altLang="de-DE">
                <a:latin typeface="MS Shell Dlg" panose="020B0604020202020204" pitchFamily="34" charset="0"/>
                <a:cs typeface="Arial" panose="020B0604020202020204" pitchFamily="34" charset="0"/>
              </a:rPr>
              <a:t>vereinbaren. </a:t>
            </a:r>
          </a:p>
          <a:p>
            <a:pPr eaLnBrk="1" hangingPunct="1">
              <a:spcBef>
                <a:spcPct val="50000"/>
              </a:spcBef>
            </a:pPr>
            <a:endParaRPr lang="de-DE" altLang="de-DE" b="1">
              <a:latin typeface="MS Shell Dlg" panose="020B0604020202020204" pitchFamily="34" charset="0"/>
              <a:cs typeface="Arial" panose="020B0604020202020204" pitchFamily="34" charset="0"/>
            </a:endParaRPr>
          </a:p>
        </p:txBody>
      </p:sp>
      <p:sp>
        <p:nvSpPr>
          <p:cNvPr id="278538" name="Text Box 8">
            <a:extLst>
              <a:ext uri="{FF2B5EF4-FFF2-40B4-BE49-F238E27FC236}">
                <a16:creationId xmlns:a16="http://schemas.microsoft.com/office/drawing/2014/main" id="{4E1F271E-F798-4DF2-A77C-FA9990F08864}"/>
              </a:ext>
            </a:extLst>
          </p:cNvPr>
          <p:cNvSpPr txBox="1">
            <a:spLocks noChangeArrowheads="1"/>
          </p:cNvSpPr>
          <p:nvPr/>
        </p:nvSpPr>
        <p:spPr bwMode="auto">
          <a:xfrm>
            <a:off x="3276600" y="25908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63 Abs. 2</a:t>
            </a:r>
          </a:p>
        </p:txBody>
      </p:sp>
    </p:spTree>
  </p:cSld>
  <p:clrMapOvr>
    <a:masterClrMapping/>
  </p:clrMapOvr>
  <p:transition spd="med">
    <p:wipe dir="r"/>
  </p:transition>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Fußzeilenplatzhalter 2">
            <a:extLst>
              <a:ext uri="{FF2B5EF4-FFF2-40B4-BE49-F238E27FC236}">
                <a16:creationId xmlns:a16="http://schemas.microsoft.com/office/drawing/2014/main" id="{84B6B415-7AC2-4CAE-8FF7-E634091EE89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79555" name="Foliennummernplatzhalter 3">
            <a:extLst>
              <a:ext uri="{FF2B5EF4-FFF2-40B4-BE49-F238E27FC236}">
                <a16:creationId xmlns:a16="http://schemas.microsoft.com/office/drawing/2014/main" id="{CF43B2B3-6C21-4B0A-AA18-99FF732A8D7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60A2E7F-C75C-4B38-866A-63DBA1E36712}" type="slidenum">
              <a:rPr lang="de-DE" altLang="de-DE" sz="1400"/>
              <a:pPr eaLnBrk="1" hangingPunct="1"/>
              <a:t>267</a:t>
            </a:fld>
            <a:endParaRPr lang="de-DE" altLang="de-DE" sz="1400"/>
          </a:p>
        </p:txBody>
      </p:sp>
      <p:sp>
        <p:nvSpPr>
          <p:cNvPr id="279556" name="Text Box 2">
            <a:extLst>
              <a:ext uri="{FF2B5EF4-FFF2-40B4-BE49-F238E27FC236}">
                <a16:creationId xmlns:a16="http://schemas.microsoft.com/office/drawing/2014/main" id="{95A48CA6-577E-49E0-B324-D1252099196D}"/>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79557" name="Text Box 3">
            <a:extLst>
              <a:ext uri="{FF2B5EF4-FFF2-40B4-BE49-F238E27FC236}">
                <a16:creationId xmlns:a16="http://schemas.microsoft.com/office/drawing/2014/main" id="{0E77F779-D33C-40DB-99D9-30F00DEA8C56}"/>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(4)</a:t>
            </a:r>
          </a:p>
        </p:txBody>
      </p:sp>
      <p:sp>
        <p:nvSpPr>
          <p:cNvPr id="279558" name="Text Box 4">
            <a:extLst>
              <a:ext uri="{FF2B5EF4-FFF2-40B4-BE49-F238E27FC236}">
                <a16:creationId xmlns:a16="http://schemas.microsoft.com/office/drawing/2014/main" id="{94BB27E3-669C-40FD-8618-9C60FE5E2C19}"/>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79559" name="Rectangle 5">
            <a:extLst>
              <a:ext uri="{FF2B5EF4-FFF2-40B4-BE49-F238E27FC236}">
                <a16:creationId xmlns:a16="http://schemas.microsoft.com/office/drawing/2014/main" id="{E5807860-D184-4ACD-877D-D392F8FDCCD2}"/>
              </a:ext>
            </a:extLst>
          </p:cNvPr>
          <p:cNvSpPr>
            <a:spLocks noGrp="1" noChangeArrowheads="1"/>
          </p:cNvSpPr>
          <p:nvPr>
            <p:ph type="title" idx="4294967295"/>
          </p:nvPr>
        </p:nvSpPr>
        <p:spPr/>
        <p:txBody>
          <a:bodyPr/>
          <a:lstStyle/>
          <a:p>
            <a:pPr eaLnBrk="1" hangingPunct="1"/>
            <a:r>
              <a:rPr lang="de-DE" altLang="de-DE"/>
              <a:t>Experimentierklausel 4</a:t>
            </a:r>
          </a:p>
        </p:txBody>
      </p:sp>
      <p:sp>
        <p:nvSpPr>
          <p:cNvPr id="279560" name="Rectangle 6">
            <a:extLst>
              <a:ext uri="{FF2B5EF4-FFF2-40B4-BE49-F238E27FC236}">
                <a16:creationId xmlns:a16="http://schemas.microsoft.com/office/drawing/2014/main" id="{969BF066-06C8-42B0-964A-7B5E3805731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79561" name="Text Box 16">
            <a:extLst>
              <a:ext uri="{FF2B5EF4-FFF2-40B4-BE49-F238E27FC236}">
                <a16:creationId xmlns:a16="http://schemas.microsoft.com/office/drawing/2014/main" id="{D9A2905D-A3DC-4D65-AE04-5198E5BACB68}"/>
              </a:ext>
            </a:extLst>
          </p:cNvPr>
          <p:cNvSpPr txBox="1">
            <a:spLocks noChangeArrowheads="1"/>
          </p:cNvSpPr>
          <p:nvPr/>
        </p:nvSpPr>
        <p:spPr bwMode="auto">
          <a:xfrm>
            <a:off x="1828800" y="3048000"/>
            <a:ext cx="53340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Beispiele aus AOK-Satzung</a:t>
            </a:r>
          </a:p>
        </p:txBody>
      </p:sp>
      <p:sp>
        <p:nvSpPr>
          <p:cNvPr id="279562" name="AutoShape 17">
            <a:hlinkClick r:id="rId2" action="ppaction://hlinkfile" highlightClick="1"/>
            <a:extLst>
              <a:ext uri="{FF2B5EF4-FFF2-40B4-BE49-F238E27FC236}">
                <a16:creationId xmlns:a16="http://schemas.microsoft.com/office/drawing/2014/main" id="{0860F3EB-4A0E-4096-B9CD-D9F854EEAED1}"/>
              </a:ext>
            </a:extLst>
          </p:cNvPr>
          <p:cNvSpPr>
            <a:spLocks noChangeArrowheads="1"/>
          </p:cNvSpPr>
          <p:nvPr/>
        </p:nvSpPr>
        <p:spPr bwMode="auto">
          <a:xfrm>
            <a:off x="2286000" y="4800600"/>
            <a:ext cx="6096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79563" name="Text Box 18">
            <a:extLst>
              <a:ext uri="{FF2B5EF4-FFF2-40B4-BE49-F238E27FC236}">
                <a16:creationId xmlns:a16="http://schemas.microsoft.com/office/drawing/2014/main" id="{875AFBE9-96CE-417F-B484-E9090EE4D46B}"/>
              </a:ext>
            </a:extLst>
          </p:cNvPr>
          <p:cNvSpPr txBox="1">
            <a:spLocks noChangeArrowheads="1"/>
          </p:cNvSpPr>
          <p:nvPr/>
        </p:nvSpPr>
        <p:spPr bwMode="auto">
          <a:xfrm>
            <a:off x="1447800" y="41148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Zu § 63 Abs. 1</a:t>
            </a:r>
          </a:p>
        </p:txBody>
      </p:sp>
      <p:sp>
        <p:nvSpPr>
          <p:cNvPr id="279564" name="Text Box 19">
            <a:extLst>
              <a:ext uri="{FF2B5EF4-FFF2-40B4-BE49-F238E27FC236}">
                <a16:creationId xmlns:a16="http://schemas.microsoft.com/office/drawing/2014/main" id="{BDED5179-1F34-474D-8B52-186B81A0C8D3}"/>
              </a:ext>
            </a:extLst>
          </p:cNvPr>
          <p:cNvSpPr txBox="1">
            <a:spLocks noChangeArrowheads="1"/>
          </p:cNvSpPr>
          <p:nvPr/>
        </p:nvSpPr>
        <p:spPr bwMode="auto">
          <a:xfrm>
            <a:off x="5181600" y="41148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Zu § 63 Abs. 2</a:t>
            </a:r>
          </a:p>
        </p:txBody>
      </p:sp>
      <p:sp>
        <p:nvSpPr>
          <p:cNvPr id="279565" name="AutoShape 20">
            <a:hlinkClick r:id="rId3" action="ppaction://hlinkfile" highlightClick="1"/>
            <a:extLst>
              <a:ext uri="{FF2B5EF4-FFF2-40B4-BE49-F238E27FC236}">
                <a16:creationId xmlns:a16="http://schemas.microsoft.com/office/drawing/2014/main" id="{6A6BC8A4-640F-4A2B-98F6-4DC3E8E02EC5}"/>
              </a:ext>
            </a:extLst>
          </p:cNvPr>
          <p:cNvSpPr>
            <a:spLocks noChangeArrowheads="1"/>
          </p:cNvSpPr>
          <p:nvPr/>
        </p:nvSpPr>
        <p:spPr bwMode="auto">
          <a:xfrm>
            <a:off x="5943600" y="4800600"/>
            <a:ext cx="5334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Fußzeilenplatzhalter 2">
            <a:extLst>
              <a:ext uri="{FF2B5EF4-FFF2-40B4-BE49-F238E27FC236}">
                <a16:creationId xmlns:a16="http://schemas.microsoft.com/office/drawing/2014/main" id="{0C517C26-2357-4FEC-B23B-9BF07BDA72A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0579" name="Foliennummernplatzhalter 3">
            <a:extLst>
              <a:ext uri="{FF2B5EF4-FFF2-40B4-BE49-F238E27FC236}">
                <a16:creationId xmlns:a16="http://schemas.microsoft.com/office/drawing/2014/main" id="{52973E30-C970-4691-9F3D-8017F97FB39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A066B5C-4571-4A9F-A471-A33B6643F838}" type="slidenum">
              <a:rPr lang="de-DE" altLang="de-DE" sz="1400"/>
              <a:pPr eaLnBrk="1" hangingPunct="1"/>
              <a:t>268</a:t>
            </a:fld>
            <a:endParaRPr lang="de-DE" altLang="de-DE" sz="1400"/>
          </a:p>
        </p:txBody>
      </p:sp>
      <p:sp>
        <p:nvSpPr>
          <p:cNvPr id="280580" name="Text Box 2">
            <a:extLst>
              <a:ext uri="{FF2B5EF4-FFF2-40B4-BE49-F238E27FC236}">
                <a16:creationId xmlns:a16="http://schemas.microsoft.com/office/drawing/2014/main" id="{BB75503B-5F18-4FA8-A6C1-7A68C443412D}"/>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0581" name="Text Box 3">
            <a:extLst>
              <a:ext uri="{FF2B5EF4-FFF2-40B4-BE49-F238E27FC236}">
                <a16:creationId xmlns:a16="http://schemas.microsoft.com/office/drawing/2014/main" id="{F811B238-A0EB-436B-AF19-91F804F738B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(5)</a:t>
            </a:r>
          </a:p>
        </p:txBody>
      </p:sp>
      <p:sp>
        <p:nvSpPr>
          <p:cNvPr id="280582" name="Text Box 4">
            <a:extLst>
              <a:ext uri="{FF2B5EF4-FFF2-40B4-BE49-F238E27FC236}">
                <a16:creationId xmlns:a16="http://schemas.microsoft.com/office/drawing/2014/main" id="{A0FFB746-2BCA-4EFF-89BB-5FF1915CF72A}"/>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80583" name="Rectangle 5">
            <a:extLst>
              <a:ext uri="{FF2B5EF4-FFF2-40B4-BE49-F238E27FC236}">
                <a16:creationId xmlns:a16="http://schemas.microsoft.com/office/drawing/2014/main" id="{0E5EE97B-0712-4B7E-8BB2-369B448F681E}"/>
              </a:ext>
            </a:extLst>
          </p:cNvPr>
          <p:cNvSpPr>
            <a:spLocks noGrp="1" noChangeArrowheads="1"/>
          </p:cNvSpPr>
          <p:nvPr>
            <p:ph type="title" idx="4294967295"/>
          </p:nvPr>
        </p:nvSpPr>
        <p:spPr/>
        <p:txBody>
          <a:bodyPr/>
          <a:lstStyle/>
          <a:p>
            <a:pPr eaLnBrk="1" hangingPunct="1"/>
            <a:r>
              <a:rPr lang="de-DE" altLang="de-DE"/>
              <a:t>Experimentierklausel 5</a:t>
            </a:r>
          </a:p>
        </p:txBody>
      </p:sp>
      <p:sp>
        <p:nvSpPr>
          <p:cNvPr id="280584" name="Rectangle 6">
            <a:extLst>
              <a:ext uri="{FF2B5EF4-FFF2-40B4-BE49-F238E27FC236}">
                <a16:creationId xmlns:a16="http://schemas.microsoft.com/office/drawing/2014/main" id="{7E7B848A-EB05-4883-A74D-2D1FF083EDB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0585" name="Text Box 7">
            <a:extLst>
              <a:ext uri="{FF2B5EF4-FFF2-40B4-BE49-F238E27FC236}">
                <a16:creationId xmlns:a16="http://schemas.microsoft.com/office/drawing/2014/main" id="{801A4D1B-1DD2-4D57-A3E0-63B2EA352B02}"/>
              </a:ext>
            </a:extLst>
          </p:cNvPr>
          <p:cNvSpPr txBox="1">
            <a:spLocks noChangeArrowheads="1"/>
          </p:cNvSpPr>
          <p:nvPr/>
        </p:nvSpPr>
        <p:spPr bwMode="auto">
          <a:xfrm>
            <a:off x="304800" y="2590800"/>
            <a:ext cx="8305800" cy="2831544"/>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MS Shell Dlg" panose="020B0604020202020204" pitchFamily="34" charset="0"/>
              </a:rPr>
              <a:t>(3) </a:t>
            </a:r>
            <a:r>
              <a:rPr lang="de-DE" altLang="de-DE" sz="1600" dirty="0">
                <a:latin typeface="MS Shell Dlg" panose="020B0604020202020204" pitchFamily="34" charset="0"/>
              </a:rPr>
              <a:t>Bei der Vereinbarung und Durchführung von Modellvorhaben nach Absatz 1 kann von den Vorschriften des Vierten und des Zehnten Kapitels dieses Buches, soweit es für die Modellvorhaben erforderlich ist, und des Krankenhausfinanzierungsgesetzes,</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des Krankenhausentgeltgesetzes sowie den nach diesen Vorschriften getroffenen Regelungen abgewichen werden; der Grundsatz der Beitragssatzstabilität gilt entsprechend. Gegen diesen Grundsatz wird insbesondere für den Fall nicht verstoßen, dass durch ein Modellvorhaben entstehende Mehraufwendungen durch nachzuweisende Einsparungen auf Grund der in dem Modellvorhaben vorgesehenen Maßnahmen ausgeglichen werden. Einsparungen nach Satz 2 können, soweit sie die Mehraufwendungen überschreiten, auch an die an einem Modellvorhaben teilnehmenden Versicherten weitergeleitet werden. Satz 1 gilt mit der Maßgabe, dass von § 284 Abs. 1 Satz 5</a:t>
            </a:r>
            <a:r>
              <a:rPr lang="de-DE" altLang="de-DE" sz="1600" dirty="0">
                <a:solidFill>
                  <a:srgbClr val="0000FF"/>
                </a:solidFill>
                <a:latin typeface="MS Shell Dlg" panose="020B0604020202020204" pitchFamily="34" charset="0"/>
              </a:rPr>
              <a:t> </a:t>
            </a:r>
            <a:r>
              <a:rPr lang="de-DE" altLang="de-DE" sz="1600" dirty="0">
                <a:latin typeface="MS Shell Dlg" panose="020B0604020202020204" pitchFamily="34" charset="0"/>
              </a:rPr>
              <a:t>nicht abgewichen werden darf. </a:t>
            </a:r>
          </a:p>
        </p:txBody>
      </p:sp>
      <p:sp>
        <p:nvSpPr>
          <p:cNvPr id="280586" name="Text Box 13">
            <a:extLst>
              <a:ext uri="{FF2B5EF4-FFF2-40B4-BE49-F238E27FC236}">
                <a16:creationId xmlns:a16="http://schemas.microsoft.com/office/drawing/2014/main" id="{58833437-5076-409B-9687-7B408F2D5B50}"/>
              </a:ext>
            </a:extLst>
          </p:cNvPr>
          <p:cNvSpPr txBox="1">
            <a:spLocks noChangeArrowheads="1"/>
          </p:cNvSpPr>
          <p:nvPr/>
        </p:nvSpPr>
        <p:spPr bwMode="auto">
          <a:xfrm>
            <a:off x="5638800" y="5715000"/>
            <a:ext cx="2438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Datenschutz!!</a:t>
            </a:r>
          </a:p>
        </p:txBody>
      </p:sp>
    </p:spTree>
  </p:cSld>
  <p:clrMapOvr>
    <a:masterClrMapping/>
  </p:clrMapOvr>
  <p:transition spd="med">
    <p:wipe dir="r"/>
  </p:transition>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Fußzeilenplatzhalter 2">
            <a:extLst>
              <a:ext uri="{FF2B5EF4-FFF2-40B4-BE49-F238E27FC236}">
                <a16:creationId xmlns:a16="http://schemas.microsoft.com/office/drawing/2014/main" id="{F550AD2C-BEC0-4F6E-8AD0-1579B5B5205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1603" name="Foliennummernplatzhalter 3">
            <a:extLst>
              <a:ext uri="{FF2B5EF4-FFF2-40B4-BE49-F238E27FC236}">
                <a16:creationId xmlns:a16="http://schemas.microsoft.com/office/drawing/2014/main" id="{E33A0E96-9927-40CA-819C-A7DA0FFE3B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30523F8-6F26-429F-8E9D-A4984FFCEDCD}" type="slidenum">
              <a:rPr lang="de-DE" altLang="de-DE" sz="1400"/>
              <a:pPr eaLnBrk="1" hangingPunct="1"/>
              <a:t>269</a:t>
            </a:fld>
            <a:endParaRPr lang="de-DE" altLang="de-DE" sz="1400"/>
          </a:p>
        </p:txBody>
      </p:sp>
      <p:sp>
        <p:nvSpPr>
          <p:cNvPr id="281604" name="Text Box 2">
            <a:extLst>
              <a:ext uri="{FF2B5EF4-FFF2-40B4-BE49-F238E27FC236}">
                <a16:creationId xmlns:a16="http://schemas.microsoft.com/office/drawing/2014/main" id="{D09C79B0-9F5C-4002-AA2A-CFEFEB21CE2A}"/>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1605" name="Text Box 3">
            <a:extLst>
              <a:ext uri="{FF2B5EF4-FFF2-40B4-BE49-F238E27FC236}">
                <a16:creationId xmlns:a16="http://schemas.microsoft.com/office/drawing/2014/main" id="{7470DF2C-A131-4614-B193-6ED9DF028800}"/>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(6)</a:t>
            </a:r>
          </a:p>
        </p:txBody>
      </p:sp>
      <p:sp>
        <p:nvSpPr>
          <p:cNvPr id="281606" name="Text Box 4">
            <a:extLst>
              <a:ext uri="{FF2B5EF4-FFF2-40B4-BE49-F238E27FC236}">
                <a16:creationId xmlns:a16="http://schemas.microsoft.com/office/drawing/2014/main" id="{587B2CD1-B50D-4AB5-87A9-8F08991F89A3}"/>
              </a:ext>
            </a:extLst>
          </p:cNvPr>
          <p:cNvSpPr txBox="1">
            <a:spLocks noChangeArrowheads="1"/>
          </p:cNvSpPr>
          <p:nvPr/>
        </p:nvSpPr>
        <p:spPr bwMode="auto">
          <a:xfrm>
            <a:off x="2019300" y="19050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81607" name="Rectangle 5">
            <a:extLst>
              <a:ext uri="{FF2B5EF4-FFF2-40B4-BE49-F238E27FC236}">
                <a16:creationId xmlns:a16="http://schemas.microsoft.com/office/drawing/2014/main" id="{DC57167D-2405-4008-A557-F39636BCC10D}"/>
              </a:ext>
            </a:extLst>
          </p:cNvPr>
          <p:cNvSpPr>
            <a:spLocks noGrp="1" noChangeArrowheads="1"/>
          </p:cNvSpPr>
          <p:nvPr>
            <p:ph type="title" idx="4294967295"/>
          </p:nvPr>
        </p:nvSpPr>
        <p:spPr/>
        <p:txBody>
          <a:bodyPr/>
          <a:lstStyle/>
          <a:p>
            <a:pPr eaLnBrk="1" hangingPunct="1"/>
            <a:r>
              <a:rPr lang="de-DE" altLang="de-DE"/>
              <a:t>Experimentierklausel 6</a:t>
            </a:r>
          </a:p>
        </p:txBody>
      </p:sp>
      <p:sp>
        <p:nvSpPr>
          <p:cNvPr id="281608" name="Rectangle 6">
            <a:extLst>
              <a:ext uri="{FF2B5EF4-FFF2-40B4-BE49-F238E27FC236}">
                <a16:creationId xmlns:a16="http://schemas.microsoft.com/office/drawing/2014/main" id="{3431F74A-ECF5-46C8-9E5F-F8C0EF06C13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1609" name="Text Box 7">
            <a:extLst>
              <a:ext uri="{FF2B5EF4-FFF2-40B4-BE49-F238E27FC236}">
                <a16:creationId xmlns:a16="http://schemas.microsoft.com/office/drawing/2014/main" id="{15677298-84C9-4C33-97DE-4724A42E4047}"/>
              </a:ext>
            </a:extLst>
          </p:cNvPr>
          <p:cNvSpPr txBox="1">
            <a:spLocks noChangeArrowheads="1"/>
          </p:cNvSpPr>
          <p:nvPr/>
        </p:nvSpPr>
        <p:spPr bwMode="auto">
          <a:xfrm>
            <a:off x="304800" y="2590800"/>
            <a:ext cx="8305800" cy="341632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sz="1800" dirty="0"/>
              <a:t>(5) Die Modellvorhaben sind im Regelfall auf längstens acht Jahre zu befristen. Verträge nach § 64 Abs. 1 sind den für die Vertragsparteien zuständigen Aufsichtsbehörden vorzulegen. Modellvorhaben nach Absatz 1, in denen von den Vorschriften des Zehnten Kapitels dieses Buches abgewichen werden kann, sind auf längstens fünf Jahre zu befristen; personenbezogene Daten, die in Abweichung von den Regelungen des Zehnten Kapitels dieses Buches erhoben, verarbeitet oder genutzt worden sind, sind unverzüglich nach Abschluss des Modellvorhabens zu löschen. Über Modellvorhaben nach Absatz 1, in denen von den Vorschriften des Zehnten Kapitels dieses Buches abgewichen wird, sind der Bundesbeauftragte für den Datenschutz oder die Landesbeauftragten für den Datenschutz, soweit diese zuständig sind, rechtzeitig vor Beginn des Modellvorhabens zu unterrichten.</a:t>
            </a:r>
            <a:endParaRPr lang="de-DE" altLang="de-DE" sz="1600" dirty="0">
              <a:latin typeface="MS Shell Dlg" panose="020B0604020202020204" pitchFamily="34" charset="0"/>
            </a:endParaRPr>
          </a:p>
        </p:txBody>
      </p:sp>
    </p:spTree>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ußzeilenplatzhalter 2">
            <a:extLst>
              <a:ext uri="{FF2B5EF4-FFF2-40B4-BE49-F238E27FC236}">
                <a16:creationId xmlns:a16="http://schemas.microsoft.com/office/drawing/2014/main" id="{5DD6E777-5954-4C53-80AF-20C5D179FB8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1747" name="Foliennummernplatzhalter 3">
            <a:extLst>
              <a:ext uri="{FF2B5EF4-FFF2-40B4-BE49-F238E27FC236}">
                <a16:creationId xmlns:a16="http://schemas.microsoft.com/office/drawing/2014/main" id="{54DE0407-A88C-470A-8717-D24CF9EC680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4339432-5E14-49BA-987D-A69D69C11BB9}" type="slidenum">
              <a:rPr lang="de-DE" altLang="de-DE" sz="1400"/>
              <a:pPr eaLnBrk="1" hangingPunct="1"/>
              <a:t>27</a:t>
            </a:fld>
            <a:endParaRPr lang="de-DE" altLang="de-DE" sz="1400"/>
          </a:p>
        </p:txBody>
      </p:sp>
      <p:sp>
        <p:nvSpPr>
          <p:cNvPr id="31748" name="Text Box 3">
            <a:extLst>
              <a:ext uri="{FF2B5EF4-FFF2-40B4-BE49-F238E27FC236}">
                <a16:creationId xmlns:a16="http://schemas.microsoft.com/office/drawing/2014/main" id="{0E584202-F23A-4D44-80E4-CF1846AE7D84}"/>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Spannungsfeld </a:t>
            </a:r>
            <a:r>
              <a:rPr lang="de-DE" altLang="de-DE" sz="2000" b="1">
                <a:latin typeface="Times New Roman" panose="02020603050405020304" pitchFamily="18" charset="0"/>
              </a:rPr>
              <a:t>Solidaritätsprinzip</a:t>
            </a:r>
            <a:r>
              <a:rPr lang="de-DE" altLang="de-DE" sz="2000">
                <a:latin typeface="Times New Roman" panose="02020603050405020304" pitchFamily="18" charset="0"/>
              </a:rPr>
              <a:t> – </a:t>
            </a:r>
            <a:r>
              <a:rPr lang="de-DE" altLang="de-DE" sz="2000" b="1">
                <a:latin typeface="Times New Roman" panose="02020603050405020304" pitchFamily="18" charset="0"/>
              </a:rPr>
              <a:t>Eigenverantwortung (6)</a:t>
            </a:r>
          </a:p>
        </p:txBody>
      </p:sp>
      <p:sp>
        <p:nvSpPr>
          <p:cNvPr id="31749" name="Text Box 4">
            <a:extLst>
              <a:ext uri="{FF2B5EF4-FFF2-40B4-BE49-F238E27FC236}">
                <a16:creationId xmlns:a16="http://schemas.microsoft.com/office/drawing/2014/main" id="{A94834BA-9C00-4F01-AD5B-B5B6EBB8C08A}"/>
              </a:ext>
            </a:extLst>
          </p:cNvPr>
          <p:cNvSpPr txBox="1">
            <a:spLocks noChangeArrowheads="1"/>
          </p:cNvSpPr>
          <p:nvPr/>
        </p:nvSpPr>
        <p:spPr bwMode="auto">
          <a:xfrm>
            <a:off x="762000" y="1905000"/>
            <a:ext cx="784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Weitere gesetzliche Regelungen zum Thema „Eigenverantwortung“:</a:t>
            </a:r>
            <a:endParaRPr lang="de-DE" altLang="de-DE" sz="1200">
              <a:latin typeface="Times New Roman" panose="02020603050405020304" pitchFamily="18" charset="0"/>
            </a:endParaRPr>
          </a:p>
        </p:txBody>
      </p:sp>
      <p:sp>
        <p:nvSpPr>
          <p:cNvPr id="90118" name="Text Box 6">
            <a:extLst>
              <a:ext uri="{FF2B5EF4-FFF2-40B4-BE49-F238E27FC236}">
                <a16:creationId xmlns:a16="http://schemas.microsoft.com/office/drawing/2014/main" id="{F8855EA3-1BBB-434E-85AD-98E1C0385DB1}"/>
              </a:ext>
            </a:extLst>
          </p:cNvPr>
          <p:cNvSpPr txBox="1">
            <a:spLocks noChangeArrowheads="1"/>
          </p:cNvSpPr>
          <p:nvPr/>
        </p:nvSpPr>
        <p:spPr bwMode="auto">
          <a:xfrm>
            <a:off x="914400" y="3429000"/>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29 Abs. 2: Eigenanteil zur kieferorthop. Versorgung</a:t>
            </a:r>
          </a:p>
        </p:txBody>
      </p:sp>
      <p:sp>
        <p:nvSpPr>
          <p:cNvPr id="90119" name="Text Box 7">
            <a:extLst>
              <a:ext uri="{FF2B5EF4-FFF2-40B4-BE49-F238E27FC236}">
                <a16:creationId xmlns:a16="http://schemas.microsoft.com/office/drawing/2014/main" id="{2A29E297-2ACC-4C47-80E2-6788BDDED6D2}"/>
              </a:ext>
            </a:extLst>
          </p:cNvPr>
          <p:cNvSpPr txBox="1">
            <a:spLocks noChangeArrowheads="1"/>
          </p:cNvSpPr>
          <p:nvPr/>
        </p:nvSpPr>
        <p:spPr bwMode="auto">
          <a:xfrm>
            <a:off x="914400" y="4038600"/>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34 Abs. 1: Ausgeschlossene Arzneimittel</a:t>
            </a:r>
          </a:p>
        </p:txBody>
      </p:sp>
      <p:sp>
        <p:nvSpPr>
          <p:cNvPr id="90120" name="Text Box 8">
            <a:extLst>
              <a:ext uri="{FF2B5EF4-FFF2-40B4-BE49-F238E27FC236}">
                <a16:creationId xmlns:a16="http://schemas.microsoft.com/office/drawing/2014/main" id="{649590A1-297F-4FD2-A465-63748AF4B511}"/>
              </a:ext>
            </a:extLst>
          </p:cNvPr>
          <p:cNvSpPr txBox="1">
            <a:spLocks noChangeArrowheads="1"/>
          </p:cNvSpPr>
          <p:nvPr/>
        </p:nvSpPr>
        <p:spPr bwMode="auto">
          <a:xfrm>
            <a:off x="914400" y="2895600"/>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2 Abs. 1: Hinweis auf Eigenverantwortung</a:t>
            </a:r>
          </a:p>
        </p:txBody>
      </p:sp>
      <p:sp>
        <p:nvSpPr>
          <p:cNvPr id="90121" name="Text Box 9">
            <a:extLst>
              <a:ext uri="{FF2B5EF4-FFF2-40B4-BE49-F238E27FC236}">
                <a16:creationId xmlns:a16="http://schemas.microsoft.com/office/drawing/2014/main" id="{AF2C78A6-9A85-4BC8-82E5-F0CA2DC8E809}"/>
              </a:ext>
            </a:extLst>
          </p:cNvPr>
          <p:cNvSpPr txBox="1">
            <a:spLocks noChangeArrowheads="1"/>
          </p:cNvSpPr>
          <p:nvPr/>
        </p:nvSpPr>
        <p:spPr bwMode="auto">
          <a:xfrm>
            <a:off x="914400" y="45720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55 Abs. 1: Erhöhung der Festzuschüsse für  Zahnersatz</a:t>
            </a:r>
          </a:p>
        </p:txBody>
      </p:sp>
      <p:sp>
        <p:nvSpPr>
          <p:cNvPr id="31754" name="Rectangle 10">
            <a:extLst>
              <a:ext uri="{FF2B5EF4-FFF2-40B4-BE49-F238E27FC236}">
                <a16:creationId xmlns:a16="http://schemas.microsoft.com/office/drawing/2014/main" id="{C732AA4D-A581-473D-BF09-C78D450CB8D6}"/>
              </a:ext>
            </a:extLst>
          </p:cNvPr>
          <p:cNvSpPr>
            <a:spLocks noGrp="1" noChangeArrowheads="1"/>
          </p:cNvSpPr>
          <p:nvPr>
            <p:ph type="title" idx="4294967295"/>
          </p:nvPr>
        </p:nvSpPr>
        <p:spPr/>
        <p:txBody>
          <a:bodyPr/>
          <a:lstStyle/>
          <a:p>
            <a:pPr eaLnBrk="1" hangingPunct="1"/>
            <a:r>
              <a:rPr lang="de-DE" altLang="de-DE"/>
              <a:t>Spannungsfeld 6</a:t>
            </a:r>
          </a:p>
        </p:txBody>
      </p:sp>
      <p:sp>
        <p:nvSpPr>
          <p:cNvPr id="90123" name="Text Box 11">
            <a:extLst>
              <a:ext uri="{FF2B5EF4-FFF2-40B4-BE49-F238E27FC236}">
                <a16:creationId xmlns:a16="http://schemas.microsoft.com/office/drawing/2014/main" id="{7EBCF034-98A9-4163-81A4-E722167B582B}"/>
              </a:ext>
            </a:extLst>
          </p:cNvPr>
          <p:cNvSpPr txBox="1">
            <a:spLocks noChangeArrowheads="1"/>
          </p:cNvSpPr>
          <p:nvPr/>
        </p:nvSpPr>
        <p:spPr bwMode="auto">
          <a:xfrm>
            <a:off x="914400" y="51054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62 Abs. 1: Senkung der Belastungsgrenze für Chroniker</a:t>
            </a:r>
          </a:p>
        </p:txBody>
      </p:sp>
      <p:sp>
        <p:nvSpPr>
          <p:cNvPr id="90124" name="Text Box 12">
            <a:extLst>
              <a:ext uri="{FF2B5EF4-FFF2-40B4-BE49-F238E27FC236}">
                <a16:creationId xmlns:a16="http://schemas.microsoft.com/office/drawing/2014/main" id="{ED310839-335D-4B18-A58E-28FB4BAB1416}"/>
              </a:ext>
            </a:extLst>
          </p:cNvPr>
          <p:cNvSpPr txBox="1">
            <a:spLocks noChangeArrowheads="1"/>
          </p:cNvSpPr>
          <p:nvPr/>
        </p:nvSpPr>
        <p:spPr bwMode="auto">
          <a:xfrm>
            <a:off x="914400" y="56388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 65 a : Bonus für gesundheitsbewusstes Verhalten</a:t>
            </a:r>
          </a:p>
        </p:txBody>
      </p:sp>
      <p:sp>
        <p:nvSpPr>
          <p:cNvPr id="31757" name="AutoShape 13">
            <a:hlinkClick r:id="rId2" action="ppaction://hlinkpres?slideindex=1&amp;slidetitle=PowerPoint-Präsentation" highlightClick="1"/>
            <a:extLst>
              <a:ext uri="{FF2B5EF4-FFF2-40B4-BE49-F238E27FC236}">
                <a16:creationId xmlns:a16="http://schemas.microsoft.com/office/drawing/2014/main" id="{0769C346-BB46-41A0-B1E6-2DDE39C173E3}"/>
              </a:ext>
            </a:extLst>
          </p:cNvPr>
          <p:cNvSpPr>
            <a:spLocks noChangeArrowheads="1"/>
          </p:cNvSpPr>
          <p:nvPr/>
        </p:nvSpPr>
        <p:spPr bwMode="auto">
          <a:xfrm>
            <a:off x="6934200" y="3962400"/>
            <a:ext cx="5334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120"/>
                                        </p:tgtEl>
                                        <p:attrNameLst>
                                          <p:attrName>style.visibility</p:attrName>
                                        </p:attrNameLst>
                                      </p:cBhvr>
                                      <p:to>
                                        <p:strVal val="visible"/>
                                      </p:to>
                                    </p:set>
                                    <p:anim calcmode="lin" valueType="num">
                                      <p:cBhvr additive="base">
                                        <p:cTn id="7" dur="500" fill="hold"/>
                                        <p:tgtEl>
                                          <p:spTgt spid="90120"/>
                                        </p:tgtEl>
                                        <p:attrNameLst>
                                          <p:attrName>ppt_x</p:attrName>
                                        </p:attrNameLst>
                                      </p:cBhvr>
                                      <p:tavLst>
                                        <p:tav tm="0">
                                          <p:val>
                                            <p:strVal val="0-#ppt_w/2"/>
                                          </p:val>
                                        </p:tav>
                                        <p:tav tm="100000">
                                          <p:val>
                                            <p:strVal val="#ppt_x"/>
                                          </p:val>
                                        </p:tav>
                                      </p:tavLst>
                                    </p:anim>
                                    <p:anim calcmode="lin" valueType="num">
                                      <p:cBhvr additive="base">
                                        <p:cTn id="8" dur="500" fill="hold"/>
                                        <p:tgtEl>
                                          <p:spTgt spid="901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0118"/>
                                        </p:tgtEl>
                                        <p:attrNameLst>
                                          <p:attrName>style.visibility</p:attrName>
                                        </p:attrNameLst>
                                      </p:cBhvr>
                                      <p:to>
                                        <p:strVal val="visible"/>
                                      </p:to>
                                    </p:set>
                                    <p:anim calcmode="lin" valueType="num">
                                      <p:cBhvr additive="base">
                                        <p:cTn id="13" dur="500" fill="hold"/>
                                        <p:tgtEl>
                                          <p:spTgt spid="90118"/>
                                        </p:tgtEl>
                                        <p:attrNameLst>
                                          <p:attrName>ppt_x</p:attrName>
                                        </p:attrNameLst>
                                      </p:cBhvr>
                                      <p:tavLst>
                                        <p:tav tm="0">
                                          <p:val>
                                            <p:strVal val="0-#ppt_w/2"/>
                                          </p:val>
                                        </p:tav>
                                        <p:tav tm="100000">
                                          <p:val>
                                            <p:strVal val="#ppt_x"/>
                                          </p:val>
                                        </p:tav>
                                      </p:tavLst>
                                    </p:anim>
                                    <p:anim calcmode="lin" valueType="num">
                                      <p:cBhvr additive="base">
                                        <p:cTn id="14" dur="500" fill="hold"/>
                                        <p:tgtEl>
                                          <p:spTgt spid="9011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0119"/>
                                        </p:tgtEl>
                                        <p:attrNameLst>
                                          <p:attrName>style.visibility</p:attrName>
                                        </p:attrNameLst>
                                      </p:cBhvr>
                                      <p:to>
                                        <p:strVal val="visible"/>
                                      </p:to>
                                    </p:set>
                                    <p:anim calcmode="lin" valueType="num">
                                      <p:cBhvr additive="base">
                                        <p:cTn id="19" dur="500" fill="hold"/>
                                        <p:tgtEl>
                                          <p:spTgt spid="90119"/>
                                        </p:tgtEl>
                                        <p:attrNameLst>
                                          <p:attrName>ppt_x</p:attrName>
                                        </p:attrNameLst>
                                      </p:cBhvr>
                                      <p:tavLst>
                                        <p:tav tm="0">
                                          <p:val>
                                            <p:strVal val="0-#ppt_w/2"/>
                                          </p:val>
                                        </p:tav>
                                        <p:tav tm="100000">
                                          <p:val>
                                            <p:strVal val="#ppt_x"/>
                                          </p:val>
                                        </p:tav>
                                      </p:tavLst>
                                    </p:anim>
                                    <p:anim calcmode="lin" valueType="num">
                                      <p:cBhvr additive="base">
                                        <p:cTn id="20" dur="500" fill="hold"/>
                                        <p:tgtEl>
                                          <p:spTgt spid="9011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0121"/>
                                        </p:tgtEl>
                                        <p:attrNameLst>
                                          <p:attrName>style.visibility</p:attrName>
                                        </p:attrNameLst>
                                      </p:cBhvr>
                                      <p:to>
                                        <p:strVal val="visible"/>
                                      </p:to>
                                    </p:set>
                                    <p:anim calcmode="lin" valueType="num">
                                      <p:cBhvr additive="base">
                                        <p:cTn id="25" dur="500" fill="hold"/>
                                        <p:tgtEl>
                                          <p:spTgt spid="90121"/>
                                        </p:tgtEl>
                                        <p:attrNameLst>
                                          <p:attrName>ppt_x</p:attrName>
                                        </p:attrNameLst>
                                      </p:cBhvr>
                                      <p:tavLst>
                                        <p:tav tm="0">
                                          <p:val>
                                            <p:strVal val="0-#ppt_w/2"/>
                                          </p:val>
                                        </p:tav>
                                        <p:tav tm="100000">
                                          <p:val>
                                            <p:strVal val="#ppt_x"/>
                                          </p:val>
                                        </p:tav>
                                      </p:tavLst>
                                    </p:anim>
                                    <p:anim calcmode="lin" valueType="num">
                                      <p:cBhvr additive="base">
                                        <p:cTn id="26" dur="500" fill="hold"/>
                                        <p:tgtEl>
                                          <p:spTgt spid="9012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0123"/>
                                        </p:tgtEl>
                                        <p:attrNameLst>
                                          <p:attrName>style.visibility</p:attrName>
                                        </p:attrNameLst>
                                      </p:cBhvr>
                                      <p:to>
                                        <p:strVal val="visible"/>
                                      </p:to>
                                    </p:set>
                                    <p:anim calcmode="lin" valueType="num">
                                      <p:cBhvr additive="base">
                                        <p:cTn id="31" dur="500" fill="hold"/>
                                        <p:tgtEl>
                                          <p:spTgt spid="90123"/>
                                        </p:tgtEl>
                                        <p:attrNameLst>
                                          <p:attrName>ppt_x</p:attrName>
                                        </p:attrNameLst>
                                      </p:cBhvr>
                                      <p:tavLst>
                                        <p:tav tm="0">
                                          <p:val>
                                            <p:strVal val="0-#ppt_w/2"/>
                                          </p:val>
                                        </p:tav>
                                        <p:tav tm="100000">
                                          <p:val>
                                            <p:strVal val="#ppt_x"/>
                                          </p:val>
                                        </p:tav>
                                      </p:tavLst>
                                    </p:anim>
                                    <p:anim calcmode="lin" valueType="num">
                                      <p:cBhvr additive="base">
                                        <p:cTn id="32" dur="500" fill="hold"/>
                                        <p:tgtEl>
                                          <p:spTgt spid="9012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0124"/>
                                        </p:tgtEl>
                                        <p:attrNameLst>
                                          <p:attrName>style.visibility</p:attrName>
                                        </p:attrNameLst>
                                      </p:cBhvr>
                                      <p:to>
                                        <p:strVal val="visible"/>
                                      </p:to>
                                    </p:set>
                                    <p:anim calcmode="lin" valueType="num">
                                      <p:cBhvr additive="base">
                                        <p:cTn id="37" dur="500" fill="hold"/>
                                        <p:tgtEl>
                                          <p:spTgt spid="90124"/>
                                        </p:tgtEl>
                                        <p:attrNameLst>
                                          <p:attrName>ppt_x</p:attrName>
                                        </p:attrNameLst>
                                      </p:cBhvr>
                                      <p:tavLst>
                                        <p:tav tm="0">
                                          <p:val>
                                            <p:strVal val="0-#ppt_w/2"/>
                                          </p:val>
                                        </p:tav>
                                        <p:tav tm="100000">
                                          <p:val>
                                            <p:strVal val="#ppt_x"/>
                                          </p:val>
                                        </p:tav>
                                      </p:tavLst>
                                    </p:anim>
                                    <p:anim calcmode="lin" valueType="num">
                                      <p:cBhvr additive="base">
                                        <p:cTn id="38" dur="500" fill="hold"/>
                                        <p:tgtEl>
                                          <p:spTgt spid="90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8" grpId="0" autoUpdateAnimBg="0"/>
      <p:bldP spid="90119" grpId="0" autoUpdateAnimBg="0"/>
      <p:bldP spid="90120" grpId="0" autoUpdateAnimBg="0"/>
      <p:bldP spid="90121" grpId="0" autoUpdateAnimBg="0"/>
      <p:bldP spid="90123" grpId="0" autoUpdateAnimBg="0"/>
      <p:bldP spid="90124" grpId="0" autoUpdateAnimBg="0"/>
    </p:bld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Fußzeilenplatzhalter 2">
            <a:extLst>
              <a:ext uri="{FF2B5EF4-FFF2-40B4-BE49-F238E27FC236}">
                <a16:creationId xmlns:a16="http://schemas.microsoft.com/office/drawing/2014/main" id="{AD23527E-3EAB-4610-9598-EB44EAD6043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2627" name="Foliennummernplatzhalter 3">
            <a:extLst>
              <a:ext uri="{FF2B5EF4-FFF2-40B4-BE49-F238E27FC236}">
                <a16:creationId xmlns:a16="http://schemas.microsoft.com/office/drawing/2014/main" id="{93D617B4-9591-48D2-B1C7-193A133AC24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A1C2F43-59F9-4EAD-9582-E453C82D785E}" type="slidenum">
              <a:rPr lang="de-DE" altLang="de-DE" sz="1400"/>
              <a:pPr eaLnBrk="1" hangingPunct="1"/>
              <a:t>270</a:t>
            </a:fld>
            <a:endParaRPr lang="de-DE" altLang="de-DE" sz="1400"/>
          </a:p>
        </p:txBody>
      </p:sp>
      <p:sp>
        <p:nvSpPr>
          <p:cNvPr id="282628" name="Text Box 2">
            <a:extLst>
              <a:ext uri="{FF2B5EF4-FFF2-40B4-BE49-F238E27FC236}">
                <a16:creationId xmlns:a16="http://schemas.microsoft.com/office/drawing/2014/main" id="{4B543936-830A-4FF6-92B5-DB92B5E96183}"/>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2629" name="Text Box 3">
            <a:extLst>
              <a:ext uri="{FF2B5EF4-FFF2-40B4-BE49-F238E27FC236}">
                <a16:creationId xmlns:a16="http://schemas.microsoft.com/office/drawing/2014/main" id="{5CA89A33-5C75-43B8-AC60-3B341F66DF99}"/>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Modellvorhaben (7)</a:t>
            </a:r>
          </a:p>
        </p:txBody>
      </p:sp>
      <p:sp>
        <p:nvSpPr>
          <p:cNvPr id="282630" name="Text Box 4">
            <a:extLst>
              <a:ext uri="{FF2B5EF4-FFF2-40B4-BE49-F238E27FC236}">
                <a16:creationId xmlns:a16="http://schemas.microsoft.com/office/drawing/2014/main" id="{29A1949A-BD71-4E03-82BC-4AA0FFD3C745}"/>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Vereinbarungen mit Leistungserbringern</a:t>
            </a:r>
          </a:p>
        </p:txBody>
      </p:sp>
      <p:sp>
        <p:nvSpPr>
          <p:cNvPr id="282631" name="Rectangle 5">
            <a:extLst>
              <a:ext uri="{FF2B5EF4-FFF2-40B4-BE49-F238E27FC236}">
                <a16:creationId xmlns:a16="http://schemas.microsoft.com/office/drawing/2014/main" id="{19D32680-3D5F-4DEC-AF78-8C1D4263A68C}"/>
              </a:ext>
            </a:extLst>
          </p:cNvPr>
          <p:cNvSpPr>
            <a:spLocks noGrp="1" noChangeArrowheads="1"/>
          </p:cNvSpPr>
          <p:nvPr>
            <p:ph type="title" idx="4294967295"/>
          </p:nvPr>
        </p:nvSpPr>
        <p:spPr/>
        <p:txBody>
          <a:bodyPr/>
          <a:lstStyle/>
          <a:p>
            <a:pPr eaLnBrk="1" hangingPunct="1"/>
            <a:r>
              <a:rPr lang="de-DE" altLang="de-DE"/>
              <a:t>Experimentierklausel 7</a:t>
            </a:r>
          </a:p>
        </p:txBody>
      </p:sp>
      <p:sp>
        <p:nvSpPr>
          <p:cNvPr id="282632" name="Rectangle 6">
            <a:extLst>
              <a:ext uri="{FF2B5EF4-FFF2-40B4-BE49-F238E27FC236}">
                <a16:creationId xmlns:a16="http://schemas.microsoft.com/office/drawing/2014/main" id="{739E2109-B22F-4673-9372-20E1B3435D0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2633" name="Text Box 9">
            <a:extLst>
              <a:ext uri="{FF2B5EF4-FFF2-40B4-BE49-F238E27FC236}">
                <a16:creationId xmlns:a16="http://schemas.microsoft.com/office/drawing/2014/main" id="{277D4885-9360-4BBF-8CF5-8CCC8ED1187F}"/>
              </a:ext>
            </a:extLst>
          </p:cNvPr>
          <p:cNvSpPr txBox="1">
            <a:spLocks noChangeArrowheads="1"/>
          </p:cNvSpPr>
          <p:nvPr/>
        </p:nvSpPr>
        <p:spPr bwMode="auto">
          <a:xfrm>
            <a:off x="457200" y="2895600"/>
            <a:ext cx="8229600" cy="3139321"/>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dirty="0">
                <a:latin typeface="MS Shell Dlg" panose="020B0604020202020204" pitchFamily="34" charset="0"/>
              </a:rPr>
              <a:t>§ 64 SGB V </a:t>
            </a:r>
            <a:endParaRPr lang="de-DE" altLang="de-DE" sz="1800" dirty="0">
              <a:latin typeface="MS Shell Dlg" panose="020B0604020202020204" pitchFamily="34" charset="0"/>
            </a:endParaRPr>
          </a:p>
          <a:p>
            <a:pPr algn="ctr" eaLnBrk="1" hangingPunct="1">
              <a:spcBef>
                <a:spcPct val="50000"/>
              </a:spcBef>
            </a:pPr>
            <a:r>
              <a:rPr lang="de-DE" altLang="de-DE" sz="1800" b="1" dirty="0">
                <a:latin typeface="MS Shell Dlg" panose="020B0604020202020204" pitchFamily="34" charset="0"/>
              </a:rPr>
              <a:t>Vereinbarungen mit Leistungserbringern </a:t>
            </a:r>
            <a:endParaRPr lang="de-DE" altLang="de-DE" sz="1800" dirty="0">
              <a:latin typeface="MS Shell Dlg" panose="020B0604020202020204" pitchFamily="34" charset="0"/>
            </a:endParaRPr>
          </a:p>
          <a:p>
            <a:pPr eaLnBrk="1" hangingPunct="1">
              <a:spcBef>
                <a:spcPct val="50000"/>
              </a:spcBef>
            </a:pPr>
            <a:r>
              <a:rPr lang="de-DE" sz="1800" dirty="0"/>
              <a:t>(1) Die Krankenkassen und ihre Verbände können mit den in der gesetzlichen Krankenversicherung zugelassenen Leistungserbringern oder Gruppen von Leistungserbringern Vereinbarungen über die Durchführung von Modellvorhaben nach § 63 Abs. 1 oder 2 schließen. Soweit die ärztliche Behandlung im Rahmen der vertragsärztlichen Versorgung betroffen ist, können sie nur mit einzelnen Vertragsärzten, mit Gemeinschaften dieser Leistungserbringer oder mit Kassenärztlichen Vereinigungen Verträge über die Durchführung von Modellvorhaben nach § 63 Abs. 1 oder 2 schließen.</a:t>
            </a:r>
            <a:endParaRPr lang="de-DE" altLang="de-DE" sz="1800" dirty="0"/>
          </a:p>
        </p:txBody>
      </p:sp>
    </p:spTree>
  </p:cSld>
  <p:clrMapOvr>
    <a:masterClrMapping/>
  </p:clrMapOvr>
  <p:transition spd="med">
    <p:wipe dir="r"/>
  </p:transition>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Fußzeilenplatzhalter 2">
            <a:extLst>
              <a:ext uri="{FF2B5EF4-FFF2-40B4-BE49-F238E27FC236}">
                <a16:creationId xmlns:a16="http://schemas.microsoft.com/office/drawing/2014/main" id="{A704BBFD-A0DF-4E79-A052-A74AA22DD6B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3651" name="Foliennummernplatzhalter 3">
            <a:extLst>
              <a:ext uri="{FF2B5EF4-FFF2-40B4-BE49-F238E27FC236}">
                <a16:creationId xmlns:a16="http://schemas.microsoft.com/office/drawing/2014/main" id="{0294D9DF-133F-4A1E-A5ED-3A98C879861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930E8F5-BA40-40D2-A0C5-65BD5E1D5F71}" type="slidenum">
              <a:rPr lang="de-DE" altLang="de-DE" sz="1400"/>
              <a:pPr eaLnBrk="1" hangingPunct="1"/>
              <a:t>271</a:t>
            </a:fld>
            <a:endParaRPr lang="de-DE" altLang="de-DE" sz="1400"/>
          </a:p>
        </p:txBody>
      </p:sp>
      <p:sp>
        <p:nvSpPr>
          <p:cNvPr id="283652" name="Text Box 2">
            <a:extLst>
              <a:ext uri="{FF2B5EF4-FFF2-40B4-BE49-F238E27FC236}">
                <a16:creationId xmlns:a16="http://schemas.microsoft.com/office/drawing/2014/main" id="{C200FF19-FFB3-474D-AAE2-BA291E02EBE3}"/>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3653" name="Text Box 3">
            <a:extLst>
              <a:ext uri="{FF2B5EF4-FFF2-40B4-BE49-F238E27FC236}">
                <a16:creationId xmlns:a16="http://schemas.microsoft.com/office/drawing/2014/main" id="{CDD4592B-A442-4DD2-93E1-B960DC1328C4}"/>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Bonusregelungen (1)</a:t>
            </a:r>
          </a:p>
        </p:txBody>
      </p:sp>
      <p:sp>
        <p:nvSpPr>
          <p:cNvPr id="283654" name="Text Box 4">
            <a:extLst>
              <a:ext uri="{FF2B5EF4-FFF2-40B4-BE49-F238E27FC236}">
                <a16:creationId xmlns:a16="http://schemas.microsoft.com/office/drawing/2014/main" id="{9398F3C2-BAA1-457A-B9D1-66639E79DDF4}"/>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Bonus für gesundheitsbewusstes Verhalten</a:t>
            </a:r>
          </a:p>
        </p:txBody>
      </p:sp>
      <p:sp>
        <p:nvSpPr>
          <p:cNvPr id="283655" name="Rectangle 5">
            <a:extLst>
              <a:ext uri="{FF2B5EF4-FFF2-40B4-BE49-F238E27FC236}">
                <a16:creationId xmlns:a16="http://schemas.microsoft.com/office/drawing/2014/main" id="{7BF93A63-55D1-445C-BB60-273F9F579560}"/>
              </a:ext>
            </a:extLst>
          </p:cNvPr>
          <p:cNvSpPr>
            <a:spLocks noGrp="1" noChangeArrowheads="1"/>
          </p:cNvSpPr>
          <p:nvPr>
            <p:ph type="title" idx="4294967295"/>
          </p:nvPr>
        </p:nvSpPr>
        <p:spPr/>
        <p:txBody>
          <a:bodyPr/>
          <a:lstStyle/>
          <a:p>
            <a:pPr eaLnBrk="1" hangingPunct="1"/>
            <a:r>
              <a:rPr lang="de-DE" altLang="de-DE"/>
              <a:t>Bonusregelungen 1</a:t>
            </a:r>
          </a:p>
        </p:txBody>
      </p:sp>
      <p:sp>
        <p:nvSpPr>
          <p:cNvPr id="283656" name="Rectangle 6">
            <a:extLst>
              <a:ext uri="{FF2B5EF4-FFF2-40B4-BE49-F238E27FC236}">
                <a16:creationId xmlns:a16="http://schemas.microsoft.com/office/drawing/2014/main" id="{8438585F-A1F2-4019-B401-54E053CA703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3657" name="Text Box 7">
            <a:extLst>
              <a:ext uri="{FF2B5EF4-FFF2-40B4-BE49-F238E27FC236}">
                <a16:creationId xmlns:a16="http://schemas.microsoft.com/office/drawing/2014/main" id="{F0795228-7F0E-46FD-8412-86D88A917B04}"/>
              </a:ext>
            </a:extLst>
          </p:cNvPr>
          <p:cNvSpPr txBox="1">
            <a:spLocks noChangeArrowheads="1"/>
          </p:cNvSpPr>
          <p:nvPr/>
        </p:nvSpPr>
        <p:spPr bwMode="auto">
          <a:xfrm>
            <a:off x="609600" y="2515954"/>
            <a:ext cx="8229600" cy="3554819"/>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 65a SGB V </a:t>
            </a:r>
            <a:endParaRPr lang="de-DE" altLang="de-DE" sz="2000" dirty="0">
              <a:latin typeface="Arial" panose="020B0604020202020204" pitchFamily="34" charset="0"/>
              <a:cs typeface="Arial" panose="020B0604020202020204" pitchFamily="34" charset="0"/>
            </a:endParaRPr>
          </a:p>
          <a:p>
            <a:pPr algn="ctr" eaLnBrk="1" hangingPunct="1">
              <a:spcBef>
                <a:spcPct val="50000"/>
              </a:spcBef>
            </a:pPr>
            <a:r>
              <a:rPr lang="de-DE" altLang="de-DE" sz="2000" b="1" dirty="0">
                <a:latin typeface="Arial" panose="020B0604020202020204" pitchFamily="34" charset="0"/>
                <a:cs typeface="Arial" panose="020B0604020202020204" pitchFamily="34" charset="0"/>
              </a:rPr>
              <a:t>Bonus für gesundheitsbewusstes Verhalten </a:t>
            </a:r>
            <a:endParaRPr lang="de-DE" altLang="de-DE" sz="2000" dirty="0">
              <a:latin typeface="Arial" panose="020B0604020202020204" pitchFamily="34" charset="0"/>
              <a:cs typeface="Arial" panose="020B0604020202020204" pitchFamily="34" charset="0"/>
            </a:endParaRPr>
          </a:p>
          <a:p>
            <a:pPr marL="342900" indent="-342900" eaLnBrk="1" hangingPunct="1">
              <a:spcBef>
                <a:spcPct val="50000"/>
              </a:spcBef>
              <a:buAutoNum type="arabicParenBoth"/>
            </a:pPr>
            <a:r>
              <a:rPr lang="de-DE" altLang="de-DE" sz="1400" dirty="0">
                <a:latin typeface="Arial" panose="020B0604020202020204" pitchFamily="34" charset="0"/>
                <a:cs typeface="Arial" panose="020B0604020202020204" pitchFamily="34" charset="0"/>
              </a:rPr>
              <a:t>Die Krankenkasse soll in ihrer Satzung bestimmen, unter welchen Voraussetzungen Versicherte, die </a:t>
            </a:r>
          </a:p>
          <a:p>
            <a:pPr marL="342900" indent="-342900" eaLnBrk="1" hangingPunct="1">
              <a:spcBef>
                <a:spcPct val="50000"/>
              </a:spcBef>
              <a:buAutoNum type="arabicPeriod"/>
            </a:pPr>
            <a:r>
              <a:rPr lang="de-DE" altLang="de-DE" sz="1400" dirty="0">
                <a:latin typeface="Arial" panose="020B0604020202020204" pitchFamily="34" charset="0"/>
                <a:cs typeface="Arial" panose="020B0604020202020204" pitchFamily="34" charset="0"/>
              </a:rPr>
              <a:t>regelmäßig Leistungen zur Erfassung von gesundheitlichen Risiken und Früherkennung von Krankheiten nach den §§ 25 und 26 oder, </a:t>
            </a:r>
          </a:p>
          <a:p>
            <a:pPr marL="342900" indent="-342900" eaLnBrk="1" hangingPunct="1">
              <a:spcBef>
                <a:spcPct val="50000"/>
              </a:spcBef>
              <a:buAutoNum type="arabicPeriod"/>
            </a:pPr>
            <a:r>
              <a:rPr lang="de-DE" altLang="de-DE" sz="1400" dirty="0">
                <a:latin typeface="Arial" panose="020B0604020202020204" pitchFamily="34" charset="0"/>
                <a:cs typeface="Arial" panose="020B0604020202020204" pitchFamily="34" charset="0"/>
              </a:rPr>
              <a:t>Leistungen für Schutzimpfungen nach § 20i in Anspruch nehmen </a:t>
            </a:r>
          </a:p>
          <a:p>
            <a:pPr marL="342900" indent="-342900" eaLnBrk="1" hangingPunct="1">
              <a:spcBef>
                <a:spcPct val="50000"/>
              </a:spcBef>
              <a:buAutoNum type="arabicPeriod"/>
            </a:pPr>
            <a:r>
              <a:rPr lang="de-DE" altLang="de-DE" sz="1400" dirty="0">
                <a:latin typeface="Arial" panose="020B0604020202020204" pitchFamily="34" charset="0"/>
                <a:cs typeface="Arial" panose="020B0604020202020204" pitchFamily="34" charset="0"/>
              </a:rPr>
              <a:t>Regelmäßig Leistungen der Krankenkassen zur verhaltensbedingten Prävention nach § 20 Abs. 5 in Anspruch nehmen oder an vergleichbaren, qualitätsgesicherten Angeboten zur Förderung eines gesundheitsbewussten Verhaltens teilnehmen,</a:t>
            </a:r>
          </a:p>
          <a:p>
            <a:pPr eaLnBrk="1" hangingPunct="1">
              <a:spcBef>
                <a:spcPct val="50000"/>
              </a:spcBef>
            </a:pPr>
            <a:r>
              <a:rPr lang="de-DE" altLang="de-DE" sz="1400" dirty="0">
                <a:latin typeface="Arial" panose="020B0604020202020204" pitchFamily="34" charset="0"/>
                <a:cs typeface="Arial" panose="020B0604020202020204" pitchFamily="34" charset="0"/>
              </a:rPr>
              <a:t>Anspruch auf einen Bonus haben, der zusätzlich zu der in § 62 Abs. 1 Satz 2 genannten abgesenkten Belastungsgrenze zu gewähren ist. </a:t>
            </a:r>
          </a:p>
        </p:txBody>
      </p:sp>
    </p:spTree>
  </p:cSld>
  <p:clrMapOvr>
    <a:masterClrMapping/>
  </p:clrMapOvr>
  <p:transition spd="med">
    <p:wipe dir="r"/>
  </p:transition>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Fußzeilenplatzhalter 2">
            <a:extLst>
              <a:ext uri="{FF2B5EF4-FFF2-40B4-BE49-F238E27FC236}">
                <a16:creationId xmlns:a16="http://schemas.microsoft.com/office/drawing/2014/main" id="{A24437E9-8F61-4502-A73D-8E3C2072FFF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4675" name="Foliennummernplatzhalter 3">
            <a:extLst>
              <a:ext uri="{FF2B5EF4-FFF2-40B4-BE49-F238E27FC236}">
                <a16:creationId xmlns:a16="http://schemas.microsoft.com/office/drawing/2014/main" id="{C9DB875A-A24C-4879-BBF9-DEF3267C9D6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9189978-FAE7-4895-B4F0-CA6DAB9B148B}" type="slidenum">
              <a:rPr lang="de-DE" altLang="de-DE" sz="1400"/>
              <a:pPr eaLnBrk="1" hangingPunct="1"/>
              <a:t>272</a:t>
            </a:fld>
            <a:endParaRPr lang="de-DE" altLang="de-DE" sz="1400"/>
          </a:p>
        </p:txBody>
      </p:sp>
      <p:sp>
        <p:nvSpPr>
          <p:cNvPr id="284676" name="Text Box 2">
            <a:extLst>
              <a:ext uri="{FF2B5EF4-FFF2-40B4-BE49-F238E27FC236}">
                <a16:creationId xmlns:a16="http://schemas.microsoft.com/office/drawing/2014/main" id="{BE62BD48-AC14-466C-AE6B-20CB4977ECF3}"/>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4677" name="Text Box 3">
            <a:extLst>
              <a:ext uri="{FF2B5EF4-FFF2-40B4-BE49-F238E27FC236}">
                <a16:creationId xmlns:a16="http://schemas.microsoft.com/office/drawing/2014/main" id="{56894BD1-DE31-4731-A439-5985A023F815}"/>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Bonusregelungen (2)</a:t>
            </a:r>
          </a:p>
        </p:txBody>
      </p:sp>
      <p:sp>
        <p:nvSpPr>
          <p:cNvPr id="284678" name="Text Box 4">
            <a:extLst>
              <a:ext uri="{FF2B5EF4-FFF2-40B4-BE49-F238E27FC236}">
                <a16:creationId xmlns:a16="http://schemas.microsoft.com/office/drawing/2014/main" id="{525A9874-CB4B-4B62-806F-AAD71BABAEAF}"/>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Teilnahme an HZV, DMP, IV</a:t>
            </a:r>
          </a:p>
        </p:txBody>
      </p:sp>
      <p:sp>
        <p:nvSpPr>
          <p:cNvPr id="284679" name="Rectangle 5">
            <a:extLst>
              <a:ext uri="{FF2B5EF4-FFF2-40B4-BE49-F238E27FC236}">
                <a16:creationId xmlns:a16="http://schemas.microsoft.com/office/drawing/2014/main" id="{D10B7AAE-D398-45EC-BE2F-BD82AAF5A3FF}"/>
              </a:ext>
            </a:extLst>
          </p:cNvPr>
          <p:cNvSpPr>
            <a:spLocks noGrp="1" noChangeArrowheads="1"/>
          </p:cNvSpPr>
          <p:nvPr>
            <p:ph type="title" idx="4294967295"/>
          </p:nvPr>
        </p:nvSpPr>
        <p:spPr/>
        <p:txBody>
          <a:bodyPr/>
          <a:lstStyle/>
          <a:p>
            <a:pPr eaLnBrk="1" hangingPunct="1"/>
            <a:r>
              <a:rPr lang="de-DE" altLang="de-DE"/>
              <a:t>Bonusregelungen 2</a:t>
            </a:r>
          </a:p>
        </p:txBody>
      </p:sp>
      <p:sp>
        <p:nvSpPr>
          <p:cNvPr id="284680" name="Rectangle 6">
            <a:extLst>
              <a:ext uri="{FF2B5EF4-FFF2-40B4-BE49-F238E27FC236}">
                <a16:creationId xmlns:a16="http://schemas.microsoft.com/office/drawing/2014/main" id="{D0DD7B15-0632-450C-AD0D-7F9DAB351C7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4681" name="Text Box 7">
            <a:extLst>
              <a:ext uri="{FF2B5EF4-FFF2-40B4-BE49-F238E27FC236}">
                <a16:creationId xmlns:a16="http://schemas.microsoft.com/office/drawing/2014/main" id="{A975E249-3994-4ED6-A6A1-9F84E617F751}"/>
              </a:ext>
            </a:extLst>
          </p:cNvPr>
          <p:cNvSpPr txBox="1">
            <a:spLocks noChangeArrowheads="1"/>
          </p:cNvSpPr>
          <p:nvPr/>
        </p:nvSpPr>
        <p:spPr bwMode="auto">
          <a:xfrm>
            <a:off x="381000" y="2844800"/>
            <a:ext cx="8229600" cy="283527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altLang="de-DE" sz="2000">
                <a:latin typeface="Arial" panose="020B0604020202020204" pitchFamily="34" charset="0"/>
                <a:cs typeface="Arial" panose="020B0604020202020204" pitchFamily="34" charset="0"/>
              </a:rPr>
              <a:t>(2) Für Versicherte, die an einer hausarztzentrierten Versorgung nach § 73b</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 an einem strukturierten Behandlungsprogramm bei chronischen Krankheiten nach § 137f</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oder an einer integrierten Versorgung nach § 140a</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teilnehmen, kann sie in ihrer Satzung für die Dauer der Teilnahme Zuzahlungen, die nach diesem Gesetz zu leisten sind, ermäßigen. Sie kann in ihrer Satzung die Beiträge mit Ausnahme der nicht vom Mitglied zu tragenden Anteile und der Beitragszuschüsse nach § 106 des Sechsten Buches</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sowie § 257 Abs. 1 Satz 1</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für diese Versicherten ermäßigen; § 53 Satz 3</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gilt entsprechend.</a:t>
            </a:r>
          </a:p>
        </p:txBody>
      </p:sp>
      <p:sp>
        <p:nvSpPr>
          <p:cNvPr id="284682" name="Text Box 8">
            <a:extLst>
              <a:ext uri="{FF2B5EF4-FFF2-40B4-BE49-F238E27FC236}">
                <a16:creationId xmlns:a16="http://schemas.microsoft.com/office/drawing/2014/main" id="{8022786A-9162-4A92-BD4E-5BFF811AD083}"/>
              </a:ext>
            </a:extLst>
          </p:cNvPr>
          <p:cNvSpPr txBox="1">
            <a:spLocks noChangeArrowheads="1"/>
          </p:cNvSpPr>
          <p:nvPr/>
        </p:nvSpPr>
        <p:spPr bwMode="auto">
          <a:xfrm rot="-409313">
            <a:off x="5105400" y="5638800"/>
            <a:ext cx="3581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Regelung bis 31.03.2007</a:t>
            </a:r>
          </a:p>
        </p:txBody>
      </p:sp>
    </p:spTree>
  </p:cSld>
  <p:clrMapOvr>
    <a:masterClrMapping/>
  </p:clrMapOvr>
  <p:transition spd="med">
    <p:wipe dir="r"/>
  </p:transition>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Fußzeilenplatzhalter 2">
            <a:extLst>
              <a:ext uri="{FF2B5EF4-FFF2-40B4-BE49-F238E27FC236}">
                <a16:creationId xmlns:a16="http://schemas.microsoft.com/office/drawing/2014/main" id="{D33092BE-4607-473D-AFF4-C1E0F3F7527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5699" name="Foliennummernplatzhalter 3">
            <a:extLst>
              <a:ext uri="{FF2B5EF4-FFF2-40B4-BE49-F238E27FC236}">
                <a16:creationId xmlns:a16="http://schemas.microsoft.com/office/drawing/2014/main" id="{B8441CCC-BD3B-4F37-AFAC-4F9ACF04BC5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17C1993-4701-472A-A23B-022DA840EF00}" type="slidenum">
              <a:rPr lang="de-DE" altLang="de-DE" sz="1400"/>
              <a:pPr eaLnBrk="1" hangingPunct="1"/>
              <a:t>273</a:t>
            </a:fld>
            <a:endParaRPr lang="de-DE" altLang="de-DE" sz="1400"/>
          </a:p>
        </p:txBody>
      </p:sp>
      <p:sp>
        <p:nvSpPr>
          <p:cNvPr id="285700" name="Text Box 2">
            <a:extLst>
              <a:ext uri="{FF2B5EF4-FFF2-40B4-BE49-F238E27FC236}">
                <a16:creationId xmlns:a16="http://schemas.microsoft.com/office/drawing/2014/main" id="{95150661-15B5-42B1-82F4-BFE05FA4FE71}"/>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5701" name="Text Box 3">
            <a:extLst>
              <a:ext uri="{FF2B5EF4-FFF2-40B4-BE49-F238E27FC236}">
                <a16:creationId xmlns:a16="http://schemas.microsoft.com/office/drawing/2014/main" id="{12397ABA-E892-47F9-ADBE-DB1504B9CDB1}"/>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Bonusregelungen (2)</a:t>
            </a:r>
          </a:p>
        </p:txBody>
      </p:sp>
      <p:sp>
        <p:nvSpPr>
          <p:cNvPr id="285702" name="Text Box 4">
            <a:extLst>
              <a:ext uri="{FF2B5EF4-FFF2-40B4-BE49-F238E27FC236}">
                <a16:creationId xmlns:a16="http://schemas.microsoft.com/office/drawing/2014/main" id="{D5C77673-7EA1-48D2-AB43-78AEB2FA4D5C}"/>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Teilnahme an HZV, DMP, IV</a:t>
            </a:r>
          </a:p>
        </p:txBody>
      </p:sp>
      <p:sp>
        <p:nvSpPr>
          <p:cNvPr id="285703" name="Rectangle 5">
            <a:extLst>
              <a:ext uri="{FF2B5EF4-FFF2-40B4-BE49-F238E27FC236}">
                <a16:creationId xmlns:a16="http://schemas.microsoft.com/office/drawing/2014/main" id="{5D2B82F5-DACF-45F6-BDE8-30D70862AE4D}"/>
              </a:ext>
            </a:extLst>
          </p:cNvPr>
          <p:cNvSpPr>
            <a:spLocks noGrp="1" noChangeArrowheads="1"/>
          </p:cNvSpPr>
          <p:nvPr>
            <p:ph type="title" idx="4294967295"/>
          </p:nvPr>
        </p:nvSpPr>
        <p:spPr/>
        <p:txBody>
          <a:bodyPr/>
          <a:lstStyle/>
          <a:p>
            <a:pPr eaLnBrk="1" hangingPunct="1"/>
            <a:r>
              <a:rPr lang="de-DE" altLang="de-DE"/>
              <a:t>Bonusregelungen 2</a:t>
            </a:r>
          </a:p>
        </p:txBody>
      </p:sp>
      <p:sp>
        <p:nvSpPr>
          <p:cNvPr id="285704" name="Rectangle 6">
            <a:extLst>
              <a:ext uri="{FF2B5EF4-FFF2-40B4-BE49-F238E27FC236}">
                <a16:creationId xmlns:a16="http://schemas.microsoft.com/office/drawing/2014/main" id="{9FAAD5A4-4F5D-4DC5-A347-715B1AD69B27}"/>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5705" name="Text Box 7">
            <a:extLst>
              <a:ext uri="{FF2B5EF4-FFF2-40B4-BE49-F238E27FC236}">
                <a16:creationId xmlns:a16="http://schemas.microsoft.com/office/drawing/2014/main" id="{743A1C4D-49DA-4B94-81AC-67B863F6EF3F}"/>
              </a:ext>
            </a:extLst>
          </p:cNvPr>
          <p:cNvSpPr txBox="1">
            <a:spLocks noChangeArrowheads="1"/>
          </p:cNvSpPr>
          <p:nvPr/>
        </p:nvSpPr>
        <p:spPr bwMode="auto">
          <a:xfrm>
            <a:off x="381000" y="2844800"/>
            <a:ext cx="8229600" cy="283527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altLang="de-DE" sz="2000">
                <a:latin typeface="Arial" panose="020B0604020202020204" pitchFamily="34" charset="0"/>
                <a:cs typeface="Arial" panose="020B0604020202020204" pitchFamily="34" charset="0"/>
              </a:rPr>
              <a:t>(2) Für Versicherte, die an einer hausarztzentrierten Versorgung nach § 73b</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 an einem strukturierten Behandlungsprogramm bei chronischen Krankheiten nach § 137f</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oder an einer integrierten Versorgung nach § 140a</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teilnehmen, kann sie in ihrer Satzung für die Dauer der Teilnahme Zuzahlungen, die nach diesem Gesetz zu leisten sind, ermäßigen. Sie kann in ihrer Satzung die Beiträge mit Ausnahme der nicht vom Mitglied zu tragenden Anteile und der Beitragszuschüsse nach § 106 des Sechsten Buches</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sowie § 257 Abs. 1 Satz 1</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für diese Versicherten ermäßigen; § 53 Satz 3</a:t>
            </a:r>
            <a:r>
              <a:rPr lang="de-DE" altLang="de-DE" sz="2000">
                <a:solidFill>
                  <a:srgbClr val="0000FF"/>
                </a:solidFill>
                <a:latin typeface="Arial" panose="020B0604020202020204" pitchFamily="34" charset="0"/>
                <a:cs typeface="Arial" panose="020B0604020202020204" pitchFamily="34" charset="0"/>
              </a:rPr>
              <a:t> </a:t>
            </a:r>
            <a:r>
              <a:rPr lang="de-DE" altLang="de-DE" sz="2000">
                <a:latin typeface="Arial" panose="020B0604020202020204" pitchFamily="34" charset="0"/>
                <a:cs typeface="Arial" panose="020B0604020202020204" pitchFamily="34" charset="0"/>
              </a:rPr>
              <a:t>gilt entsprechend.</a:t>
            </a:r>
          </a:p>
        </p:txBody>
      </p:sp>
      <p:sp>
        <p:nvSpPr>
          <p:cNvPr id="285706" name="Text Box 8">
            <a:extLst>
              <a:ext uri="{FF2B5EF4-FFF2-40B4-BE49-F238E27FC236}">
                <a16:creationId xmlns:a16="http://schemas.microsoft.com/office/drawing/2014/main" id="{50E465FB-6ECA-4772-9CEE-6BDE0BE7A4A7}"/>
              </a:ext>
            </a:extLst>
          </p:cNvPr>
          <p:cNvSpPr txBox="1">
            <a:spLocks noChangeArrowheads="1"/>
          </p:cNvSpPr>
          <p:nvPr/>
        </p:nvSpPr>
        <p:spPr bwMode="auto">
          <a:xfrm rot="-409313">
            <a:off x="5105400" y="5638800"/>
            <a:ext cx="3581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Regelung bis 31.03.2007</a:t>
            </a:r>
          </a:p>
        </p:txBody>
      </p:sp>
    </p:spTree>
  </p:cSld>
  <p:clrMapOvr>
    <a:masterClrMapping/>
  </p:clrMapOvr>
  <p:transition spd="med">
    <p:wipe dir="r"/>
  </p:transition>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Fußzeilenplatzhalter 2">
            <a:extLst>
              <a:ext uri="{FF2B5EF4-FFF2-40B4-BE49-F238E27FC236}">
                <a16:creationId xmlns:a16="http://schemas.microsoft.com/office/drawing/2014/main" id="{F2D79AEE-F14E-4B3A-8667-B9C7D665366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6723" name="Foliennummernplatzhalter 3">
            <a:extLst>
              <a:ext uri="{FF2B5EF4-FFF2-40B4-BE49-F238E27FC236}">
                <a16:creationId xmlns:a16="http://schemas.microsoft.com/office/drawing/2014/main" id="{4ABCC338-74AB-4D58-B96C-689A26765FA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3C0E373-C091-424D-BF1D-5C305B3F45F0}" type="slidenum">
              <a:rPr lang="de-DE" altLang="de-DE" sz="1400"/>
              <a:pPr eaLnBrk="1" hangingPunct="1"/>
              <a:t>274</a:t>
            </a:fld>
            <a:endParaRPr lang="de-DE" altLang="de-DE" sz="1400"/>
          </a:p>
        </p:txBody>
      </p:sp>
      <p:sp>
        <p:nvSpPr>
          <p:cNvPr id="286724" name="Text Box 2">
            <a:extLst>
              <a:ext uri="{FF2B5EF4-FFF2-40B4-BE49-F238E27FC236}">
                <a16:creationId xmlns:a16="http://schemas.microsoft.com/office/drawing/2014/main" id="{4C539B45-222A-4AAF-BE0D-F192E1F1BDCD}"/>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6725" name="Text Box 3">
            <a:extLst>
              <a:ext uri="{FF2B5EF4-FFF2-40B4-BE49-F238E27FC236}">
                <a16:creationId xmlns:a16="http://schemas.microsoft.com/office/drawing/2014/main" id="{4282D541-FB42-4228-8234-17103D64C449}"/>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Bonusregelungen (3)</a:t>
            </a:r>
          </a:p>
        </p:txBody>
      </p:sp>
      <p:sp>
        <p:nvSpPr>
          <p:cNvPr id="286726" name="Text Box 4">
            <a:extLst>
              <a:ext uri="{FF2B5EF4-FFF2-40B4-BE49-F238E27FC236}">
                <a16:creationId xmlns:a16="http://schemas.microsoft.com/office/drawing/2014/main" id="{5F8538AE-7869-444B-B80E-6030ABA7637E}"/>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2. Teilnahme an HZV, DMP, BV</a:t>
            </a:r>
          </a:p>
        </p:txBody>
      </p:sp>
      <p:sp>
        <p:nvSpPr>
          <p:cNvPr id="286727" name="Rectangle 5">
            <a:extLst>
              <a:ext uri="{FF2B5EF4-FFF2-40B4-BE49-F238E27FC236}">
                <a16:creationId xmlns:a16="http://schemas.microsoft.com/office/drawing/2014/main" id="{92680EBF-27FF-47FD-903F-E612F2CF3E45}"/>
              </a:ext>
            </a:extLst>
          </p:cNvPr>
          <p:cNvSpPr>
            <a:spLocks noGrp="1" noChangeArrowheads="1"/>
          </p:cNvSpPr>
          <p:nvPr>
            <p:ph type="title" idx="4294967295"/>
          </p:nvPr>
        </p:nvSpPr>
        <p:spPr/>
        <p:txBody>
          <a:bodyPr/>
          <a:lstStyle/>
          <a:p>
            <a:pPr eaLnBrk="1" hangingPunct="1"/>
            <a:r>
              <a:rPr lang="de-DE" altLang="de-DE"/>
              <a:t>Bonusregelungen 3</a:t>
            </a:r>
          </a:p>
        </p:txBody>
      </p:sp>
      <p:sp>
        <p:nvSpPr>
          <p:cNvPr id="286728" name="Rectangle 6">
            <a:extLst>
              <a:ext uri="{FF2B5EF4-FFF2-40B4-BE49-F238E27FC236}">
                <a16:creationId xmlns:a16="http://schemas.microsoft.com/office/drawing/2014/main" id="{AB0F7CFB-F6F9-4C5E-97F7-00236F8AC8C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6729" name="Text Box 7">
            <a:extLst>
              <a:ext uri="{FF2B5EF4-FFF2-40B4-BE49-F238E27FC236}">
                <a16:creationId xmlns:a16="http://schemas.microsoft.com/office/drawing/2014/main" id="{B24E5D62-A6E5-45CC-9956-5C5202CBF536}"/>
              </a:ext>
            </a:extLst>
          </p:cNvPr>
          <p:cNvSpPr txBox="1">
            <a:spLocks noChangeArrowheads="1"/>
          </p:cNvSpPr>
          <p:nvPr/>
        </p:nvSpPr>
        <p:spPr bwMode="auto">
          <a:xfrm>
            <a:off x="381000" y="3730625"/>
            <a:ext cx="8229600" cy="161607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altLang="de-DE" sz="2000">
                <a:latin typeface="Arial" panose="020B0604020202020204" pitchFamily="34" charset="0"/>
                <a:cs typeface="Times New Roman" panose="02020603050405020304" pitchFamily="18" charset="0"/>
              </a:rPr>
              <a:t>(3) Die Krankenkasse hat in ihrer Satzung zu regeln, dass für Versicherte, die an besonderen Versorgungsformen nach den §§ 63, 73b, 73c, 137f oder 140a teilnehmen, Tarife angeboten werden. Für diese Versicherten kann die Krankenkasse eine Prämienzahlung oder Zuzahlungsermäßigungen vorsehen.</a:t>
            </a:r>
            <a:r>
              <a:rPr lang="de-DE" altLang="de-DE" sz="1600">
                <a:latin typeface="Arial" panose="020B0604020202020204" pitchFamily="34" charset="0"/>
                <a:cs typeface="Times New Roman" panose="02020603050405020304" pitchFamily="18" charset="0"/>
              </a:rPr>
              <a:t> </a:t>
            </a:r>
          </a:p>
        </p:txBody>
      </p:sp>
      <p:sp>
        <p:nvSpPr>
          <p:cNvPr id="286730" name="Text Box 8">
            <a:extLst>
              <a:ext uri="{FF2B5EF4-FFF2-40B4-BE49-F238E27FC236}">
                <a16:creationId xmlns:a16="http://schemas.microsoft.com/office/drawing/2014/main" id="{75144016-1C82-4891-BFE2-D6574C45EE8C}"/>
              </a:ext>
            </a:extLst>
          </p:cNvPr>
          <p:cNvSpPr txBox="1">
            <a:spLocks noChangeArrowheads="1"/>
          </p:cNvSpPr>
          <p:nvPr/>
        </p:nvSpPr>
        <p:spPr bwMode="auto">
          <a:xfrm>
            <a:off x="2362200" y="2819400"/>
            <a:ext cx="426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53 Abs. 3</a:t>
            </a:r>
          </a:p>
        </p:txBody>
      </p:sp>
      <p:sp>
        <p:nvSpPr>
          <p:cNvPr id="286731" name="Text Box 9">
            <a:extLst>
              <a:ext uri="{FF2B5EF4-FFF2-40B4-BE49-F238E27FC236}">
                <a16:creationId xmlns:a16="http://schemas.microsoft.com/office/drawing/2014/main" id="{EB27083F-DA4C-4781-83A5-990DC1A1280B}"/>
              </a:ext>
            </a:extLst>
          </p:cNvPr>
          <p:cNvSpPr txBox="1">
            <a:spLocks noChangeArrowheads="1"/>
          </p:cNvSpPr>
          <p:nvPr/>
        </p:nvSpPr>
        <p:spPr bwMode="auto">
          <a:xfrm rot="-668323">
            <a:off x="762000" y="2667000"/>
            <a:ext cx="25908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jetzt</a:t>
            </a:r>
          </a:p>
        </p:txBody>
      </p:sp>
    </p:spTree>
  </p:cSld>
  <p:clrMapOvr>
    <a:masterClrMapping/>
  </p:clrMapOvr>
  <p:transition spd="med">
    <p:wipe dir="r"/>
  </p:transition>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Fußzeilenplatzhalter 2">
            <a:extLst>
              <a:ext uri="{FF2B5EF4-FFF2-40B4-BE49-F238E27FC236}">
                <a16:creationId xmlns:a16="http://schemas.microsoft.com/office/drawing/2014/main" id="{F2F01DAE-F229-4B4B-A944-547B00DD689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7747" name="Foliennummernplatzhalter 3">
            <a:extLst>
              <a:ext uri="{FF2B5EF4-FFF2-40B4-BE49-F238E27FC236}">
                <a16:creationId xmlns:a16="http://schemas.microsoft.com/office/drawing/2014/main" id="{A459B86A-EFF8-44AC-87ED-EB8B4751B10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91BBAAB-44A1-4150-A6F0-BADD35AA4978}" type="slidenum">
              <a:rPr lang="de-DE" altLang="de-DE" sz="1400"/>
              <a:pPr eaLnBrk="1" hangingPunct="1"/>
              <a:t>275</a:t>
            </a:fld>
            <a:endParaRPr lang="de-DE" altLang="de-DE" sz="1400"/>
          </a:p>
        </p:txBody>
      </p:sp>
      <p:sp>
        <p:nvSpPr>
          <p:cNvPr id="287748" name="Text Box 2">
            <a:extLst>
              <a:ext uri="{FF2B5EF4-FFF2-40B4-BE49-F238E27FC236}">
                <a16:creationId xmlns:a16="http://schemas.microsoft.com/office/drawing/2014/main" id="{E52A8701-F1DC-41C8-8524-7A8259BF5A90}"/>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7749" name="Text Box 3">
            <a:extLst>
              <a:ext uri="{FF2B5EF4-FFF2-40B4-BE49-F238E27FC236}">
                <a16:creationId xmlns:a16="http://schemas.microsoft.com/office/drawing/2014/main" id="{0DBB62B6-E824-47BC-900E-D7E29B9EB37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Bonusregelungen (4)</a:t>
            </a:r>
          </a:p>
        </p:txBody>
      </p:sp>
      <p:sp>
        <p:nvSpPr>
          <p:cNvPr id="287750" name="Text Box 4">
            <a:extLst>
              <a:ext uri="{FF2B5EF4-FFF2-40B4-BE49-F238E27FC236}">
                <a16:creationId xmlns:a16="http://schemas.microsoft.com/office/drawing/2014/main" id="{40E2A813-F335-495B-BDB6-C461F2C45AB2}"/>
              </a:ext>
            </a:extLst>
          </p:cNvPr>
          <p:cNvSpPr txBox="1">
            <a:spLocks noChangeArrowheads="1"/>
          </p:cNvSpPr>
          <p:nvPr/>
        </p:nvSpPr>
        <p:spPr bwMode="auto">
          <a:xfrm>
            <a:off x="137160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Bonus f. betriebl. Gesundheitsförderung</a:t>
            </a:r>
          </a:p>
        </p:txBody>
      </p:sp>
      <p:sp>
        <p:nvSpPr>
          <p:cNvPr id="287751" name="Rectangle 5">
            <a:extLst>
              <a:ext uri="{FF2B5EF4-FFF2-40B4-BE49-F238E27FC236}">
                <a16:creationId xmlns:a16="http://schemas.microsoft.com/office/drawing/2014/main" id="{71AB6350-29A8-4734-8747-9B98E772D3FA}"/>
              </a:ext>
            </a:extLst>
          </p:cNvPr>
          <p:cNvSpPr>
            <a:spLocks noGrp="1" noChangeArrowheads="1"/>
          </p:cNvSpPr>
          <p:nvPr>
            <p:ph type="title" idx="4294967295"/>
          </p:nvPr>
        </p:nvSpPr>
        <p:spPr/>
        <p:txBody>
          <a:bodyPr/>
          <a:lstStyle/>
          <a:p>
            <a:pPr eaLnBrk="1" hangingPunct="1"/>
            <a:r>
              <a:rPr lang="de-DE" altLang="de-DE"/>
              <a:t>Bonusregelungen 4</a:t>
            </a:r>
          </a:p>
        </p:txBody>
      </p:sp>
      <p:sp>
        <p:nvSpPr>
          <p:cNvPr id="287752" name="Rectangle 6">
            <a:extLst>
              <a:ext uri="{FF2B5EF4-FFF2-40B4-BE49-F238E27FC236}">
                <a16:creationId xmlns:a16="http://schemas.microsoft.com/office/drawing/2014/main" id="{02D5701E-D6D5-48F2-A20D-C4F1821E6D7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7753" name="Text Box 7">
            <a:extLst>
              <a:ext uri="{FF2B5EF4-FFF2-40B4-BE49-F238E27FC236}">
                <a16:creationId xmlns:a16="http://schemas.microsoft.com/office/drawing/2014/main" id="{1023138E-B6B6-402A-9017-0E25529BE6E9}"/>
              </a:ext>
            </a:extLst>
          </p:cNvPr>
          <p:cNvSpPr txBox="1">
            <a:spLocks noChangeArrowheads="1"/>
          </p:cNvSpPr>
          <p:nvPr/>
        </p:nvSpPr>
        <p:spPr bwMode="auto">
          <a:xfrm>
            <a:off x="304800" y="3016250"/>
            <a:ext cx="8229600" cy="1323439"/>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sz="2000" dirty="0"/>
              <a:t>(2) Die Krankenkasse soll in ihrer Satzung auch vorsehen, dass bei Maßnahmen zur betrieblichen Gesundheitsförderung durch Arbeitgeber sowohl der Arbeitgeber als auch die teilnehmenden Versicherten einen Bonus erhalten.</a:t>
            </a:r>
            <a:endParaRPr lang="de-DE" altLang="de-DE" sz="2000" dirty="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Fußzeilenplatzhalter 2">
            <a:extLst>
              <a:ext uri="{FF2B5EF4-FFF2-40B4-BE49-F238E27FC236}">
                <a16:creationId xmlns:a16="http://schemas.microsoft.com/office/drawing/2014/main" id="{8E46E256-42B3-4325-A2FC-F3679A47DEE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8771" name="Foliennummernplatzhalter 3">
            <a:extLst>
              <a:ext uri="{FF2B5EF4-FFF2-40B4-BE49-F238E27FC236}">
                <a16:creationId xmlns:a16="http://schemas.microsoft.com/office/drawing/2014/main" id="{071F5722-D146-4284-8584-4BFDFF90C3D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F021ABF-84E2-48A2-B09C-7EE6E6F26E56}" type="slidenum">
              <a:rPr lang="de-DE" altLang="de-DE" sz="1400"/>
              <a:pPr eaLnBrk="1" hangingPunct="1"/>
              <a:t>276</a:t>
            </a:fld>
            <a:endParaRPr lang="de-DE" altLang="de-DE" sz="1400"/>
          </a:p>
        </p:txBody>
      </p:sp>
      <p:sp>
        <p:nvSpPr>
          <p:cNvPr id="288772" name="Text Box 2">
            <a:extLst>
              <a:ext uri="{FF2B5EF4-FFF2-40B4-BE49-F238E27FC236}">
                <a16:creationId xmlns:a16="http://schemas.microsoft.com/office/drawing/2014/main" id="{717A2274-6490-4E6E-8B5D-EBC575C69535}"/>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8773" name="Text Box 3">
            <a:extLst>
              <a:ext uri="{FF2B5EF4-FFF2-40B4-BE49-F238E27FC236}">
                <a16:creationId xmlns:a16="http://schemas.microsoft.com/office/drawing/2014/main" id="{43F7AFFF-5BBB-4E36-B4A6-76339BA3482D}"/>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Unterstützung nach Behandlungsfehlern</a:t>
            </a:r>
          </a:p>
        </p:txBody>
      </p:sp>
      <p:sp>
        <p:nvSpPr>
          <p:cNvPr id="288774" name="Rectangle 5">
            <a:extLst>
              <a:ext uri="{FF2B5EF4-FFF2-40B4-BE49-F238E27FC236}">
                <a16:creationId xmlns:a16="http://schemas.microsoft.com/office/drawing/2014/main" id="{4DD78E55-62BC-4A1B-85CC-7AC3DDBE5019}"/>
              </a:ext>
            </a:extLst>
          </p:cNvPr>
          <p:cNvSpPr>
            <a:spLocks noGrp="1" noChangeArrowheads="1"/>
          </p:cNvSpPr>
          <p:nvPr>
            <p:ph type="title" idx="4294967295"/>
          </p:nvPr>
        </p:nvSpPr>
        <p:spPr/>
        <p:txBody>
          <a:bodyPr/>
          <a:lstStyle/>
          <a:p>
            <a:pPr eaLnBrk="1" hangingPunct="1"/>
            <a:r>
              <a:rPr lang="de-DE" altLang="de-DE"/>
              <a:t>Behandlungsfehler</a:t>
            </a:r>
          </a:p>
        </p:txBody>
      </p:sp>
      <p:sp>
        <p:nvSpPr>
          <p:cNvPr id="288775" name="Rectangle 6">
            <a:extLst>
              <a:ext uri="{FF2B5EF4-FFF2-40B4-BE49-F238E27FC236}">
                <a16:creationId xmlns:a16="http://schemas.microsoft.com/office/drawing/2014/main" id="{BB2DF359-6A7B-440A-8539-98953226D101}"/>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8776" name="Text Box 7">
            <a:extLst>
              <a:ext uri="{FF2B5EF4-FFF2-40B4-BE49-F238E27FC236}">
                <a16:creationId xmlns:a16="http://schemas.microsoft.com/office/drawing/2014/main" id="{A18F035E-51F8-4785-84AE-6AC92D56AB29}"/>
              </a:ext>
            </a:extLst>
          </p:cNvPr>
          <p:cNvSpPr txBox="1">
            <a:spLocks noChangeArrowheads="1"/>
          </p:cNvSpPr>
          <p:nvPr/>
        </p:nvSpPr>
        <p:spPr bwMode="auto">
          <a:xfrm>
            <a:off x="381000" y="2132856"/>
            <a:ext cx="8229600" cy="393954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 66 SGB V </a:t>
            </a:r>
            <a:endParaRPr lang="de-DE" altLang="de-DE" sz="2000" dirty="0">
              <a:latin typeface="Arial" panose="020B0604020202020204" pitchFamily="34" charset="0"/>
              <a:cs typeface="Arial" panose="020B0604020202020204" pitchFamily="34" charset="0"/>
            </a:endParaRPr>
          </a:p>
          <a:p>
            <a:pPr algn="ctr" eaLnBrk="1" hangingPunct="1">
              <a:spcBef>
                <a:spcPct val="50000"/>
              </a:spcBef>
            </a:pPr>
            <a:r>
              <a:rPr lang="de-DE" altLang="de-DE" sz="2000" b="1" dirty="0">
                <a:latin typeface="Arial" panose="020B0604020202020204" pitchFamily="34" charset="0"/>
                <a:cs typeface="Arial" panose="020B0604020202020204" pitchFamily="34" charset="0"/>
              </a:rPr>
              <a:t>Unterstützung der Versicherten bei Behandlungsfehlern </a:t>
            </a:r>
            <a:endParaRPr lang="de-DE" altLang="de-DE" sz="2000" dirty="0">
              <a:latin typeface="Arial" panose="020B0604020202020204" pitchFamily="34" charset="0"/>
              <a:cs typeface="Arial" panose="020B0604020202020204" pitchFamily="34" charset="0"/>
            </a:endParaRPr>
          </a:p>
          <a:p>
            <a:pPr eaLnBrk="1" hangingPunct="1">
              <a:spcBef>
                <a:spcPct val="50000"/>
              </a:spcBef>
            </a:pPr>
            <a:r>
              <a:rPr lang="de-DE" sz="1600" dirty="0"/>
              <a:t>Die Krankenkassen sollen die Versicherten bei der Verfolgung von Schadensersatzansprüchen, die bei der Inanspruchnahme von Versicherungsleistungen aus Behandlungsfehlern entstanden sind und nicht nach § 116 des Zehnten Buches auf die Krankenkassen übergehen, unterstützen. Die Unterstützung der Krankenkassen nach Satz 1 kann insbesondere die Prüfung der von den Versicherten vorgelegten Unterlagen auf Vollständigkeit und Plausibilität, mit Einwilligung der Versicherten die Anforderung weiterer Unterlagen bei den Leistungserbringern, die Veranlassung einer sozialmedizinischen Begutachtung durch den Medizinischen Dienst nach § 275 Absatz 3 Nummer 4 sowie eine abschließende Gesamtbewertung aller vorliegenden Unterlagen umfassen. Die auf Grundlage der Einwilligung des Versicherten bei den Leistungserbringern erhobenen Daten dürfen ausschließlich zum Zwecke der Unterstützung des Versicherten bei Behandlungsfehlern verwendet werden.</a:t>
            </a:r>
            <a:endParaRPr lang="de-DE" altLang="de-DE" sz="1600" dirty="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Fußzeilenplatzhalter 2">
            <a:extLst>
              <a:ext uri="{FF2B5EF4-FFF2-40B4-BE49-F238E27FC236}">
                <a16:creationId xmlns:a16="http://schemas.microsoft.com/office/drawing/2014/main" id="{F949E437-5991-46EF-8184-E5B4B113408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89795" name="Foliennummernplatzhalter 3">
            <a:extLst>
              <a:ext uri="{FF2B5EF4-FFF2-40B4-BE49-F238E27FC236}">
                <a16:creationId xmlns:a16="http://schemas.microsoft.com/office/drawing/2014/main" id="{5C5E4395-0E01-4F27-8084-C43F10C5C47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9879A2E-7A29-4AF9-895E-9E4285871BDF}" type="slidenum">
              <a:rPr lang="de-DE" altLang="de-DE" sz="1400"/>
              <a:pPr eaLnBrk="1" hangingPunct="1"/>
              <a:t>277</a:t>
            </a:fld>
            <a:endParaRPr lang="de-DE" altLang="de-DE" sz="1400"/>
          </a:p>
        </p:txBody>
      </p:sp>
      <p:sp>
        <p:nvSpPr>
          <p:cNvPr id="289796" name="Text Box 2">
            <a:extLst>
              <a:ext uri="{FF2B5EF4-FFF2-40B4-BE49-F238E27FC236}">
                <a16:creationId xmlns:a16="http://schemas.microsoft.com/office/drawing/2014/main" id="{3C2EB29A-E858-4C8B-837A-AC1F694D2C67}"/>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89797" name="Text Box 3">
            <a:extLst>
              <a:ext uri="{FF2B5EF4-FFF2-40B4-BE49-F238E27FC236}">
                <a16:creationId xmlns:a16="http://schemas.microsoft.com/office/drawing/2014/main" id="{44367AA1-BB59-4E0F-96AB-3C6C30482493}"/>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(1)</a:t>
            </a:r>
          </a:p>
        </p:txBody>
      </p:sp>
      <p:sp>
        <p:nvSpPr>
          <p:cNvPr id="289799" name="Rectangle 5">
            <a:extLst>
              <a:ext uri="{FF2B5EF4-FFF2-40B4-BE49-F238E27FC236}">
                <a16:creationId xmlns:a16="http://schemas.microsoft.com/office/drawing/2014/main" id="{5A6C5D86-9557-44B6-A456-B282141C6301}"/>
              </a:ext>
            </a:extLst>
          </p:cNvPr>
          <p:cNvSpPr>
            <a:spLocks noGrp="1" noChangeArrowheads="1"/>
          </p:cNvSpPr>
          <p:nvPr>
            <p:ph type="title" idx="4294967295"/>
          </p:nvPr>
        </p:nvSpPr>
        <p:spPr/>
        <p:txBody>
          <a:bodyPr/>
          <a:lstStyle/>
          <a:p>
            <a:pPr eaLnBrk="1" hangingPunct="1"/>
            <a:r>
              <a:rPr lang="de-DE" altLang="de-DE"/>
              <a:t>DMP 1</a:t>
            </a:r>
          </a:p>
        </p:txBody>
      </p:sp>
      <p:sp>
        <p:nvSpPr>
          <p:cNvPr id="289800" name="Rectangle 6">
            <a:extLst>
              <a:ext uri="{FF2B5EF4-FFF2-40B4-BE49-F238E27FC236}">
                <a16:creationId xmlns:a16="http://schemas.microsoft.com/office/drawing/2014/main" id="{D486F52E-B44C-441B-8D47-A721A6BD38E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89801" name="Text Box 7">
            <a:extLst>
              <a:ext uri="{FF2B5EF4-FFF2-40B4-BE49-F238E27FC236}">
                <a16:creationId xmlns:a16="http://schemas.microsoft.com/office/drawing/2014/main" id="{D3833C1F-F7E4-4B1D-9255-5589094A860B}"/>
              </a:ext>
            </a:extLst>
          </p:cNvPr>
          <p:cNvSpPr txBox="1">
            <a:spLocks noChangeArrowheads="1"/>
          </p:cNvSpPr>
          <p:nvPr/>
        </p:nvSpPr>
        <p:spPr bwMode="auto">
          <a:xfrm>
            <a:off x="533400" y="1988840"/>
            <a:ext cx="8229600" cy="4293483"/>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Arial" panose="020B0604020202020204" pitchFamily="34" charset="0"/>
                <a:cs typeface="Arial" panose="020B0604020202020204" pitchFamily="34" charset="0"/>
              </a:rPr>
              <a:t>§ 137f SGB V </a:t>
            </a:r>
            <a:endParaRPr lang="de-DE" altLang="de-DE" sz="1400" dirty="0">
              <a:latin typeface="Arial" panose="020B0604020202020204" pitchFamily="34" charset="0"/>
              <a:cs typeface="Arial" panose="020B0604020202020204" pitchFamily="34" charset="0"/>
            </a:endParaRPr>
          </a:p>
          <a:p>
            <a:pPr algn="ctr" eaLnBrk="1" hangingPunct="1">
              <a:spcBef>
                <a:spcPct val="50000"/>
              </a:spcBef>
            </a:pPr>
            <a:r>
              <a:rPr lang="de-DE" altLang="de-DE" sz="1400" b="1" dirty="0">
                <a:latin typeface="Arial" panose="020B0604020202020204" pitchFamily="34" charset="0"/>
                <a:cs typeface="Arial" panose="020B0604020202020204" pitchFamily="34" charset="0"/>
              </a:rPr>
              <a:t>Strukturierte Behandlungsprogramme bei chronischen Krankheiten</a:t>
            </a:r>
            <a:endParaRPr lang="de-DE" altLang="de-DE" sz="1400" dirty="0">
              <a:latin typeface="Arial" panose="020B0604020202020204" pitchFamily="34" charset="0"/>
              <a:cs typeface="Arial" panose="020B0604020202020204" pitchFamily="34" charset="0"/>
            </a:endParaRPr>
          </a:p>
          <a:p>
            <a:r>
              <a:rPr lang="de-DE" sz="1100" dirty="0"/>
              <a:t>(1) Der Gemeinsame Bundesausschuss nach § 91 legt in Richtlinien nach Maßgabe von Satz 2 geeignete chronische Krankheiten fest, für die strukturierte Behandlungsprogramme entwickelt werden sollen, die den Behandlungsablauf und die Qualität der medizinischen Versorgung chronisch Kranker verbessern. Bei der Auswahl der chronischen Krankheiten sind insbesondere die folgenden Kriterien zu berücksichtigen:</a:t>
            </a:r>
          </a:p>
          <a:p>
            <a:r>
              <a:rPr lang="de-DE" sz="1100" dirty="0"/>
              <a:t> </a:t>
            </a:r>
          </a:p>
          <a:p>
            <a:r>
              <a:rPr lang="de-DE" sz="1100" dirty="0"/>
              <a:t>1. Zahl der von der Krankheit betroffenen Versicherten,</a:t>
            </a:r>
          </a:p>
          <a:p>
            <a:r>
              <a:rPr lang="de-DE" sz="1100" dirty="0"/>
              <a:t> </a:t>
            </a:r>
          </a:p>
          <a:p>
            <a:r>
              <a:rPr lang="de-DE" sz="1100" dirty="0"/>
              <a:t>2. Möglichkeiten zur Verbesserung der Qualität der Versorgung,</a:t>
            </a:r>
          </a:p>
          <a:p>
            <a:r>
              <a:rPr lang="de-DE" sz="1100" dirty="0"/>
              <a:t> </a:t>
            </a:r>
          </a:p>
          <a:p>
            <a:r>
              <a:rPr lang="de-DE" sz="1100" dirty="0"/>
              <a:t>3. Verfügbarkeit von evidenzbasierten Leitlinien,</a:t>
            </a:r>
          </a:p>
          <a:p>
            <a:r>
              <a:rPr lang="de-DE" sz="1100" dirty="0"/>
              <a:t> </a:t>
            </a:r>
          </a:p>
          <a:p>
            <a:r>
              <a:rPr lang="de-DE" sz="1100" dirty="0"/>
              <a:t>4. sektorenübergreifender Behandlungsbedarf,</a:t>
            </a:r>
          </a:p>
          <a:p>
            <a:r>
              <a:rPr lang="de-DE" sz="1100" dirty="0"/>
              <a:t> </a:t>
            </a:r>
          </a:p>
          <a:p>
            <a:r>
              <a:rPr lang="de-DE" sz="1100" dirty="0"/>
              <a:t>5. Beeinflussbarkeit des Krankheitsverlaufs durch Eigeninitiative des Versicherten und</a:t>
            </a:r>
          </a:p>
          <a:p>
            <a:r>
              <a:rPr lang="de-DE" sz="1100" dirty="0"/>
              <a:t> </a:t>
            </a:r>
          </a:p>
          <a:p>
            <a:r>
              <a:rPr lang="de-DE" sz="1100" dirty="0"/>
              <a:t>6. hoher finanzieller Aufwand der Behandlung.</a:t>
            </a:r>
          </a:p>
          <a:p>
            <a:endParaRPr lang="de-DE" sz="1100" dirty="0"/>
          </a:p>
          <a:p>
            <a:r>
              <a:rPr lang="de-DE" sz="1100" dirty="0"/>
              <a:t>Bis zum 31. Dezember 2016 legt der Gemeinsame Bundesausschuss weitere in § 321 Satz 1 nicht genannte, geeignete chronische Krankheiten fest und erlässt insbesondere für die Behandlung von Rückenleiden und Depressionen jeweils entsprechende Richtlinien nach Absatz 2.</a:t>
            </a:r>
          </a:p>
          <a:p>
            <a:pPr eaLnBrk="1" hangingPunct="1">
              <a:spcBef>
                <a:spcPct val="50000"/>
              </a:spcBef>
            </a:pPr>
            <a:r>
              <a:rPr lang="de-DE" altLang="de-DE" sz="1200" dirty="0">
                <a:latin typeface="Arial" panose="020B0604020202020204" pitchFamily="34" charset="0"/>
                <a:cs typeface="Arial" panose="020B0604020202020204" pitchFamily="34" charset="0"/>
              </a:rPr>
              <a:t>.</a:t>
            </a:r>
          </a:p>
        </p:txBody>
      </p:sp>
    </p:spTree>
  </p:cSld>
  <p:clrMapOvr>
    <a:masterClrMapping/>
  </p:clrMapOvr>
  <p:transition spd="med">
    <p:wipe dir="r"/>
  </p:transition>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Fußzeilenplatzhalter 2">
            <a:extLst>
              <a:ext uri="{FF2B5EF4-FFF2-40B4-BE49-F238E27FC236}">
                <a16:creationId xmlns:a16="http://schemas.microsoft.com/office/drawing/2014/main" id="{4AC75A21-ECFF-4D2A-AADE-41BF5624CC3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3891" name="Foliennummernplatzhalter 3">
            <a:extLst>
              <a:ext uri="{FF2B5EF4-FFF2-40B4-BE49-F238E27FC236}">
                <a16:creationId xmlns:a16="http://schemas.microsoft.com/office/drawing/2014/main" id="{200DD128-D1AA-49C5-8372-FE34BF2435C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8DABFD6-3A95-49C2-A9AA-CEA11A928E3E}" type="slidenum">
              <a:rPr lang="de-DE" altLang="de-DE" sz="1400"/>
              <a:pPr eaLnBrk="1" hangingPunct="1"/>
              <a:t>278</a:t>
            </a:fld>
            <a:endParaRPr lang="de-DE" altLang="de-DE" sz="1400"/>
          </a:p>
        </p:txBody>
      </p:sp>
      <p:sp>
        <p:nvSpPr>
          <p:cNvPr id="293892" name="Text Box 2">
            <a:extLst>
              <a:ext uri="{FF2B5EF4-FFF2-40B4-BE49-F238E27FC236}">
                <a16:creationId xmlns:a16="http://schemas.microsoft.com/office/drawing/2014/main" id="{86CE905D-C2BC-4439-BE29-2D1E22A8234F}"/>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3893" name="Text Box 3">
            <a:extLst>
              <a:ext uri="{FF2B5EF4-FFF2-40B4-BE49-F238E27FC236}">
                <a16:creationId xmlns:a16="http://schemas.microsoft.com/office/drawing/2014/main" id="{EC1C1DA0-59F7-4604-B878-7514419B80D1}"/>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(4)</a:t>
            </a:r>
          </a:p>
        </p:txBody>
      </p:sp>
      <p:sp>
        <p:nvSpPr>
          <p:cNvPr id="293894" name="Text Box 4">
            <a:extLst>
              <a:ext uri="{FF2B5EF4-FFF2-40B4-BE49-F238E27FC236}">
                <a16:creationId xmlns:a16="http://schemas.microsoft.com/office/drawing/2014/main" id="{2221F2C3-EBE7-48B2-8B71-6C00701DA04D}"/>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Grundsätze</a:t>
            </a:r>
          </a:p>
        </p:txBody>
      </p:sp>
      <p:sp>
        <p:nvSpPr>
          <p:cNvPr id="293895" name="Rectangle 5">
            <a:extLst>
              <a:ext uri="{FF2B5EF4-FFF2-40B4-BE49-F238E27FC236}">
                <a16:creationId xmlns:a16="http://schemas.microsoft.com/office/drawing/2014/main" id="{1A0FD24A-5F33-4B06-8D57-15C6DBC52136}"/>
              </a:ext>
            </a:extLst>
          </p:cNvPr>
          <p:cNvSpPr>
            <a:spLocks noGrp="1" noChangeArrowheads="1"/>
          </p:cNvSpPr>
          <p:nvPr>
            <p:ph type="title" idx="4294967295"/>
          </p:nvPr>
        </p:nvSpPr>
        <p:spPr/>
        <p:txBody>
          <a:bodyPr/>
          <a:lstStyle/>
          <a:p>
            <a:pPr eaLnBrk="1" hangingPunct="1"/>
            <a:r>
              <a:rPr lang="de-DE" altLang="de-DE"/>
              <a:t>DMP 4</a:t>
            </a:r>
          </a:p>
        </p:txBody>
      </p:sp>
      <p:sp>
        <p:nvSpPr>
          <p:cNvPr id="293896" name="Rectangle 6">
            <a:extLst>
              <a:ext uri="{FF2B5EF4-FFF2-40B4-BE49-F238E27FC236}">
                <a16:creationId xmlns:a16="http://schemas.microsoft.com/office/drawing/2014/main" id="{E311FDAF-4F47-432E-BD7C-75C20300C283}"/>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3897" name="Text Box 7">
            <a:extLst>
              <a:ext uri="{FF2B5EF4-FFF2-40B4-BE49-F238E27FC236}">
                <a16:creationId xmlns:a16="http://schemas.microsoft.com/office/drawing/2014/main" id="{91E55119-27C3-4463-8518-B40287112DB6}"/>
              </a:ext>
            </a:extLst>
          </p:cNvPr>
          <p:cNvSpPr txBox="1">
            <a:spLocks noChangeArrowheads="1"/>
          </p:cNvSpPr>
          <p:nvPr/>
        </p:nvSpPr>
        <p:spPr bwMode="auto">
          <a:xfrm>
            <a:off x="457200" y="2971800"/>
            <a:ext cx="82296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Zulassung von DMP geregelt in § 137 g</a:t>
            </a:r>
          </a:p>
        </p:txBody>
      </p:sp>
    </p:spTree>
  </p:cSld>
  <p:clrMapOvr>
    <a:masterClrMapping/>
  </p:clrMapOvr>
  <p:transition spd="med">
    <p:wipe dir="r"/>
  </p:transition>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Fußzeilenplatzhalter 2">
            <a:extLst>
              <a:ext uri="{FF2B5EF4-FFF2-40B4-BE49-F238E27FC236}">
                <a16:creationId xmlns:a16="http://schemas.microsoft.com/office/drawing/2014/main" id="{06A9FCC9-6E48-4D6C-9438-43EEB9BC9C4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4915" name="Foliennummernplatzhalter 3">
            <a:extLst>
              <a:ext uri="{FF2B5EF4-FFF2-40B4-BE49-F238E27FC236}">
                <a16:creationId xmlns:a16="http://schemas.microsoft.com/office/drawing/2014/main" id="{A8C8097A-D9E4-48AD-AA37-CCAE74AE2E4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6BBD5E5-F519-49FC-BDD2-6F49C2C2FA84}" type="slidenum">
              <a:rPr lang="de-DE" altLang="de-DE" sz="1400"/>
              <a:pPr eaLnBrk="1" hangingPunct="1"/>
              <a:t>279</a:t>
            </a:fld>
            <a:endParaRPr lang="de-DE" altLang="de-DE" sz="1400"/>
          </a:p>
        </p:txBody>
      </p:sp>
      <p:sp>
        <p:nvSpPr>
          <p:cNvPr id="294916" name="Text Box 2">
            <a:extLst>
              <a:ext uri="{FF2B5EF4-FFF2-40B4-BE49-F238E27FC236}">
                <a16:creationId xmlns:a16="http://schemas.microsoft.com/office/drawing/2014/main" id="{4282AF2E-AFE4-4A97-B70F-CBEB89918B40}"/>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4917" name="Text Box 3">
            <a:extLst>
              <a:ext uri="{FF2B5EF4-FFF2-40B4-BE49-F238E27FC236}">
                <a16:creationId xmlns:a16="http://schemas.microsoft.com/office/drawing/2014/main" id="{1B2BFFE9-565C-4EAF-AB55-F200D8F8B340}"/>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(5)</a:t>
            </a:r>
          </a:p>
        </p:txBody>
      </p:sp>
      <p:sp>
        <p:nvSpPr>
          <p:cNvPr id="294918" name="Text Box 4">
            <a:extLst>
              <a:ext uri="{FF2B5EF4-FFF2-40B4-BE49-F238E27FC236}">
                <a16:creationId xmlns:a16="http://schemas.microsoft.com/office/drawing/2014/main" id="{EDE70A3E-E656-4022-9187-FC0991FFF909}"/>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Auswirkungen auf MRSA</a:t>
            </a:r>
          </a:p>
        </p:txBody>
      </p:sp>
      <p:sp>
        <p:nvSpPr>
          <p:cNvPr id="294919" name="Rectangle 5">
            <a:extLst>
              <a:ext uri="{FF2B5EF4-FFF2-40B4-BE49-F238E27FC236}">
                <a16:creationId xmlns:a16="http://schemas.microsoft.com/office/drawing/2014/main" id="{CA808E21-595E-4AC3-89D1-034A1556582A}"/>
              </a:ext>
            </a:extLst>
          </p:cNvPr>
          <p:cNvSpPr>
            <a:spLocks noGrp="1" noChangeArrowheads="1"/>
          </p:cNvSpPr>
          <p:nvPr>
            <p:ph type="title" idx="4294967295"/>
          </p:nvPr>
        </p:nvSpPr>
        <p:spPr/>
        <p:txBody>
          <a:bodyPr/>
          <a:lstStyle/>
          <a:p>
            <a:pPr eaLnBrk="1" hangingPunct="1"/>
            <a:r>
              <a:rPr lang="de-DE" altLang="de-DE"/>
              <a:t>DMP 5</a:t>
            </a:r>
          </a:p>
        </p:txBody>
      </p:sp>
      <p:sp>
        <p:nvSpPr>
          <p:cNvPr id="294920" name="Rectangle 6">
            <a:extLst>
              <a:ext uri="{FF2B5EF4-FFF2-40B4-BE49-F238E27FC236}">
                <a16:creationId xmlns:a16="http://schemas.microsoft.com/office/drawing/2014/main" id="{156E0A44-0EFF-4DCE-8859-EA786308F705}"/>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4921" name="Text Box 7">
            <a:extLst>
              <a:ext uri="{FF2B5EF4-FFF2-40B4-BE49-F238E27FC236}">
                <a16:creationId xmlns:a16="http://schemas.microsoft.com/office/drawing/2014/main" id="{9B7C9D00-137D-40AA-9855-BF540C6891B2}"/>
              </a:ext>
            </a:extLst>
          </p:cNvPr>
          <p:cNvSpPr txBox="1">
            <a:spLocks noChangeArrowheads="1"/>
          </p:cNvSpPr>
          <p:nvPr/>
        </p:nvSpPr>
        <p:spPr bwMode="auto">
          <a:xfrm>
            <a:off x="457200" y="2514600"/>
            <a:ext cx="8229600" cy="351472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 266 SGB V </a:t>
            </a:r>
            <a:endParaRPr lang="de-DE" altLang="de-DE" sz="1800">
              <a:latin typeface="Arial" panose="020B0604020202020204" pitchFamily="34" charset="0"/>
              <a:cs typeface="Arial" panose="020B0604020202020204" pitchFamily="34" charset="0"/>
            </a:endParaRPr>
          </a:p>
          <a:p>
            <a:pPr algn="ctr" eaLnBrk="1" hangingPunct="1">
              <a:spcBef>
                <a:spcPct val="50000"/>
              </a:spcBef>
            </a:pPr>
            <a:r>
              <a:rPr lang="de-DE" altLang="de-DE" sz="1800" b="1">
                <a:latin typeface="Arial" panose="020B0604020202020204" pitchFamily="34" charset="0"/>
                <a:cs typeface="Arial" panose="020B0604020202020204" pitchFamily="34" charset="0"/>
              </a:rPr>
              <a:t>Zuweisungen aus dem Gesundheitsfonds (Risikostrukturausgleich)</a:t>
            </a:r>
          </a:p>
          <a:p>
            <a:pPr algn="ctr" eaLnBrk="1" hangingPunct="1">
              <a:spcBef>
                <a:spcPct val="50000"/>
              </a:spcBef>
            </a:pPr>
            <a:r>
              <a:rPr lang="de-DE" altLang="de-DE" sz="1800" b="1">
                <a:latin typeface="Arial" panose="020B0604020202020204" pitchFamily="34" charset="0"/>
                <a:cs typeface="Arial" panose="020B0604020202020204" pitchFamily="34" charset="0"/>
              </a:rPr>
              <a:t>(Auszüge)</a:t>
            </a:r>
            <a:endParaRPr lang="de-DE" altLang="de-DE" sz="1800">
              <a:latin typeface="Arial" panose="020B0604020202020204" pitchFamily="34" charset="0"/>
              <a:cs typeface="Arial" panose="020B0604020202020204" pitchFamily="34" charset="0"/>
            </a:endParaRPr>
          </a:p>
          <a:p>
            <a:pPr eaLnBrk="1" hangingPunct="1">
              <a:spcBef>
                <a:spcPct val="50000"/>
              </a:spcBef>
            </a:pPr>
            <a:r>
              <a:rPr lang="de-DE" altLang="de-DE" sz="1600"/>
              <a:t>(1) </a:t>
            </a:r>
            <a:r>
              <a:rPr lang="de-DE" altLang="de-DE" sz="1600" baseline="30000"/>
              <a:t>1</a:t>
            </a:r>
            <a:r>
              <a:rPr lang="de-DE" altLang="de-DE" sz="1600"/>
              <a:t>Die Krankenkassen erhalten als Zuweisungen aus dem Gesundheitsfonds (§ 271) zur Deckung ihrer Ausgaben eine Grundpauschale, alters-, geschlechts- und risikoadjustierte Zu- und Abschläge zum Ausgleich der unterschiedlichen Risikostrukturen und Zuweisungen für sonstige Ausgaben (§ 270); die Zuweisungen werden jeweils entsprechend § 272 angepasst. </a:t>
            </a:r>
            <a:r>
              <a:rPr lang="de-DE" altLang="de-DE" sz="1600" baseline="30000"/>
              <a:t>2</a:t>
            </a:r>
            <a:r>
              <a:rPr lang="de-DE" altLang="de-DE" sz="1600"/>
              <a:t>Mit den alters-, geschlechts- und risikoadjustierten Zuweisungen wird jährlich ein Risikostrukturausgleich durchgeführt, mit dem die finanziellen Auswirkungen von Unterschieden in der Verteilung der Versicherten auf nach Alter und Geschlecht getrennte Versichertengruppen (§ 267 Abs. 2) und Morbiditätsgruppen (§ 268) zwischen den Krankenkassen ausgeglichen werden. </a:t>
            </a:r>
          </a:p>
        </p:txBody>
      </p:sp>
    </p:spTree>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ußzeilenplatzhalter 2">
            <a:extLst>
              <a:ext uri="{FF2B5EF4-FFF2-40B4-BE49-F238E27FC236}">
                <a16:creationId xmlns:a16="http://schemas.microsoft.com/office/drawing/2014/main" id="{8D5143D9-785E-45A4-B866-241E26F8B2C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2771" name="Foliennummernplatzhalter 3">
            <a:extLst>
              <a:ext uri="{FF2B5EF4-FFF2-40B4-BE49-F238E27FC236}">
                <a16:creationId xmlns:a16="http://schemas.microsoft.com/office/drawing/2014/main" id="{838CBCA0-E6DA-4C3F-8BE6-583B14A7505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BE967A9-55F0-4CC7-8F5C-C0C27AFD5D46}" type="slidenum">
              <a:rPr lang="de-DE" altLang="de-DE" sz="1400"/>
              <a:pPr eaLnBrk="1" hangingPunct="1"/>
              <a:t>28</a:t>
            </a:fld>
            <a:endParaRPr lang="de-DE" altLang="de-DE" sz="1400"/>
          </a:p>
        </p:txBody>
      </p:sp>
      <p:sp>
        <p:nvSpPr>
          <p:cNvPr id="32772" name="Rectangle 8">
            <a:extLst>
              <a:ext uri="{FF2B5EF4-FFF2-40B4-BE49-F238E27FC236}">
                <a16:creationId xmlns:a16="http://schemas.microsoft.com/office/drawing/2014/main" id="{58368E46-77C6-4C64-8087-463F40ADF192}"/>
              </a:ext>
            </a:extLst>
          </p:cNvPr>
          <p:cNvSpPr>
            <a:spLocks noChangeArrowheads="1"/>
          </p:cNvSpPr>
          <p:nvPr/>
        </p:nvSpPr>
        <p:spPr bwMode="auto">
          <a:xfrm>
            <a:off x="762000" y="3400425"/>
            <a:ext cx="7924800" cy="2590800"/>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2773" name="Text Box 3">
            <a:extLst>
              <a:ext uri="{FF2B5EF4-FFF2-40B4-BE49-F238E27FC236}">
                <a16:creationId xmlns:a16="http://schemas.microsoft.com/office/drawing/2014/main" id="{E28724D1-268A-4423-BBCB-68175FDD1B2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a:t>
            </a:r>
            <a:endParaRPr lang="de-DE" altLang="de-DE" sz="2000" b="1">
              <a:latin typeface="Times New Roman" panose="02020603050405020304" pitchFamily="18" charset="0"/>
            </a:endParaRPr>
          </a:p>
        </p:txBody>
      </p:sp>
      <p:sp>
        <p:nvSpPr>
          <p:cNvPr id="32774" name="Text Box 6">
            <a:extLst>
              <a:ext uri="{FF2B5EF4-FFF2-40B4-BE49-F238E27FC236}">
                <a16:creationId xmlns:a16="http://schemas.microsoft.com/office/drawing/2014/main" id="{FDF20CD5-3E77-433F-809E-473CF8A07A89}"/>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a:t>
            </a:r>
          </a:p>
        </p:txBody>
      </p:sp>
      <p:sp>
        <p:nvSpPr>
          <p:cNvPr id="55303" name="Text Box 7">
            <a:extLst>
              <a:ext uri="{FF2B5EF4-FFF2-40B4-BE49-F238E27FC236}">
                <a16:creationId xmlns:a16="http://schemas.microsoft.com/office/drawing/2014/main" id="{28AB12E2-39FF-4509-87D7-0BD3439BE4B2}"/>
              </a:ext>
            </a:extLst>
          </p:cNvPr>
          <p:cNvSpPr txBox="1">
            <a:spLocks noChangeArrowheads="1"/>
          </p:cNvSpPr>
          <p:nvPr/>
        </p:nvSpPr>
        <p:spPr bwMode="auto">
          <a:xfrm>
            <a:off x="762000" y="2667000"/>
            <a:ext cx="7848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Times New Roman" panose="02020603050405020304" pitchFamily="18" charset="0"/>
              </a:rPr>
              <a:t>§ 2 SGB V</a:t>
            </a:r>
          </a:p>
          <a:p>
            <a:pPr algn="ctr" eaLnBrk="1" hangingPunct="1">
              <a:spcBef>
                <a:spcPct val="50000"/>
              </a:spcBef>
            </a:pPr>
            <a:endParaRPr lang="de-DE" altLang="de-DE" sz="2000" b="1">
              <a:latin typeface="Times New Roman" panose="02020603050405020304" pitchFamily="18" charset="0"/>
            </a:endParaRPr>
          </a:p>
          <a:p>
            <a:pPr eaLnBrk="1" hangingPunct="1">
              <a:spcBef>
                <a:spcPct val="50000"/>
              </a:spcBef>
            </a:pPr>
            <a:r>
              <a:rPr lang="de-DE" altLang="de-DE" sz="2000">
                <a:latin typeface="Times New Roman" panose="02020603050405020304" pitchFamily="18" charset="0"/>
              </a:rPr>
              <a:t>(2) Die Versicherten erhalten die Leistungen als </a:t>
            </a:r>
            <a:r>
              <a:rPr lang="de-DE" altLang="de-DE" sz="2000" b="1">
                <a:latin typeface="Times New Roman" panose="02020603050405020304" pitchFamily="18" charset="0"/>
              </a:rPr>
              <a:t>Sach</a:t>
            </a:r>
            <a:r>
              <a:rPr lang="de-DE" altLang="de-DE" sz="2000">
                <a:latin typeface="Times New Roman" panose="02020603050405020304" pitchFamily="18" charset="0"/>
              </a:rPr>
              <a:t>- und </a:t>
            </a:r>
            <a:r>
              <a:rPr lang="de-DE" altLang="de-DE" sz="2000" b="1">
                <a:latin typeface="Times New Roman" panose="02020603050405020304" pitchFamily="18" charset="0"/>
              </a:rPr>
              <a:t>Dienstleistun-gen</a:t>
            </a:r>
            <a:r>
              <a:rPr lang="de-DE" altLang="de-DE" sz="2000">
                <a:latin typeface="Times New Roman" panose="02020603050405020304" pitchFamily="18" charset="0"/>
              </a:rPr>
              <a:t>, soweit dieses oder das Neunte Buch nichts Abweichendes vorsehen.</a:t>
            </a:r>
          </a:p>
          <a:p>
            <a:pPr eaLnBrk="1" hangingPunct="1">
              <a:spcBef>
                <a:spcPct val="50000"/>
              </a:spcBef>
            </a:pPr>
            <a:r>
              <a:rPr lang="de-DE" altLang="de-DE" sz="2000">
                <a:latin typeface="Times New Roman" panose="02020603050405020304" pitchFamily="18" charset="0"/>
              </a:rPr>
              <a:t>....</a:t>
            </a:r>
          </a:p>
          <a:p>
            <a:pPr eaLnBrk="1" hangingPunct="1">
              <a:spcBef>
                <a:spcPct val="50000"/>
              </a:spcBef>
            </a:pPr>
            <a:r>
              <a:rPr lang="de-DE" altLang="de-DE" sz="2000">
                <a:latin typeface="Times New Roman" panose="02020603050405020304" pitchFamily="18" charset="0"/>
              </a:rPr>
              <a:t>Über die Erbringung der Sach- und Dienstleistungen schließen die Krankenkassen nach den Vorschriften des Vierten Kapitels Verträge mit den Leistungserbringern. </a:t>
            </a:r>
          </a:p>
        </p:txBody>
      </p:sp>
      <p:sp>
        <p:nvSpPr>
          <p:cNvPr id="32776" name="Rectangle 9">
            <a:extLst>
              <a:ext uri="{FF2B5EF4-FFF2-40B4-BE49-F238E27FC236}">
                <a16:creationId xmlns:a16="http://schemas.microsoft.com/office/drawing/2014/main" id="{B820CA1C-8423-4A11-9AE0-7CB179879D35}"/>
              </a:ext>
            </a:extLst>
          </p:cNvPr>
          <p:cNvSpPr>
            <a:spLocks noGrp="1" noChangeArrowheads="1"/>
          </p:cNvSpPr>
          <p:nvPr>
            <p:ph type="title" idx="4294967295"/>
          </p:nvPr>
        </p:nvSpPr>
        <p:spPr/>
        <p:txBody>
          <a:bodyPr/>
          <a:lstStyle/>
          <a:p>
            <a:pPr eaLnBrk="1" hangingPunct="1"/>
            <a:r>
              <a:rPr lang="de-DE" altLang="de-DE"/>
              <a:t>Sachleistung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303"/>
                                        </p:tgtEl>
                                        <p:attrNameLst>
                                          <p:attrName>style.visibility</p:attrName>
                                        </p:attrNameLst>
                                      </p:cBhvr>
                                      <p:to>
                                        <p:strVal val="visible"/>
                                      </p:to>
                                    </p:set>
                                    <p:anim calcmode="lin" valueType="num">
                                      <p:cBhvr additive="base">
                                        <p:cTn id="7" dur="500" fill="hold"/>
                                        <p:tgtEl>
                                          <p:spTgt spid="55303"/>
                                        </p:tgtEl>
                                        <p:attrNameLst>
                                          <p:attrName>ppt_x</p:attrName>
                                        </p:attrNameLst>
                                      </p:cBhvr>
                                      <p:tavLst>
                                        <p:tav tm="0">
                                          <p:val>
                                            <p:strVal val="0-#ppt_w/2"/>
                                          </p:val>
                                        </p:tav>
                                        <p:tav tm="100000">
                                          <p:val>
                                            <p:strVal val="#ppt_x"/>
                                          </p:val>
                                        </p:tav>
                                      </p:tavLst>
                                    </p:anim>
                                    <p:anim calcmode="lin" valueType="num">
                                      <p:cBhvr additive="base">
                                        <p:cTn id="8" dur="500" fill="hold"/>
                                        <p:tgtEl>
                                          <p:spTgt spid="553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3" grpId="0" autoUpdateAnimBg="0"/>
    </p:bld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Fußzeilenplatzhalter 2">
            <a:extLst>
              <a:ext uri="{FF2B5EF4-FFF2-40B4-BE49-F238E27FC236}">
                <a16:creationId xmlns:a16="http://schemas.microsoft.com/office/drawing/2014/main" id="{E657A252-B35B-495E-8AE7-9C2B4D734B9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5939" name="Foliennummernplatzhalter 3">
            <a:extLst>
              <a:ext uri="{FF2B5EF4-FFF2-40B4-BE49-F238E27FC236}">
                <a16:creationId xmlns:a16="http://schemas.microsoft.com/office/drawing/2014/main" id="{5FE00D51-41F5-4F03-A1D2-BFDEEEA2C6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A116A76-3487-4D68-87DB-A25E402C340A}" type="slidenum">
              <a:rPr lang="de-DE" altLang="de-DE" sz="1400"/>
              <a:pPr eaLnBrk="1" hangingPunct="1"/>
              <a:t>280</a:t>
            </a:fld>
            <a:endParaRPr lang="de-DE" altLang="de-DE" sz="1400"/>
          </a:p>
        </p:txBody>
      </p:sp>
      <p:sp>
        <p:nvSpPr>
          <p:cNvPr id="295940" name="Text Box 2">
            <a:extLst>
              <a:ext uri="{FF2B5EF4-FFF2-40B4-BE49-F238E27FC236}">
                <a16:creationId xmlns:a16="http://schemas.microsoft.com/office/drawing/2014/main" id="{951BDB56-0924-428F-A2A8-E4274C9FE8A2}"/>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5941" name="Text Box 3">
            <a:extLst>
              <a:ext uri="{FF2B5EF4-FFF2-40B4-BE49-F238E27FC236}">
                <a16:creationId xmlns:a16="http://schemas.microsoft.com/office/drawing/2014/main" id="{0AAA698F-2EA2-47A5-8578-2A292E00B5AC}"/>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(6)</a:t>
            </a:r>
          </a:p>
        </p:txBody>
      </p:sp>
      <p:sp>
        <p:nvSpPr>
          <p:cNvPr id="295942" name="Text Box 4">
            <a:extLst>
              <a:ext uri="{FF2B5EF4-FFF2-40B4-BE49-F238E27FC236}">
                <a16:creationId xmlns:a16="http://schemas.microsoft.com/office/drawing/2014/main" id="{409D2F9F-B58C-477C-95E5-6EAF596C8345}"/>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Auswirkungen auf MRSA</a:t>
            </a:r>
          </a:p>
        </p:txBody>
      </p:sp>
      <p:sp>
        <p:nvSpPr>
          <p:cNvPr id="295943" name="Rectangle 5">
            <a:extLst>
              <a:ext uri="{FF2B5EF4-FFF2-40B4-BE49-F238E27FC236}">
                <a16:creationId xmlns:a16="http://schemas.microsoft.com/office/drawing/2014/main" id="{D501376B-B9D0-4B9E-A77C-EB73117686A5}"/>
              </a:ext>
            </a:extLst>
          </p:cNvPr>
          <p:cNvSpPr>
            <a:spLocks noGrp="1" noChangeArrowheads="1"/>
          </p:cNvSpPr>
          <p:nvPr>
            <p:ph type="title" idx="4294967295"/>
          </p:nvPr>
        </p:nvSpPr>
        <p:spPr/>
        <p:txBody>
          <a:bodyPr/>
          <a:lstStyle/>
          <a:p>
            <a:pPr eaLnBrk="1" hangingPunct="1"/>
            <a:r>
              <a:rPr lang="de-DE" altLang="de-DE"/>
              <a:t>DMP 7</a:t>
            </a:r>
          </a:p>
        </p:txBody>
      </p:sp>
      <p:sp>
        <p:nvSpPr>
          <p:cNvPr id="295944" name="Rectangle 6">
            <a:extLst>
              <a:ext uri="{FF2B5EF4-FFF2-40B4-BE49-F238E27FC236}">
                <a16:creationId xmlns:a16="http://schemas.microsoft.com/office/drawing/2014/main" id="{00514DC2-9801-4D49-A412-7775B6220AC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5945" name="Text Box 7">
            <a:extLst>
              <a:ext uri="{FF2B5EF4-FFF2-40B4-BE49-F238E27FC236}">
                <a16:creationId xmlns:a16="http://schemas.microsoft.com/office/drawing/2014/main" id="{EE8D040C-C2FA-44A4-B7C5-96B3E1286BB5}"/>
              </a:ext>
            </a:extLst>
          </p:cNvPr>
          <p:cNvSpPr txBox="1">
            <a:spLocks noChangeArrowheads="1"/>
          </p:cNvSpPr>
          <p:nvPr/>
        </p:nvSpPr>
        <p:spPr bwMode="auto">
          <a:xfrm>
            <a:off x="457200" y="2678113"/>
            <a:ext cx="8229600" cy="283845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Arial" panose="020B0604020202020204" pitchFamily="34" charset="0"/>
                <a:cs typeface="Arial" panose="020B0604020202020204" pitchFamily="34" charset="0"/>
              </a:rPr>
              <a:t>(2) </a:t>
            </a:r>
            <a:r>
              <a:rPr lang="de-DE" altLang="de-DE" sz="1800" baseline="30000">
                <a:latin typeface="Arial" panose="020B0604020202020204" pitchFamily="34" charset="0"/>
                <a:cs typeface="Arial" panose="020B0604020202020204" pitchFamily="34" charset="0"/>
              </a:rPr>
              <a:t>1</a:t>
            </a:r>
            <a:r>
              <a:rPr lang="de-DE" altLang="de-DE" sz="1800">
                <a:latin typeface="Arial" panose="020B0604020202020204" pitchFamily="34" charset="0"/>
                <a:cs typeface="Arial" panose="020B0604020202020204" pitchFamily="34" charset="0"/>
              </a:rPr>
              <a:t>Die Grundpauschale und die alters-, geschlechts- und risikoadjustierten Zu- und Abschläge dienen zur Deckung der standardisierten Leistungsaus-gaben der Krankenkassen. </a:t>
            </a:r>
            <a:r>
              <a:rPr lang="de-DE" altLang="de-DE" sz="1800" baseline="30000">
                <a:latin typeface="Arial" panose="020B0604020202020204" pitchFamily="34" charset="0"/>
                <a:cs typeface="Arial" panose="020B0604020202020204" pitchFamily="34" charset="0"/>
              </a:rPr>
              <a:t>2</a:t>
            </a:r>
            <a:r>
              <a:rPr lang="de-DE" altLang="de-DE" sz="1800">
                <a:latin typeface="Arial" panose="020B0604020202020204" pitchFamily="34" charset="0"/>
                <a:cs typeface="Arial" panose="020B0604020202020204" pitchFamily="34" charset="0"/>
              </a:rPr>
              <a:t>Die standardisierten Leistungsausgaben je Versicherten werden auf der Basis der durchschnittlichen Leistungsaus-gaben je Versicherten aller Krankenkassen jährlich so bestimmt, dass das Verhältnis der standardisierten Leistungsausgaben je Versicherten der Ver-sichertengruppen zueinander dem Verhältnis der nach § 267 Abs. 3 für alle Krankenkassen ermittelten durchschnittlichen Leistungsausgaben je Versicherten der Versichertengruppen nach § 267 Abs. 2 zueinander ent-spricht. </a:t>
            </a:r>
          </a:p>
        </p:txBody>
      </p:sp>
    </p:spTree>
  </p:cSld>
  <p:clrMapOvr>
    <a:masterClrMapping/>
  </p:clrMapOvr>
  <p:transition spd="med">
    <p:wipe dir="r"/>
  </p:transition>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Fußzeilenplatzhalter 2">
            <a:extLst>
              <a:ext uri="{FF2B5EF4-FFF2-40B4-BE49-F238E27FC236}">
                <a16:creationId xmlns:a16="http://schemas.microsoft.com/office/drawing/2014/main" id="{A6C1D7F4-8643-47C4-80FA-40A9C020497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6963" name="Foliennummernplatzhalter 3">
            <a:extLst>
              <a:ext uri="{FF2B5EF4-FFF2-40B4-BE49-F238E27FC236}">
                <a16:creationId xmlns:a16="http://schemas.microsoft.com/office/drawing/2014/main" id="{6FAAAC84-478C-4E8F-9B67-2591BCD37F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3AA6274-A5CA-45B8-AF2A-CB72381C2705}" type="slidenum">
              <a:rPr lang="de-DE" altLang="de-DE" sz="1400"/>
              <a:pPr eaLnBrk="1" hangingPunct="1"/>
              <a:t>281</a:t>
            </a:fld>
            <a:endParaRPr lang="de-DE" altLang="de-DE" sz="1400"/>
          </a:p>
        </p:txBody>
      </p:sp>
      <p:sp>
        <p:nvSpPr>
          <p:cNvPr id="296964" name="Text Box 2">
            <a:extLst>
              <a:ext uri="{FF2B5EF4-FFF2-40B4-BE49-F238E27FC236}">
                <a16:creationId xmlns:a16="http://schemas.microsoft.com/office/drawing/2014/main" id="{F6ED2AB1-6462-496F-8A1D-40C5AC0B7953}"/>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6965" name="Text Box 3">
            <a:extLst>
              <a:ext uri="{FF2B5EF4-FFF2-40B4-BE49-F238E27FC236}">
                <a16:creationId xmlns:a16="http://schemas.microsoft.com/office/drawing/2014/main" id="{0B8E9D7D-03E9-4427-8B8C-C4A6EEE21C14}"/>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(8)</a:t>
            </a:r>
          </a:p>
        </p:txBody>
      </p:sp>
      <p:sp>
        <p:nvSpPr>
          <p:cNvPr id="296966" name="Text Box 4">
            <a:extLst>
              <a:ext uri="{FF2B5EF4-FFF2-40B4-BE49-F238E27FC236}">
                <a16:creationId xmlns:a16="http://schemas.microsoft.com/office/drawing/2014/main" id="{027E3F08-EADB-4255-93B9-3461516F03D1}"/>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Auswirkungen auf MRSA</a:t>
            </a:r>
          </a:p>
        </p:txBody>
      </p:sp>
      <p:sp>
        <p:nvSpPr>
          <p:cNvPr id="296967" name="Rectangle 5">
            <a:extLst>
              <a:ext uri="{FF2B5EF4-FFF2-40B4-BE49-F238E27FC236}">
                <a16:creationId xmlns:a16="http://schemas.microsoft.com/office/drawing/2014/main" id="{70859FDE-4D1C-4AB7-BCB9-DA5A0746CA54}"/>
              </a:ext>
            </a:extLst>
          </p:cNvPr>
          <p:cNvSpPr>
            <a:spLocks noGrp="1" noChangeArrowheads="1"/>
          </p:cNvSpPr>
          <p:nvPr>
            <p:ph type="title" idx="4294967295"/>
          </p:nvPr>
        </p:nvSpPr>
        <p:spPr/>
        <p:txBody>
          <a:bodyPr/>
          <a:lstStyle/>
          <a:p>
            <a:pPr eaLnBrk="1" hangingPunct="1"/>
            <a:r>
              <a:rPr lang="de-DE" altLang="de-DE"/>
              <a:t>DMP 8</a:t>
            </a:r>
          </a:p>
        </p:txBody>
      </p:sp>
      <p:sp>
        <p:nvSpPr>
          <p:cNvPr id="296968" name="Rectangle 6">
            <a:extLst>
              <a:ext uri="{FF2B5EF4-FFF2-40B4-BE49-F238E27FC236}">
                <a16:creationId xmlns:a16="http://schemas.microsoft.com/office/drawing/2014/main" id="{B92503FB-0C58-43FA-8E4F-C608763A4EE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6969" name="Text Box 7">
            <a:extLst>
              <a:ext uri="{FF2B5EF4-FFF2-40B4-BE49-F238E27FC236}">
                <a16:creationId xmlns:a16="http://schemas.microsoft.com/office/drawing/2014/main" id="{D0AE2608-D454-4B29-8B41-1142435198C9}"/>
              </a:ext>
            </a:extLst>
          </p:cNvPr>
          <p:cNvSpPr txBox="1">
            <a:spLocks noChangeArrowheads="1"/>
          </p:cNvSpPr>
          <p:nvPr/>
        </p:nvSpPr>
        <p:spPr bwMode="auto">
          <a:xfrm>
            <a:off x="457200" y="2590800"/>
            <a:ext cx="8229600" cy="18796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br>
              <a:rPr lang="de-DE" altLang="de-DE" sz="1800">
                <a:latin typeface="Arial" panose="020B0604020202020204" pitchFamily="34" charset="0"/>
                <a:cs typeface="Arial" panose="020B0604020202020204" pitchFamily="34" charset="0"/>
              </a:rPr>
            </a:br>
            <a:r>
              <a:rPr lang="de-DE" altLang="de-DE" sz="1800">
                <a:latin typeface="Arial" panose="020B0604020202020204" pitchFamily="34" charset="0"/>
                <a:cs typeface="Arial" panose="020B0604020202020204" pitchFamily="34" charset="0"/>
              </a:rPr>
              <a:t>Berücksichtigung der DMP bei Berechnung des MRSA in der</a:t>
            </a:r>
          </a:p>
          <a:p>
            <a:pPr algn="ctr" eaLnBrk="1" hangingPunct="1">
              <a:spcBef>
                <a:spcPct val="50000"/>
              </a:spcBef>
            </a:pPr>
            <a:endParaRPr lang="de-DE" altLang="de-DE" sz="1800">
              <a:latin typeface="Arial" panose="020B0604020202020204" pitchFamily="34" charset="0"/>
              <a:cs typeface="Arial" panose="020B0604020202020204" pitchFamily="34" charset="0"/>
            </a:endParaRPr>
          </a:p>
          <a:p>
            <a:pPr algn="ctr" eaLnBrk="1" hangingPunct="1">
              <a:spcBef>
                <a:spcPct val="50000"/>
              </a:spcBef>
            </a:pPr>
            <a:r>
              <a:rPr lang="de-DE" altLang="de-DE" sz="1800">
                <a:latin typeface="Arial" panose="020B0604020202020204" pitchFamily="34" charset="0"/>
                <a:cs typeface="Arial" panose="020B0604020202020204" pitchFamily="34" charset="0"/>
              </a:rPr>
              <a:t>RSAV  (</a:t>
            </a:r>
            <a:r>
              <a:rPr lang="de-DE" altLang="de-DE" sz="1800" b="1">
                <a:latin typeface="Arial" panose="020B0604020202020204" pitchFamily="34" charset="0"/>
                <a:cs typeface="Arial" panose="020B0604020202020204" pitchFamily="34" charset="0"/>
              </a:rPr>
              <a:t>Risikostruktur-Ausgleichsverordnung)</a:t>
            </a:r>
          </a:p>
          <a:p>
            <a:pPr algn="ctr" eaLnBrk="1" hangingPunct="1">
              <a:spcBef>
                <a:spcPct val="50000"/>
              </a:spcBef>
            </a:pPr>
            <a:r>
              <a:rPr lang="de-DE" altLang="de-DE" sz="1800">
                <a:latin typeface="Arial" panose="020B0604020202020204" pitchFamily="34" charset="0"/>
                <a:cs typeface="Arial" panose="020B0604020202020204" pitchFamily="34" charset="0"/>
              </a:rPr>
              <a:t>geregelt</a:t>
            </a:r>
          </a:p>
        </p:txBody>
      </p:sp>
    </p:spTree>
  </p:cSld>
  <p:clrMapOvr>
    <a:masterClrMapping/>
  </p:clrMapOvr>
  <p:transition spd="med">
    <p:wipe dir="r"/>
  </p:transition>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Fußzeilenplatzhalter 2">
            <a:extLst>
              <a:ext uri="{FF2B5EF4-FFF2-40B4-BE49-F238E27FC236}">
                <a16:creationId xmlns:a16="http://schemas.microsoft.com/office/drawing/2014/main" id="{ECC3E38F-A478-462D-BE81-DCC7938171F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7987" name="Foliennummernplatzhalter 3">
            <a:extLst>
              <a:ext uri="{FF2B5EF4-FFF2-40B4-BE49-F238E27FC236}">
                <a16:creationId xmlns:a16="http://schemas.microsoft.com/office/drawing/2014/main" id="{DC751A1E-C29A-44C9-9EB7-3181624DA7A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9EF67F8-55FD-4C9F-9E3B-6DB73F5121EF}" type="slidenum">
              <a:rPr lang="de-DE" altLang="de-DE" sz="1400"/>
              <a:pPr eaLnBrk="1" hangingPunct="1"/>
              <a:t>282</a:t>
            </a:fld>
            <a:endParaRPr lang="de-DE" altLang="de-DE" sz="1400"/>
          </a:p>
        </p:txBody>
      </p:sp>
      <p:sp>
        <p:nvSpPr>
          <p:cNvPr id="297988" name="Text Box 2">
            <a:extLst>
              <a:ext uri="{FF2B5EF4-FFF2-40B4-BE49-F238E27FC236}">
                <a16:creationId xmlns:a16="http://schemas.microsoft.com/office/drawing/2014/main" id="{CA8D4EA1-8E7D-47AD-8C19-C29527C04CF1}"/>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7989" name="Text Box 3">
            <a:extLst>
              <a:ext uri="{FF2B5EF4-FFF2-40B4-BE49-F238E27FC236}">
                <a16:creationId xmlns:a16="http://schemas.microsoft.com/office/drawing/2014/main" id="{862422A2-85D8-48C3-80A1-D797D9BB4BB3}"/>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(9)</a:t>
            </a:r>
          </a:p>
        </p:txBody>
      </p:sp>
      <p:sp>
        <p:nvSpPr>
          <p:cNvPr id="297990" name="Text Box 4">
            <a:extLst>
              <a:ext uri="{FF2B5EF4-FFF2-40B4-BE49-F238E27FC236}">
                <a16:creationId xmlns:a16="http://schemas.microsoft.com/office/drawing/2014/main" id="{B8066D04-201A-42CB-A288-F286C2F13AEC}"/>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Auswirkungen auf RSA</a:t>
            </a:r>
          </a:p>
        </p:txBody>
      </p:sp>
      <p:sp>
        <p:nvSpPr>
          <p:cNvPr id="297991" name="Rectangle 5">
            <a:extLst>
              <a:ext uri="{FF2B5EF4-FFF2-40B4-BE49-F238E27FC236}">
                <a16:creationId xmlns:a16="http://schemas.microsoft.com/office/drawing/2014/main" id="{1A14CD09-D8D1-46CD-A1AC-D0C434B5C86B}"/>
              </a:ext>
            </a:extLst>
          </p:cNvPr>
          <p:cNvSpPr>
            <a:spLocks noGrp="1" noChangeArrowheads="1"/>
          </p:cNvSpPr>
          <p:nvPr>
            <p:ph type="title" idx="4294967295"/>
          </p:nvPr>
        </p:nvSpPr>
        <p:spPr/>
        <p:txBody>
          <a:bodyPr/>
          <a:lstStyle/>
          <a:p>
            <a:pPr eaLnBrk="1" hangingPunct="1"/>
            <a:r>
              <a:rPr lang="de-DE" altLang="de-DE"/>
              <a:t>DMP 9</a:t>
            </a:r>
          </a:p>
        </p:txBody>
      </p:sp>
      <p:sp>
        <p:nvSpPr>
          <p:cNvPr id="297992" name="Rectangle 6">
            <a:extLst>
              <a:ext uri="{FF2B5EF4-FFF2-40B4-BE49-F238E27FC236}">
                <a16:creationId xmlns:a16="http://schemas.microsoft.com/office/drawing/2014/main" id="{F302D263-6EB5-42DD-B986-B6CFC47BD39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7993" name="Text Box 7">
            <a:extLst>
              <a:ext uri="{FF2B5EF4-FFF2-40B4-BE49-F238E27FC236}">
                <a16:creationId xmlns:a16="http://schemas.microsoft.com/office/drawing/2014/main" id="{F99E6C3A-6371-4822-8850-0728BF4BBB24}"/>
              </a:ext>
            </a:extLst>
          </p:cNvPr>
          <p:cNvSpPr txBox="1">
            <a:spLocks noChangeArrowheads="1"/>
          </p:cNvSpPr>
          <p:nvPr/>
        </p:nvSpPr>
        <p:spPr bwMode="auto">
          <a:xfrm>
            <a:off x="457200" y="2743200"/>
            <a:ext cx="8229600" cy="915988"/>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solidFill>
                  <a:srgbClr val="CC0033"/>
                </a:solidFill>
                <a:latin typeface="Arial" panose="020B0604020202020204" pitchFamily="34" charset="0"/>
                <a:cs typeface="Arial" panose="020B0604020202020204" pitchFamily="34" charset="0"/>
              </a:rPr>
              <a:t>Verordnung über das Verfahren zum Risikostrukturausgleich in der gesetzlichen Krankenversicherung (Risikostruktur-Ausgleichsverordnung - RSAV) </a:t>
            </a:r>
          </a:p>
        </p:txBody>
      </p:sp>
      <p:sp>
        <p:nvSpPr>
          <p:cNvPr id="297994" name="Text Box 8">
            <a:extLst>
              <a:ext uri="{FF2B5EF4-FFF2-40B4-BE49-F238E27FC236}">
                <a16:creationId xmlns:a16="http://schemas.microsoft.com/office/drawing/2014/main" id="{368F9824-3816-47A1-AB64-9C33FB533A22}"/>
              </a:ext>
            </a:extLst>
          </p:cNvPr>
          <p:cNvSpPr txBox="1">
            <a:spLocks noChangeArrowheads="1"/>
          </p:cNvSpPr>
          <p:nvPr/>
        </p:nvSpPr>
        <p:spPr bwMode="auto">
          <a:xfrm>
            <a:off x="1295400" y="4114800"/>
            <a:ext cx="66294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latin typeface="Arial" panose="020B0604020202020204" pitchFamily="34" charset="0"/>
                <a:cs typeface="Arial" panose="020B0604020202020204" pitchFamily="34" charset="0"/>
              </a:rPr>
              <a:t>Vom 3. Januar 1994 (BGBl. I S. 55)</a:t>
            </a:r>
          </a:p>
          <a:p>
            <a:pPr algn="ctr" eaLnBrk="1" hangingPunct="1">
              <a:spcBef>
                <a:spcPct val="50000"/>
              </a:spcBef>
            </a:pPr>
            <a:r>
              <a:rPr lang="de-DE" altLang="de-DE" sz="1400">
                <a:latin typeface="Arial" panose="020B0604020202020204" pitchFamily="34" charset="0"/>
                <a:cs typeface="Arial" panose="020B0604020202020204" pitchFamily="34" charset="0"/>
              </a:rPr>
              <a:t>zuletzt geändert durch Artikel 17 des Gesetzes vom 17. Juli 2009 (BGBl. I S. 1990)</a:t>
            </a:r>
          </a:p>
          <a:p>
            <a:pPr algn="ctr" eaLnBrk="1" hangingPunct="1">
              <a:spcBef>
                <a:spcPct val="50000"/>
              </a:spcBef>
            </a:pPr>
            <a:r>
              <a:rPr lang="de-DE" altLang="de-DE" sz="1400">
                <a:latin typeface="Arial" panose="020B0604020202020204" pitchFamily="34" charset="0"/>
                <a:cs typeface="Arial" panose="020B0604020202020204" pitchFamily="34" charset="0"/>
              </a:rPr>
              <a:t>auf Grund des § 266 Abs. 7 des Fünften Buches Sozialgesetzbuch, der durch Artikel 1 Nr. 143 des Gesetzes vom 21. Dezember 1992 (BGBl. I S. 2266) neu gefasst worden ist.</a:t>
            </a:r>
          </a:p>
        </p:txBody>
      </p:sp>
    </p:spTree>
  </p:cSld>
  <p:clrMapOvr>
    <a:masterClrMapping/>
  </p:clrMapOvr>
  <p:transition spd="med">
    <p:wipe dir="r"/>
  </p:transition>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Fußzeilenplatzhalter 2">
            <a:extLst>
              <a:ext uri="{FF2B5EF4-FFF2-40B4-BE49-F238E27FC236}">
                <a16:creationId xmlns:a16="http://schemas.microsoft.com/office/drawing/2014/main" id="{09880E60-B356-440C-ACCA-4642812D55B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299011" name="Foliennummernplatzhalter 3">
            <a:extLst>
              <a:ext uri="{FF2B5EF4-FFF2-40B4-BE49-F238E27FC236}">
                <a16:creationId xmlns:a16="http://schemas.microsoft.com/office/drawing/2014/main" id="{28D1DDF3-E850-431B-9283-2F580968092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4DBB3C8-2080-4CC6-9346-67720C9CAF7E}" type="slidenum">
              <a:rPr lang="de-DE" altLang="de-DE" sz="1400"/>
              <a:pPr eaLnBrk="1" hangingPunct="1"/>
              <a:t>283</a:t>
            </a:fld>
            <a:endParaRPr lang="de-DE" altLang="de-DE" sz="1400"/>
          </a:p>
        </p:txBody>
      </p:sp>
      <p:sp>
        <p:nvSpPr>
          <p:cNvPr id="299012" name="Text Box 2">
            <a:extLst>
              <a:ext uri="{FF2B5EF4-FFF2-40B4-BE49-F238E27FC236}">
                <a16:creationId xmlns:a16="http://schemas.microsoft.com/office/drawing/2014/main" id="{291F2116-E74B-4427-9F02-321326C96D64}"/>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299013" name="Text Box 3">
            <a:extLst>
              <a:ext uri="{FF2B5EF4-FFF2-40B4-BE49-F238E27FC236}">
                <a16:creationId xmlns:a16="http://schemas.microsoft.com/office/drawing/2014/main" id="{CD318AC2-F5CF-428C-88FC-F575A508CEEE}"/>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2000">
                <a:latin typeface="Times New Roman" panose="02020603050405020304" pitchFamily="18" charset="0"/>
              </a:rPr>
              <a:t>Strukturierte Behandlungsprogramme (10)</a:t>
            </a:r>
          </a:p>
        </p:txBody>
      </p:sp>
      <p:sp>
        <p:nvSpPr>
          <p:cNvPr id="299014" name="Text Box 4">
            <a:extLst>
              <a:ext uri="{FF2B5EF4-FFF2-40B4-BE49-F238E27FC236}">
                <a16:creationId xmlns:a16="http://schemas.microsoft.com/office/drawing/2014/main" id="{A00DBB87-FD67-4917-A573-09896D2C05CB}"/>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Auswirkungen auf RSA</a:t>
            </a:r>
          </a:p>
        </p:txBody>
      </p:sp>
      <p:sp>
        <p:nvSpPr>
          <p:cNvPr id="299015" name="Rectangle 5">
            <a:extLst>
              <a:ext uri="{FF2B5EF4-FFF2-40B4-BE49-F238E27FC236}">
                <a16:creationId xmlns:a16="http://schemas.microsoft.com/office/drawing/2014/main" id="{2FBE475E-5B93-4E68-8BAD-2A51AE21FC51}"/>
              </a:ext>
            </a:extLst>
          </p:cNvPr>
          <p:cNvSpPr>
            <a:spLocks noGrp="1" noChangeArrowheads="1"/>
          </p:cNvSpPr>
          <p:nvPr>
            <p:ph type="title" idx="4294967295"/>
          </p:nvPr>
        </p:nvSpPr>
        <p:spPr/>
        <p:txBody>
          <a:bodyPr/>
          <a:lstStyle/>
          <a:p>
            <a:pPr eaLnBrk="1" hangingPunct="1"/>
            <a:r>
              <a:rPr lang="de-DE" altLang="de-DE"/>
              <a:t>DMP 10</a:t>
            </a:r>
          </a:p>
        </p:txBody>
      </p:sp>
      <p:sp>
        <p:nvSpPr>
          <p:cNvPr id="299016" name="Rectangle 6">
            <a:extLst>
              <a:ext uri="{FF2B5EF4-FFF2-40B4-BE49-F238E27FC236}">
                <a16:creationId xmlns:a16="http://schemas.microsoft.com/office/drawing/2014/main" id="{FD2BD983-8823-4B50-A7C7-E7DA1D097BD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299017" name="Text Box 7">
            <a:extLst>
              <a:ext uri="{FF2B5EF4-FFF2-40B4-BE49-F238E27FC236}">
                <a16:creationId xmlns:a16="http://schemas.microsoft.com/office/drawing/2014/main" id="{734CBCD8-8A8F-46CF-BC95-00909281D3A8}"/>
              </a:ext>
            </a:extLst>
          </p:cNvPr>
          <p:cNvSpPr txBox="1">
            <a:spLocks noChangeArrowheads="1"/>
          </p:cNvSpPr>
          <p:nvPr/>
        </p:nvSpPr>
        <p:spPr bwMode="auto">
          <a:xfrm>
            <a:off x="457200" y="2743200"/>
            <a:ext cx="8229600" cy="35306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Arial" panose="020B0604020202020204" pitchFamily="34" charset="0"/>
                <a:cs typeface="Arial" panose="020B0604020202020204" pitchFamily="34" charset="0"/>
              </a:rPr>
              <a:t>Derzeit umfassen die DMP die 5 folgenden Krankheiten:</a:t>
            </a:r>
          </a:p>
          <a:p>
            <a:pPr algn="ctr" eaLnBrk="1" hangingPunct="1">
              <a:spcBef>
                <a:spcPct val="50000"/>
              </a:spcBef>
            </a:pPr>
            <a:endParaRPr lang="de-DE" altLang="de-DE" sz="1800" b="1">
              <a:latin typeface="Arial" panose="020B0604020202020204" pitchFamily="34" charset="0"/>
              <a:cs typeface="Arial" panose="020B0604020202020204" pitchFamily="34" charset="0"/>
            </a:endParaRPr>
          </a:p>
          <a:p>
            <a:pPr algn="ctr" eaLnBrk="1" hangingPunct="1">
              <a:spcBef>
                <a:spcPct val="50000"/>
              </a:spcBef>
            </a:pPr>
            <a:r>
              <a:rPr lang="de-DE" altLang="de-DE" sz="1800" b="1">
                <a:latin typeface="Arial" panose="020B0604020202020204" pitchFamily="34" charset="0"/>
                <a:cs typeface="Arial" panose="020B0604020202020204" pitchFamily="34" charset="0"/>
              </a:rPr>
              <a:t>Diabetes Typ 2</a:t>
            </a:r>
          </a:p>
          <a:p>
            <a:pPr algn="ctr" eaLnBrk="1" hangingPunct="1">
              <a:spcBef>
                <a:spcPct val="50000"/>
              </a:spcBef>
            </a:pPr>
            <a:r>
              <a:rPr lang="de-DE" altLang="de-DE" sz="1800" b="1">
                <a:latin typeface="Arial" panose="020B0604020202020204" pitchFamily="34" charset="0"/>
                <a:cs typeface="Arial" panose="020B0604020202020204" pitchFamily="34" charset="0"/>
              </a:rPr>
              <a:t>KHK (koronare Herzkrankheit)</a:t>
            </a:r>
          </a:p>
          <a:p>
            <a:pPr algn="ctr" eaLnBrk="1" hangingPunct="1">
              <a:spcBef>
                <a:spcPct val="50000"/>
              </a:spcBef>
            </a:pPr>
            <a:r>
              <a:rPr lang="de-DE" altLang="de-DE" sz="1800" b="1">
                <a:latin typeface="Arial" panose="020B0604020202020204" pitchFamily="34" charset="0"/>
                <a:cs typeface="Arial" panose="020B0604020202020204" pitchFamily="34" charset="0"/>
              </a:rPr>
              <a:t>Brustkrebs</a:t>
            </a:r>
          </a:p>
          <a:p>
            <a:pPr algn="ctr" eaLnBrk="1" hangingPunct="1">
              <a:spcBef>
                <a:spcPct val="50000"/>
              </a:spcBef>
            </a:pPr>
            <a:r>
              <a:rPr lang="de-DE" altLang="de-DE" sz="1800" b="1">
                <a:latin typeface="Arial" panose="020B0604020202020204" pitchFamily="34" charset="0"/>
                <a:cs typeface="Arial" panose="020B0604020202020204" pitchFamily="34" charset="0"/>
              </a:rPr>
              <a:t>Diabetes Typ 1</a:t>
            </a:r>
          </a:p>
          <a:p>
            <a:pPr algn="ctr" eaLnBrk="1" hangingPunct="1">
              <a:spcBef>
                <a:spcPct val="50000"/>
              </a:spcBef>
            </a:pPr>
            <a:r>
              <a:rPr lang="de-DE" altLang="de-DE" sz="1800" b="1">
                <a:latin typeface="Arial" panose="020B0604020202020204" pitchFamily="34" charset="0"/>
                <a:cs typeface="Arial" panose="020B0604020202020204" pitchFamily="34" charset="0"/>
              </a:rPr>
              <a:t>COPD </a:t>
            </a:r>
          </a:p>
          <a:p>
            <a:pPr algn="ctr" eaLnBrk="1" hangingPunct="1">
              <a:spcBef>
                <a:spcPct val="50000"/>
              </a:spcBef>
            </a:pPr>
            <a:r>
              <a:rPr lang="de-DE" altLang="de-DE" sz="1800" b="1">
                <a:latin typeface="Arial" panose="020B0604020202020204" pitchFamily="34" charset="0"/>
                <a:cs typeface="Arial" panose="020B0604020202020204" pitchFamily="34" charset="0"/>
              </a:rPr>
              <a:t>(</a:t>
            </a:r>
            <a:r>
              <a:rPr lang="de-DE" altLang="de-DE" sz="1800">
                <a:latin typeface="Arial" panose="020B0604020202020204" pitchFamily="34" charset="0"/>
                <a:cs typeface="Arial" panose="020B0604020202020204" pitchFamily="34" charset="0"/>
              </a:rPr>
              <a:t>chronic obstructive pulmonary disease = </a:t>
            </a:r>
            <a:r>
              <a:rPr lang="de-DE" altLang="de-DE" sz="1600" b="1">
                <a:latin typeface="Arial" panose="020B0604020202020204" pitchFamily="34" charset="0"/>
                <a:cs typeface="Arial" panose="020B0604020202020204" pitchFamily="34" charset="0"/>
              </a:rPr>
              <a:t>Chronisch obstruktive Lungenerkrankung</a:t>
            </a:r>
            <a:r>
              <a:rPr lang="de-DE" altLang="de-DE" sz="1800">
                <a:latin typeface="Arial" panose="020B0604020202020204" pitchFamily="34" charset="0"/>
                <a:cs typeface="Arial" panose="020B0604020202020204" pitchFamily="34" charset="0"/>
              </a:rPr>
              <a:t>)</a:t>
            </a:r>
            <a:r>
              <a:rPr lang="de-DE" altLang="de-DE" sz="1800" b="1">
                <a:latin typeface="Arial" panose="020B0604020202020204" pitchFamily="34" charset="0"/>
                <a:cs typeface="Arial" panose="020B0604020202020204" pitchFamily="34" charset="0"/>
              </a:rPr>
              <a:t> </a:t>
            </a:r>
          </a:p>
        </p:txBody>
      </p:sp>
    </p:spTree>
  </p:cSld>
  <p:clrMapOvr>
    <a:masterClrMapping/>
  </p:clrMapOvr>
  <p:transition spd="med">
    <p:wipe dir="r"/>
  </p:transition>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Fußzeilenplatzhalter 2">
            <a:extLst>
              <a:ext uri="{FF2B5EF4-FFF2-40B4-BE49-F238E27FC236}">
                <a16:creationId xmlns:a16="http://schemas.microsoft.com/office/drawing/2014/main" id="{AABC7C2A-6D22-4C5F-B814-47651A8A268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0035" name="Foliennummernplatzhalter 3">
            <a:extLst>
              <a:ext uri="{FF2B5EF4-FFF2-40B4-BE49-F238E27FC236}">
                <a16:creationId xmlns:a16="http://schemas.microsoft.com/office/drawing/2014/main" id="{BC71840D-976F-4568-AD92-B795160A0F2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F4AE048-54C7-42EC-8D84-EF4661F6E0D3}" type="slidenum">
              <a:rPr lang="de-DE" altLang="de-DE" sz="1400"/>
              <a:pPr eaLnBrk="1" hangingPunct="1"/>
              <a:t>284</a:t>
            </a:fld>
            <a:endParaRPr lang="de-DE" altLang="de-DE" sz="1400"/>
          </a:p>
        </p:txBody>
      </p:sp>
      <p:sp>
        <p:nvSpPr>
          <p:cNvPr id="300036" name="Text Box 2">
            <a:extLst>
              <a:ext uri="{FF2B5EF4-FFF2-40B4-BE49-F238E27FC236}">
                <a16:creationId xmlns:a16="http://schemas.microsoft.com/office/drawing/2014/main" id="{8BF0795E-664D-4799-8E7F-C87A0A2864A9}"/>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0037" name="Text Box 3">
            <a:extLst>
              <a:ext uri="{FF2B5EF4-FFF2-40B4-BE49-F238E27FC236}">
                <a16:creationId xmlns:a16="http://schemas.microsoft.com/office/drawing/2014/main" id="{4FBB8266-6139-4D10-AFFA-8246561993BE}"/>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dirty="0">
                <a:latin typeface="Times New Roman" panose="02020603050405020304" pitchFamily="18" charset="0"/>
              </a:rPr>
              <a:t>Besondere Versorgung (1)</a:t>
            </a:r>
          </a:p>
        </p:txBody>
      </p:sp>
      <p:sp>
        <p:nvSpPr>
          <p:cNvPr id="300039" name="Rectangle 5">
            <a:extLst>
              <a:ext uri="{FF2B5EF4-FFF2-40B4-BE49-F238E27FC236}">
                <a16:creationId xmlns:a16="http://schemas.microsoft.com/office/drawing/2014/main" id="{520D7323-7409-42C0-9998-A80024E5F132}"/>
              </a:ext>
            </a:extLst>
          </p:cNvPr>
          <p:cNvSpPr>
            <a:spLocks noGrp="1" noChangeArrowheads="1"/>
          </p:cNvSpPr>
          <p:nvPr>
            <p:ph type="title" idx="4294967295"/>
          </p:nvPr>
        </p:nvSpPr>
        <p:spPr/>
        <p:txBody>
          <a:bodyPr/>
          <a:lstStyle/>
          <a:p>
            <a:pPr eaLnBrk="1" hangingPunct="1"/>
            <a:r>
              <a:rPr lang="de-DE" altLang="de-DE"/>
              <a:t>IV 1</a:t>
            </a:r>
          </a:p>
        </p:txBody>
      </p:sp>
      <p:sp>
        <p:nvSpPr>
          <p:cNvPr id="300040" name="Rectangle 6">
            <a:extLst>
              <a:ext uri="{FF2B5EF4-FFF2-40B4-BE49-F238E27FC236}">
                <a16:creationId xmlns:a16="http://schemas.microsoft.com/office/drawing/2014/main" id="{9EB09735-A7E4-4C7D-AE4B-BE7FC29DB140}"/>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0041" name="Text Box 7">
            <a:extLst>
              <a:ext uri="{FF2B5EF4-FFF2-40B4-BE49-F238E27FC236}">
                <a16:creationId xmlns:a16="http://schemas.microsoft.com/office/drawing/2014/main" id="{8BAD6468-6DEF-4E28-8DF9-FAA44F14E4B4}"/>
              </a:ext>
            </a:extLst>
          </p:cNvPr>
          <p:cNvSpPr txBox="1">
            <a:spLocks noChangeArrowheads="1"/>
          </p:cNvSpPr>
          <p:nvPr/>
        </p:nvSpPr>
        <p:spPr bwMode="auto">
          <a:xfrm>
            <a:off x="457200" y="2025091"/>
            <a:ext cx="8229600" cy="3093154"/>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Arial" panose="020B0604020202020204" pitchFamily="34" charset="0"/>
                <a:cs typeface="Arial" panose="020B0604020202020204" pitchFamily="34" charset="0"/>
              </a:rPr>
              <a:t>§ 140a SGB V </a:t>
            </a:r>
            <a:endParaRPr lang="de-DE" altLang="de-DE" sz="1400" dirty="0">
              <a:latin typeface="Arial" panose="020B0604020202020204" pitchFamily="34" charset="0"/>
              <a:cs typeface="Arial" panose="020B0604020202020204" pitchFamily="34" charset="0"/>
            </a:endParaRPr>
          </a:p>
          <a:p>
            <a:pPr algn="ctr" eaLnBrk="1" hangingPunct="1">
              <a:spcBef>
                <a:spcPct val="50000"/>
              </a:spcBef>
            </a:pPr>
            <a:r>
              <a:rPr lang="de-DE" altLang="de-DE" sz="1400" b="1" dirty="0">
                <a:latin typeface="Arial" panose="020B0604020202020204" pitchFamily="34" charset="0"/>
                <a:cs typeface="Arial" panose="020B0604020202020204" pitchFamily="34" charset="0"/>
              </a:rPr>
              <a:t>Besondere Versorgung </a:t>
            </a:r>
            <a:endParaRPr lang="de-DE" altLang="de-DE" sz="1400" dirty="0">
              <a:latin typeface="Arial" panose="020B0604020202020204" pitchFamily="34" charset="0"/>
              <a:cs typeface="Arial" panose="020B0604020202020204" pitchFamily="34" charset="0"/>
            </a:endParaRPr>
          </a:p>
          <a:p>
            <a:r>
              <a:rPr lang="de-DE" sz="1600" dirty="0"/>
              <a:t>(1) Die Krankenkassen können Verträge mit den in Absatz 3 genannten Leistungserbringern über eine besondere Versorgung der Versicherten abschließen. Sie ermöglichen eine verschiedene Leistungssektoren übergreifende oder eine interdisziplinär fachübergreifende Versorgung (integrierte Versorgung) sowie unter Beteiligung vertragsärztlicher Leistungserbringer oder deren Gemeinschaften besondere ambulante ärztliche Versorgungsaufträge. Verträge, die nach den §§ 73a, 73c und 140a in der am 22. Juli 2015 geltenden Fassung geschlossen wurden, gelten fort. Soweit die Versorgung der Versicherten nach diesen Verträgen durchgeführt wird, ist der Sicherstellungsauftrag nach § 75 Absatz 1 eingeschränkt. Satz 4 gilt nicht für die Organisation der vertragsärztlichen Versorgung zu den sprechstundenfreien Zeiten.</a:t>
            </a:r>
          </a:p>
        </p:txBody>
      </p:sp>
    </p:spTree>
  </p:cSld>
  <p:clrMapOvr>
    <a:masterClrMapping/>
  </p:clrMapOvr>
  <p:transition spd="med">
    <p:wipe dir="r"/>
  </p:transition>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Fußzeilenplatzhalter 2">
            <a:extLst>
              <a:ext uri="{FF2B5EF4-FFF2-40B4-BE49-F238E27FC236}">
                <a16:creationId xmlns:a16="http://schemas.microsoft.com/office/drawing/2014/main" id="{367FC86C-1478-47D5-9022-B2427AC5DDE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2083" name="Foliennummernplatzhalter 3">
            <a:extLst>
              <a:ext uri="{FF2B5EF4-FFF2-40B4-BE49-F238E27FC236}">
                <a16:creationId xmlns:a16="http://schemas.microsoft.com/office/drawing/2014/main" id="{EF8DEBA3-DE1F-4842-BC35-A373EE09DE4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3085FD6-C3BD-4D3F-BD2D-A2B42B8CE4F7}" type="slidenum">
              <a:rPr lang="de-DE" altLang="de-DE" sz="1400"/>
              <a:pPr eaLnBrk="1" hangingPunct="1"/>
              <a:t>285</a:t>
            </a:fld>
            <a:endParaRPr lang="de-DE" altLang="de-DE" sz="1400"/>
          </a:p>
        </p:txBody>
      </p:sp>
      <p:sp>
        <p:nvSpPr>
          <p:cNvPr id="302084" name="Text Box 2">
            <a:extLst>
              <a:ext uri="{FF2B5EF4-FFF2-40B4-BE49-F238E27FC236}">
                <a16:creationId xmlns:a16="http://schemas.microsoft.com/office/drawing/2014/main" id="{EF61D90F-D6B4-4832-BFA6-1A3ADA1C8660}"/>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2085" name="Text Box 3">
            <a:extLst>
              <a:ext uri="{FF2B5EF4-FFF2-40B4-BE49-F238E27FC236}">
                <a16:creationId xmlns:a16="http://schemas.microsoft.com/office/drawing/2014/main" id="{478C0A85-0D34-404F-92D9-DC5DA072778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dirty="0">
                <a:latin typeface="Times New Roman" panose="02020603050405020304" pitchFamily="18" charset="0"/>
              </a:rPr>
              <a:t>Besondere Versorgung (2)</a:t>
            </a:r>
          </a:p>
        </p:txBody>
      </p:sp>
      <p:sp>
        <p:nvSpPr>
          <p:cNvPr id="302087" name="Rectangle 5">
            <a:extLst>
              <a:ext uri="{FF2B5EF4-FFF2-40B4-BE49-F238E27FC236}">
                <a16:creationId xmlns:a16="http://schemas.microsoft.com/office/drawing/2014/main" id="{FF34B0D3-FAC7-4D06-825A-7C265CD73789}"/>
              </a:ext>
            </a:extLst>
          </p:cNvPr>
          <p:cNvSpPr>
            <a:spLocks noGrp="1" noChangeArrowheads="1"/>
          </p:cNvSpPr>
          <p:nvPr>
            <p:ph type="title" idx="4294967295"/>
          </p:nvPr>
        </p:nvSpPr>
        <p:spPr/>
        <p:txBody>
          <a:bodyPr/>
          <a:lstStyle/>
          <a:p>
            <a:pPr eaLnBrk="1" hangingPunct="1"/>
            <a:r>
              <a:rPr lang="de-DE" altLang="de-DE" dirty="0"/>
              <a:t>IV 3</a:t>
            </a:r>
          </a:p>
        </p:txBody>
      </p:sp>
      <p:sp>
        <p:nvSpPr>
          <p:cNvPr id="302088" name="Rectangle 6">
            <a:extLst>
              <a:ext uri="{FF2B5EF4-FFF2-40B4-BE49-F238E27FC236}">
                <a16:creationId xmlns:a16="http://schemas.microsoft.com/office/drawing/2014/main" id="{4DE0157F-5FC0-4405-B289-48301555B3E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2089" name="Text Box 7">
            <a:extLst>
              <a:ext uri="{FF2B5EF4-FFF2-40B4-BE49-F238E27FC236}">
                <a16:creationId xmlns:a16="http://schemas.microsoft.com/office/drawing/2014/main" id="{55F5B3F2-7379-42DB-9CDC-98235704BB67}"/>
              </a:ext>
            </a:extLst>
          </p:cNvPr>
          <p:cNvSpPr txBox="1">
            <a:spLocks noChangeArrowheads="1"/>
          </p:cNvSpPr>
          <p:nvPr/>
        </p:nvSpPr>
        <p:spPr bwMode="auto">
          <a:xfrm>
            <a:off x="431006" y="1988840"/>
            <a:ext cx="8229600" cy="440120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400" dirty="0"/>
              <a:t>(2) Die Verträge können Abweichendes von den Vorschriften dieses Kapitels, des Krankenhausfinanzierungsgesetzes, des Krankenhausentgeltgesetzes sowie den nach diesen Vorschriften getroffenen Regelungen beinhalten. Die Verträge können auch Abweichendes von den im Dritten Kapitel benannten Leistungen beinhalten, soweit sie die in § 11 Absatz 6 genannten Leistungen, Leistungen nach den §§ 20d, 25, 26, 27b, 37a und 37b sowie ärztliche Leistungen einschließlich neuer Untersuchungs- und Behandlungsmethoden betreffen. Die Sätze 1 und 2 gelten insoweit, als über die Eignung der Vertragsinhalte als Leistung der gesetzlichen Krankenversicherung der Gemeinsame Bundesausschuss nach § 91 im Rahmen der Beschlüsse nach § 92 Absatz 1 Satz 2 Nummer 5 oder im Rahmen der Beschlüsse nach § 137c Absatz 1 keine ablehnende Entscheidung getroffen hat und die abweichende Regelung dem Sinn und der Eigenart der vereinbarten besonderen Versorgung entspricht, sie insbesondere darauf ausgerichtet ist, die Qualität, die Wirksamkeit und die Wirtschaftlichkeit der Versorgung zu verbessern. Die Wirtschaftlichkeit der besonderen Versorgung muss spätestens vier Jahre nach dem Wirksamwerden der zugrunde liegenden Verträge nachweisbar sein; § 88 Absatz 2 des Vierten Buches gilt entsprechend. Für die Qualitätsanforderungen zur Durchführung der Verträge gelten die vom Gemeinsamen Bundesausschuss sowie die in den Bundesmantelverträgen für die Leistungserbringung in der vertragsärztlichen Versorgung beschlossenen Anforderungen als Mindestvoraussetzungen entsprechend. Gegenstand der Verträge dürfen auch Vereinbarungen sein, die allein die Organisation der Versorgung betreffen. Vereinbarungen über zusätzliche Vergütungen für Diagnosen können nicht Gegenstand der Verträge sein.</a:t>
            </a:r>
          </a:p>
        </p:txBody>
      </p:sp>
    </p:spTree>
  </p:cSld>
  <p:clrMapOvr>
    <a:masterClrMapping/>
  </p:clrMapOvr>
  <p:transition spd="med">
    <p:wipe dir="r"/>
  </p:transition>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Fußzeilenplatzhalter 2">
            <a:extLst>
              <a:ext uri="{FF2B5EF4-FFF2-40B4-BE49-F238E27FC236}">
                <a16:creationId xmlns:a16="http://schemas.microsoft.com/office/drawing/2014/main" id="{864C9E73-3BB0-4E1F-BD78-8FB925EDB15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1059" name="Foliennummernplatzhalter 3">
            <a:extLst>
              <a:ext uri="{FF2B5EF4-FFF2-40B4-BE49-F238E27FC236}">
                <a16:creationId xmlns:a16="http://schemas.microsoft.com/office/drawing/2014/main" id="{6165172C-1CAE-406F-A450-72B650EFF2D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ED13DA3-89DF-4CEA-8A26-DF3AF1101E26}" type="slidenum">
              <a:rPr lang="de-DE" altLang="de-DE" sz="1400"/>
              <a:pPr eaLnBrk="1" hangingPunct="1"/>
              <a:t>286</a:t>
            </a:fld>
            <a:endParaRPr lang="de-DE" altLang="de-DE" sz="1400"/>
          </a:p>
        </p:txBody>
      </p:sp>
      <p:sp>
        <p:nvSpPr>
          <p:cNvPr id="301060" name="Text Box 2">
            <a:extLst>
              <a:ext uri="{FF2B5EF4-FFF2-40B4-BE49-F238E27FC236}">
                <a16:creationId xmlns:a16="http://schemas.microsoft.com/office/drawing/2014/main" id="{85C87236-1589-4C01-94F5-758A76DE19E1}"/>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1061" name="Text Box 3">
            <a:extLst>
              <a:ext uri="{FF2B5EF4-FFF2-40B4-BE49-F238E27FC236}">
                <a16:creationId xmlns:a16="http://schemas.microsoft.com/office/drawing/2014/main" id="{04165CF7-6DC2-4FB0-98F0-0069CB96D775}"/>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dirty="0">
                <a:latin typeface="Times New Roman" panose="02020603050405020304" pitchFamily="18" charset="0"/>
              </a:rPr>
              <a:t>Besondere Versorgung (3)</a:t>
            </a:r>
          </a:p>
        </p:txBody>
      </p:sp>
      <p:sp>
        <p:nvSpPr>
          <p:cNvPr id="301063" name="Rectangle 5">
            <a:extLst>
              <a:ext uri="{FF2B5EF4-FFF2-40B4-BE49-F238E27FC236}">
                <a16:creationId xmlns:a16="http://schemas.microsoft.com/office/drawing/2014/main" id="{F9DBF53A-37FE-40D7-9FCE-9FE3C3FD00AC}"/>
              </a:ext>
            </a:extLst>
          </p:cNvPr>
          <p:cNvSpPr>
            <a:spLocks noGrp="1" noChangeArrowheads="1"/>
          </p:cNvSpPr>
          <p:nvPr>
            <p:ph type="title" idx="4294967295"/>
          </p:nvPr>
        </p:nvSpPr>
        <p:spPr/>
        <p:txBody>
          <a:bodyPr/>
          <a:lstStyle/>
          <a:p>
            <a:pPr eaLnBrk="1" hangingPunct="1"/>
            <a:r>
              <a:rPr lang="de-DE" altLang="de-DE"/>
              <a:t>IV 2</a:t>
            </a:r>
          </a:p>
        </p:txBody>
      </p:sp>
      <p:sp>
        <p:nvSpPr>
          <p:cNvPr id="301064" name="Rectangle 6">
            <a:extLst>
              <a:ext uri="{FF2B5EF4-FFF2-40B4-BE49-F238E27FC236}">
                <a16:creationId xmlns:a16="http://schemas.microsoft.com/office/drawing/2014/main" id="{5F777C87-EE29-4D06-9341-078B765244C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1065" name="Text Box 7">
            <a:extLst>
              <a:ext uri="{FF2B5EF4-FFF2-40B4-BE49-F238E27FC236}">
                <a16:creationId xmlns:a16="http://schemas.microsoft.com/office/drawing/2014/main" id="{B2BD5441-A288-4158-96C1-910167125D23}"/>
              </a:ext>
            </a:extLst>
          </p:cNvPr>
          <p:cNvSpPr txBox="1">
            <a:spLocks noChangeArrowheads="1"/>
          </p:cNvSpPr>
          <p:nvPr/>
        </p:nvSpPr>
        <p:spPr bwMode="auto">
          <a:xfrm>
            <a:off x="431006" y="2041644"/>
            <a:ext cx="8229600" cy="3323987"/>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200" dirty="0"/>
              <a:t>(3) Die Krankenkassen können nach Maßgabe von Absatz 1 Satz 2 Verträge abschließen mit:</a:t>
            </a:r>
          </a:p>
          <a:p>
            <a:r>
              <a:rPr lang="de-DE" sz="1200" dirty="0"/>
              <a:t> </a:t>
            </a:r>
          </a:p>
          <a:p>
            <a:r>
              <a:rPr lang="de-DE" sz="1200" dirty="0"/>
              <a:t>1. nach diesem Kapitel zur Versorgung der Versicherten berechtigten Leistungserbringern oder deren Gemeinschaften,</a:t>
            </a:r>
          </a:p>
          <a:p>
            <a:r>
              <a:rPr lang="de-DE" sz="1200" dirty="0"/>
              <a:t> </a:t>
            </a:r>
          </a:p>
          <a:p>
            <a:r>
              <a:rPr lang="de-DE" sz="1200" dirty="0"/>
              <a:t>2. Trägern von Einrichtungen, die eine besondere Versorgung durch zur Versorgung der Versicherten nach dem Vierten Kapitel berechtigte Leistungserbringer anbieten,</a:t>
            </a:r>
          </a:p>
          <a:p>
            <a:r>
              <a:rPr lang="de-DE" sz="1200" dirty="0"/>
              <a:t> </a:t>
            </a:r>
          </a:p>
          <a:p>
            <a:r>
              <a:rPr lang="de-DE" sz="1200" dirty="0"/>
              <a:t>3. Pflegekassen und zugelassenen Pflegeeinrichtungen auf der Grundlage des § 92b des Elften Buches,</a:t>
            </a:r>
          </a:p>
          <a:p>
            <a:r>
              <a:rPr lang="de-DE" sz="1200" dirty="0"/>
              <a:t> </a:t>
            </a:r>
          </a:p>
          <a:p>
            <a:r>
              <a:rPr lang="de-DE" sz="1200" dirty="0"/>
              <a:t>4. Praxiskliniken nach § 115 Absatz 2 Satz 1 Nummer 1,</a:t>
            </a:r>
          </a:p>
          <a:p>
            <a:r>
              <a:rPr lang="de-DE" sz="1200" dirty="0"/>
              <a:t> </a:t>
            </a:r>
          </a:p>
          <a:p>
            <a:r>
              <a:rPr lang="de-DE" sz="1200" dirty="0"/>
              <a:t>5. pharmazeutischen Unternehmern,</a:t>
            </a:r>
          </a:p>
          <a:p>
            <a:r>
              <a:rPr lang="de-DE" sz="1200" dirty="0"/>
              <a:t> </a:t>
            </a:r>
          </a:p>
          <a:p>
            <a:r>
              <a:rPr lang="de-DE" sz="1200" dirty="0"/>
              <a:t>6. Herstellern von Medizinprodukten im Sinne des Gesetzes über Medizinprodukte,</a:t>
            </a:r>
          </a:p>
          <a:p>
            <a:r>
              <a:rPr lang="de-DE" sz="1200" dirty="0"/>
              <a:t> </a:t>
            </a:r>
          </a:p>
          <a:p>
            <a:r>
              <a:rPr lang="de-DE" sz="1200" dirty="0"/>
              <a:t>7. Kassenärztlichen Vereinigungen zur Unterstützung von Mitgliedern, die an der besonderen Versorgung teilnehmen.</a:t>
            </a:r>
          </a:p>
          <a:p>
            <a:pPr eaLnBrk="1" hangingPunct="1">
              <a:spcBef>
                <a:spcPct val="50000"/>
              </a:spcBef>
            </a:pPr>
            <a:endParaRPr lang="de-DE" altLang="de-DE" sz="1200" dirty="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Fußzeilenplatzhalter 2">
            <a:extLst>
              <a:ext uri="{FF2B5EF4-FFF2-40B4-BE49-F238E27FC236}">
                <a16:creationId xmlns:a16="http://schemas.microsoft.com/office/drawing/2014/main" id="{7101843F-53C2-4CE0-AADB-5841AD8B92C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4131" name="Foliennummernplatzhalter 3">
            <a:extLst>
              <a:ext uri="{FF2B5EF4-FFF2-40B4-BE49-F238E27FC236}">
                <a16:creationId xmlns:a16="http://schemas.microsoft.com/office/drawing/2014/main" id="{A74F36F0-D97F-4BB3-B7ED-2982770D565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4558C55-BD12-4F51-A7AE-68F4F01F04CB}" type="slidenum">
              <a:rPr lang="de-DE" altLang="de-DE" sz="1400"/>
              <a:pPr eaLnBrk="1" hangingPunct="1"/>
              <a:t>287</a:t>
            </a:fld>
            <a:endParaRPr lang="de-DE" altLang="de-DE" sz="1400"/>
          </a:p>
        </p:txBody>
      </p:sp>
      <p:sp>
        <p:nvSpPr>
          <p:cNvPr id="304132" name="Text Box 2">
            <a:extLst>
              <a:ext uri="{FF2B5EF4-FFF2-40B4-BE49-F238E27FC236}">
                <a16:creationId xmlns:a16="http://schemas.microsoft.com/office/drawing/2014/main" id="{08C8C56C-05E9-4C5D-ABEC-32040E2C23DB}"/>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4133" name="Text Box 3">
            <a:extLst>
              <a:ext uri="{FF2B5EF4-FFF2-40B4-BE49-F238E27FC236}">
                <a16:creationId xmlns:a16="http://schemas.microsoft.com/office/drawing/2014/main" id="{0368CE56-9D95-4AEB-A795-0AA7DA2C081F}"/>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a:latin typeface="Times New Roman" panose="02020603050405020304" pitchFamily="18" charset="0"/>
              </a:rPr>
              <a:t>Integrierte Versorgung (5)</a:t>
            </a:r>
          </a:p>
        </p:txBody>
      </p:sp>
      <p:sp>
        <p:nvSpPr>
          <p:cNvPr id="304134" name="Text Box 4">
            <a:extLst>
              <a:ext uri="{FF2B5EF4-FFF2-40B4-BE49-F238E27FC236}">
                <a16:creationId xmlns:a16="http://schemas.microsoft.com/office/drawing/2014/main" id="{77E231F4-716C-4136-85F5-BA059A713697}"/>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4. Beispiele</a:t>
            </a:r>
          </a:p>
        </p:txBody>
      </p:sp>
      <p:sp>
        <p:nvSpPr>
          <p:cNvPr id="304135" name="Rectangle 5">
            <a:extLst>
              <a:ext uri="{FF2B5EF4-FFF2-40B4-BE49-F238E27FC236}">
                <a16:creationId xmlns:a16="http://schemas.microsoft.com/office/drawing/2014/main" id="{8EF52F3F-8200-4DD2-B31E-F871E45D2602}"/>
              </a:ext>
            </a:extLst>
          </p:cNvPr>
          <p:cNvSpPr>
            <a:spLocks noGrp="1" noChangeArrowheads="1"/>
          </p:cNvSpPr>
          <p:nvPr>
            <p:ph type="title" idx="4294967295"/>
          </p:nvPr>
        </p:nvSpPr>
        <p:spPr/>
        <p:txBody>
          <a:bodyPr/>
          <a:lstStyle/>
          <a:p>
            <a:pPr eaLnBrk="1" hangingPunct="1"/>
            <a:r>
              <a:rPr lang="de-DE" altLang="de-DE"/>
              <a:t>IV 5</a:t>
            </a:r>
          </a:p>
        </p:txBody>
      </p:sp>
      <p:sp>
        <p:nvSpPr>
          <p:cNvPr id="304136" name="Rectangle 6">
            <a:extLst>
              <a:ext uri="{FF2B5EF4-FFF2-40B4-BE49-F238E27FC236}">
                <a16:creationId xmlns:a16="http://schemas.microsoft.com/office/drawing/2014/main" id="{DA576528-6744-4984-B135-794C03E844C2}"/>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4137" name="Text Box 7">
            <a:extLst>
              <a:ext uri="{FF2B5EF4-FFF2-40B4-BE49-F238E27FC236}">
                <a16:creationId xmlns:a16="http://schemas.microsoft.com/office/drawing/2014/main" id="{073EF4DE-2B58-4D34-8CFE-8342FE561685}"/>
              </a:ext>
            </a:extLst>
          </p:cNvPr>
          <p:cNvSpPr txBox="1">
            <a:spLocks noChangeArrowheads="1"/>
          </p:cNvSpPr>
          <p:nvPr/>
        </p:nvSpPr>
        <p:spPr bwMode="auto">
          <a:xfrm>
            <a:off x="457200" y="2616200"/>
            <a:ext cx="8229600" cy="3216265"/>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Hüft- und </a:t>
            </a:r>
            <a:r>
              <a:rPr lang="de-DE" altLang="de-DE" sz="1400" dirty="0" err="1">
                <a:solidFill>
                  <a:srgbClr val="000000"/>
                </a:solidFill>
                <a:latin typeface="Arial" panose="020B0604020202020204" pitchFamily="34" charset="0"/>
                <a:cs typeface="Arial" panose="020B0604020202020204" pitchFamily="34" charset="0"/>
              </a:rPr>
              <a:t>Knieendoprothetik</a:t>
            </a:r>
            <a:endParaRPr lang="de-DE" altLang="de-DE" sz="1400" dirty="0">
              <a:solidFill>
                <a:srgbClr val="000000"/>
              </a:solidFill>
              <a:latin typeface="Arial" panose="020B0604020202020204" pitchFamily="34" charset="0"/>
              <a:cs typeface="Arial" panose="020B0604020202020204" pitchFamily="34" charset="0"/>
            </a:endParaRP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Herz- und Kreislauferkrankungen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Neurochirurgie</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Schlaganfall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Herzinsuffizienz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Psychische Erkrankungen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Palliativmedizin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Arzneimittelversorgung Praxisnetz Hochtaunus </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Rücken</a:t>
            </a:r>
          </a:p>
          <a:p>
            <a:pPr eaLnBrk="1" fontAlgn="t" hangingPunct="1">
              <a:spcBef>
                <a:spcPct val="50000"/>
              </a:spcBef>
              <a:buFontTx/>
              <a:buChar char="•"/>
            </a:pPr>
            <a:r>
              <a:rPr lang="de-DE" altLang="de-DE" sz="1400" dirty="0">
                <a:solidFill>
                  <a:srgbClr val="000000"/>
                </a:solidFill>
                <a:latin typeface="Arial" panose="020B0604020202020204" pitchFamily="34" charset="0"/>
                <a:cs typeface="Arial" panose="020B0604020202020204" pitchFamily="34" charset="0"/>
              </a:rPr>
              <a:t>Akutes Koronarsyndrom </a:t>
            </a:r>
          </a:p>
        </p:txBody>
      </p:sp>
    </p:spTree>
  </p:cSld>
  <p:clrMapOvr>
    <a:masterClrMapping/>
  </p:clrMapOvr>
  <p:transition spd="med">
    <p:wipe dir="r"/>
  </p:transition>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Fußzeilenplatzhalter 2">
            <a:extLst>
              <a:ext uri="{FF2B5EF4-FFF2-40B4-BE49-F238E27FC236}">
                <a16:creationId xmlns:a16="http://schemas.microsoft.com/office/drawing/2014/main" id="{52B87B26-7521-4FFB-BAAE-2B84E9C3003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5155" name="Foliennummernplatzhalter 3">
            <a:extLst>
              <a:ext uri="{FF2B5EF4-FFF2-40B4-BE49-F238E27FC236}">
                <a16:creationId xmlns:a16="http://schemas.microsoft.com/office/drawing/2014/main" id="{66870CEC-11AF-435A-8550-D8C04D0DC18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F97CC67-7099-4425-91BD-FCC2FA053F10}" type="slidenum">
              <a:rPr lang="de-DE" altLang="de-DE" sz="1400"/>
              <a:pPr eaLnBrk="1" hangingPunct="1"/>
              <a:t>288</a:t>
            </a:fld>
            <a:endParaRPr lang="de-DE" altLang="de-DE" sz="1400"/>
          </a:p>
        </p:txBody>
      </p:sp>
      <p:sp>
        <p:nvSpPr>
          <p:cNvPr id="305156" name="Text Box 2">
            <a:extLst>
              <a:ext uri="{FF2B5EF4-FFF2-40B4-BE49-F238E27FC236}">
                <a16:creationId xmlns:a16="http://schemas.microsoft.com/office/drawing/2014/main" id="{A155A6DF-64BE-419B-8303-909B0A3445AF}"/>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5157" name="Text Box 3">
            <a:extLst>
              <a:ext uri="{FF2B5EF4-FFF2-40B4-BE49-F238E27FC236}">
                <a16:creationId xmlns:a16="http://schemas.microsoft.com/office/drawing/2014/main" id="{74B0DD1C-6026-419C-BD11-E71B97FC4AE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a:latin typeface="Times New Roman" panose="02020603050405020304" pitchFamily="18" charset="0"/>
              </a:rPr>
              <a:t>Integrierte Versorgung (6)</a:t>
            </a:r>
          </a:p>
        </p:txBody>
      </p:sp>
      <p:sp>
        <p:nvSpPr>
          <p:cNvPr id="305158" name="Text Box 4">
            <a:extLst>
              <a:ext uri="{FF2B5EF4-FFF2-40B4-BE49-F238E27FC236}">
                <a16:creationId xmlns:a16="http://schemas.microsoft.com/office/drawing/2014/main" id="{0DF1775C-B1CB-4276-BA68-BDF1EEA1A031}"/>
              </a:ext>
            </a:extLst>
          </p:cNvPr>
          <p:cNvSpPr txBox="1">
            <a:spLocks noChangeArrowheads="1"/>
          </p:cNvSpPr>
          <p:nvPr/>
        </p:nvSpPr>
        <p:spPr bwMode="auto">
          <a:xfrm>
            <a:off x="1352550" y="19812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4. Beispiele</a:t>
            </a:r>
          </a:p>
        </p:txBody>
      </p:sp>
      <p:sp>
        <p:nvSpPr>
          <p:cNvPr id="305159" name="Rectangle 5">
            <a:extLst>
              <a:ext uri="{FF2B5EF4-FFF2-40B4-BE49-F238E27FC236}">
                <a16:creationId xmlns:a16="http://schemas.microsoft.com/office/drawing/2014/main" id="{9B79B35C-E69F-468C-B397-E192F94D1D28}"/>
              </a:ext>
            </a:extLst>
          </p:cNvPr>
          <p:cNvSpPr>
            <a:spLocks noGrp="1" noChangeArrowheads="1"/>
          </p:cNvSpPr>
          <p:nvPr>
            <p:ph type="title" idx="4294967295"/>
          </p:nvPr>
        </p:nvSpPr>
        <p:spPr/>
        <p:txBody>
          <a:bodyPr/>
          <a:lstStyle/>
          <a:p>
            <a:pPr eaLnBrk="1" hangingPunct="1"/>
            <a:r>
              <a:rPr lang="de-DE" altLang="de-DE"/>
              <a:t>IV 6</a:t>
            </a:r>
          </a:p>
        </p:txBody>
      </p:sp>
      <p:sp>
        <p:nvSpPr>
          <p:cNvPr id="305160" name="Rectangle 6">
            <a:extLst>
              <a:ext uri="{FF2B5EF4-FFF2-40B4-BE49-F238E27FC236}">
                <a16:creationId xmlns:a16="http://schemas.microsoft.com/office/drawing/2014/main" id="{0016ED5D-A50D-405C-A970-BC60D35B822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5161" name="Text Box 7">
            <a:extLst>
              <a:ext uri="{FF2B5EF4-FFF2-40B4-BE49-F238E27FC236}">
                <a16:creationId xmlns:a16="http://schemas.microsoft.com/office/drawing/2014/main" id="{6AF88144-2319-4684-A0D6-A5773E33F3D7}"/>
              </a:ext>
            </a:extLst>
          </p:cNvPr>
          <p:cNvSpPr txBox="1">
            <a:spLocks noChangeArrowheads="1"/>
          </p:cNvSpPr>
          <p:nvPr/>
        </p:nvSpPr>
        <p:spPr bwMode="auto">
          <a:xfrm>
            <a:off x="457200" y="2590800"/>
            <a:ext cx="8229600" cy="394335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 pos="190500" algn="l"/>
                <a:tab pos="292100" algn="l"/>
              </a:tabLst>
              <a:defRPr sz="2400">
                <a:solidFill>
                  <a:schemeClr val="tx1"/>
                </a:solidFill>
                <a:latin typeface="Tahoma" panose="020B0604030504040204" pitchFamily="34" charset="0"/>
              </a:defRPr>
            </a:lvl1pPr>
            <a:lvl2pPr marL="742950" indent="-285750" eaLnBrk="0" hangingPunct="0">
              <a:tabLst>
                <a:tab pos="101600" algn="l"/>
                <a:tab pos="190500" algn="l"/>
                <a:tab pos="292100" algn="l"/>
              </a:tabLst>
              <a:defRPr sz="2400">
                <a:solidFill>
                  <a:schemeClr val="tx1"/>
                </a:solidFill>
                <a:latin typeface="Tahoma" panose="020B0604030504040204" pitchFamily="34" charset="0"/>
              </a:defRPr>
            </a:lvl2pPr>
            <a:lvl3pPr marL="1143000" indent="-228600" eaLnBrk="0" hangingPunct="0">
              <a:tabLst>
                <a:tab pos="101600" algn="l"/>
                <a:tab pos="190500" algn="l"/>
                <a:tab pos="292100" algn="l"/>
              </a:tabLst>
              <a:defRPr sz="2400">
                <a:solidFill>
                  <a:schemeClr val="tx1"/>
                </a:solidFill>
                <a:latin typeface="Tahoma" panose="020B0604030504040204" pitchFamily="34" charset="0"/>
              </a:defRPr>
            </a:lvl3pPr>
            <a:lvl4pPr marL="1600200" indent="-228600" eaLnBrk="0" hangingPunct="0">
              <a:tabLst>
                <a:tab pos="101600" algn="l"/>
                <a:tab pos="190500" algn="l"/>
                <a:tab pos="292100" algn="l"/>
              </a:tabLst>
              <a:defRPr sz="2400">
                <a:solidFill>
                  <a:schemeClr val="tx1"/>
                </a:solidFill>
                <a:latin typeface="Tahoma" panose="020B0604030504040204" pitchFamily="34" charset="0"/>
              </a:defRPr>
            </a:lvl4pPr>
            <a:lvl5pPr marL="2057400" indent="-228600" eaLnBrk="0" hangingPunct="0">
              <a:tabLst>
                <a:tab pos="101600" algn="l"/>
                <a:tab pos="190500" algn="l"/>
                <a:tab pos="2921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101600" algn="l"/>
                <a:tab pos="190500" algn="l"/>
                <a:tab pos="2921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101600" algn="l"/>
                <a:tab pos="190500" algn="l"/>
                <a:tab pos="2921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101600" algn="l"/>
                <a:tab pos="190500" algn="l"/>
                <a:tab pos="2921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101600" algn="l"/>
                <a:tab pos="190500" algn="l"/>
                <a:tab pos="292100" algn="l"/>
              </a:tabLst>
              <a:defRPr sz="2400">
                <a:solidFill>
                  <a:schemeClr val="tx1"/>
                </a:solidFill>
                <a:latin typeface="Tahoma" panose="020B0604030504040204" pitchFamily="34" charset="0"/>
              </a:defRPr>
            </a:lvl9pPr>
          </a:lstStyle>
          <a:p>
            <a:pPr eaLnBrk="1" fontAlgn="t" hangingPunct="1">
              <a:spcBef>
                <a:spcPct val="50000"/>
              </a:spcBef>
            </a:pPr>
            <a:r>
              <a:rPr lang="de-DE" altLang="de-DE" sz="1400">
                <a:solidFill>
                  <a:srgbClr val="000000"/>
                </a:solidFill>
                <a:latin typeface="Arial" panose="020B0604020202020204" pitchFamily="34" charset="0"/>
                <a:cs typeface="Arial" panose="020B0604020202020204" pitchFamily="34" charset="0"/>
              </a:rPr>
              <a:t>Die AOK Hessen bietet durch besondere integrierte Versorgungsangebote mit niedergelassenen Neurochirurgen hochqualifizierte Arm- und Bandscheibenoperationen in Kooperationen mit Krankenhäusern an. Hierbei handelt es sich um ein Angebot, das die Diagnosestellung, die ambulante Operation und die Nachsorge umfasst. </a:t>
            </a:r>
            <a:endParaRPr lang="de-DE" altLang="de-DE" sz="140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fontAlgn="t" hangingPunct="1">
              <a:spcBef>
                <a:spcPct val="50000"/>
              </a:spcBef>
            </a:pPr>
            <a:r>
              <a:rPr lang="de-DE" altLang="de-DE" sz="1400">
                <a:solidFill>
                  <a:srgbClr val="000000"/>
                </a:solidFill>
                <a:latin typeface="Arial" panose="020B0604020202020204" pitchFamily="34" charset="0"/>
                <a:cs typeface="Arial" panose="020B0604020202020204" pitchFamily="34" charset="0"/>
              </a:rPr>
              <a:t>Hier die wesentlichen Vorteile für den Patienten zur Teilnahme an einer Integrierten Versorgung im Bereich Neurochirurgie: </a:t>
            </a:r>
            <a:endParaRPr lang="de-DE" altLang="de-DE" sz="140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fontAlgn="t" hangingPunct="1">
              <a:spcBef>
                <a:spcPct val="50000"/>
              </a:spcBef>
            </a:pPr>
            <a:r>
              <a:rPr lang="de-DE" altLang="de-DE" sz="1400">
                <a:solidFill>
                  <a:srgbClr val="000000"/>
                </a:solidFill>
                <a:latin typeface="Symbol" panose="05050102010706020507" pitchFamily="18" charset="2"/>
                <a:cs typeface="Arial" panose="020B0604020202020204" pitchFamily="34" charset="0"/>
              </a:rPr>
              <a:t>·</a:t>
            </a:r>
            <a:r>
              <a:rPr lang="de-DE" altLang="de-DE" sz="14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Der Patient verbleibt beim Arzt seines Vertrauens, der ihn seither betreut hat.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Der Facharzt erstellt die Diagnose und koordiniert den gesamten Behandlungsablauf.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Nutzung aller notwendigen Untersuchungsmöglichkeiten nach den neuesten Behandlungsstandards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Schnelle Durchführung der Operation und Nachbehandlung durch fest vereinbarte Zeitfenster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Leitliniengerechte Durchführung aller Behandlungsschritte, einschließlich der Operation und Narkose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Hochwertige Operationsdurchführung unter Nutzung aktueller Möglichkeiten wie z.B. Monitoring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pPr>
            <a:r>
              <a:rPr lang="de-DE" altLang="de-DE" sz="1200">
                <a:solidFill>
                  <a:srgbClr val="000000"/>
                </a:solidFill>
                <a:latin typeface="Symbol" panose="05050102010706020507" pitchFamily="18" charset="2"/>
                <a:cs typeface="Arial" panose="020B0604020202020204" pitchFamily="34" charset="0"/>
              </a:rPr>
              <a:t>·</a:t>
            </a:r>
            <a:r>
              <a:rPr lang="de-DE" altLang="de-DE" sz="1200">
                <a:solidFill>
                  <a:srgbClr val="000000"/>
                </a:solidFill>
                <a:latin typeface="Times New Roman" panose="02020603050405020304" pitchFamily="18" charset="0"/>
                <a:cs typeface="Times New Roman" panose="02020603050405020304" pitchFamily="18" charset="0"/>
              </a:rPr>
              <a:t>      </a:t>
            </a:r>
            <a:r>
              <a:rPr lang="de-DE" altLang="de-DE" sz="1200">
                <a:solidFill>
                  <a:srgbClr val="000000"/>
                </a:solidFill>
                <a:latin typeface="Arial" panose="020B0604020202020204" pitchFamily="34" charset="0"/>
                <a:cs typeface="Arial" panose="020B0604020202020204" pitchFamily="34" charset="0"/>
              </a:rPr>
              <a:t>Erstklassige Nachversorgung durch die Vereinbarung von Mindestmengen und lückenloser  Rufbereitschaft 			innerhalb  von 10 Tagen nach der Operation </a:t>
            </a:r>
            <a:endParaRPr lang="de-DE" altLang="de-DE" sz="1200">
              <a:solidFill>
                <a:srgbClr val="000000"/>
              </a:solidFill>
              <a:latin typeface="Arial" panose="020B0604020202020204" pitchFamily="34" charset="0"/>
              <a:cs typeface="Times New Roman" panose="02020603050405020304" pitchFamily="18" charset="0"/>
            </a:endParaRPr>
          </a:p>
          <a:p>
            <a:pPr eaLnBrk="1" fontAlgn="t" hangingPunct="1">
              <a:spcBef>
                <a:spcPct val="50000"/>
              </a:spcBef>
              <a:buFontTx/>
              <a:buChar char="•"/>
            </a:pPr>
            <a:r>
              <a:rPr lang="de-DE" altLang="de-DE" sz="1400">
                <a:solidFill>
                  <a:srgbClr val="000000"/>
                </a:solidFill>
                <a:latin typeface="Arial" panose="020B0604020202020204" pitchFamily="34" charset="0"/>
                <a:cs typeface="Times New Roman" panose="02020603050405020304" pitchFamily="18" charset="0"/>
              </a:rPr>
              <a:t>	</a:t>
            </a:r>
            <a:r>
              <a:rPr lang="de-DE" altLang="de-DE" sz="1200">
                <a:solidFill>
                  <a:srgbClr val="000000"/>
                </a:solidFill>
                <a:latin typeface="Arial" panose="020B0604020202020204" pitchFamily="34" charset="0"/>
                <a:cs typeface="Times New Roman" panose="02020603050405020304" pitchFamily="18" charset="0"/>
              </a:rPr>
              <a:t>		Dokumentierte Nachsorge bis 3. Monat nach Operation </a:t>
            </a:r>
          </a:p>
        </p:txBody>
      </p:sp>
    </p:spTree>
  </p:cSld>
  <p:clrMapOvr>
    <a:masterClrMapping/>
  </p:clrMapOvr>
  <p:transition spd="med">
    <p:wipe dir="r"/>
  </p:transition>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Fußzeilenplatzhalter 2">
            <a:extLst>
              <a:ext uri="{FF2B5EF4-FFF2-40B4-BE49-F238E27FC236}">
                <a16:creationId xmlns:a16="http://schemas.microsoft.com/office/drawing/2014/main" id="{5F770374-15AA-4A8D-9301-D9ABC6EC192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6179" name="Foliennummernplatzhalter 3">
            <a:extLst>
              <a:ext uri="{FF2B5EF4-FFF2-40B4-BE49-F238E27FC236}">
                <a16:creationId xmlns:a16="http://schemas.microsoft.com/office/drawing/2014/main" id="{7076E3CA-D2C9-4ED3-A297-E1F536B5D35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94D3265-5201-4EEA-AA3A-E3D32E9902A6}" type="slidenum">
              <a:rPr lang="de-DE" altLang="de-DE" sz="1400"/>
              <a:pPr eaLnBrk="1" hangingPunct="1"/>
              <a:t>289</a:t>
            </a:fld>
            <a:endParaRPr lang="de-DE" altLang="de-DE" sz="1400"/>
          </a:p>
        </p:txBody>
      </p:sp>
      <p:sp>
        <p:nvSpPr>
          <p:cNvPr id="306180" name="Text Box 2">
            <a:extLst>
              <a:ext uri="{FF2B5EF4-FFF2-40B4-BE49-F238E27FC236}">
                <a16:creationId xmlns:a16="http://schemas.microsoft.com/office/drawing/2014/main" id="{72EE497B-3FA7-494E-BA52-093B85F40DCA}"/>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E. „Experimentierklausel“, neue Versorgungsformen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306181" name="Text Box 3">
            <a:extLst>
              <a:ext uri="{FF2B5EF4-FFF2-40B4-BE49-F238E27FC236}">
                <a16:creationId xmlns:a16="http://schemas.microsoft.com/office/drawing/2014/main" id="{0B7BC86D-E439-4821-ADFC-F69698669807}"/>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5"/>
            </a:pPr>
            <a:r>
              <a:rPr lang="de-DE" altLang="de-DE" sz="2000">
                <a:latin typeface="Times New Roman" panose="02020603050405020304" pitchFamily="18" charset="0"/>
              </a:rPr>
              <a:t>Integrierte Versorgung (7)</a:t>
            </a:r>
          </a:p>
        </p:txBody>
      </p:sp>
      <p:sp>
        <p:nvSpPr>
          <p:cNvPr id="306182" name="Text Box 4">
            <a:extLst>
              <a:ext uri="{FF2B5EF4-FFF2-40B4-BE49-F238E27FC236}">
                <a16:creationId xmlns:a16="http://schemas.microsoft.com/office/drawing/2014/main" id="{2824B4B8-1D6D-41B6-B3D7-D4D36BC97BAC}"/>
              </a:ext>
            </a:extLst>
          </p:cNvPr>
          <p:cNvSpPr txBox="1">
            <a:spLocks noChangeArrowheads="1"/>
          </p:cNvSpPr>
          <p:nvPr/>
        </p:nvSpPr>
        <p:spPr bwMode="auto">
          <a:xfrm>
            <a:off x="1352550" y="1828800"/>
            <a:ext cx="61341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4. Beispiele</a:t>
            </a:r>
          </a:p>
        </p:txBody>
      </p:sp>
      <p:sp>
        <p:nvSpPr>
          <p:cNvPr id="306183" name="Rectangle 5">
            <a:extLst>
              <a:ext uri="{FF2B5EF4-FFF2-40B4-BE49-F238E27FC236}">
                <a16:creationId xmlns:a16="http://schemas.microsoft.com/office/drawing/2014/main" id="{C36CD2F5-A153-4865-A3BB-FF95472A63B0}"/>
              </a:ext>
            </a:extLst>
          </p:cNvPr>
          <p:cNvSpPr>
            <a:spLocks noGrp="1" noChangeArrowheads="1"/>
          </p:cNvSpPr>
          <p:nvPr>
            <p:ph type="title" idx="4294967295"/>
          </p:nvPr>
        </p:nvSpPr>
        <p:spPr/>
        <p:txBody>
          <a:bodyPr/>
          <a:lstStyle/>
          <a:p>
            <a:pPr eaLnBrk="1" hangingPunct="1"/>
            <a:r>
              <a:rPr lang="de-DE" altLang="de-DE"/>
              <a:t>IV 7</a:t>
            </a:r>
          </a:p>
        </p:txBody>
      </p:sp>
      <p:sp>
        <p:nvSpPr>
          <p:cNvPr id="306184" name="Rectangle 6">
            <a:extLst>
              <a:ext uri="{FF2B5EF4-FFF2-40B4-BE49-F238E27FC236}">
                <a16:creationId xmlns:a16="http://schemas.microsoft.com/office/drawing/2014/main" id="{D4F5C4A9-A2C9-40E4-AD51-4BD4B203A104}"/>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06185" name="Text Box 8">
            <a:extLst>
              <a:ext uri="{FF2B5EF4-FFF2-40B4-BE49-F238E27FC236}">
                <a16:creationId xmlns:a16="http://schemas.microsoft.com/office/drawing/2014/main" id="{D4E5B39C-E151-46BB-998A-CF255629DCE4}"/>
              </a:ext>
            </a:extLst>
          </p:cNvPr>
          <p:cNvSpPr txBox="1">
            <a:spLocks noChangeArrowheads="1"/>
          </p:cNvSpPr>
          <p:nvPr/>
        </p:nvSpPr>
        <p:spPr bwMode="auto">
          <a:xfrm>
            <a:off x="228600" y="2438400"/>
            <a:ext cx="8686800" cy="411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b="1">
                <a:latin typeface="Verdana" panose="020B0604030504040204" pitchFamily="34" charset="0"/>
              </a:rPr>
              <a:t>WEIMAR (dür). Der Barmer Hausarztvertrag ist auch nach Auffassung des Thüringer Landessozialgerichts kein integrierter Versorgungsvertrag auf der Basis des Paragrafen 140 a SGB V. Das Zusammenwirken von Hausärzten und Apothekern stelle keine verschiedene Leistungssektoren übergreifende Versorgung der Versicherten im Sinne des SGB V dar, so die Richter.</a:t>
            </a:r>
            <a:endParaRPr lang="de-DE" altLang="de-DE" sz="1200">
              <a:latin typeface="Verdana" panose="020B0604030504040204" pitchFamily="34" charset="0"/>
            </a:endParaRPr>
          </a:p>
          <a:p>
            <a:pPr eaLnBrk="1" hangingPunct="1">
              <a:spcBef>
                <a:spcPct val="50000"/>
              </a:spcBef>
            </a:pPr>
            <a:r>
              <a:rPr lang="de-DE" altLang="de-DE" sz="1200">
                <a:latin typeface="Verdana" panose="020B0604030504040204" pitchFamily="34" charset="0"/>
              </a:rPr>
              <a:t>Die vom Gesetzgeber beabsichtigte Verbesserung der Schnittstelle zwischen ambulanter und stationärer Versorgung könne durch den Vertrag nicht verbessert werden. Da sich nur diese beiden Sektoren an der Finanzierung beteiligen, könnten sich auch nur sie in einer integrierten Versorgung wiederfinden.</a:t>
            </a:r>
          </a:p>
          <a:p>
            <a:pPr eaLnBrk="1" hangingPunct="1">
              <a:spcBef>
                <a:spcPct val="50000"/>
              </a:spcBef>
            </a:pPr>
            <a:r>
              <a:rPr lang="de-DE" altLang="de-DE" sz="1200">
                <a:latin typeface="Verdana" panose="020B0604030504040204" pitchFamily="34" charset="0"/>
              </a:rPr>
              <a:t>Das Gericht verurteilte die Barmer zur Rückzahlung der für den Hausarztvertrag eingehaltenen Gelder - etwa eine Million Euro - an die KV Thüringen. Sie hatte gegen den Vertrag geklagt und bereits beim Sozialgericht Gotha recht bekommen. </a:t>
            </a:r>
          </a:p>
          <a:p>
            <a:pPr eaLnBrk="1" hangingPunct="1">
              <a:spcBef>
                <a:spcPct val="50000"/>
              </a:spcBef>
            </a:pPr>
            <a:r>
              <a:rPr lang="de-DE" altLang="de-DE" sz="1200">
                <a:latin typeface="Verdana" panose="020B0604030504040204" pitchFamily="34" charset="0"/>
              </a:rPr>
              <a:t>"Wir befürworten IV-Verträge, wenn sie Schnittstellenprobleme verringern", betonte die Hausärztin und KV-Chefin Regina Feldmann. Doch bei der ohnehin zu knappen Gesamtvergütung sei ein Abzug für rechtswidrige Verträge nicht hinnehmbar.</a:t>
            </a:r>
          </a:p>
          <a:p>
            <a:pPr eaLnBrk="1" hangingPunct="1">
              <a:spcBef>
                <a:spcPct val="50000"/>
              </a:spcBef>
            </a:pPr>
            <a:r>
              <a:rPr lang="de-DE" altLang="de-DE" sz="1200">
                <a:latin typeface="Verdana" panose="020B0604030504040204" pitchFamily="34" charset="0"/>
              </a:rPr>
              <a:t>Birgit Fischer, Vizevorstandsvorsitzende der Barmer in Wuppertal kündigte unterdessen die Revision beim Bundessozialgericht an.</a:t>
            </a:r>
          </a:p>
          <a:p>
            <a:pPr eaLnBrk="1" hangingPunct="1">
              <a:spcBef>
                <a:spcPct val="50000"/>
              </a:spcBef>
            </a:pPr>
            <a:r>
              <a:rPr lang="de-DE" altLang="de-DE" sz="1200">
                <a:latin typeface="Verdana" panose="020B0604030504040204" pitchFamily="34" charset="0"/>
              </a:rPr>
              <a:t>Seit März 2005 beteiligen sich bundesweit mehr als 1,8 Millionen Versicherte, 38 000 Hausärzte und 18 000 Apotheker am Barmer Hausarztvertrag.</a:t>
            </a:r>
          </a:p>
          <a:p>
            <a:pPr algn="ctr" eaLnBrk="1" hangingPunct="1">
              <a:spcBef>
                <a:spcPct val="50000"/>
              </a:spcBef>
            </a:pPr>
            <a:r>
              <a:rPr lang="de-DE" altLang="de-DE" sz="1200" b="1">
                <a:latin typeface="Verdana" panose="020B0604030504040204" pitchFamily="34" charset="0"/>
              </a:rPr>
              <a:t>bestätigt durch BSG v. 06.02.2008 - </a:t>
            </a:r>
            <a:r>
              <a:rPr lang="de-DE" altLang="de-DE" sz="1200" b="1">
                <a:latin typeface="Verdana" panose="020B0604030504040204" pitchFamily="34" charset="0"/>
                <a:cs typeface="Times New Roman" panose="02020603050405020304" pitchFamily="18" charset="0"/>
              </a:rPr>
              <a:t>B 6 KA 27/07 R</a:t>
            </a:r>
            <a:r>
              <a:rPr lang="de-DE" altLang="de-DE" sz="1200" b="1">
                <a:latin typeface="Verdana" panose="020B0604030504040204" pitchFamily="34" charset="0"/>
              </a:rPr>
              <a:t> </a:t>
            </a:r>
          </a:p>
        </p:txBody>
      </p:sp>
      <p:sp>
        <p:nvSpPr>
          <p:cNvPr id="306186" name="Text Box 9">
            <a:extLst>
              <a:ext uri="{FF2B5EF4-FFF2-40B4-BE49-F238E27FC236}">
                <a16:creationId xmlns:a16="http://schemas.microsoft.com/office/drawing/2014/main" id="{EFF78CCA-FEE2-47C9-B8C8-DC621AE89B36}"/>
              </a:ext>
            </a:extLst>
          </p:cNvPr>
          <p:cNvSpPr txBox="1">
            <a:spLocks noChangeArrowheads="1"/>
          </p:cNvSpPr>
          <p:nvPr/>
        </p:nvSpPr>
        <p:spPr bwMode="auto">
          <a:xfrm rot="771820">
            <a:off x="6477000" y="1676400"/>
            <a:ext cx="2362200" cy="527050"/>
          </a:xfrm>
          <a:prstGeom prst="rect">
            <a:avLst/>
          </a:prstGeom>
          <a:solidFill>
            <a:srgbClr val="FFFF99"/>
          </a:solidFill>
          <a:ln w="9525">
            <a:solidFill>
              <a:schemeClr val="hlink"/>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i="1">
                <a:latin typeface="Verdana" panose="020B0604030504040204" pitchFamily="34" charset="0"/>
              </a:rPr>
              <a:t>Ärzte Zeitung, 26.01.2007</a:t>
            </a:r>
          </a:p>
        </p:txBody>
      </p:sp>
    </p:spTree>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ußzeilenplatzhalter 2">
            <a:extLst>
              <a:ext uri="{FF2B5EF4-FFF2-40B4-BE49-F238E27FC236}">
                <a16:creationId xmlns:a16="http://schemas.microsoft.com/office/drawing/2014/main" id="{94D9A2BD-D7F7-4B18-B035-3F4E992BBBC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3795" name="Foliennummernplatzhalter 3">
            <a:extLst>
              <a:ext uri="{FF2B5EF4-FFF2-40B4-BE49-F238E27FC236}">
                <a16:creationId xmlns:a16="http://schemas.microsoft.com/office/drawing/2014/main" id="{924DC80F-3F95-440D-8A3C-503230B14D4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C1F2638-72E5-472B-BF9A-D1939475F6D9}" type="slidenum">
              <a:rPr lang="de-DE" altLang="de-DE" sz="1400"/>
              <a:pPr eaLnBrk="1" hangingPunct="1"/>
              <a:t>29</a:t>
            </a:fld>
            <a:endParaRPr lang="de-DE" altLang="de-DE" sz="1400"/>
          </a:p>
        </p:txBody>
      </p:sp>
      <p:sp>
        <p:nvSpPr>
          <p:cNvPr id="33796" name="Text Box 3">
            <a:extLst>
              <a:ext uri="{FF2B5EF4-FFF2-40B4-BE49-F238E27FC236}">
                <a16:creationId xmlns:a16="http://schemas.microsoft.com/office/drawing/2014/main" id="{0238B470-7CF4-4A14-9F37-534BC27F6491}"/>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a:t>
            </a:r>
            <a:endParaRPr lang="de-DE" altLang="de-DE" sz="2000" b="1">
              <a:latin typeface="Times New Roman" panose="02020603050405020304" pitchFamily="18" charset="0"/>
            </a:endParaRPr>
          </a:p>
        </p:txBody>
      </p:sp>
      <p:sp>
        <p:nvSpPr>
          <p:cNvPr id="33797" name="Text Box 4">
            <a:extLst>
              <a:ext uri="{FF2B5EF4-FFF2-40B4-BE49-F238E27FC236}">
                <a16:creationId xmlns:a16="http://schemas.microsoft.com/office/drawing/2014/main" id="{2783EC44-FEFB-4719-88E5-8F4D8193D291}"/>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a:t>
            </a:r>
          </a:p>
        </p:txBody>
      </p:sp>
      <p:sp>
        <p:nvSpPr>
          <p:cNvPr id="56326" name="Text Box 6">
            <a:extLst>
              <a:ext uri="{FF2B5EF4-FFF2-40B4-BE49-F238E27FC236}">
                <a16:creationId xmlns:a16="http://schemas.microsoft.com/office/drawing/2014/main" id="{2A037EB2-B376-49BF-A7F6-30CD662005EF}"/>
              </a:ext>
            </a:extLst>
          </p:cNvPr>
          <p:cNvSpPr txBox="1">
            <a:spLocks noChangeArrowheads="1"/>
          </p:cNvSpPr>
          <p:nvPr/>
        </p:nvSpPr>
        <p:spPr bwMode="auto">
          <a:xfrm>
            <a:off x="990600" y="3048000"/>
            <a:ext cx="7696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Die Krankenkassen haben den Versicherten die Leistungen „in natura“ zur Verfügung zu stellen. </a:t>
            </a:r>
          </a:p>
        </p:txBody>
      </p:sp>
      <p:sp>
        <p:nvSpPr>
          <p:cNvPr id="33799" name="Rectangle 9">
            <a:extLst>
              <a:ext uri="{FF2B5EF4-FFF2-40B4-BE49-F238E27FC236}">
                <a16:creationId xmlns:a16="http://schemas.microsoft.com/office/drawing/2014/main" id="{701D78D2-C793-431A-A91D-75BE70E07EF3}"/>
              </a:ext>
            </a:extLst>
          </p:cNvPr>
          <p:cNvSpPr>
            <a:spLocks noGrp="1" noChangeArrowheads="1"/>
          </p:cNvSpPr>
          <p:nvPr>
            <p:ph type="title" idx="4294967295"/>
          </p:nvPr>
        </p:nvSpPr>
        <p:spPr/>
        <p:txBody>
          <a:bodyPr/>
          <a:lstStyle/>
          <a:p>
            <a:pPr eaLnBrk="1" hangingPunct="1"/>
            <a:r>
              <a:rPr lang="de-DE" altLang="de-DE"/>
              <a:t>Sachleistung 2</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6"/>
                                        </p:tgtEl>
                                        <p:attrNameLst>
                                          <p:attrName>style.visibility</p:attrName>
                                        </p:attrNameLst>
                                      </p:cBhvr>
                                      <p:to>
                                        <p:strVal val="visible"/>
                                      </p:to>
                                    </p:set>
                                    <p:anim calcmode="lin" valueType="num">
                                      <p:cBhvr additive="base">
                                        <p:cTn id="7" dur="500" fill="hold"/>
                                        <p:tgtEl>
                                          <p:spTgt spid="56326"/>
                                        </p:tgtEl>
                                        <p:attrNameLst>
                                          <p:attrName>ppt_x</p:attrName>
                                        </p:attrNameLst>
                                      </p:cBhvr>
                                      <p:tavLst>
                                        <p:tav tm="0">
                                          <p:val>
                                            <p:strVal val="0-#ppt_w/2"/>
                                          </p:val>
                                        </p:tav>
                                        <p:tav tm="100000">
                                          <p:val>
                                            <p:strVal val="#ppt_x"/>
                                          </p:val>
                                        </p:tav>
                                      </p:tavLst>
                                    </p:anim>
                                    <p:anim calcmode="lin" valueType="num">
                                      <p:cBhvr additive="base">
                                        <p:cTn id="8" dur="500" fill="hold"/>
                                        <p:tgtEl>
                                          <p:spTgt spid="563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6" grpId="0" autoUpdateAnimBg="0"/>
    </p:bld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Fußzeilenplatzhalter 2">
            <a:extLst>
              <a:ext uri="{FF2B5EF4-FFF2-40B4-BE49-F238E27FC236}">
                <a16:creationId xmlns:a16="http://schemas.microsoft.com/office/drawing/2014/main" id="{1BD030D3-0AB2-4ACD-8E41-3E3C3A12C51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07203" name="Foliennummernplatzhalter 3">
            <a:extLst>
              <a:ext uri="{FF2B5EF4-FFF2-40B4-BE49-F238E27FC236}">
                <a16:creationId xmlns:a16="http://schemas.microsoft.com/office/drawing/2014/main" id="{1A6FF615-650F-465F-BF91-3C1A16BC7A7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8816645-B724-4F89-AE11-C1DB5966D590}" type="slidenum">
              <a:rPr lang="de-DE" altLang="de-DE" sz="1400"/>
              <a:pPr eaLnBrk="1" hangingPunct="1"/>
              <a:t>290</a:t>
            </a:fld>
            <a:endParaRPr lang="de-DE" altLang="de-DE" sz="1400"/>
          </a:p>
        </p:txBody>
      </p:sp>
      <p:sp>
        <p:nvSpPr>
          <p:cNvPr id="427010" name="Rectangle 2">
            <a:extLst>
              <a:ext uri="{FF2B5EF4-FFF2-40B4-BE49-F238E27FC236}">
                <a16:creationId xmlns:a16="http://schemas.microsoft.com/office/drawing/2014/main" id="{9EA2A960-55CC-4252-8672-83C1C3256D12}"/>
              </a:ext>
            </a:extLst>
          </p:cNvPr>
          <p:cNvSpPr>
            <a:spLocks noChangeArrowheads="1"/>
          </p:cNvSpPr>
          <p:nvPr/>
        </p:nvSpPr>
        <p:spPr bwMode="auto">
          <a:xfrm>
            <a:off x="12573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endParaRPr lang="de-DE">
              <a:solidFill>
                <a:srgbClr val="00FF99"/>
              </a:solidFill>
            </a:endParaRPr>
          </a:p>
        </p:txBody>
      </p:sp>
      <p:sp>
        <p:nvSpPr>
          <p:cNvPr id="307205" name="Text Box 3">
            <a:extLst>
              <a:ext uri="{FF2B5EF4-FFF2-40B4-BE49-F238E27FC236}">
                <a16:creationId xmlns:a16="http://schemas.microsoft.com/office/drawing/2014/main" id="{327CE2F1-1F94-4392-8033-604D5D84B0CA}"/>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307206" name="Text Box 4">
            <a:extLst>
              <a:ext uri="{FF2B5EF4-FFF2-40B4-BE49-F238E27FC236}">
                <a16:creationId xmlns:a16="http://schemas.microsoft.com/office/drawing/2014/main" id="{E60934DF-E013-4D6C-A028-FF1E7FA8D1A9}"/>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307207" name="Text Box 5">
            <a:extLst>
              <a:ext uri="{FF2B5EF4-FFF2-40B4-BE49-F238E27FC236}">
                <a16:creationId xmlns:a16="http://schemas.microsoft.com/office/drawing/2014/main" id="{71BD2D31-4887-4559-B712-7899E6B36250}"/>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307208" name="Text Box 6">
            <a:extLst>
              <a:ext uri="{FF2B5EF4-FFF2-40B4-BE49-F238E27FC236}">
                <a16:creationId xmlns:a16="http://schemas.microsoft.com/office/drawing/2014/main" id="{2529EB69-1FA2-497E-81F5-27E2DE16F817}"/>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307209" name="Text Box 7">
            <a:extLst>
              <a:ext uri="{FF2B5EF4-FFF2-40B4-BE49-F238E27FC236}">
                <a16:creationId xmlns:a16="http://schemas.microsoft.com/office/drawing/2014/main" id="{309F98F9-B131-4918-9FE6-BAFFAB11BC5F}"/>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D. Die Leistungen im einzelnen</a:t>
            </a:r>
          </a:p>
        </p:txBody>
      </p:sp>
      <p:sp>
        <p:nvSpPr>
          <p:cNvPr id="307210" name="Text Box 8">
            <a:extLst>
              <a:ext uri="{FF2B5EF4-FFF2-40B4-BE49-F238E27FC236}">
                <a16:creationId xmlns:a16="http://schemas.microsoft.com/office/drawing/2014/main" id="{B329F158-DDC8-4CEA-832E-C2FD1ED5FB74}"/>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E. „Experimentierklauseln“, neue Versorgungsformen</a:t>
            </a:r>
          </a:p>
        </p:txBody>
      </p:sp>
      <p:sp>
        <p:nvSpPr>
          <p:cNvPr id="307212" name="Text Box 10">
            <a:extLst>
              <a:ext uri="{FF2B5EF4-FFF2-40B4-BE49-F238E27FC236}">
                <a16:creationId xmlns:a16="http://schemas.microsoft.com/office/drawing/2014/main" id="{B2059928-7905-4E20-BC2E-5E655BAD75C9}"/>
              </a:ext>
            </a:extLst>
          </p:cNvPr>
          <p:cNvSpPr txBox="1">
            <a:spLocks noChangeArrowheads="1"/>
          </p:cNvSpPr>
          <p:nvPr/>
        </p:nvSpPr>
        <p:spPr bwMode="auto">
          <a:xfrm>
            <a:off x="1638300" y="4564062"/>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G. Rück- und Ausblick: Die Gesundheitsreformen</a:t>
            </a:r>
          </a:p>
        </p:txBody>
      </p:sp>
      <p:sp>
        <p:nvSpPr>
          <p:cNvPr id="307213" name="Rectangle 11">
            <a:extLst>
              <a:ext uri="{FF2B5EF4-FFF2-40B4-BE49-F238E27FC236}">
                <a16:creationId xmlns:a16="http://schemas.microsoft.com/office/drawing/2014/main" id="{207FEAA0-2A75-46CC-893C-B002DEC3BC10}"/>
              </a:ext>
            </a:extLst>
          </p:cNvPr>
          <p:cNvSpPr>
            <a:spLocks noGrp="1" noChangeArrowheads="1"/>
          </p:cNvSpPr>
          <p:nvPr>
            <p:ph type="title" idx="4294967295"/>
          </p:nvPr>
        </p:nvSpPr>
        <p:spPr/>
        <p:txBody>
          <a:bodyPr/>
          <a:lstStyle/>
          <a:p>
            <a:pPr eaLnBrk="1" hangingPunct="1"/>
            <a:r>
              <a:rPr lang="de-DE" altLang="de-DE"/>
              <a:t>Gliederung F „Rechtsschutz“</a:t>
            </a:r>
          </a:p>
        </p:txBody>
      </p:sp>
      <p:sp>
        <p:nvSpPr>
          <p:cNvPr id="307214" name="Text Box 12">
            <a:extLst>
              <a:ext uri="{FF2B5EF4-FFF2-40B4-BE49-F238E27FC236}">
                <a16:creationId xmlns:a16="http://schemas.microsoft.com/office/drawing/2014/main" id="{92583565-62A2-43C3-9AFB-AF745F58AA4D}"/>
              </a:ext>
            </a:extLst>
          </p:cNvPr>
          <p:cNvSpPr txBox="1">
            <a:spLocks noChangeArrowheads="1"/>
          </p:cNvSpPr>
          <p:nvPr/>
        </p:nvSpPr>
        <p:spPr bwMode="auto">
          <a:xfrm>
            <a:off x="1630861" y="5002789"/>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rgbClr val="00FF99"/>
                </a:solidFill>
                <a:latin typeface="Times New Roman" panose="02020603050405020304" pitchFamily="18" charset="0"/>
              </a:rPr>
              <a:t>H. Die Leistungen der gesetzlichen Pflegeversicherung</a:t>
            </a:r>
          </a:p>
        </p:txBody>
      </p:sp>
    </p:spTree>
  </p:cSld>
  <p:clrMapOvr>
    <a:masterClrMapping/>
  </p:clrMapOvr>
  <p:transition spd="med">
    <p:wipe dir="r"/>
  </p:transition>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Fußzeilenplatzhalter 2">
            <a:extLst>
              <a:ext uri="{FF2B5EF4-FFF2-40B4-BE49-F238E27FC236}">
                <a16:creationId xmlns:a16="http://schemas.microsoft.com/office/drawing/2014/main" id="{B7CEA8D5-B5AD-4213-BB16-3DA8A0235A9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46115" name="Foliennummernplatzhalter 3">
            <a:extLst>
              <a:ext uri="{FF2B5EF4-FFF2-40B4-BE49-F238E27FC236}">
                <a16:creationId xmlns:a16="http://schemas.microsoft.com/office/drawing/2014/main" id="{A656F8E5-08FC-45D4-A7BE-0D0D9EE4207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BF56645-0804-41A3-AC6B-270BCDE85EF3}" type="slidenum">
              <a:rPr lang="de-DE" altLang="de-DE" sz="1400"/>
              <a:pPr eaLnBrk="1" hangingPunct="1"/>
              <a:t>291</a:t>
            </a:fld>
            <a:endParaRPr lang="de-DE" altLang="de-DE" sz="1400"/>
          </a:p>
        </p:txBody>
      </p:sp>
      <p:sp>
        <p:nvSpPr>
          <p:cNvPr id="428034" name="Rectangle 1026">
            <a:extLst>
              <a:ext uri="{FF2B5EF4-FFF2-40B4-BE49-F238E27FC236}">
                <a16:creationId xmlns:a16="http://schemas.microsoft.com/office/drawing/2014/main" id="{0F561686-7F76-441E-A68B-BBF07C859A33}"/>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endParaRPr lang="de-DE">
              <a:solidFill>
                <a:srgbClr val="00FF99"/>
              </a:solidFill>
            </a:endParaRPr>
          </a:p>
        </p:txBody>
      </p:sp>
      <p:sp>
        <p:nvSpPr>
          <p:cNvPr id="346117" name="Text Box 1027">
            <a:extLst>
              <a:ext uri="{FF2B5EF4-FFF2-40B4-BE49-F238E27FC236}">
                <a16:creationId xmlns:a16="http://schemas.microsoft.com/office/drawing/2014/main" id="{F5691A2B-16BF-49E9-A310-5C4F2D1971C9}"/>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346118" name="Text Box 1028">
            <a:extLst>
              <a:ext uri="{FF2B5EF4-FFF2-40B4-BE49-F238E27FC236}">
                <a16:creationId xmlns:a16="http://schemas.microsoft.com/office/drawing/2014/main" id="{B68994EE-CBC6-4DB9-8E27-0E0B566AB5AA}"/>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346119" name="Text Box 1029">
            <a:extLst>
              <a:ext uri="{FF2B5EF4-FFF2-40B4-BE49-F238E27FC236}">
                <a16:creationId xmlns:a16="http://schemas.microsoft.com/office/drawing/2014/main" id="{D2547D9F-6B60-4AB4-A312-992E681C67DC}"/>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346120" name="Text Box 1030">
            <a:extLst>
              <a:ext uri="{FF2B5EF4-FFF2-40B4-BE49-F238E27FC236}">
                <a16:creationId xmlns:a16="http://schemas.microsoft.com/office/drawing/2014/main" id="{4A5F278D-0063-4170-A91D-FE9CE68C64A1}"/>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346121" name="Text Box 1031">
            <a:extLst>
              <a:ext uri="{FF2B5EF4-FFF2-40B4-BE49-F238E27FC236}">
                <a16:creationId xmlns:a16="http://schemas.microsoft.com/office/drawing/2014/main" id="{23AFB8F0-CB79-4F62-864C-7300C1C30859}"/>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D. Die Leistungen im einzelnen</a:t>
            </a:r>
          </a:p>
        </p:txBody>
      </p:sp>
      <p:sp>
        <p:nvSpPr>
          <p:cNvPr id="346122" name="Text Box 1032">
            <a:extLst>
              <a:ext uri="{FF2B5EF4-FFF2-40B4-BE49-F238E27FC236}">
                <a16:creationId xmlns:a16="http://schemas.microsoft.com/office/drawing/2014/main" id="{D0BBC922-BAF1-451D-8E0F-758BD4DA02CE}"/>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E. „Experimentierklauseln“, neue Versorgungsformen</a:t>
            </a:r>
          </a:p>
        </p:txBody>
      </p:sp>
      <p:sp>
        <p:nvSpPr>
          <p:cNvPr id="346124" name="Text Box 1034">
            <a:extLst>
              <a:ext uri="{FF2B5EF4-FFF2-40B4-BE49-F238E27FC236}">
                <a16:creationId xmlns:a16="http://schemas.microsoft.com/office/drawing/2014/main" id="{B7634909-4F47-48B3-9F29-7CACB7497096}"/>
              </a:ext>
            </a:extLst>
          </p:cNvPr>
          <p:cNvSpPr txBox="1">
            <a:spLocks noChangeArrowheads="1"/>
          </p:cNvSpPr>
          <p:nvPr/>
        </p:nvSpPr>
        <p:spPr bwMode="auto">
          <a:xfrm>
            <a:off x="1562100" y="4559445"/>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G. Rück- und Ausblick: Die Gesundheitsreformen</a:t>
            </a:r>
          </a:p>
        </p:txBody>
      </p:sp>
      <p:sp>
        <p:nvSpPr>
          <p:cNvPr id="346125" name="Rectangle 1035">
            <a:extLst>
              <a:ext uri="{FF2B5EF4-FFF2-40B4-BE49-F238E27FC236}">
                <a16:creationId xmlns:a16="http://schemas.microsoft.com/office/drawing/2014/main" id="{C911EB10-5A2F-4F24-A0F9-7382CCA947D4}"/>
              </a:ext>
            </a:extLst>
          </p:cNvPr>
          <p:cNvSpPr>
            <a:spLocks noGrp="1" noChangeArrowheads="1"/>
          </p:cNvSpPr>
          <p:nvPr>
            <p:ph type="title" idx="4294967295"/>
          </p:nvPr>
        </p:nvSpPr>
        <p:spPr/>
        <p:txBody>
          <a:bodyPr/>
          <a:lstStyle/>
          <a:p>
            <a:pPr eaLnBrk="1" hangingPunct="1"/>
            <a:r>
              <a:rPr lang="de-DE" altLang="de-DE"/>
              <a:t>Gliederung G „Gesundheitsreform“</a:t>
            </a:r>
          </a:p>
        </p:txBody>
      </p:sp>
      <p:sp>
        <p:nvSpPr>
          <p:cNvPr id="346126" name="Text Box 1036">
            <a:extLst>
              <a:ext uri="{FF2B5EF4-FFF2-40B4-BE49-F238E27FC236}">
                <a16:creationId xmlns:a16="http://schemas.microsoft.com/office/drawing/2014/main" id="{4F833BA7-1DB5-4E63-8D42-023B328DE49A}"/>
              </a:ext>
            </a:extLst>
          </p:cNvPr>
          <p:cNvSpPr txBox="1">
            <a:spLocks noChangeArrowheads="1"/>
          </p:cNvSpPr>
          <p:nvPr/>
        </p:nvSpPr>
        <p:spPr bwMode="auto">
          <a:xfrm>
            <a:off x="1600200" y="5031799"/>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rgbClr val="00FF99"/>
                </a:solidFill>
                <a:latin typeface="Times New Roman" panose="02020603050405020304" pitchFamily="18" charset="0"/>
              </a:rPr>
              <a:t>H. Die Leistungen der gesetzlichen Pflegeversicherung</a:t>
            </a:r>
          </a:p>
        </p:txBody>
      </p:sp>
    </p:spTree>
  </p:cSld>
  <p:clrMapOvr>
    <a:masterClrMapping/>
  </p:clrMapOvr>
  <p:transition spd="med">
    <p:wipe dir="r"/>
  </p:transition>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Fußzeilenplatzhalter 2">
            <a:extLst>
              <a:ext uri="{FF2B5EF4-FFF2-40B4-BE49-F238E27FC236}">
                <a16:creationId xmlns:a16="http://schemas.microsoft.com/office/drawing/2014/main" id="{FBB9D7F4-037E-4367-AAB0-F30801D1E9B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47139" name="Foliennummernplatzhalter 3">
            <a:extLst>
              <a:ext uri="{FF2B5EF4-FFF2-40B4-BE49-F238E27FC236}">
                <a16:creationId xmlns:a16="http://schemas.microsoft.com/office/drawing/2014/main" id="{6911CEC9-15BF-4DC0-9E62-847A96C4F7B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D59D570-61BF-4FE1-9DF3-12B6958727AF}" type="slidenum">
              <a:rPr lang="de-DE" altLang="de-DE" sz="1400"/>
              <a:pPr eaLnBrk="1" hangingPunct="1"/>
              <a:t>292</a:t>
            </a:fld>
            <a:endParaRPr lang="de-DE" altLang="de-DE" sz="1400"/>
          </a:p>
        </p:txBody>
      </p:sp>
      <p:sp>
        <p:nvSpPr>
          <p:cNvPr id="347140" name="Text Box 2">
            <a:extLst>
              <a:ext uri="{FF2B5EF4-FFF2-40B4-BE49-F238E27FC236}">
                <a16:creationId xmlns:a16="http://schemas.microsoft.com/office/drawing/2014/main" id="{92008CAB-780D-42D8-B30E-A543D7A90972}"/>
              </a:ext>
            </a:extLst>
          </p:cNvPr>
          <p:cNvSpPr txBox="1">
            <a:spLocks noChangeArrowheads="1"/>
          </p:cNvSpPr>
          <p:nvPr/>
        </p:nvSpPr>
        <p:spPr bwMode="auto">
          <a:xfrm>
            <a:off x="1828800" y="685800"/>
            <a:ext cx="7010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Aus- undblick: Die Auswirkungen der Gesundheitsreform</a:t>
            </a:r>
          </a:p>
        </p:txBody>
      </p:sp>
      <p:sp>
        <p:nvSpPr>
          <p:cNvPr id="347141" name="Rectangle 4">
            <a:extLst>
              <a:ext uri="{FF2B5EF4-FFF2-40B4-BE49-F238E27FC236}">
                <a16:creationId xmlns:a16="http://schemas.microsoft.com/office/drawing/2014/main" id="{7B0CC720-70D3-4A3B-BD4B-D77ECF6DCE72}"/>
              </a:ext>
            </a:extLst>
          </p:cNvPr>
          <p:cNvSpPr>
            <a:spLocks noGrp="1" noChangeArrowheads="1"/>
          </p:cNvSpPr>
          <p:nvPr>
            <p:ph type="title" idx="4294967295"/>
          </p:nvPr>
        </p:nvSpPr>
        <p:spPr/>
        <p:txBody>
          <a:bodyPr/>
          <a:lstStyle/>
          <a:p>
            <a:pPr eaLnBrk="1" hangingPunct="1"/>
            <a:r>
              <a:rPr lang="de-DE" altLang="de-DE"/>
              <a:t>Gesundheitsreform</a:t>
            </a:r>
          </a:p>
        </p:txBody>
      </p:sp>
      <p:sp>
        <p:nvSpPr>
          <p:cNvPr id="347142" name="Rectangle 5">
            <a:extLst>
              <a:ext uri="{FF2B5EF4-FFF2-40B4-BE49-F238E27FC236}">
                <a16:creationId xmlns:a16="http://schemas.microsoft.com/office/drawing/2014/main" id="{C233FB87-C74D-4488-8B0D-3EBE4F4126C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47143" name="Text Box 12">
            <a:extLst>
              <a:ext uri="{FF2B5EF4-FFF2-40B4-BE49-F238E27FC236}">
                <a16:creationId xmlns:a16="http://schemas.microsoft.com/office/drawing/2014/main" id="{91A6A05F-4BE4-4013-B0E2-7B9A28883A40}"/>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(1)</a:t>
            </a:r>
          </a:p>
        </p:txBody>
      </p:sp>
      <p:sp>
        <p:nvSpPr>
          <p:cNvPr id="347144" name="Text Box 14">
            <a:extLst>
              <a:ext uri="{FF2B5EF4-FFF2-40B4-BE49-F238E27FC236}">
                <a16:creationId xmlns:a16="http://schemas.microsoft.com/office/drawing/2014/main" id="{AABC9401-3191-465C-84BE-F673A9B7A2F8}"/>
              </a:ext>
            </a:extLst>
          </p:cNvPr>
          <p:cNvSpPr txBox="1">
            <a:spLocks noChangeArrowheads="1"/>
          </p:cNvSpPr>
          <p:nvPr/>
        </p:nvSpPr>
        <p:spPr bwMode="auto">
          <a:xfrm>
            <a:off x="1333500" y="17526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a) Rückblick</a:t>
            </a:r>
          </a:p>
        </p:txBody>
      </p:sp>
      <p:sp>
        <p:nvSpPr>
          <p:cNvPr id="347145" name="Text Box 15">
            <a:extLst>
              <a:ext uri="{FF2B5EF4-FFF2-40B4-BE49-F238E27FC236}">
                <a16:creationId xmlns:a16="http://schemas.microsoft.com/office/drawing/2014/main" id="{C2DF4596-88F9-4D90-9276-1091FB006CB8}"/>
              </a:ext>
            </a:extLst>
          </p:cNvPr>
          <p:cNvSpPr txBox="1">
            <a:spLocks noChangeArrowheads="1"/>
          </p:cNvSpPr>
          <p:nvPr/>
        </p:nvSpPr>
        <p:spPr bwMode="auto">
          <a:xfrm>
            <a:off x="152400" y="2133600"/>
            <a:ext cx="8991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Zahlreiche Gesetze zur Reform der Gesetzlichen Krankenversicherung, z.B.</a:t>
            </a:r>
          </a:p>
        </p:txBody>
      </p:sp>
      <p:sp>
        <p:nvSpPr>
          <p:cNvPr id="347146" name="Text Box 16">
            <a:extLst>
              <a:ext uri="{FF2B5EF4-FFF2-40B4-BE49-F238E27FC236}">
                <a16:creationId xmlns:a16="http://schemas.microsoft.com/office/drawing/2014/main" id="{44E8FD34-D3F5-4E5E-A3A3-DB9A9A3A9F3B}"/>
              </a:ext>
            </a:extLst>
          </p:cNvPr>
          <p:cNvSpPr txBox="1">
            <a:spLocks noChangeArrowheads="1"/>
          </p:cNvSpPr>
          <p:nvPr/>
        </p:nvSpPr>
        <p:spPr bwMode="auto">
          <a:xfrm>
            <a:off x="228600" y="2590800"/>
            <a:ext cx="8915400" cy="38449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200"/>
              <a:t>Krankenversicherungs-KostendämpfungsG 1977 (u.a. Einführung Zuzahlungen f. Arzneimittel)</a:t>
            </a:r>
          </a:p>
          <a:p>
            <a:pPr eaLnBrk="1" hangingPunct="1">
              <a:spcBef>
                <a:spcPct val="50000"/>
              </a:spcBef>
              <a:buFontTx/>
              <a:buChar char="•"/>
            </a:pPr>
            <a:r>
              <a:rPr lang="de-DE" altLang="de-DE" sz="1200"/>
              <a:t>Krankenhaus-KostendämpfungsG 1981</a:t>
            </a:r>
          </a:p>
          <a:p>
            <a:pPr eaLnBrk="1" hangingPunct="1">
              <a:spcBef>
                <a:spcPct val="50000"/>
              </a:spcBef>
              <a:buFontTx/>
              <a:buChar char="•"/>
            </a:pPr>
            <a:r>
              <a:rPr lang="de-DE" altLang="de-DE" sz="1200"/>
              <a:t>KostendämpfungsergänzungsG 1982 (u.a. Einführung Eigenbeteiligung Krankenhaus)</a:t>
            </a:r>
          </a:p>
          <a:p>
            <a:pPr eaLnBrk="1" hangingPunct="1">
              <a:spcBef>
                <a:spcPct val="50000"/>
              </a:spcBef>
              <a:buFontTx/>
              <a:buChar char="•"/>
            </a:pPr>
            <a:r>
              <a:rPr lang="de-DE" altLang="de-DE" sz="1200"/>
              <a:t>HaushaltsbegleitG 1983 (Änderung der Zuzahlungen)</a:t>
            </a:r>
          </a:p>
          <a:p>
            <a:pPr eaLnBrk="1" hangingPunct="1">
              <a:spcBef>
                <a:spcPct val="50000"/>
              </a:spcBef>
              <a:buFontTx/>
              <a:buChar char="•"/>
            </a:pPr>
            <a:r>
              <a:rPr lang="de-DE" altLang="de-DE" sz="1200"/>
              <a:t>GesundheitsreformG 1988 (Einführung des SGB V)</a:t>
            </a:r>
          </a:p>
          <a:p>
            <a:pPr eaLnBrk="1" hangingPunct="1">
              <a:spcBef>
                <a:spcPct val="50000"/>
              </a:spcBef>
              <a:buFontTx/>
              <a:buChar char="•"/>
            </a:pPr>
            <a:r>
              <a:rPr lang="de-DE" altLang="de-DE" sz="1200"/>
              <a:t>GesundheitsstrukturG 1992</a:t>
            </a:r>
          </a:p>
          <a:p>
            <a:pPr eaLnBrk="1" hangingPunct="1">
              <a:spcBef>
                <a:spcPct val="50000"/>
              </a:spcBef>
              <a:buFontTx/>
              <a:buChar char="•"/>
            </a:pPr>
            <a:r>
              <a:rPr lang="de-DE" altLang="de-DE" sz="1200"/>
              <a:t>BeitragsentlastungsG 1996  (u.a.  Streichung der Kostenübernahme f. Brillengestelle)</a:t>
            </a:r>
          </a:p>
          <a:p>
            <a:pPr eaLnBrk="1" hangingPunct="1">
              <a:spcBef>
                <a:spcPct val="50000"/>
              </a:spcBef>
              <a:buFontTx/>
              <a:buChar char="•"/>
            </a:pPr>
            <a:r>
              <a:rPr lang="de-DE" altLang="de-DE" sz="1200"/>
              <a:t>GKV-NeuordnungsG 1997 (u.a. Änderungen der Zuzahlungen)</a:t>
            </a:r>
          </a:p>
          <a:p>
            <a:pPr eaLnBrk="1" hangingPunct="1">
              <a:spcBef>
                <a:spcPct val="50000"/>
              </a:spcBef>
              <a:buFontTx/>
              <a:buChar char="•"/>
            </a:pPr>
            <a:r>
              <a:rPr lang="de-DE" altLang="de-DE" sz="1200"/>
              <a:t>SolidaritätsstärkungsG 1999 (VorschaltG. zur Gesundheitsreform 2000; Rücknahme v. Einschränkungen</a:t>
            </a:r>
          </a:p>
          <a:p>
            <a:pPr eaLnBrk="1" hangingPunct="1">
              <a:spcBef>
                <a:spcPct val="50000"/>
              </a:spcBef>
              <a:buFontTx/>
              <a:buChar char="•"/>
            </a:pPr>
            <a:r>
              <a:rPr lang="de-DE" altLang="de-DE" sz="1200"/>
              <a:t>GesundheitsreformG 2000  (u.a. Versuch d. Einführung Positivliste f. Arzneimittel, Aufnahme Soziotherapie)</a:t>
            </a:r>
          </a:p>
          <a:p>
            <a:pPr eaLnBrk="1" hangingPunct="1">
              <a:spcBef>
                <a:spcPct val="50000"/>
              </a:spcBef>
              <a:buFontTx/>
              <a:buChar char="•"/>
            </a:pPr>
            <a:r>
              <a:rPr lang="de-DE" altLang="de-DE" sz="1200"/>
              <a:t>G zur Ablösung d. Arzneimittel- und Heilmittelbudgets 2001</a:t>
            </a:r>
          </a:p>
          <a:p>
            <a:pPr eaLnBrk="1" hangingPunct="1">
              <a:spcBef>
                <a:spcPct val="50000"/>
              </a:spcBef>
              <a:buFontTx/>
              <a:buChar char="•"/>
            </a:pPr>
            <a:r>
              <a:rPr lang="de-DE" altLang="de-DE" sz="1200"/>
              <a:t>G zur Begrenzung der Arzneimittelausgaben 2002 </a:t>
            </a:r>
          </a:p>
          <a:p>
            <a:pPr eaLnBrk="1" hangingPunct="1">
              <a:spcBef>
                <a:spcPct val="50000"/>
              </a:spcBef>
              <a:buFontTx/>
              <a:buChar char="•"/>
            </a:pPr>
            <a:r>
              <a:rPr lang="de-DE" altLang="de-DE" sz="1200"/>
              <a:t>GesundheitsmodernisierungsG 2004 (u.a. Regelung über ausgeschlossene Arzneimittel (OTC, Lifestyle-Arzneimittel)</a:t>
            </a:r>
          </a:p>
          <a:p>
            <a:pPr eaLnBrk="1" hangingPunct="1">
              <a:spcBef>
                <a:spcPct val="50000"/>
              </a:spcBef>
              <a:buFontTx/>
              <a:buChar char="•"/>
            </a:pPr>
            <a:r>
              <a:rPr lang="de-DE" altLang="de-DE" sz="1200"/>
              <a:t>GKV-Wettbewerbsstärkungsgesetz 2007 (u.a. Einführung Wahltarife, Gesundheitsfonds, Zusatzbeiträge)</a:t>
            </a:r>
          </a:p>
        </p:txBody>
      </p:sp>
    </p:spTree>
  </p:cSld>
  <p:clrMapOvr>
    <a:masterClrMapping/>
  </p:clrMapOvr>
  <p:transition spd="med">
    <p:wipe dir="r"/>
  </p:transition>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Fußzeilenplatzhalter 2">
            <a:extLst>
              <a:ext uri="{FF2B5EF4-FFF2-40B4-BE49-F238E27FC236}">
                <a16:creationId xmlns:a16="http://schemas.microsoft.com/office/drawing/2014/main" id="{111ADE2B-25AE-494D-8CCD-D157BAD5B65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48163" name="Foliennummernplatzhalter 3">
            <a:extLst>
              <a:ext uri="{FF2B5EF4-FFF2-40B4-BE49-F238E27FC236}">
                <a16:creationId xmlns:a16="http://schemas.microsoft.com/office/drawing/2014/main" id="{1A805324-88CA-4794-A549-41BA3B95E88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A3B8C55-3A06-4BC8-9D77-F826E85A31DA}" type="slidenum">
              <a:rPr lang="de-DE" altLang="de-DE" sz="1400"/>
              <a:pPr eaLnBrk="1" hangingPunct="1"/>
              <a:t>293</a:t>
            </a:fld>
            <a:endParaRPr lang="de-DE" altLang="de-DE" sz="1400"/>
          </a:p>
        </p:txBody>
      </p:sp>
      <p:sp>
        <p:nvSpPr>
          <p:cNvPr id="348164" name="Text Box 2">
            <a:extLst>
              <a:ext uri="{FF2B5EF4-FFF2-40B4-BE49-F238E27FC236}">
                <a16:creationId xmlns:a16="http://schemas.microsoft.com/office/drawing/2014/main" id="{DC5299E2-9A37-428A-8E5D-ED5AFC571B18}"/>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p:txBody>
      </p:sp>
      <p:sp>
        <p:nvSpPr>
          <p:cNvPr id="348165" name="Rectangle 3">
            <a:extLst>
              <a:ext uri="{FF2B5EF4-FFF2-40B4-BE49-F238E27FC236}">
                <a16:creationId xmlns:a16="http://schemas.microsoft.com/office/drawing/2014/main" id="{C385AE6E-F316-4994-8797-FDA8A5F42753}"/>
              </a:ext>
            </a:extLst>
          </p:cNvPr>
          <p:cNvSpPr>
            <a:spLocks noGrp="1" noChangeArrowheads="1"/>
          </p:cNvSpPr>
          <p:nvPr>
            <p:ph type="title" idx="4294967295"/>
          </p:nvPr>
        </p:nvSpPr>
        <p:spPr/>
        <p:txBody>
          <a:bodyPr/>
          <a:lstStyle/>
          <a:p>
            <a:pPr eaLnBrk="1" hangingPunct="1"/>
            <a:r>
              <a:rPr lang="de-DE" altLang="de-DE"/>
              <a:t>Gesundheitsreform</a:t>
            </a:r>
          </a:p>
        </p:txBody>
      </p:sp>
      <p:sp>
        <p:nvSpPr>
          <p:cNvPr id="348166" name="Rectangle 4">
            <a:extLst>
              <a:ext uri="{FF2B5EF4-FFF2-40B4-BE49-F238E27FC236}">
                <a16:creationId xmlns:a16="http://schemas.microsoft.com/office/drawing/2014/main" id="{96FE3017-B122-489C-9D10-FDCB226D4DA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48168" name="Text Box 6">
            <a:extLst>
              <a:ext uri="{FF2B5EF4-FFF2-40B4-BE49-F238E27FC236}">
                <a16:creationId xmlns:a16="http://schemas.microsoft.com/office/drawing/2014/main" id="{98244388-8D03-49F2-A66B-99B436275E40}"/>
              </a:ext>
            </a:extLst>
          </p:cNvPr>
          <p:cNvSpPr txBox="1">
            <a:spLocks noChangeArrowheads="1"/>
          </p:cNvSpPr>
          <p:nvPr/>
        </p:nvSpPr>
        <p:spPr bwMode="auto">
          <a:xfrm>
            <a:off x="2057400" y="4114800"/>
            <a:ext cx="4724400" cy="173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Das Gesetz zur Stärkung des Wettbewerbs in der gesetzlichen Krankenversicherung</a:t>
            </a:r>
          </a:p>
          <a:p>
            <a:pPr algn="ctr" eaLnBrk="1" hangingPunct="1">
              <a:spcBef>
                <a:spcPct val="50000"/>
              </a:spcBef>
            </a:pPr>
            <a:r>
              <a:rPr lang="de-DE" altLang="de-DE"/>
              <a:t>GKV-WSG</a:t>
            </a:r>
          </a:p>
        </p:txBody>
      </p:sp>
      <p:sp>
        <p:nvSpPr>
          <p:cNvPr id="348169" name="Text Box 7">
            <a:extLst>
              <a:ext uri="{FF2B5EF4-FFF2-40B4-BE49-F238E27FC236}">
                <a16:creationId xmlns:a16="http://schemas.microsoft.com/office/drawing/2014/main" id="{20874C96-6C25-499C-B888-342AC974E0EF}"/>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(2)</a:t>
            </a:r>
          </a:p>
        </p:txBody>
      </p:sp>
    </p:spTree>
  </p:cSld>
  <p:clrMapOvr>
    <a:masterClrMapping/>
  </p:clrMapOvr>
  <p:transition spd="med">
    <p:wipe dir="r"/>
  </p:transition>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Fußzeilenplatzhalter 2">
            <a:extLst>
              <a:ext uri="{FF2B5EF4-FFF2-40B4-BE49-F238E27FC236}">
                <a16:creationId xmlns:a16="http://schemas.microsoft.com/office/drawing/2014/main" id="{3131C422-1D57-4C1A-8E15-8194DEE809C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49187" name="Foliennummernplatzhalter 3">
            <a:extLst>
              <a:ext uri="{FF2B5EF4-FFF2-40B4-BE49-F238E27FC236}">
                <a16:creationId xmlns:a16="http://schemas.microsoft.com/office/drawing/2014/main" id="{D9F78646-3A90-42F8-AF79-D018D671893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8274D56-9724-44C3-9E24-00761F431822}" type="slidenum">
              <a:rPr lang="de-DE" altLang="de-DE" sz="1400"/>
              <a:pPr eaLnBrk="1" hangingPunct="1"/>
              <a:t>294</a:t>
            </a:fld>
            <a:endParaRPr lang="de-DE" altLang="de-DE" sz="1400"/>
          </a:p>
        </p:txBody>
      </p:sp>
      <p:sp>
        <p:nvSpPr>
          <p:cNvPr id="349188" name="Text Box 2">
            <a:extLst>
              <a:ext uri="{FF2B5EF4-FFF2-40B4-BE49-F238E27FC236}">
                <a16:creationId xmlns:a16="http://schemas.microsoft.com/office/drawing/2014/main" id="{18BAEE54-4A17-4B02-B261-81E7A78D9AF0}"/>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49189" name="Rectangle 3">
            <a:extLst>
              <a:ext uri="{FF2B5EF4-FFF2-40B4-BE49-F238E27FC236}">
                <a16:creationId xmlns:a16="http://schemas.microsoft.com/office/drawing/2014/main" id="{D3A61534-3A33-4734-8693-CC948A33D8EB}"/>
              </a:ext>
            </a:extLst>
          </p:cNvPr>
          <p:cNvSpPr>
            <a:spLocks noGrp="1" noChangeArrowheads="1"/>
          </p:cNvSpPr>
          <p:nvPr>
            <p:ph type="title" idx="4294967295"/>
          </p:nvPr>
        </p:nvSpPr>
        <p:spPr/>
        <p:txBody>
          <a:bodyPr/>
          <a:lstStyle/>
          <a:p>
            <a:pPr eaLnBrk="1" hangingPunct="1"/>
            <a:r>
              <a:rPr lang="de-DE" altLang="de-DE"/>
              <a:t>Gesundheitsreform</a:t>
            </a:r>
          </a:p>
        </p:txBody>
      </p:sp>
      <p:sp>
        <p:nvSpPr>
          <p:cNvPr id="349190" name="Rectangle 4">
            <a:extLst>
              <a:ext uri="{FF2B5EF4-FFF2-40B4-BE49-F238E27FC236}">
                <a16:creationId xmlns:a16="http://schemas.microsoft.com/office/drawing/2014/main" id="{B32E6B9C-DDDB-4B4F-BA58-A4D4D1DCCB4A}"/>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49191" name="Text Box 7">
            <a:extLst>
              <a:ext uri="{FF2B5EF4-FFF2-40B4-BE49-F238E27FC236}">
                <a16:creationId xmlns:a16="http://schemas.microsoft.com/office/drawing/2014/main" id="{EB61A8B9-3FD5-4498-BF6B-B67B73244B13}"/>
              </a:ext>
            </a:extLst>
          </p:cNvPr>
          <p:cNvSpPr txBox="1">
            <a:spLocks noChangeArrowheads="1"/>
          </p:cNvSpPr>
          <p:nvPr/>
        </p:nvSpPr>
        <p:spPr bwMode="auto">
          <a:xfrm>
            <a:off x="457200" y="2133600"/>
            <a:ext cx="8382000" cy="362108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Wesentliche leistungsrechtl. Änderungen durch WSG:</a:t>
            </a:r>
          </a:p>
          <a:p>
            <a:pPr eaLnBrk="1" hangingPunct="1">
              <a:spcBef>
                <a:spcPct val="50000"/>
              </a:spcBef>
              <a:buFontTx/>
              <a:buChar char="•"/>
            </a:pPr>
            <a:r>
              <a:rPr lang="de-DE" altLang="de-DE" sz="1800"/>
              <a:t>Neuer Pflichtversicherungstatbestand § 5 Abs. 1 Nr. 13 (Nichtversicherte)</a:t>
            </a:r>
          </a:p>
          <a:p>
            <a:pPr eaLnBrk="1" hangingPunct="1">
              <a:spcBef>
                <a:spcPct val="50000"/>
              </a:spcBef>
              <a:buFontTx/>
              <a:buChar char="•"/>
            </a:pPr>
            <a:r>
              <a:rPr lang="de-DE" altLang="de-DE" sz="1800"/>
              <a:t>Neufassung §§ 20 ff (u.a. Schutzimpfungen als Pflichtleistungen)</a:t>
            </a:r>
          </a:p>
          <a:p>
            <a:pPr eaLnBrk="1" hangingPunct="1">
              <a:spcBef>
                <a:spcPct val="50000"/>
              </a:spcBef>
              <a:buFontTx/>
              <a:buChar char="•"/>
            </a:pPr>
            <a:r>
              <a:rPr lang="de-DE" altLang="de-DE" sz="1800"/>
              <a:t>Medizinische Vorsorgeleistungen für Mütter und Väter als Anspruchsleistung (§ 24)</a:t>
            </a:r>
          </a:p>
          <a:p>
            <a:pPr eaLnBrk="1" hangingPunct="1">
              <a:spcBef>
                <a:spcPct val="50000"/>
              </a:spcBef>
              <a:buFontTx/>
              <a:buChar char="•"/>
            </a:pPr>
            <a:r>
              <a:rPr lang="de-DE" altLang="de-DE" sz="1800"/>
              <a:t>Einführung ambul. Palliativversorgung (§ 37 b)</a:t>
            </a:r>
          </a:p>
          <a:p>
            <a:pPr eaLnBrk="1" hangingPunct="1">
              <a:spcBef>
                <a:spcPct val="50000"/>
              </a:spcBef>
              <a:buFontTx/>
              <a:buChar char="•"/>
            </a:pPr>
            <a:r>
              <a:rPr lang="de-DE" altLang="de-DE" sz="1800"/>
              <a:t>Leistungsbeschränkung bei Selbstverschulden (§ 52)</a:t>
            </a:r>
          </a:p>
          <a:p>
            <a:pPr eaLnBrk="1" hangingPunct="1">
              <a:spcBef>
                <a:spcPct val="50000"/>
              </a:spcBef>
              <a:buFontTx/>
              <a:buChar char="•"/>
            </a:pPr>
            <a:r>
              <a:rPr lang="de-DE" altLang="de-DE" sz="1800"/>
              <a:t>Einführung von Wahltarifen (§ 53)</a:t>
            </a:r>
          </a:p>
          <a:p>
            <a:pPr eaLnBrk="1" hangingPunct="1">
              <a:spcBef>
                <a:spcPct val="50000"/>
              </a:spcBef>
              <a:buFontTx/>
              <a:buChar char="•"/>
            </a:pPr>
            <a:r>
              <a:rPr lang="de-DE" altLang="de-DE" sz="1800"/>
              <a:t>Änderungen Härtefallregelungen (§ 62)</a:t>
            </a:r>
          </a:p>
        </p:txBody>
      </p:sp>
      <p:sp>
        <p:nvSpPr>
          <p:cNvPr id="349192" name="Text Box 8">
            <a:extLst>
              <a:ext uri="{FF2B5EF4-FFF2-40B4-BE49-F238E27FC236}">
                <a16:creationId xmlns:a16="http://schemas.microsoft.com/office/drawing/2014/main" id="{CBC915F8-AB43-457B-B279-9959AB79BE08}"/>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(3)</a:t>
            </a:r>
          </a:p>
        </p:txBody>
      </p:sp>
    </p:spTree>
  </p:cSld>
  <p:clrMapOvr>
    <a:masterClrMapping/>
  </p:clrMapOvr>
  <p:transition spd="med">
    <p:wipe dir="r"/>
  </p:transition>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Fußzeilenplatzhalter 2">
            <a:extLst>
              <a:ext uri="{FF2B5EF4-FFF2-40B4-BE49-F238E27FC236}">
                <a16:creationId xmlns:a16="http://schemas.microsoft.com/office/drawing/2014/main" id="{0AC31308-F4EB-4422-BEF7-7B9E449BF68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0211" name="Foliennummernplatzhalter 3">
            <a:extLst>
              <a:ext uri="{FF2B5EF4-FFF2-40B4-BE49-F238E27FC236}">
                <a16:creationId xmlns:a16="http://schemas.microsoft.com/office/drawing/2014/main" id="{6970A370-4B31-4311-B748-F86C9334BA9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7C3CFAD-2A9D-4DF9-BB07-FC21EE15BAC9}" type="slidenum">
              <a:rPr lang="de-DE" altLang="de-DE" sz="1400"/>
              <a:pPr eaLnBrk="1" hangingPunct="1"/>
              <a:t>295</a:t>
            </a:fld>
            <a:endParaRPr lang="de-DE" altLang="de-DE" sz="1400"/>
          </a:p>
        </p:txBody>
      </p:sp>
      <p:sp>
        <p:nvSpPr>
          <p:cNvPr id="350212" name="Text Box 2">
            <a:extLst>
              <a:ext uri="{FF2B5EF4-FFF2-40B4-BE49-F238E27FC236}">
                <a16:creationId xmlns:a16="http://schemas.microsoft.com/office/drawing/2014/main" id="{9146F3DA-30B7-476D-B809-44A3DD44CEBC}"/>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0213" name="Rectangle 3">
            <a:extLst>
              <a:ext uri="{FF2B5EF4-FFF2-40B4-BE49-F238E27FC236}">
                <a16:creationId xmlns:a16="http://schemas.microsoft.com/office/drawing/2014/main" id="{49967234-484A-4B85-A82B-22B6B6327B27}"/>
              </a:ext>
            </a:extLst>
          </p:cNvPr>
          <p:cNvSpPr>
            <a:spLocks noGrp="1" noChangeArrowheads="1"/>
          </p:cNvSpPr>
          <p:nvPr>
            <p:ph type="title" idx="4294967295"/>
          </p:nvPr>
        </p:nvSpPr>
        <p:spPr/>
        <p:txBody>
          <a:bodyPr/>
          <a:lstStyle/>
          <a:p>
            <a:pPr eaLnBrk="1" hangingPunct="1"/>
            <a:r>
              <a:rPr lang="de-DE" altLang="de-DE"/>
              <a:t>Gesundheitsreform</a:t>
            </a:r>
          </a:p>
        </p:txBody>
      </p:sp>
      <p:sp>
        <p:nvSpPr>
          <p:cNvPr id="350214" name="Rectangle 4">
            <a:extLst>
              <a:ext uri="{FF2B5EF4-FFF2-40B4-BE49-F238E27FC236}">
                <a16:creationId xmlns:a16="http://schemas.microsoft.com/office/drawing/2014/main" id="{49D7CAEC-8172-4372-8A0E-AB22C81E9889}"/>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0215" name="Text Box 5">
            <a:extLst>
              <a:ext uri="{FF2B5EF4-FFF2-40B4-BE49-F238E27FC236}">
                <a16:creationId xmlns:a16="http://schemas.microsoft.com/office/drawing/2014/main" id="{580C6123-D639-414D-A536-9B6DF153E77D}"/>
              </a:ext>
            </a:extLst>
          </p:cNvPr>
          <p:cNvSpPr txBox="1">
            <a:spLocks noChangeArrowheads="1"/>
          </p:cNvSpPr>
          <p:nvPr/>
        </p:nvSpPr>
        <p:spPr bwMode="auto">
          <a:xfrm>
            <a:off x="457200" y="1981200"/>
            <a:ext cx="8382000" cy="4632325"/>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t>§ 53</a:t>
            </a:r>
          </a:p>
          <a:p>
            <a:pPr algn="ctr" eaLnBrk="1" hangingPunct="1">
              <a:spcBef>
                <a:spcPct val="50000"/>
              </a:spcBef>
            </a:pPr>
            <a:r>
              <a:rPr lang="de-DE" altLang="de-DE" sz="1600"/>
              <a:t>Wahltarife:</a:t>
            </a:r>
          </a:p>
          <a:p>
            <a:pPr eaLnBrk="1" hangingPunct="1">
              <a:spcBef>
                <a:spcPct val="50000"/>
              </a:spcBef>
            </a:pPr>
            <a:r>
              <a:rPr lang="de-DE" altLang="de-DE" sz="1200"/>
              <a:t>(1) Die Krankenkasse kann in ihrer Satzung vorsehen, dass Mitglieder jeweils für ein Kalenderjahr einen Teil der von der Krankenkasse zu tragenden Kosten übernehmen können (Selbstbehalt). Die Krankenkasse hat für diese Mitglieder Prämienzahlungen vorzusehen.</a:t>
            </a:r>
          </a:p>
          <a:p>
            <a:pPr eaLnBrk="1" hangingPunct="1">
              <a:spcBef>
                <a:spcPct val="50000"/>
              </a:spcBef>
            </a:pPr>
            <a:r>
              <a:rPr lang="de-DE" altLang="de-DE" sz="1200"/>
              <a:t>(2) Die Krankenkasse kann in ihrer Satzung für Mitglieder, die im Kalenderjahr länger als drei Monate versichert waren, eine Prämienzahlung vorsehen, wenn sie und ihre nach § 10 mitversicherten Angehörigen in diesem Kalenderjahr Leistungen zu Lasten der Krankenkasse nicht in Anspruch genommen haben. Die Prämienzahlung darf ein Zwölftel der jeweils im Kalenderjahr gezahlten Beiträge nicht überschreiten und wird innerhalb eines  Jahres nach Ablauf des Kalenderjahres an das Mitglied gezahlt. Die im dritten und vierten Abschnitt genannten Leistungen mit Ausnahme der Leistungen nach § 23 Abs. 2 und den §§ 24 bis 24b sowie Leistungen für Versicherte, die das 18. Lebensjahr noch nicht vollendet haben, bleiben unberücksichtigt.</a:t>
            </a:r>
          </a:p>
          <a:p>
            <a:pPr eaLnBrk="1" hangingPunct="1">
              <a:spcBef>
                <a:spcPct val="50000"/>
              </a:spcBef>
            </a:pPr>
            <a:r>
              <a:rPr lang="de-DE" altLang="de-DE" sz="1200"/>
              <a:t>(3) Die Krankenkasse hat in ihrer Satzung zu regeln, dass für Versicherte, die an besonderen Versorgungsformen nach § 63, § 73b, § 73c, § 137f oder § 140a teilnehmen, Tarife angeboten werden. Für diese Versicherten kann die Krankenkasse eine Prämienzahlung oder Zuzahlungsermäßigungen vorsehen.</a:t>
            </a:r>
          </a:p>
          <a:p>
            <a:pPr eaLnBrk="1" hangingPunct="1">
              <a:spcBef>
                <a:spcPct val="50000"/>
              </a:spcBef>
            </a:pPr>
            <a:r>
              <a:rPr lang="de-DE" altLang="de-DE" sz="1200"/>
              <a:t>(4) Die Krankenkasse kann in ihrer Satzung vorsehen, dass Mitglieder für sich und ihre nach § 10 mitversicherten Angehörigen Tarife für Kostenerstattung wählen. Sie kann die Höhe der Kostenerstattung variieren und hierfür spezielle Prämienzahlungen durch die Versicherten vorsehen. § 13 Abs. 2 Satz 2 bis 4 gilt nicht.</a:t>
            </a:r>
          </a:p>
          <a:p>
            <a:pPr eaLnBrk="1" hangingPunct="1">
              <a:spcBef>
                <a:spcPct val="50000"/>
              </a:spcBef>
            </a:pPr>
            <a:r>
              <a:rPr lang="de-DE" altLang="de-DE" sz="1200"/>
              <a:t>(5) Die Krankenkasse kann in ihrer Satzung die Übernahme der Kosten für Arzneimittel der besonderen Therapierichtungen regeln, die nach § 34 Abs. 1 Satz 1 von der Versorgung ausgeschlossen sind, und hierfür spezielle Prämienzahlungen durch die Versicherten vorsehen.</a:t>
            </a:r>
          </a:p>
        </p:txBody>
      </p:sp>
      <p:sp>
        <p:nvSpPr>
          <p:cNvPr id="350216" name="Text Box 6">
            <a:extLst>
              <a:ext uri="{FF2B5EF4-FFF2-40B4-BE49-F238E27FC236}">
                <a16:creationId xmlns:a16="http://schemas.microsoft.com/office/drawing/2014/main" id="{87DEE567-FB6D-4892-ABF4-F2B7572D8101}"/>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(4)</a:t>
            </a:r>
          </a:p>
        </p:txBody>
      </p:sp>
    </p:spTree>
  </p:cSld>
  <p:clrMapOvr>
    <a:masterClrMapping/>
  </p:clrMapOvr>
  <p:transition spd="med">
    <p:wipe dir="r"/>
  </p:transition>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Fußzeilenplatzhalter 2">
            <a:extLst>
              <a:ext uri="{FF2B5EF4-FFF2-40B4-BE49-F238E27FC236}">
                <a16:creationId xmlns:a16="http://schemas.microsoft.com/office/drawing/2014/main" id="{FECFF1DC-366C-4F35-AB09-ECB210E79A5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1235" name="Foliennummernplatzhalter 3">
            <a:extLst>
              <a:ext uri="{FF2B5EF4-FFF2-40B4-BE49-F238E27FC236}">
                <a16:creationId xmlns:a16="http://schemas.microsoft.com/office/drawing/2014/main" id="{C047370F-8F12-47CD-B889-8B34C20A9D8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DAE82E2-2991-4032-BE9E-509825802ED8}" type="slidenum">
              <a:rPr lang="de-DE" altLang="de-DE" sz="1400"/>
              <a:pPr eaLnBrk="1" hangingPunct="1"/>
              <a:t>296</a:t>
            </a:fld>
            <a:endParaRPr lang="de-DE" altLang="de-DE" sz="1400"/>
          </a:p>
        </p:txBody>
      </p:sp>
      <p:sp>
        <p:nvSpPr>
          <p:cNvPr id="351236" name="Text Box 2">
            <a:extLst>
              <a:ext uri="{FF2B5EF4-FFF2-40B4-BE49-F238E27FC236}">
                <a16:creationId xmlns:a16="http://schemas.microsoft.com/office/drawing/2014/main" id="{888DE152-EE57-4713-804A-8E237B4470B6}"/>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1237" name="Rectangle 3">
            <a:extLst>
              <a:ext uri="{FF2B5EF4-FFF2-40B4-BE49-F238E27FC236}">
                <a16:creationId xmlns:a16="http://schemas.microsoft.com/office/drawing/2014/main" id="{D1C65832-B720-460E-989D-CA312692A014}"/>
              </a:ext>
            </a:extLst>
          </p:cNvPr>
          <p:cNvSpPr>
            <a:spLocks noGrp="1" noChangeArrowheads="1"/>
          </p:cNvSpPr>
          <p:nvPr>
            <p:ph type="title" idx="4294967295"/>
          </p:nvPr>
        </p:nvSpPr>
        <p:spPr/>
        <p:txBody>
          <a:bodyPr/>
          <a:lstStyle/>
          <a:p>
            <a:pPr eaLnBrk="1" hangingPunct="1"/>
            <a:r>
              <a:rPr lang="de-DE" altLang="de-DE"/>
              <a:t>Gesundheitsreform</a:t>
            </a:r>
          </a:p>
        </p:txBody>
      </p:sp>
      <p:sp>
        <p:nvSpPr>
          <p:cNvPr id="351238" name="Rectangle 4">
            <a:extLst>
              <a:ext uri="{FF2B5EF4-FFF2-40B4-BE49-F238E27FC236}">
                <a16:creationId xmlns:a16="http://schemas.microsoft.com/office/drawing/2014/main" id="{F7F3C96E-C7A4-4058-AA74-EE6336DC335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1239" name="Text Box 5">
            <a:extLst>
              <a:ext uri="{FF2B5EF4-FFF2-40B4-BE49-F238E27FC236}">
                <a16:creationId xmlns:a16="http://schemas.microsoft.com/office/drawing/2014/main" id="{4734D332-E45D-40EE-829B-4DA11815F52C}"/>
              </a:ext>
            </a:extLst>
          </p:cNvPr>
          <p:cNvSpPr txBox="1">
            <a:spLocks noChangeArrowheads="1"/>
          </p:cNvSpPr>
          <p:nvPr/>
        </p:nvSpPr>
        <p:spPr bwMode="auto">
          <a:xfrm>
            <a:off x="457200" y="1876425"/>
            <a:ext cx="8382000" cy="3471863"/>
          </a:xfrm>
          <a:prstGeom prst="rect">
            <a:avLst/>
          </a:prstGeom>
          <a:solidFill>
            <a:srgbClr val="99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a:t>§ 53</a:t>
            </a:r>
          </a:p>
          <a:p>
            <a:pPr algn="ctr" eaLnBrk="1" hangingPunct="1">
              <a:spcBef>
                <a:spcPct val="50000"/>
              </a:spcBef>
            </a:pPr>
            <a:r>
              <a:rPr lang="de-DE" altLang="de-DE" sz="1200"/>
              <a:t>Wahltarife:</a:t>
            </a:r>
          </a:p>
          <a:p>
            <a:pPr eaLnBrk="1" hangingPunct="1">
              <a:spcBef>
                <a:spcPct val="50000"/>
              </a:spcBef>
            </a:pPr>
            <a:r>
              <a:rPr lang="de-DE" altLang="de-DE" sz="1200"/>
              <a:t>(6) </a:t>
            </a:r>
            <a:r>
              <a:rPr lang="de-DE" altLang="de-DE" sz="1200" baseline="30000"/>
              <a:t>1</a:t>
            </a:r>
            <a:r>
              <a:rPr lang="de-DE" altLang="de-DE" sz="1200"/>
              <a:t>Die Krankenkasse hat in ihrer Satzung für die in </a:t>
            </a:r>
            <a:r>
              <a:rPr lang="de-DE" altLang="de-DE" sz="1200">
                <a:hlinkClick r:id="rId2" tooltip="§ 44 SGB V, Krankengeld"/>
              </a:rPr>
              <a:t>§ 44 Absatz 2 Nummer 2 und 3</a:t>
            </a:r>
            <a:r>
              <a:rPr lang="de-DE" altLang="de-DE" sz="1200"/>
              <a:t> genannten Versicherten gemeinsame Tarife sowie Tarife für die nach dem </a:t>
            </a:r>
            <a:r>
              <a:rPr lang="de-DE" altLang="de-DE" sz="1200">
                <a:hlinkClick r:id="rId3" tooltip="KSVG - KünstlersozialversicherungsG"/>
              </a:rPr>
              <a:t>Künstlersozialversicherungsgesetz</a:t>
            </a:r>
            <a:r>
              <a:rPr lang="de-DE" altLang="de-DE" sz="1200"/>
              <a:t> Versicherten anzubieten, die einen Anspruch auf Krankengeld entsprechend </a:t>
            </a:r>
            <a:r>
              <a:rPr lang="de-DE" altLang="de-DE" sz="1200">
                <a:hlinkClick r:id="rId4" tooltip="§ 46 SGB V, Entstehen des Anspruchs auf Krankengeld"/>
              </a:rPr>
              <a:t>§ 46 Satz 1</a:t>
            </a:r>
            <a:r>
              <a:rPr lang="de-DE" altLang="de-DE" sz="1200"/>
              <a:t> oder zu einem späteren Zeitpunkt entstehen lassen, für die Versicherten nach dem </a:t>
            </a:r>
            <a:r>
              <a:rPr lang="de-DE" altLang="de-DE" sz="1200">
                <a:hlinkClick r:id="rId3" tooltip="KSVG - KünstlersozialversicherungsG"/>
              </a:rPr>
              <a:t>Künstlersozialversicherungsgesetz</a:t>
            </a:r>
            <a:r>
              <a:rPr lang="de-DE" altLang="de-DE" sz="1200"/>
              <a:t> jedoch spätestens mit Beginn der dritten Woche der Arbeitsunfähigkeit. </a:t>
            </a:r>
            <a:r>
              <a:rPr lang="de-DE" altLang="de-DE" sz="1200" baseline="30000"/>
              <a:t>2</a:t>
            </a:r>
            <a:r>
              <a:rPr lang="de-DE" altLang="de-DE" sz="1200"/>
              <a:t>Von </a:t>
            </a:r>
            <a:r>
              <a:rPr lang="de-DE" altLang="de-DE" sz="1200">
                <a:hlinkClick r:id="rId5" tooltip="§ 47 SGB V, Höhe und Berechnung des Krankengeldes"/>
              </a:rPr>
              <a:t>§ 47</a:t>
            </a:r>
            <a:r>
              <a:rPr lang="de-DE" altLang="de-DE" sz="1200"/>
              <a:t> kann abgewichen werden. </a:t>
            </a:r>
            <a:r>
              <a:rPr lang="de-DE" altLang="de-DE" sz="1200" baseline="30000"/>
              <a:t>3</a:t>
            </a:r>
            <a:r>
              <a:rPr lang="de-DE" altLang="de-DE" sz="1200"/>
              <a:t>Die Krankenkasse hat entsprechend der Leistungserweiterung Prämienzahlungen des Mitglieds vorzusehen. </a:t>
            </a:r>
            <a:r>
              <a:rPr lang="de-DE" altLang="de-DE" sz="1200" baseline="30000"/>
              <a:t>4</a:t>
            </a:r>
            <a:r>
              <a:rPr lang="de-DE" altLang="de-DE" sz="1200"/>
              <a:t>Die Höhe der Prämienzahlung ist unabhängig von Alter, Geschlecht oder Krankheitsrisiko des Mitglieds festzulegen. </a:t>
            </a:r>
            <a:r>
              <a:rPr lang="de-DE" altLang="de-DE" sz="1200" baseline="30000"/>
              <a:t>5</a:t>
            </a:r>
            <a:r>
              <a:rPr lang="de-DE" altLang="de-DE" sz="1200"/>
              <a:t>Die Krankenkasse kann durch Satzungsregelung die Durchführung von Wahltarifen nach Satz 1 auf eine andere Krankenkasse oder einen Landesverband übertragen. </a:t>
            </a:r>
            <a:r>
              <a:rPr lang="de-DE" altLang="de-DE" sz="1200" baseline="30000"/>
              <a:t>6</a:t>
            </a:r>
            <a:r>
              <a:rPr lang="de-DE" altLang="de-DE" sz="1200"/>
              <a:t>In diesen Fällen erfolgt die Prämienzahlung weiterhin an die übertragende Krankenkasse. </a:t>
            </a:r>
            <a:r>
              <a:rPr lang="de-DE" altLang="de-DE" sz="1200" baseline="30000"/>
              <a:t>7</a:t>
            </a:r>
            <a:r>
              <a:rPr lang="de-DE" altLang="de-DE" sz="1200"/>
              <a:t>Die Rechenschaftslegung erfolgt durch die durchführende Krankenkasse oder den durchführenden Landesverband. (7) </a:t>
            </a:r>
            <a:r>
              <a:rPr lang="de-DE" altLang="de-DE" sz="1200" i="1"/>
              <a:t>Die Krankenkasse kann in ihrer Satzung für bestimmte Mitgliedergruppen, für die sie den Umfang der Leistungen nach Vorschriften dieses Buches beschränkt, der Leistungsbeschränkung entsprechende Prämienzahlung vorsehen.</a:t>
            </a:r>
          </a:p>
          <a:p>
            <a:pPr eaLnBrk="1" hangingPunct="1">
              <a:spcBef>
                <a:spcPct val="50000"/>
              </a:spcBef>
            </a:pPr>
            <a:r>
              <a:rPr lang="de-DE" altLang="de-DE" sz="1200" i="1"/>
              <a:t>(7) Die Krankenkasse kann in ihrer Satzung für bestimmte Mitgliedergruppen, für die sie den Umfang der Leistungen nach Vorschriften dieses Buches beschränkt, der Leistungsbeschränkung entsprechende Prämienzahlung vorsehen. </a:t>
            </a:r>
          </a:p>
        </p:txBody>
      </p:sp>
      <p:sp>
        <p:nvSpPr>
          <p:cNvPr id="351240" name="Text Box 6">
            <a:extLst>
              <a:ext uri="{FF2B5EF4-FFF2-40B4-BE49-F238E27FC236}">
                <a16:creationId xmlns:a16="http://schemas.microsoft.com/office/drawing/2014/main" id="{894668A2-8CA1-46D9-84C8-84A61CD4BABF}"/>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(5)</a:t>
            </a:r>
          </a:p>
        </p:txBody>
      </p:sp>
      <p:sp>
        <p:nvSpPr>
          <p:cNvPr id="351241" name="Text Box 7">
            <a:extLst>
              <a:ext uri="{FF2B5EF4-FFF2-40B4-BE49-F238E27FC236}">
                <a16:creationId xmlns:a16="http://schemas.microsoft.com/office/drawing/2014/main" id="{2ECA5D10-A3CD-4612-AF1D-27EC1138E49E}"/>
              </a:ext>
            </a:extLst>
          </p:cNvPr>
          <p:cNvSpPr txBox="1">
            <a:spLocks noChangeArrowheads="1"/>
          </p:cNvSpPr>
          <p:nvPr/>
        </p:nvSpPr>
        <p:spPr bwMode="auto">
          <a:xfrm>
            <a:off x="4572000" y="5578475"/>
            <a:ext cx="4267200" cy="8223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sind erst zum 01.01.2009 in Kraft getreten</a:t>
            </a:r>
          </a:p>
        </p:txBody>
      </p:sp>
    </p:spTree>
  </p:cSld>
  <p:clrMapOvr>
    <a:masterClrMapping/>
  </p:clrMapOvr>
  <p:transition spd="med">
    <p:wipe dir="r"/>
  </p:transition>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Fußzeilenplatzhalter 2">
            <a:extLst>
              <a:ext uri="{FF2B5EF4-FFF2-40B4-BE49-F238E27FC236}">
                <a16:creationId xmlns:a16="http://schemas.microsoft.com/office/drawing/2014/main" id="{8EDE529A-B4BB-472D-AB03-84D0147724D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2259" name="Foliennummernplatzhalter 3">
            <a:extLst>
              <a:ext uri="{FF2B5EF4-FFF2-40B4-BE49-F238E27FC236}">
                <a16:creationId xmlns:a16="http://schemas.microsoft.com/office/drawing/2014/main" id="{F2F8A48C-0D2C-4A71-97FB-1B67641E902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0CA5AA4-22B6-42F2-AAA6-B85036CBF925}" type="slidenum">
              <a:rPr lang="de-DE" altLang="de-DE" sz="1400"/>
              <a:pPr eaLnBrk="1" hangingPunct="1"/>
              <a:t>297</a:t>
            </a:fld>
            <a:endParaRPr lang="de-DE" altLang="de-DE" sz="1400"/>
          </a:p>
        </p:txBody>
      </p:sp>
      <p:sp>
        <p:nvSpPr>
          <p:cNvPr id="352260" name="Text Box 2">
            <a:extLst>
              <a:ext uri="{FF2B5EF4-FFF2-40B4-BE49-F238E27FC236}">
                <a16:creationId xmlns:a16="http://schemas.microsoft.com/office/drawing/2014/main" id="{246473A7-AB64-478A-A2B1-5D5B45E0BE04}"/>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2261" name="Rectangle 3">
            <a:extLst>
              <a:ext uri="{FF2B5EF4-FFF2-40B4-BE49-F238E27FC236}">
                <a16:creationId xmlns:a16="http://schemas.microsoft.com/office/drawing/2014/main" id="{F5100244-4C7A-4B4E-8B2A-121EB9D9B530}"/>
              </a:ext>
            </a:extLst>
          </p:cNvPr>
          <p:cNvSpPr>
            <a:spLocks noGrp="1" noChangeArrowheads="1"/>
          </p:cNvSpPr>
          <p:nvPr>
            <p:ph type="title" idx="4294967295"/>
          </p:nvPr>
        </p:nvSpPr>
        <p:spPr/>
        <p:txBody>
          <a:bodyPr/>
          <a:lstStyle/>
          <a:p>
            <a:pPr eaLnBrk="1" hangingPunct="1"/>
            <a:r>
              <a:rPr lang="de-DE" altLang="de-DE"/>
              <a:t>Gesundheitsreform</a:t>
            </a:r>
          </a:p>
        </p:txBody>
      </p:sp>
      <p:sp>
        <p:nvSpPr>
          <p:cNvPr id="352262" name="Rectangle 4">
            <a:extLst>
              <a:ext uri="{FF2B5EF4-FFF2-40B4-BE49-F238E27FC236}">
                <a16:creationId xmlns:a16="http://schemas.microsoft.com/office/drawing/2014/main" id="{6A73CE76-7228-4715-B2F3-3BD6E6F55FBD}"/>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2263" name="Text Box 6">
            <a:extLst>
              <a:ext uri="{FF2B5EF4-FFF2-40B4-BE49-F238E27FC236}">
                <a16:creationId xmlns:a16="http://schemas.microsoft.com/office/drawing/2014/main" id="{DC46D790-4854-44F4-9F92-2DC2F5131167}"/>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(6)</a:t>
            </a:r>
          </a:p>
        </p:txBody>
      </p:sp>
      <p:sp>
        <p:nvSpPr>
          <p:cNvPr id="352264" name="Text Box 8">
            <a:extLst>
              <a:ext uri="{FF2B5EF4-FFF2-40B4-BE49-F238E27FC236}">
                <a16:creationId xmlns:a16="http://schemas.microsoft.com/office/drawing/2014/main" id="{09C7C5F2-24A9-46CC-9169-DA4735E4800E}"/>
              </a:ext>
            </a:extLst>
          </p:cNvPr>
          <p:cNvSpPr txBox="1">
            <a:spLocks noChangeArrowheads="1"/>
          </p:cNvSpPr>
          <p:nvPr/>
        </p:nvSpPr>
        <p:spPr bwMode="auto">
          <a:xfrm>
            <a:off x="304800" y="2438400"/>
            <a:ext cx="8839200" cy="11922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1600"/>
              <a:t>GKV-FinG 2010 (u.a. Änderungen bei der Überschreitung der JAE-Grenze, Änderung der Kostenerstattung nach § 13 Abs. 2</a:t>
            </a:r>
          </a:p>
          <a:p>
            <a:pPr eaLnBrk="1" hangingPunct="1">
              <a:spcBef>
                <a:spcPct val="50000"/>
              </a:spcBef>
              <a:buFontTx/>
              <a:buChar char="•"/>
            </a:pPr>
            <a:r>
              <a:rPr lang="de-DE" altLang="de-DE" sz="1600"/>
              <a:t>G zur Neuregelung des Arzneimittelmarktes (AMNOG) 2010 (u.a. Änderungen in § 13 Abs. 2, Neuregelung Bewertung v. Qualität und Wirksamkeit vom Arzneimitteln)</a:t>
            </a:r>
          </a:p>
        </p:txBody>
      </p:sp>
    </p:spTree>
  </p:cSld>
  <p:clrMapOvr>
    <a:masterClrMapping/>
  </p:clrMapOvr>
  <p:transition spd="med">
    <p:wipe dir="r"/>
  </p:transition>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Fußzeilenplatzhalter 2">
            <a:extLst>
              <a:ext uri="{FF2B5EF4-FFF2-40B4-BE49-F238E27FC236}">
                <a16:creationId xmlns:a16="http://schemas.microsoft.com/office/drawing/2014/main" id="{59835406-02EC-4404-88AA-BA283A84680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3283" name="Foliennummernplatzhalter 3">
            <a:extLst>
              <a:ext uri="{FF2B5EF4-FFF2-40B4-BE49-F238E27FC236}">
                <a16:creationId xmlns:a16="http://schemas.microsoft.com/office/drawing/2014/main" id="{95972C4F-A19B-45EB-8E05-BB59309B39D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6945CFA-FE07-43DB-84F7-181CD8647C46}" type="slidenum">
              <a:rPr lang="de-DE" altLang="de-DE" sz="1400"/>
              <a:pPr eaLnBrk="1" hangingPunct="1"/>
              <a:t>298</a:t>
            </a:fld>
            <a:endParaRPr lang="de-DE" altLang="de-DE" sz="1400"/>
          </a:p>
        </p:txBody>
      </p:sp>
      <p:sp>
        <p:nvSpPr>
          <p:cNvPr id="353284" name="Text Box 2">
            <a:extLst>
              <a:ext uri="{FF2B5EF4-FFF2-40B4-BE49-F238E27FC236}">
                <a16:creationId xmlns:a16="http://schemas.microsoft.com/office/drawing/2014/main" id="{4A8C545C-318B-4AA6-A528-D328EE99986E}"/>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3285" name="Rectangle 3">
            <a:extLst>
              <a:ext uri="{FF2B5EF4-FFF2-40B4-BE49-F238E27FC236}">
                <a16:creationId xmlns:a16="http://schemas.microsoft.com/office/drawing/2014/main" id="{03A592B4-B33D-4860-8D9F-FCA81DB26586}"/>
              </a:ext>
            </a:extLst>
          </p:cNvPr>
          <p:cNvSpPr>
            <a:spLocks noGrp="1" noChangeArrowheads="1"/>
          </p:cNvSpPr>
          <p:nvPr>
            <p:ph type="title" idx="4294967295"/>
          </p:nvPr>
        </p:nvSpPr>
        <p:spPr/>
        <p:txBody>
          <a:bodyPr/>
          <a:lstStyle/>
          <a:p>
            <a:pPr eaLnBrk="1" hangingPunct="1"/>
            <a:r>
              <a:rPr lang="de-DE" altLang="de-DE"/>
              <a:t>Gesundheitsreform</a:t>
            </a:r>
          </a:p>
        </p:txBody>
      </p:sp>
      <p:sp>
        <p:nvSpPr>
          <p:cNvPr id="353286" name="Rectangle 4">
            <a:extLst>
              <a:ext uri="{FF2B5EF4-FFF2-40B4-BE49-F238E27FC236}">
                <a16:creationId xmlns:a16="http://schemas.microsoft.com/office/drawing/2014/main" id="{E937A5F2-8847-4471-BE79-A16DD1FBF2CE}"/>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3287" name="Text Box 5">
            <a:extLst>
              <a:ext uri="{FF2B5EF4-FFF2-40B4-BE49-F238E27FC236}">
                <a16:creationId xmlns:a16="http://schemas.microsoft.com/office/drawing/2014/main" id="{D72925D6-595F-43A6-8251-D88CCAFCDFAE}"/>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(8)</a:t>
            </a:r>
          </a:p>
        </p:txBody>
      </p:sp>
      <p:sp>
        <p:nvSpPr>
          <p:cNvPr id="353288" name="Text Box 7">
            <a:extLst>
              <a:ext uri="{FF2B5EF4-FFF2-40B4-BE49-F238E27FC236}">
                <a16:creationId xmlns:a16="http://schemas.microsoft.com/office/drawing/2014/main" id="{B9F5CB13-0C63-4FF7-AAB2-CCFDD4F160D1}"/>
              </a:ext>
            </a:extLst>
          </p:cNvPr>
          <p:cNvSpPr txBox="1">
            <a:spLocks noChangeArrowheads="1"/>
          </p:cNvSpPr>
          <p:nvPr/>
        </p:nvSpPr>
        <p:spPr bwMode="auto">
          <a:xfrm>
            <a:off x="1371600" y="2057400"/>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 Ausblick</a:t>
            </a:r>
          </a:p>
        </p:txBody>
      </p:sp>
      <p:sp>
        <p:nvSpPr>
          <p:cNvPr id="353289" name="Text Box 8">
            <a:extLst>
              <a:ext uri="{FF2B5EF4-FFF2-40B4-BE49-F238E27FC236}">
                <a16:creationId xmlns:a16="http://schemas.microsoft.com/office/drawing/2014/main" id="{CCDB514E-175D-4577-B673-427B4D539367}"/>
              </a:ext>
            </a:extLst>
          </p:cNvPr>
          <p:cNvSpPr txBox="1">
            <a:spLocks noChangeArrowheads="1"/>
          </p:cNvSpPr>
          <p:nvPr/>
        </p:nvSpPr>
        <p:spPr bwMode="auto">
          <a:xfrm>
            <a:off x="1143000" y="3124200"/>
            <a:ext cx="7162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„nach der Reform ist vor der Reform“</a:t>
            </a:r>
          </a:p>
        </p:txBody>
      </p:sp>
    </p:spTree>
  </p:cSld>
  <p:clrMapOvr>
    <a:masterClrMapping/>
  </p:clrMapOvr>
  <p:transition spd="med">
    <p:wipe dir="r"/>
  </p:transition>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Fußzeilenplatzhalter 2">
            <a:extLst>
              <a:ext uri="{FF2B5EF4-FFF2-40B4-BE49-F238E27FC236}">
                <a16:creationId xmlns:a16="http://schemas.microsoft.com/office/drawing/2014/main" id="{7815D6CC-97AC-4340-821D-22A6D9A0FF2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4307" name="Foliennummernplatzhalter 3">
            <a:extLst>
              <a:ext uri="{FF2B5EF4-FFF2-40B4-BE49-F238E27FC236}">
                <a16:creationId xmlns:a16="http://schemas.microsoft.com/office/drawing/2014/main" id="{A525D667-F6B7-4B86-AAED-5729FD9CE73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21BEB6A-72CC-4968-A867-03B2E0004C11}" type="slidenum">
              <a:rPr lang="de-DE" altLang="de-DE" sz="1400"/>
              <a:pPr eaLnBrk="1" hangingPunct="1"/>
              <a:t>299</a:t>
            </a:fld>
            <a:endParaRPr lang="de-DE" altLang="de-DE" sz="1400"/>
          </a:p>
        </p:txBody>
      </p:sp>
      <p:sp>
        <p:nvSpPr>
          <p:cNvPr id="354308" name="Text Box 2">
            <a:extLst>
              <a:ext uri="{FF2B5EF4-FFF2-40B4-BE49-F238E27FC236}">
                <a16:creationId xmlns:a16="http://schemas.microsoft.com/office/drawing/2014/main" id="{A9AEDCC8-E0B8-4B1F-8DBE-070E3931026B}"/>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4309" name="Rectangle 3">
            <a:extLst>
              <a:ext uri="{FF2B5EF4-FFF2-40B4-BE49-F238E27FC236}">
                <a16:creationId xmlns:a16="http://schemas.microsoft.com/office/drawing/2014/main" id="{90C4628B-D879-4AB0-A9AA-9A486C70CDC4}"/>
              </a:ext>
            </a:extLst>
          </p:cNvPr>
          <p:cNvSpPr>
            <a:spLocks noGrp="1" noChangeArrowheads="1"/>
          </p:cNvSpPr>
          <p:nvPr>
            <p:ph type="title" idx="4294967295"/>
          </p:nvPr>
        </p:nvSpPr>
        <p:spPr/>
        <p:txBody>
          <a:bodyPr/>
          <a:lstStyle/>
          <a:p>
            <a:pPr eaLnBrk="1" hangingPunct="1"/>
            <a:r>
              <a:rPr lang="de-DE" altLang="de-DE"/>
              <a:t>Gesundheitsreform</a:t>
            </a:r>
          </a:p>
        </p:txBody>
      </p:sp>
      <p:sp>
        <p:nvSpPr>
          <p:cNvPr id="354310" name="Rectangle 4">
            <a:extLst>
              <a:ext uri="{FF2B5EF4-FFF2-40B4-BE49-F238E27FC236}">
                <a16:creationId xmlns:a16="http://schemas.microsoft.com/office/drawing/2014/main" id="{C703B6A1-A881-40A9-B428-EF56C22D190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4311" name="Text Box 5">
            <a:extLst>
              <a:ext uri="{FF2B5EF4-FFF2-40B4-BE49-F238E27FC236}">
                <a16:creationId xmlns:a16="http://schemas.microsoft.com/office/drawing/2014/main" id="{5DA5F444-69EB-472B-A644-CF3BB6A2EE9E}"/>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(9)</a:t>
            </a:r>
          </a:p>
        </p:txBody>
      </p:sp>
      <p:sp>
        <p:nvSpPr>
          <p:cNvPr id="354312" name="Text Box 8">
            <a:extLst>
              <a:ext uri="{FF2B5EF4-FFF2-40B4-BE49-F238E27FC236}">
                <a16:creationId xmlns:a16="http://schemas.microsoft.com/office/drawing/2014/main" id="{04081961-0717-4033-AEF1-80E9D30EC0AD}"/>
              </a:ext>
            </a:extLst>
          </p:cNvPr>
          <p:cNvSpPr txBox="1">
            <a:spLocks noChangeArrowheads="1"/>
          </p:cNvSpPr>
          <p:nvPr/>
        </p:nvSpPr>
        <p:spPr bwMode="auto">
          <a:xfrm>
            <a:off x="990600" y="2514600"/>
            <a:ext cx="7010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Das Gesetz zur Verbesserung der Versorgungsstrukturen in der Gesetzlichen Krankenversicherung – GKV VSG</a:t>
            </a:r>
          </a:p>
        </p:txBody>
      </p:sp>
      <p:sp>
        <p:nvSpPr>
          <p:cNvPr id="354313" name="Text Box 9">
            <a:extLst>
              <a:ext uri="{FF2B5EF4-FFF2-40B4-BE49-F238E27FC236}">
                <a16:creationId xmlns:a16="http://schemas.microsoft.com/office/drawing/2014/main" id="{919F35A8-2670-4988-9727-6D3315B8C686}"/>
              </a:ext>
            </a:extLst>
          </p:cNvPr>
          <p:cNvSpPr txBox="1">
            <a:spLocks noChangeArrowheads="1"/>
          </p:cNvSpPr>
          <p:nvPr/>
        </p:nvSpPr>
        <p:spPr bwMode="auto">
          <a:xfrm>
            <a:off x="762000" y="3962400"/>
            <a:ext cx="7924800" cy="210026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a:t>Neuordnung der Bedarfsplanung Ärzte</a:t>
            </a:r>
          </a:p>
          <a:p>
            <a:pPr eaLnBrk="1" hangingPunct="1">
              <a:spcBef>
                <a:spcPct val="50000"/>
              </a:spcBef>
              <a:buFontTx/>
              <a:buChar char="•"/>
            </a:pPr>
            <a:r>
              <a:rPr lang="de-DE" altLang="de-DE"/>
              <a:t>Stärkere Einbindung der Länder</a:t>
            </a:r>
          </a:p>
          <a:p>
            <a:pPr eaLnBrk="1" hangingPunct="1">
              <a:spcBef>
                <a:spcPct val="50000"/>
              </a:spcBef>
              <a:buFontTx/>
              <a:buChar char="•"/>
            </a:pPr>
            <a:r>
              <a:rPr lang="de-DE" altLang="de-DE"/>
              <a:t>Anpassung der Struktur des GemBA</a:t>
            </a:r>
          </a:p>
          <a:p>
            <a:pPr eaLnBrk="1" hangingPunct="1">
              <a:spcBef>
                <a:spcPct val="50000"/>
              </a:spcBef>
              <a:buFontTx/>
              <a:buChar char="•"/>
            </a:pPr>
            <a:r>
              <a:rPr lang="de-DE" altLang="de-DE"/>
              <a:t>Verschiedene Änderungen („Omnibus-Gesetz)</a:t>
            </a:r>
          </a:p>
        </p:txBody>
      </p:sp>
    </p:spTree>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ußzeilenplatzhalter 2">
            <a:extLst>
              <a:ext uri="{FF2B5EF4-FFF2-40B4-BE49-F238E27FC236}">
                <a16:creationId xmlns:a16="http://schemas.microsoft.com/office/drawing/2014/main" id="{E2F207D4-C6FC-4D22-A3CE-930FE0FB8FD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147" name="Foliennummernplatzhalter 3">
            <a:extLst>
              <a:ext uri="{FF2B5EF4-FFF2-40B4-BE49-F238E27FC236}">
                <a16:creationId xmlns:a16="http://schemas.microsoft.com/office/drawing/2014/main" id="{B551C5DE-1CAF-4A00-933A-0C651410696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273E70B-2EE8-4C05-AF10-2B75989BC6BC}" type="slidenum">
              <a:rPr lang="de-DE" altLang="de-DE" sz="1400"/>
              <a:pPr eaLnBrk="1" hangingPunct="1"/>
              <a:t>3</a:t>
            </a:fld>
            <a:endParaRPr lang="de-DE" altLang="de-DE" sz="1400"/>
          </a:p>
        </p:txBody>
      </p:sp>
      <p:sp>
        <p:nvSpPr>
          <p:cNvPr id="6148" name="Rectangle 8">
            <a:extLst>
              <a:ext uri="{FF2B5EF4-FFF2-40B4-BE49-F238E27FC236}">
                <a16:creationId xmlns:a16="http://schemas.microsoft.com/office/drawing/2014/main" id="{4E74F5F2-BC57-49C1-96DD-4AEF62889D70}"/>
              </a:ext>
            </a:extLst>
          </p:cNvPr>
          <p:cNvSpPr>
            <a:spLocks noGrp="1" noChangeArrowheads="1"/>
          </p:cNvSpPr>
          <p:nvPr>
            <p:ph type="title" idx="4294967295"/>
          </p:nvPr>
        </p:nvSpPr>
        <p:spPr/>
        <p:txBody>
          <a:bodyPr/>
          <a:lstStyle/>
          <a:p>
            <a:pPr eaLnBrk="1" hangingPunct="1"/>
            <a:r>
              <a:rPr lang="de-DE" altLang="de-DE"/>
              <a:t>Gliederung verfassungsrechtl. Grundlagen</a:t>
            </a:r>
          </a:p>
        </p:txBody>
      </p:sp>
      <p:sp>
        <p:nvSpPr>
          <p:cNvPr id="6149" name="Text Box 2">
            <a:extLst>
              <a:ext uri="{FF2B5EF4-FFF2-40B4-BE49-F238E27FC236}">
                <a16:creationId xmlns:a16="http://schemas.microsoft.com/office/drawing/2014/main" id="{FE9954EC-448B-4677-BBAF-4ABCB579517A}"/>
              </a:ext>
            </a:extLst>
          </p:cNvPr>
          <p:cNvSpPr txBox="1">
            <a:spLocks noChangeArrowheads="1"/>
          </p:cNvSpPr>
          <p:nvPr/>
        </p:nvSpPr>
        <p:spPr bwMode="auto">
          <a:xfrm>
            <a:off x="1752600" y="838200"/>
            <a:ext cx="5943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A. Verfassungsrechtliche Grundlagen</a:t>
            </a:r>
          </a:p>
        </p:txBody>
      </p:sp>
      <p:sp>
        <p:nvSpPr>
          <p:cNvPr id="6150" name="Text Box 3">
            <a:extLst>
              <a:ext uri="{FF2B5EF4-FFF2-40B4-BE49-F238E27FC236}">
                <a16:creationId xmlns:a16="http://schemas.microsoft.com/office/drawing/2014/main" id="{45EC165D-9621-4403-8C8F-3EA5F023F4F7}"/>
              </a:ext>
            </a:extLst>
          </p:cNvPr>
          <p:cNvSpPr txBox="1">
            <a:spLocks noChangeArrowheads="1"/>
          </p:cNvSpPr>
          <p:nvPr/>
        </p:nvSpPr>
        <p:spPr bwMode="auto">
          <a:xfrm>
            <a:off x="1752600" y="25908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I. Sozialstaatsprinzip</a:t>
            </a:r>
          </a:p>
        </p:txBody>
      </p:sp>
      <p:sp>
        <p:nvSpPr>
          <p:cNvPr id="28676" name="Text Box 4">
            <a:extLst>
              <a:ext uri="{FF2B5EF4-FFF2-40B4-BE49-F238E27FC236}">
                <a16:creationId xmlns:a16="http://schemas.microsoft.com/office/drawing/2014/main" id="{9AE89ED8-003E-4DB0-84DF-22719EDA9532}"/>
              </a:ext>
            </a:extLst>
          </p:cNvPr>
          <p:cNvSpPr txBox="1">
            <a:spLocks noChangeArrowheads="1"/>
          </p:cNvSpPr>
          <p:nvPr/>
        </p:nvSpPr>
        <p:spPr bwMode="auto">
          <a:xfrm>
            <a:off x="1628774" y="3048000"/>
            <a:ext cx="64484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II. Gestaltungsauftrag an den Gesetzgeber</a:t>
            </a:r>
          </a:p>
        </p:txBody>
      </p:sp>
      <p:sp>
        <p:nvSpPr>
          <p:cNvPr id="28677" name="AutoShape 5">
            <a:hlinkClick r:id="rId2" action="ppaction://hlinksldjump" highlightClick="1"/>
            <a:extLst>
              <a:ext uri="{FF2B5EF4-FFF2-40B4-BE49-F238E27FC236}">
                <a16:creationId xmlns:a16="http://schemas.microsoft.com/office/drawing/2014/main" id="{31B3A9A6-E945-4665-8680-71D770A2625A}"/>
              </a:ext>
            </a:extLst>
          </p:cNvPr>
          <p:cNvSpPr>
            <a:spLocks noChangeArrowheads="1"/>
          </p:cNvSpPr>
          <p:nvPr/>
        </p:nvSpPr>
        <p:spPr bwMode="auto">
          <a:xfrm>
            <a:off x="7772400" y="5791200"/>
            <a:ext cx="304800" cy="2286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28678" name="Text Box 6">
            <a:extLst>
              <a:ext uri="{FF2B5EF4-FFF2-40B4-BE49-F238E27FC236}">
                <a16:creationId xmlns:a16="http://schemas.microsoft.com/office/drawing/2014/main" id="{69BB3927-B0B0-4025-8C79-B14642804188}"/>
              </a:ext>
            </a:extLst>
          </p:cNvPr>
          <p:cNvSpPr txBox="1">
            <a:spLocks noChangeArrowheads="1"/>
          </p:cNvSpPr>
          <p:nvPr/>
        </p:nvSpPr>
        <p:spPr bwMode="auto">
          <a:xfrm>
            <a:off x="1538288" y="3581400"/>
            <a:ext cx="525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III. Grenzen des Sozialstaatsprinzips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additive="base">
                                        <p:cTn id="7" dur="500" fill="hold"/>
                                        <p:tgtEl>
                                          <p:spTgt spid="28676"/>
                                        </p:tgtEl>
                                        <p:attrNameLst>
                                          <p:attrName>ppt_x</p:attrName>
                                        </p:attrNameLst>
                                      </p:cBhvr>
                                      <p:tavLst>
                                        <p:tav tm="0">
                                          <p:val>
                                            <p:strVal val="0-#ppt_w/2"/>
                                          </p:val>
                                        </p:tav>
                                        <p:tav tm="100000">
                                          <p:val>
                                            <p:strVal val="#ppt_x"/>
                                          </p:val>
                                        </p:tav>
                                      </p:tavLst>
                                    </p:anim>
                                    <p:anim calcmode="lin" valueType="num">
                                      <p:cBhvr additive="base">
                                        <p:cTn id="8"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8"/>
                                        </p:tgtEl>
                                        <p:attrNameLst>
                                          <p:attrName>style.visibility</p:attrName>
                                        </p:attrNameLst>
                                      </p:cBhvr>
                                      <p:to>
                                        <p:strVal val="visible"/>
                                      </p:to>
                                    </p:set>
                                    <p:anim calcmode="lin" valueType="num">
                                      <p:cBhvr additive="base">
                                        <p:cTn id="13" dur="500" fill="hold"/>
                                        <p:tgtEl>
                                          <p:spTgt spid="28678"/>
                                        </p:tgtEl>
                                        <p:attrNameLst>
                                          <p:attrName>ppt_x</p:attrName>
                                        </p:attrNameLst>
                                      </p:cBhvr>
                                      <p:tavLst>
                                        <p:tav tm="0">
                                          <p:val>
                                            <p:strVal val="0-#ppt_w/2"/>
                                          </p:val>
                                        </p:tav>
                                        <p:tav tm="100000">
                                          <p:val>
                                            <p:strVal val="#ppt_x"/>
                                          </p:val>
                                        </p:tav>
                                      </p:tavLst>
                                    </p:anim>
                                    <p:anim calcmode="lin" valueType="num">
                                      <p:cBhvr additive="base">
                                        <p:cTn id="14"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7"/>
                                        </p:tgtEl>
                                        <p:attrNameLst>
                                          <p:attrName>style.visibility</p:attrName>
                                        </p:attrNameLst>
                                      </p:cBhvr>
                                      <p:to>
                                        <p:strVal val="visible"/>
                                      </p:to>
                                    </p:set>
                                    <p:anim calcmode="lin" valueType="num">
                                      <p:cBhvr additive="base">
                                        <p:cTn id="19" dur="500" fill="hold"/>
                                        <p:tgtEl>
                                          <p:spTgt spid="28677"/>
                                        </p:tgtEl>
                                        <p:attrNameLst>
                                          <p:attrName>ppt_x</p:attrName>
                                        </p:attrNameLst>
                                      </p:cBhvr>
                                      <p:tavLst>
                                        <p:tav tm="0">
                                          <p:val>
                                            <p:strVal val="0-#ppt_w/2"/>
                                          </p:val>
                                        </p:tav>
                                        <p:tav tm="100000">
                                          <p:val>
                                            <p:strVal val="#ppt_x"/>
                                          </p:val>
                                        </p:tav>
                                      </p:tavLst>
                                    </p:anim>
                                    <p:anim calcmode="lin" valueType="num">
                                      <p:cBhvr additive="base">
                                        <p:cTn id="20" dur="500" fill="hold"/>
                                        <p:tgtEl>
                                          <p:spTgt spid="286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utoUpdateAnimBg="0"/>
      <p:bldP spid="28677" grpId="0" animBg="1"/>
      <p:bldP spid="2867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ußzeilenplatzhalter 2">
            <a:extLst>
              <a:ext uri="{FF2B5EF4-FFF2-40B4-BE49-F238E27FC236}">
                <a16:creationId xmlns:a16="http://schemas.microsoft.com/office/drawing/2014/main" id="{B577545D-60A8-4CA2-ACF4-ED52C2D76C0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4819" name="Foliennummernplatzhalter 3">
            <a:extLst>
              <a:ext uri="{FF2B5EF4-FFF2-40B4-BE49-F238E27FC236}">
                <a16:creationId xmlns:a16="http://schemas.microsoft.com/office/drawing/2014/main" id="{F7B66460-5C1B-4ED6-918A-18F12D239C5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5BE6B51-B402-4E93-9744-D4D711937274}" type="slidenum">
              <a:rPr lang="de-DE" altLang="de-DE" sz="1400"/>
              <a:pPr eaLnBrk="1" hangingPunct="1"/>
              <a:t>30</a:t>
            </a:fld>
            <a:endParaRPr lang="de-DE" altLang="de-DE" sz="1400"/>
          </a:p>
        </p:txBody>
      </p:sp>
      <p:sp>
        <p:nvSpPr>
          <p:cNvPr id="34820" name="Text Box 2">
            <a:extLst>
              <a:ext uri="{FF2B5EF4-FFF2-40B4-BE49-F238E27FC236}">
                <a16:creationId xmlns:a16="http://schemas.microsoft.com/office/drawing/2014/main" id="{1AB8C57A-E771-4272-BE3F-E62E0F810238}"/>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(3)</a:t>
            </a:r>
            <a:endParaRPr lang="de-DE" altLang="de-DE" sz="2000" b="1">
              <a:latin typeface="Times New Roman" panose="02020603050405020304" pitchFamily="18" charset="0"/>
            </a:endParaRPr>
          </a:p>
        </p:txBody>
      </p:sp>
      <p:sp>
        <p:nvSpPr>
          <p:cNvPr id="34821" name="Text Box 3">
            <a:extLst>
              <a:ext uri="{FF2B5EF4-FFF2-40B4-BE49-F238E27FC236}">
                <a16:creationId xmlns:a16="http://schemas.microsoft.com/office/drawing/2014/main" id="{F4588AD7-676D-4056-B660-0B3825300C78}"/>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a:t>
            </a:r>
          </a:p>
        </p:txBody>
      </p:sp>
      <p:sp>
        <p:nvSpPr>
          <p:cNvPr id="93189" name="Text Box 5">
            <a:extLst>
              <a:ext uri="{FF2B5EF4-FFF2-40B4-BE49-F238E27FC236}">
                <a16:creationId xmlns:a16="http://schemas.microsoft.com/office/drawing/2014/main" id="{F8EF8961-6218-4CC0-A6D7-E3713387592F}"/>
              </a:ext>
            </a:extLst>
          </p:cNvPr>
          <p:cNvSpPr txBox="1">
            <a:spLocks noChangeArrowheads="1"/>
          </p:cNvSpPr>
          <p:nvPr/>
        </p:nvSpPr>
        <p:spPr bwMode="auto">
          <a:xfrm>
            <a:off x="990600" y="2971800"/>
            <a:ext cx="2819400" cy="457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PKV</a:t>
            </a:r>
          </a:p>
        </p:txBody>
      </p:sp>
      <p:sp>
        <p:nvSpPr>
          <p:cNvPr id="93190" name="Text Box 6">
            <a:extLst>
              <a:ext uri="{FF2B5EF4-FFF2-40B4-BE49-F238E27FC236}">
                <a16:creationId xmlns:a16="http://schemas.microsoft.com/office/drawing/2014/main" id="{ABA33555-1F42-4538-B057-3E32CE6CD7AF}"/>
              </a:ext>
            </a:extLst>
          </p:cNvPr>
          <p:cNvSpPr txBox="1">
            <a:spLocks noChangeArrowheads="1"/>
          </p:cNvSpPr>
          <p:nvPr/>
        </p:nvSpPr>
        <p:spPr bwMode="auto">
          <a:xfrm>
            <a:off x="990600" y="5105400"/>
            <a:ext cx="2819400" cy="4572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solidFill>
                  <a:schemeClr val="bg1"/>
                </a:solidFill>
              </a:rPr>
              <a:t>Privatversicherter</a:t>
            </a:r>
          </a:p>
        </p:txBody>
      </p:sp>
      <p:sp>
        <p:nvSpPr>
          <p:cNvPr id="93191" name="Text Box 7">
            <a:extLst>
              <a:ext uri="{FF2B5EF4-FFF2-40B4-BE49-F238E27FC236}">
                <a16:creationId xmlns:a16="http://schemas.microsoft.com/office/drawing/2014/main" id="{1E63F525-BC24-4A44-8D5E-D10D3D49DDEA}"/>
              </a:ext>
            </a:extLst>
          </p:cNvPr>
          <p:cNvSpPr txBox="1">
            <a:spLocks noChangeArrowheads="1"/>
          </p:cNvSpPr>
          <p:nvPr/>
        </p:nvSpPr>
        <p:spPr bwMode="auto">
          <a:xfrm>
            <a:off x="5486400" y="5105400"/>
            <a:ext cx="2819400" cy="45720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Leistungserbringer</a:t>
            </a:r>
          </a:p>
        </p:txBody>
      </p:sp>
      <p:sp>
        <p:nvSpPr>
          <p:cNvPr id="93192" name="Line 8">
            <a:extLst>
              <a:ext uri="{FF2B5EF4-FFF2-40B4-BE49-F238E27FC236}">
                <a16:creationId xmlns:a16="http://schemas.microsoft.com/office/drawing/2014/main" id="{79BAF7A0-6976-4814-B3B6-DA50EC41729B}"/>
              </a:ext>
            </a:extLst>
          </p:cNvPr>
          <p:cNvSpPr>
            <a:spLocks noChangeShapeType="1"/>
          </p:cNvSpPr>
          <p:nvPr/>
        </p:nvSpPr>
        <p:spPr bwMode="auto">
          <a:xfrm>
            <a:off x="3810000" y="5334000"/>
            <a:ext cx="167640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93193" name="Text Box 9">
            <a:extLst>
              <a:ext uri="{FF2B5EF4-FFF2-40B4-BE49-F238E27FC236}">
                <a16:creationId xmlns:a16="http://schemas.microsoft.com/office/drawing/2014/main" id="{C0B1AEC7-5C01-4EC6-86FE-9D06563C55A5}"/>
              </a:ext>
            </a:extLst>
          </p:cNvPr>
          <p:cNvSpPr txBox="1">
            <a:spLocks noChangeArrowheads="1"/>
          </p:cNvSpPr>
          <p:nvPr/>
        </p:nvSpPr>
        <p:spPr bwMode="auto">
          <a:xfrm>
            <a:off x="3886200" y="52578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Vertrag</a:t>
            </a:r>
          </a:p>
        </p:txBody>
      </p:sp>
      <p:sp>
        <p:nvSpPr>
          <p:cNvPr id="93194" name="Line 10">
            <a:extLst>
              <a:ext uri="{FF2B5EF4-FFF2-40B4-BE49-F238E27FC236}">
                <a16:creationId xmlns:a16="http://schemas.microsoft.com/office/drawing/2014/main" id="{08138791-FFF1-4A7C-81A0-6FAC4CA62B74}"/>
              </a:ext>
            </a:extLst>
          </p:cNvPr>
          <p:cNvSpPr>
            <a:spLocks noChangeShapeType="1"/>
          </p:cNvSpPr>
          <p:nvPr/>
        </p:nvSpPr>
        <p:spPr bwMode="auto">
          <a:xfrm flipV="1">
            <a:off x="2438400" y="3429000"/>
            <a:ext cx="0" cy="1676400"/>
          </a:xfrm>
          <a:prstGeom prst="line">
            <a:avLst/>
          </a:prstGeom>
          <a:noFill/>
          <a:ln w="25400">
            <a:solidFill>
              <a:schemeClr val="tx1"/>
            </a:solidFill>
            <a:miter lim="800000"/>
            <a:headEnd type="stealth" w="med" len="me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93195" name="Text Box 11">
            <a:extLst>
              <a:ext uri="{FF2B5EF4-FFF2-40B4-BE49-F238E27FC236}">
                <a16:creationId xmlns:a16="http://schemas.microsoft.com/office/drawing/2014/main" id="{E2B369F8-8B6A-4E36-A8DE-3A24BD3F24C9}"/>
              </a:ext>
            </a:extLst>
          </p:cNvPr>
          <p:cNvSpPr txBox="1">
            <a:spLocks noChangeArrowheads="1"/>
          </p:cNvSpPr>
          <p:nvPr/>
        </p:nvSpPr>
        <p:spPr bwMode="auto">
          <a:xfrm>
            <a:off x="838200" y="40386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Vertrag</a:t>
            </a:r>
          </a:p>
        </p:txBody>
      </p:sp>
      <p:sp>
        <p:nvSpPr>
          <p:cNvPr id="93196" name="Line 12">
            <a:extLst>
              <a:ext uri="{FF2B5EF4-FFF2-40B4-BE49-F238E27FC236}">
                <a16:creationId xmlns:a16="http://schemas.microsoft.com/office/drawing/2014/main" id="{FAEDF66A-B89D-40A0-B9E4-97E283BD0525}"/>
              </a:ext>
            </a:extLst>
          </p:cNvPr>
          <p:cNvSpPr>
            <a:spLocks noChangeShapeType="1"/>
          </p:cNvSpPr>
          <p:nvPr/>
        </p:nvSpPr>
        <p:spPr bwMode="auto">
          <a:xfrm>
            <a:off x="3810000" y="3200400"/>
            <a:ext cx="3124200" cy="1905000"/>
          </a:xfrm>
          <a:prstGeom prst="line">
            <a:avLst/>
          </a:prstGeom>
          <a:noFill/>
          <a:ln w="9525">
            <a:solidFill>
              <a:schemeClr val="tx1"/>
            </a:solidFill>
            <a:prstDash val="dash"/>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93197" name="Text Box 13">
            <a:extLst>
              <a:ext uri="{FF2B5EF4-FFF2-40B4-BE49-F238E27FC236}">
                <a16:creationId xmlns:a16="http://schemas.microsoft.com/office/drawing/2014/main" id="{C14586F2-6C45-4907-B418-DE7F21714BDD}"/>
              </a:ext>
            </a:extLst>
          </p:cNvPr>
          <p:cNvSpPr txBox="1">
            <a:spLocks noChangeArrowheads="1"/>
          </p:cNvSpPr>
          <p:nvPr/>
        </p:nvSpPr>
        <p:spPr bwMode="auto">
          <a:xfrm>
            <a:off x="4953000" y="35814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t>
            </a:r>
          </a:p>
        </p:txBody>
      </p:sp>
      <p:sp>
        <p:nvSpPr>
          <p:cNvPr id="34831" name="Rectangle 15">
            <a:extLst>
              <a:ext uri="{FF2B5EF4-FFF2-40B4-BE49-F238E27FC236}">
                <a16:creationId xmlns:a16="http://schemas.microsoft.com/office/drawing/2014/main" id="{0AAF2A97-7528-4C8F-8537-2FDBF4D482C4}"/>
              </a:ext>
            </a:extLst>
          </p:cNvPr>
          <p:cNvSpPr>
            <a:spLocks noGrp="1" noChangeArrowheads="1"/>
          </p:cNvSpPr>
          <p:nvPr>
            <p:ph type="title" idx="4294967295"/>
          </p:nvPr>
        </p:nvSpPr>
        <p:spPr/>
        <p:txBody>
          <a:bodyPr/>
          <a:lstStyle/>
          <a:p>
            <a:pPr eaLnBrk="1" hangingPunct="1"/>
            <a:r>
              <a:rPr lang="de-DE" altLang="de-DE"/>
              <a:t>Sachleistung 3</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3190"/>
                                        </p:tgtEl>
                                        <p:attrNameLst>
                                          <p:attrName>style.visibility</p:attrName>
                                        </p:attrNameLst>
                                      </p:cBhvr>
                                      <p:to>
                                        <p:strVal val="visible"/>
                                      </p:to>
                                    </p:set>
                                    <p:anim calcmode="lin" valueType="num">
                                      <p:cBhvr additive="base">
                                        <p:cTn id="7" dur="500" fill="hold"/>
                                        <p:tgtEl>
                                          <p:spTgt spid="93190"/>
                                        </p:tgtEl>
                                        <p:attrNameLst>
                                          <p:attrName>ppt_x</p:attrName>
                                        </p:attrNameLst>
                                      </p:cBhvr>
                                      <p:tavLst>
                                        <p:tav tm="0">
                                          <p:val>
                                            <p:strVal val="0-#ppt_w/2"/>
                                          </p:val>
                                        </p:tav>
                                        <p:tav tm="100000">
                                          <p:val>
                                            <p:strVal val="#ppt_x"/>
                                          </p:val>
                                        </p:tav>
                                      </p:tavLst>
                                    </p:anim>
                                    <p:anim calcmode="lin" valueType="num">
                                      <p:cBhvr additive="base">
                                        <p:cTn id="8" dur="500" fill="hold"/>
                                        <p:tgtEl>
                                          <p:spTgt spid="931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3191"/>
                                        </p:tgtEl>
                                        <p:attrNameLst>
                                          <p:attrName>style.visibility</p:attrName>
                                        </p:attrNameLst>
                                      </p:cBhvr>
                                      <p:to>
                                        <p:strVal val="visible"/>
                                      </p:to>
                                    </p:set>
                                    <p:anim calcmode="lin" valueType="num">
                                      <p:cBhvr additive="base">
                                        <p:cTn id="13" dur="500" fill="hold"/>
                                        <p:tgtEl>
                                          <p:spTgt spid="93191"/>
                                        </p:tgtEl>
                                        <p:attrNameLst>
                                          <p:attrName>ppt_x</p:attrName>
                                        </p:attrNameLst>
                                      </p:cBhvr>
                                      <p:tavLst>
                                        <p:tav tm="0">
                                          <p:val>
                                            <p:strVal val="0-#ppt_w/2"/>
                                          </p:val>
                                        </p:tav>
                                        <p:tav tm="100000">
                                          <p:val>
                                            <p:strVal val="#ppt_x"/>
                                          </p:val>
                                        </p:tav>
                                      </p:tavLst>
                                    </p:anim>
                                    <p:anim calcmode="lin" valueType="num">
                                      <p:cBhvr additive="base">
                                        <p:cTn id="14" dur="500" fill="hold"/>
                                        <p:tgtEl>
                                          <p:spTgt spid="9319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3192"/>
                                        </p:tgtEl>
                                        <p:attrNameLst>
                                          <p:attrName>style.visibility</p:attrName>
                                        </p:attrNameLst>
                                      </p:cBhvr>
                                      <p:to>
                                        <p:strVal val="visible"/>
                                      </p:to>
                                    </p:set>
                                    <p:anim calcmode="lin" valueType="num">
                                      <p:cBhvr additive="base">
                                        <p:cTn id="19" dur="500" fill="hold"/>
                                        <p:tgtEl>
                                          <p:spTgt spid="93192"/>
                                        </p:tgtEl>
                                        <p:attrNameLst>
                                          <p:attrName>ppt_x</p:attrName>
                                        </p:attrNameLst>
                                      </p:cBhvr>
                                      <p:tavLst>
                                        <p:tav tm="0">
                                          <p:val>
                                            <p:strVal val="#ppt_x"/>
                                          </p:val>
                                        </p:tav>
                                        <p:tav tm="100000">
                                          <p:val>
                                            <p:strVal val="#ppt_x"/>
                                          </p:val>
                                        </p:tav>
                                      </p:tavLst>
                                    </p:anim>
                                    <p:anim calcmode="lin" valueType="num">
                                      <p:cBhvr additive="base">
                                        <p:cTn id="20" dur="500" fill="hold"/>
                                        <p:tgtEl>
                                          <p:spTgt spid="93192"/>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3193"/>
                                        </p:tgtEl>
                                        <p:attrNameLst>
                                          <p:attrName>style.visibility</p:attrName>
                                        </p:attrNameLst>
                                      </p:cBhvr>
                                      <p:to>
                                        <p:strVal val="visible"/>
                                      </p:to>
                                    </p:set>
                                    <p:anim calcmode="lin" valueType="num">
                                      <p:cBhvr additive="base">
                                        <p:cTn id="25" dur="500" fill="hold"/>
                                        <p:tgtEl>
                                          <p:spTgt spid="93193"/>
                                        </p:tgtEl>
                                        <p:attrNameLst>
                                          <p:attrName>ppt_x</p:attrName>
                                        </p:attrNameLst>
                                      </p:cBhvr>
                                      <p:tavLst>
                                        <p:tav tm="0">
                                          <p:val>
                                            <p:strVal val="#ppt_x"/>
                                          </p:val>
                                        </p:tav>
                                        <p:tav tm="100000">
                                          <p:val>
                                            <p:strVal val="#ppt_x"/>
                                          </p:val>
                                        </p:tav>
                                      </p:tavLst>
                                    </p:anim>
                                    <p:anim calcmode="lin" valueType="num">
                                      <p:cBhvr additive="base">
                                        <p:cTn id="26" dur="500" fill="hold"/>
                                        <p:tgtEl>
                                          <p:spTgt spid="93193"/>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3189"/>
                                        </p:tgtEl>
                                        <p:attrNameLst>
                                          <p:attrName>style.visibility</p:attrName>
                                        </p:attrNameLst>
                                      </p:cBhvr>
                                      <p:to>
                                        <p:strVal val="visible"/>
                                      </p:to>
                                    </p:set>
                                    <p:anim calcmode="lin" valueType="num">
                                      <p:cBhvr additive="base">
                                        <p:cTn id="31" dur="500" fill="hold"/>
                                        <p:tgtEl>
                                          <p:spTgt spid="93189"/>
                                        </p:tgtEl>
                                        <p:attrNameLst>
                                          <p:attrName>ppt_x</p:attrName>
                                        </p:attrNameLst>
                                      </p:cBhvr>
                                      <p:tavLst>
                                        <p:tav tm="0">
                                          <p:val>
                                            <p:strVal val="0-#ppt_w/2"/>
                                          </p:val>
                                        </p:tav>
                                        <p:tav tm="100000">
                                          <p:val>
                                            <p:strVal val="#ppt_x"/>
                                          </p:val>
                                        </p:tav>
                                      </p:tavLst>
                                    </p:anim>
                                    <p:anim calcmode="lin" valueType="num">
                                      <p:cBhvr additive="base">
                                        <p:cTn id="32" dur="500" fill="hold"/>
                                        <p:tgtEl>
                                          <p:spTgt spid="9318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93194"/>
                                        </p:tgtEl>
                                        <p:attrNameLst>
                                          <p:attrName>style.visibility</p:attrName>
                                        </p:attrNameLst>
                                      </p:cBhvr>
                                      <p:to>
                                        <p:strVal val="visible"/>
                                      </p:to>
                                    </p:set>
                                    <p:anim calcmode="lin" valueType="num">
                                      <p:cBhvr additive="base">
                                        <p:cTn id="37" dur="500" fill="hold"/>
                                        <p:tgtEl>
                                          <p:spTgt spid="93194"/>
                                        </p:tgtEl>
                                        <p:attrNameLst>
                                          <p:attrName>ppt_x</p:attrName>
                                        </p:attrNameLst>
                                      </p:cBhvr>
                                      <p:tavLst>
                                        <p:tav tm="0">
                                          <p:val>
                                            <p:strVal val="0-#ppt_w/2"/>
                                          </p:val>
                                        </p:tav>
                                        <p:tav tm="100000">
                                          <p:val>
                                            <p:strVal val="#ppt_x"/>
                                          </p:val>
                                        </p:tav>
                                      </p:tavLst>
                                    </p:anim>
                                    <p:anim calcmode="lin" valueType="num">
                                      <p:cBhvr additive="base">
                                        <p:cTn id="38" dur="500" fill="hold"/>
                                        <p:tgtEl>
                                          <p:spTgt spid="93194"/>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3195"/>
                                        </p:tgtEl>
                                        <p:attrNameLst>
                                          <p:attrName>style.visibility</p:attrName>
                                        </p:attrNameLst>
                                      </p:cBhvr>
                                      <p:to>
                                        <p:strVal val="visible"/>
                                      </p:to>
                                    </p:set>
                                    <p:anim calcmode="lin" valueType="num">
                                      <p:cBhvr additive="base">
                                        <p:cTn id="43" dur="500" fill="hold"/>
                                        <p:tgtEl>
                                          <p:spTgt spid="93195"/>
                                        </p:tgtEl>
                                        <p:attrNameLst>
                                          <p:attrName>ppt_x</p:attrName>
                                        </p:attrNameLst>
                                      </p:cBhvr>
                                      <p:tavLst>
                                        <p:tav tm="0">
                                          <p:val>
                                            <p:strVal val="0-#ppt_w/2"/>
                                          </p:val>
                                        </p:tav>
                                        <p:tav tm="100000">
                                          <p:val>
                                            <p:strVal val="#ppt_x"/>
                                          </p:val>
                                        </p:tav>
                                      </p:tavLst>
                                    </p:anim>
                                    <p:anim calcmode="lin" valueType="num">
                                      <p:cBhvr additive="base">
                                        <p:cTn id="44" dur="500" fill="hold"/>
                                        <p:tgtEl>
                                          <p:spTgt spid="93195"/>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3" fill="hold" nodeType="clickEffect">
                                  <p:stCondLst>
                                    <p:cond delay="0"/>
                                  </p:stCondLst>
                                  <p:childTnLst>
                                    <p:set>
                                      <p:cBhvr>
                                        <p:cTn id="48" dur="1" fill="hold">
                                          <p:stCondLst>
                                            <p:cond delay="0"/>
                                          </p:stCondLst>
                                        </p:cTn>
                                        <p:tgtEl>
                                          <p:spTgt spid="93196"/>
                                        </p:tgtEl>
                                        <p:attrNameLst>
                                          <p:attrName>style.visibility</p:attrName>
                                        </p:attrNameLst>
                                      </p:cBhvr>
                                      <p:to>
                                        <p:strVal val="visible"/>
                                      </p:to>
                                    </p:set>
                                    <p:anim calcmode="lin" valueType="num">
                                      <p:cBhvr additive="base">
                                        <p:cTn id="49" dur="500" fill="hold"/>
                                        <p:tgtEl>
                                          <p:spTgt spid="93196"/>
                                        </p:tgtEl>
                                        <p:attrNameLst>
                                          <p:attrName>ppt_x</p:attrName>
                                        </p:attrNameLst>
                                      </p:cBhvr>
                                      <p:tavLst>
                                        <p:tav tm="0">
                                          <p:val>
                                            <p:strVal val="1+#ppt_w/2"/>
                                          </p:val>
                                        </p:tav>
                                        <p:tav tm="100000">
                                          <p:val>
                                            <p:strVal val="#ppt_x"/>
                                          </p:val>
                                        </p:tav>
                                      </p:tavLst>
                                    </p:anim>
                                    <p:anim calcmode="lin" valueType="num">
                                      <p:cBhvr additive="base">
                                        <p:cTn id="50" dur="500" fill="hold"/>
                                        <p:tgtEl>
                                          <p:spTgt spid="93196"/>
                                        </p:tgtEl>
                                        <p:attrNameLst>
                                          <p:attrName>ppt_y</p:attrName>
                                        </p:attrNameLst>
                                      </p:cBhvr>
                                      <p:tavLst>
                                        <p:tav tm="0">
                                          <p:val>
                                            <p:strVal val="0-#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3" fill="hold" grpId="0" nodeType="clickEffect">
                                  <p:stCondLst>
                                    <p:cond delay="0"/>
                                  </p:stCondLst>
                                  <p:childTnLst>
                                    <p:set>
                                      <p:cBhvr>
                                        <p:cTn id="54" dur="1" fill="hold">
                                          <p:stCondLst>
                                            <p:cond delay="0"/>
                                          </p:stCondLst>
                                        </p:cTn>
                                        <p:tgtEl>
                                          <p:spTgt spid="93197"/>
                                        </p:tgtEl>
                                        <p:attrNameLst>
                                          <p:attrName>style.visibility</p:attrName>
                                        </p:attrNameLst>
                                      </p:cBhvr>
                                      <p:to>
                                        <p:strVal val="visible"/>
                                      </p:to>
                                    </p:set>
                                    <p:anim calcmode="lin" valueType="num">
                                      <p:cBhvr additive="base">
                                        <p:cTn id="55" dur="500" fill="hold"/>
                                        <p:tgtEl>
                                          <p:spTgt spid="93197"/>
                                        </p:tgtEl>
                                        <p:attrNameLst>
                                          <p:attrName>ppt_x</p:attrName>
                                        </p:attrNameLst>
                                      </p:cBhvr>
                                      <p:tavLst>
                                        <p:tav tm="0">
                                          <p:val>
                                            <p:strVal val="1+#ppt_w/2"/>
                                          </p:val>
                                        </p:tav>
                                        <p:tav tm="100000">
                                          <p:val>
                                            <p:strVal val="#ppt_x"/>
                                          </p:val>
                                        </p:tav>
                                      </p:tavLst>
                                    </p:anim>
                                    <p:anim calcmode="lin" valueType="num">
                                      <p:cBhvr additive="base">
                                        <p:cTn id="56" dur="500" fill="hold"/>
                                        <p:tgtEl>
                                          <p:spTgt spid="9319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9" grpId="0" animBg="1" autoUpdateAnimBg="0"/>
      <p:bldP spid="93190" grpId="0" animBg="1" autoUpdateAnimBg="0"/>
      <p:bldP spid="93191" grpId="0" animBg="1" autoUpdateAnimBg="0"/>
      <p:bldP spid="93193" grpId="0" autoUpdateAnimBg="0"/>
      <p:bldP spid="93195" grpId="0" autoUpdateAnimBg="0"/>
      <p:bldP spid="93197" grpId="0" autoUpdateAnimBg="0"/>
    </p:bld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Fußzeilenplatzhalter 2">
            <a:extLst>
              <a:ext uri="{FF2B5EF4-FFF2-40B4-BE49-F238E27FC236}">
                <a16:creationId xmlns:a16="http://schemas.microsoft.com/office/drawing/2014/main" id="{45A94428-E49B-4F7E-9DB9-9EF0B78ACA3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5331" name="Foliennummernplatzhalter 3">
            <a:extLst>
              <a:ext uri="{FF2B5EF4-FFF2-40B4-BE49-F238E27FC236}">
                <a16:creationId xmlns:a16="http://schemas.microsoft.com/office/drawing/2014/main" id="{72E45401-CDDA-435E-AF95-90266EFCFD8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D621EF7-66FA-4C60-AAA8-587CCA3ACA80}" type="slidenum">
              <a:rPr lang="de-DE" altLang="de-DE" sz="1400"/>
              <a:pPr eaLnBrk="1" hangingPunct="1"/>
              <a:t>300</a:t>
            </a:fld>
            <a:endParaRPr lang="de-DE" altLang="de-DE" sz="1400"/>
          </a:p>
        </p:txBody>
      </p:sp>
      <p:sp>
        <p:nvSpPr>
          <p:cNvPr id="355332" name="Text Box 2">
            <a:extLst>
              <a:ext uri="{FF2B5EF4-FFF2-40B4-BE49-F238E27FC236}">
                <a16:creationId xmlns:a16="http://schemas.microsoft.com/office/drawing/2014/main" id="{0919DDF4-866D-450C-BE50-8898127A7CEF}"/>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5333" name="Rectangle 3">
            <a:extLst>
              <a:ext uri="{FF2B5EF4-FFF2-40B4-BE49-F238E27FC236}">
                <a16:creationId xmlns:a16="http://schemas.microsoft.com/office/drawing/2014/main" id="{3C3E6D0A-4B45-439A-8142-346E156766A1}"/>
              </a:ext>
            </a:extLst>
          </p:cNvPr>
          <p:cNvSpPr>
            <a:spLocks noGrp="1" noChangeArrowheads="1"/>
          </p:cNvSpPr>
          <p:nvPr>
            <p:ph type="title" idx="4294967295"/>
          </p:nvPr>
        </p:nvSpPr>
        <p:spPr/>
        <p:txBody>
          <a:bodyPr/>
          <a:lstStyle/>
          <a:p>
            <a:pPr eaLnBrk="1" hangingPunct="1"/>
            <a:r>
              <a:rPr lang="de-DE" altLang="de-DE"/>
              <a:t>Gesundheitsreform</a:t>
            </a:r>
          </a:p>
        </p:txBody>
      </p:sp>
      <p:sp>
        <p:nvSpPr>
          <p:cNvPr id="355334" name="Rectangle 4">
            <a:extLst>
              <a:ext uri="{FF2B5EF4-FFF2-40B4-BE49-F238E27FC236}">
                <a16:creationId xmlns:a16="http://schemas.microsoft.com/office/drawing/2014/main" id="{3152A757-B65D-4C61-AA25-E96D9D54D7CB}"/>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5335" name="Text Box 5">
            <a:extLst>
              <a:ext uri="{FF2B5EF4-FFF2-40B4-BE49-F238E27FC236}">
                <a16:creationId xmlns:a16="http://schemas.microsoft.com/office/drawing/2014/main" id="{552E88EF-8D1B-4DD8-B888-4DB6C87E3B1A}"/>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(10)</a:t>
            </a:r>
          </a:p>
        </p:txBody>
      </p:sp>
      <p:sp>
        <p:nvSpPr>
          <p:cNvPr id="355336" name="Rectangle 10">
            <a:extLst>
              <a:ext uri="{FF2B5EF4-FFF2-40B4-BE49-F238E27FC236}">
                <a16:creationId xmlns:a16="http://schemas.microsoft.com/office/drawing/2014/main" id="{D3E7EB55-AC03-4804-9DD5-52375ECF5BB6}"/>
              </a:ext>
            </a:extLst>
          </p:cNvPr>
          <p:cNvSpPr>
            <a:spLocks noChangeArrowheads="1"/>
          </p:cNvSpPr>
          <p:nvPr/>
        </p:nvSpPr>
        <p:spPr bwMode="auto">
          <a:xfrm>
            <a:off x="4479925" y="32004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55337" name="Text Box 11">
            <a:extLst>
              <a:ext uri="{FF2B5EF4-FFF2-40B4-BE49-F238E27FC236}">
                <a16:creationId xmlns:a16="http://schemas.microsoft.com/office/drawing/2014/main" id="{8621D616-E5F8-4EB4-8ED7-171791947296}"/>
              </a:ext>
            </a:extLst>
          </p:cNvPr>
          <p:cNvSpPr txBox="1">
            <a:spLocks noChangeArrowheads="1"/>
          </p:cNvSpPr>
          <p:nvPr/>
        </p:nvSpPr>
        <p:spPr bwMode="auto">
          <a:xfrm>
            <a:off x="228600" y="2819400"/>
            <a:ext cx="8915400" cy="192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Arial" panose="020B0604020202020204" pitchFamily="34" charset="0"/>
                <a:cs typeface="Arial" panose="020B0604020202020204" pitchFamily="34" charset="0"/>
              </a:rPr>
              <a:t>1. In § 2 wird nach Absatz 1 folgender Absatz 1a eingefügt:</a:t>
            </a:r>
            <a:endParaRPr lang="de-DE" altLang="de-DE" sz="1600">
              <a:cs typeface="Times New Roman" panose="02020603050405020304" pitchFamily="18" charset="0"/>
            </a:endParaRPr>
          </a:p>
          <a:p>
            <a:pPr eaLnBrk="1" hangingPunct="1">
              <a:spcBef>
                <a:spcPct val="50000"/>
              </a:spcBef>
            </a:pPr>
            <a:r>
              <a:rPr lang="de-DE" altLang="de-DE" sz="1600">
                <a:solidFill>
                  <a:srgbClr val="810000"/>
                </a:solidFill>
                <a:latin typeface="Arial" panose="020B0604020202020204" pitchFamily="34" charset="0"/>
                <a:cs typeface="Arial" panose="020B0604020202020204" pitchFamily="34" charset="0"/>
              </a:rPr>
              <a:t>„(1a) Versicherte mit einer lebensbedrohlichen oder regelmäßig tödlichen Erkrankung oder zumindest wertungsmäßig vergleichbaren Erkrankung, für die eine allgemein anerkannte,dem medizinischen Standard entsprechende Leistung nicht zur Verfügung steht, können auch eine von Absatz 1 Satz 3 abweichende Leistung beanspruchen, wenn eine nicht ganz entfernt liegende Aussicht auf Heilung oder auf eine spürbare positive Einwirkung auf den Krankheitsverlauf besteht."</a:t>
            </a:r>
            <a:endParaRPr lang="de-DE" altLang="de-DE" sz="1600"/>
          </a:p>
        </p:txBody>
      </p:sp>
      <p:sp>
        <p:nvSpPr>
          <p:cNvPr id="355338" name="Text Box 12">
            <a:extLst>
              <a:ext uri="{FF2B5EF4-FFF2-40B4-BE49-F238E27FC236}">
                <a16:creationId xmlns:a16="http://schemas.microsoft.com/office/drawing/2014/main" id="{65D14FC9-C696-4FA4-9B9F-66E14BABB379}"/>
              </a:ext>
            </a:extLst>
          </p:cNvPr>
          <p:cNvSpPr txBox="1">
            <a:spLocks noChangeArrowheads="1"/>
          </p:cNvSpPr>
          <p:nvPr/>
        </p:nvSpPr>
        <p:spPr bwMode="auto">
          <a:xfrm>
            <a:off x="762000" y="2133600"/>
            <a:ext cx="670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GKV-VSG: u.a.</a:t>
            </a:r>
          </a:p>
        </p:txBody>
      </p:sp>
    </p:spTree>
  </p:cSld>
  <p:clrMapOvr>
    <a:masterClrMapping/>
  </p:clrMapOvr>
  <p:transition spd="med">
    <p:wipe dir="r"/>
  </p:transition>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Fußzeilenplatzhalter 2">
            <a:extLst>
              <a:ext uri="{FF2B5EF4-FFF2-40B4-BE49-F238E27FC236}">
                <a16:creationId xmlns:a16="http://schemas.microsoft.com/office/drawing/2014/main" id="{BFF764CC-31C2-4C92-B4E8-409AF0AB66E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6355" name="Foliennummernplatzhalter 3">
            <a:extLst>
              <a:ext uri="{FF2B5EF4-FFF2-40B4-BE49-F238E27FC236}">
                <a16:creationId xmlns:a16="http://schemas.microsoft.com/office/drawing/2014/main" id="{540A7FCB-6234-4AEC-BAEE-DF95C593EBE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B865BE1-703E-4A10-82CF-8C4FC4B22639}" type="slidenum">
              <a:rPr lang="de-DE" altLang="de-DE" sz="1400"/>
              <a:pPr eaLnBrk="1" hangingPunct="1"/>
              <a:t>301</a:t>
            </a:fld>
            <a:endParaRPr lang="de-DE" altLang="de-DE" sz="1400"/>
          </a:p>
        </p:txBody>
      </p:sp>
      <p:sp>
        <p:nvSpPr>
          <p:cNvPr id="356356" name="Text Box 2">
            <a:extLst>
              <a:ext uri="{FF2B5EF4-FFF2-40B4-BE49-F238E27FC236}">
                <a16:creationId xmlns:a16="http://schemas.microsoft.com/office/drawing/2014/main" id="{4EFACDF2-69F7-49DD-9384-E22C6CA66495}"/>
              </a:ext>
            </a:extLst>
          </p:cNvPr>
          <p:cNvSpPr txBox="1">
            <a:spLocks noChangeArrowheads="1"/>
          </p:cNvSpPr>
          <p:nvPr/>
        </p:nvSpPr>
        <p:spPr bwMode="auto">
          <a:xfrm>
            <a:off x="1828800" y="685800"/>
            <a:ext cx="70104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G. Rück- und Ausblick: Die Gesundheitsreformen</a:t>
            </a:r>
          </a:p>
          <a:p>
            <a:pPr eaLnBrk="1" hangingPunct="1">
              <a:spcBef>
                <a:spcPct val="50000"/>
              </a:spcBef>
            </a:pPr>
            <a:r>
              <a:rPr lang="de-DE" altLang="de-DE">
                <a:latin typeface="Times New Roman" panose="02020603050405020304" pitchFamily="18" charset="0"/>
              </a:rPr>
              <a:t>	</a:t>
            </a:r>
          </a:p>
        </p:txBody>
      </p:sp>
      <p:sp>
        <p:nvSpPr>
          <p:cNvPr id="356357" name="Rectangle 3">
            <a:extLst>
              <a:ext uri="{FF2B5EF4-FFF2-40B4-BE49-F238E27FC236}">
                <a16:creationId xmlns:a16="http://schemas.microsoft.com/office/drawing/2014/main" id="{8C0D6453-18EE-48C4-B16C-E9C4910F83B9}"/>
              </a:ext>
            </a:extLst>
          </p:cNvPr>
          <p:cNvSpPr>
            <a:spLocks noGrp="1" noChangeArrowheads="1"/>
          </p:cNvSpPr>
          <p:nvPr>
            <p:ph type="title" idx="4294967295"/>
          </p:nvPr>
        </p:nvSpPr>
        <p:spPr/>
        <p:txBody>
          <a:bodyPr/>
          <a:lstStyle/>
          <a:p>
            <a:pPr eaLnBrk="1" hangingPunct="1"/>
            <a:r>
              <a:rPr lang="de-DE" altLang="de-DE"/>
              <a:t>Gesundheitsreform</a:t>
            </a:r>
          </a:p>
        </p:txBody>
      </p:sp>
      <p:sp>
        <p:nvSpPr>
          <p:cNvPr id="356358" name="Rectangle 4">
            <a:extLst>
              <a:ext uri="{FF2B5EF4-FFF2-40B4-BE49-F238E27FC236}">
                <a16:creationId xmlns:a16="http://schemas.microsoft.com/office/drawing/2014/main" id="{AB54341B-D124-40A5-9D8B-8BB330E1032F}"/>
              </a:ext>
            </a:extLst>
          </p:cNvPr>
          <p:cNvSpPr>
            <a:spLocks noChangeArrowheads="1"/>
          </p:cNvSpPr>
          <p:nvPr/>
        </p:nvSpPr>
        <p:spPr bwMode="auto">
          <a:xfrm>
            <a:off x="4214813" y="3306763"/>
            <a:ext cx="6619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solidFill>
                  <a:schemeClr val="bg1"/>
                </a:solidFill>
              </a:rPr>
              <a:t>Krankheit</a:t>
            </a:r>
          </a:p>
        </p:txBody>
      </p:sp>
      <p:sp>
        <p:nvSpPr>
          <p:cNvPr id="356359" name="Text Box 5">
            <a:extLst>
              <a:ext uri="{FF2B5EF4-FFF2-40B4-BE49-F238E27FC236}">
                <a16:creationId xmlns:a16="http://schemas.microsoft.com/office/drawing/2014/main" id="{FAEDE2CE-DE94-4923-B8BF-68705C9A13A7}"/>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Times New Roman" panose="02020603050405020304" pitchFamily="18" charset="0"/>
              </a:rPr>
              <a:t>Gesundheitsreform (10)</a:t>
            </a:r>
          </a:p>
        </p:txBody>
      </p:sp>
      <p:sp>
        <p:nvSpPr>
          <p:cNvPr id="356360" name="Rectangle 6">
            <a:extLst>
              <a:ext uri="{FF2B5EF4-FFF2-40B4-BE49-F238E27FC236}">
                <a16:creationId xmlns:a16="http://schemas.microsoft.com/office/drawing/2014/main" id="{AEA277B3-38D1-404A-8609-CB81BEEB6672}"/>
              </a:ext>
            </a:extLst>
          </p:cNvPr>
          <p:cNvSpPr>
            <a:spLocks noChangeArrowheads="1"/>
          </p:cNvSpPr>
          <p:nvPr/>
        </p:nvSpPr>
        <p:spPr bwMode="auto">
          <a:xfrm>
            <a:off x="4479925" y="32004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56361" name="Text Box 7">
            <a:extLst>
              <a:ext uri="{FF2B5EF4-FFF2-40B4-BE49-F238E27FC236}">
                <a16:creationId xmlns:a16="http://schemas.microsoft.com/office/drawing/2014/main" id="{8D21ED1C-6A39-4088-8776-D3024B133587}"/>
              </a:ext>
            </a:extLst>
          </p:cNvPr>
          <p:cNvSpPr txBox="1">
            <a:spLocks noChangeArrowheads="1"/>
          </p:cNvSpPr>
          <p:nvPr/>
        </p:nvSpPr>
        <p:spPr bwMode="auto">
          <a:xfrm>
            <a:off x="228600" y="2438400"/>
            <a:ext cx="89154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solidFill>
                  <a:srgbClr val="000000"/>
                </a:solidFill>
                <a:latin typeface="Arial" panose="020B0604020202020204" pitchFamily="34" charset="0"/>
                <a:cs typeface="Arial" panose="020B0604020202020204" pitchFamily="34" charset="0"/>
              </a:rPr>
              <a:t>2. § 11 wird wie folgt geändert:</a:t>
            </a:r>
            <a:endParaRPr lang="de-DE" altLang="de-DE" sz="1600">
              <a:cs typeface="Times New Roman" panose="02020603050405020304" pitchFamily="18" charset="0"/>
            </a:endParaRPr>
          </a:p>
          <a:p>
            <a:pPr eaLnBrk="1" hangingPunct="1">
              <a:spcBef>
                <a:spcPct val="50000"/>
              </a:spcBef>
            </a:pPr>
            <a:r>
              <a:rPr lang="de-DE" altLang="de-DE" sz="1600">
                <a:solidFill>
                  <a:srgbClr val="000000"/>
                </a:solidFill>
                <a:latin typeface="Arial" panose="020B0604020202020204" pitchFamily="34" charset="0"/>
                <a:cs typeface="Arial" panose="020B0604020202020204" pitchFamily="34" charset="0"/>
              </a:rPr>
              <a:t>b) Folgender Absatz 6 wird angefügt:</a:t>
            </a:r>
            <a:endParaRPr lang="de-DE" altLang="de-DE" sz="1600">
              <a:cs typeface="Times New Roman" panose="02020603050405020304" pitchFamily="18" charset="0"/>
            </a:endParaRPr>
          </a:p>
          <a:p>
            <a:pPr eaLnBrk="1" hangingPunct="1">
              <a:spcBef>
                <a:spcPct val="50000"/>
              </a:spcBef>
            </a:pPr>
            <a:r>
              <a:rPr lang="de-DE" altLang="de-DE" sz="1600">
                <a:solidFill>
                  <a:srgbClr val="810000"/>
                </a:solidFill>
                <a:latin typeface="Arial" panose="020B0604020202020204" pitchFamily="34" charset="0"/>
                <a:cs typeface="Arial" panose="020B0604020202020204" pitchFamily="34" charset="0"/>
              </a:rPr>
              <a:t>"(6) Die Krankenkasse kann in ihrer Satzung zusätzliche vom Gemeinsamen Bundesausschuss nicht ausgeschlossene Leistungen in der fachlich gebotenen Qualität im Bereich der medizinischen Vorsorge- und Rehabilitation (§§ 23, 40), der künstlichen Befruchtung(§ 27a), der zahnärztlichen Behandlung ohne die Versorgung mit Zahnersatz (§ 28 Absatz 2), bei der Versorgung mit nicht verschreibungspflichtigen Arzneimitteln (§ 34 Absatz 1 Satz 1), mit Heilmitteln (§ 32) und Hilfsmitteln (§ 33), im Bereich der häuslichen Krankenpflege (§ 37) und der Haushaltshilfe (§ 38) sowie Leistungen von nicht zugelassenen Leistungserbringern vorsehen. Die Satzung muss insbesondere die Art, die Dauer und den Umfang der Leistung bestimmen. Die zusätzlichen Leistungen sind von den Krankenkassen in ihrer Rechnungslegung gesondert auszuweisen.“</a:t>
            </a:r>
          </a:p>
        </p:txBody>
      </p:sp>
      <p:sp>
        <p:nvSpPr>
          <p:cNvPr id="356362" name="Text Box 8">
            <a:extLst>
              <a:ext uri="{FF2B5EF4-FFF2-40B4-BE49-F238E27FC236}">
                <a16:creationId xmlns:a16="http://schemas.microsoft.com/office/drawing/2014/main" id="{2191DA2C-C446-4D81-9250-B4686C2BDEDA}"/>
              </a:ext>
            </a:extLst>
          </p:cNvPr>
          <p:cNvSpPr txBox="1">
            <a:spLocks noChangeArrowheads="1"/>
          </p:cNvSpPr>
          <p:nvPr/>
        </p:nvSpPr>
        <p:spPr bwMode="auto">
          <a:xfrm>
            <a:off x="1295400" y="1828800"/>
            <a:ext cx="670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GKV-VSG: u.a.</a:t>
            </a:r>
          </a:p>
        </p:txBody>
      </p:sp>
    </p:spTree>
  </p:cSld>
  <p:clrMapOvr>
    <a:masterClrMapping/>
  </p:clrMapOvr>
  <p:transition spd="med">
    <p:wipe dir="r"/>
  </p:transition>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Fußzeilenplatzhalter 2">
            <a:extLst>
              <a:ext uri="{FF2B5EF4-FFF2-40B4-BE49-F238E27FC236}">
                <a16:creationId xmlns:a16="http://schemas.microsoft.com/office/drawing/2014/main" id="{F38F2990-D0B2-4FD7-B6F7-FD99B53CA9E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7379" name="Foliennummernplatzhalter 3">
            <a:extLst>
              <a:ext uri="{FF2B5EF4-FFF2-40B4-BE49-F238E27FC236}">
                <a16:creationId xmlns:a16="http://schemas.microsoft.com/office/drawing/2014/main" id="{0DC54B72-D871-464A-8781-59E94EDC49E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1BE9CEA-BBED-48F9-B59B-7FBDE907F963}" type="slidenum">
              <a:rPr lang="de-DE" altLang="de-DE" sz="1400"/>
              <a:pPr eaLnBrk="1" hangingPunct="1"/>
              <a:t>302</a:t>
            </a:fld>
            <a:endParaRPr lang="de-DE" altLang="de-DE" sz="1400"/>
          </a:p>
        </p:txBody>
      </p:sp>
      <p:sp>
        <p:nvSpPr>
          <p:cNvPr id="429058" name="Rectangle 2">
            <a:extLst>
              <a:ext uri="{FF2B5EF4-FFF2-40B4-BE49-F238E27FC236}">
                <a16:creationId xmlns:a16="http://schemas.microsoft.com/office/drawing/2014/main" id="{1D224BE8-3F1A-441C-8981-9C2D2999C84B}"/>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endParaRPr lang="de-DE">
              <a:solidFill>
                <a:srgbClr val="00FF99"/>
              </a:solidFill>
            </a:endParaRPr>
          </a:p>
        </p:txBody>
      </p:sp>
      <p:sp>
        <p:nvSpPr>
          <p:cNvPr id="357381" name="Text Box 3">
            <a:extLst>
              <a:ext uri="{FF2B5EF4-FFF2-40B4-BE49-F238E27FC236}">
                <a16:creationId xmlns:a16="http://schemas.microsoft.com/office/drawing/2014/main" id="{65A548ED-54F5-4C69-A136-3DDD84316836}"/>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357382" name="Text Box 4">
            <a:extLst>
              <a:ext uri="{FF2B5EF4-FFF2-40B4-BE49-F238E27FC236}">
                <a16:creationId xmlns:a16="http://schemas.microsoft.com/office/drawing/2014/main" id="{847022F4-D060-4424-87F7-78A5B6404730}"/>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357383" name="Text Box 5">
            <a:extLst>
              <a:ext uri="{FF2B5EF4-FFF2-40B4-BE49-F238E27FC236}">
                <a16:creationId xmlns:a16="http://schemas.microsoft.com/office/drawing/2014/main" id="{890F521A-A026-4F3B-9B46-303CA3AB6505}"/>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357384" name="Text Box 6">
            <a:extLst>
              <a:ext uri="{FF2B5EF4-FFF2-40B4-BE49-F238E27FC236}">
                <a16:creationId xmlns:a16="http://schemas.microsoft.com/office/drawing/2014/main" id="{DC9FB6F5-2D42-45DC-8E7C-814258B3484D}"/>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357385" name="Text Box 7">
            <a:extLst>
              <a:ext uri="{FF2B5EF4-FFF2-40B4-BE49-F238E27FC236}">
                <a16:creationId xmlns:a16="http://schemas.microsoft.com/office/drawing/2014/main" id="{013A08F3-379D-4B3C-9CEC-3494396B00B4}"/>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D. Die Leistungen im einzelnen</a:t>
            </a:r>
          </a:p>
        </p:txBody>
      </p:sp>
      <p:sp>
        <p:nvSpPr>
          <p:cNvPr id="357386" name="Text Box 8">
            <a:extLst>
              <a:ext uri="{FF2B5EF4-FFF2-40B4-BE49-F238E27FC236}">
                <a16:creationId xmlns:a16="http://schemas.microsoft.com/office/drawing/2014/main" id="{301830DE-9315-4BE3-B1E4-75068411234A}"/>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rgbClr val="00FF99"/>
                </a:solidFill>
                <a:latin typeface="Times New Roman" panose="02020603050405020304" pitchFamily="18" charset="0"/>
              </a:rPr>
              <a:t>E. „Experimentierklauseln“, neue Versorgungsformen</a:t>
            </a:r>
          </a:p>
        </p:txBody>
      </p:sp>
      <p:sp>
        <p:nvSpPr>
          <p:cNvPr id="357388" name="Text Box 10">
            <a:extLst>
              <a:ext uri="{FF2B5EF4-FFF2-40B4-BE49-F238E27FC236}">
                <a16:creationId xmlns:a16="http://schemas.microsoft.com/office/drawing/2014/main" id="{21D08A36-72D1-42AA-99D4-A8829884B785}"/>
              </a:ext>
            </a:extLst>
          </p:cNvPr>
          <p:cNvSpPr txBox="1">
            <a:spLocks noChangeArrowheads="1"/>
          </p:cNvSpPr>
          <p:nvPr/>
        </p:nvSpPr>
        <p:spPr bwMode="auto">
          <a:xfrm>
            <a:off x="1600200" y="4653136"/>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G. Rück- und Ausblick: Die Gesundheitsreformen</a:t>
            </a:r>
          </a:p>
        </p:txBody>
      </p:sp>
      <p:sp>
        <p:nvSpPr>
          <p:cNvPr id="357389" name="Rectangle 11">
            <a:extLst>
              <a:ext uri="{FF2B5EF4-FFF2-40B4-BE49-F238E27FC236}">
                <a16:creationId xmlns:a16="http://schemas.microsoft.com/office/drawing/2014/main" id="{8D432490-2CEE-4C11-96CA-CB733761573A}"/>
              </a:ext>
            </a:extLst>
          </p:cNvPr>
          <p:cNvSpPr>
            <a:spLocks noGrp="1" noChangeArrowheads="1"/>
          </p:cNvSpPr>
          <p:nvPr>
            <p:ph type="title" idx="4294967295"/>
          </p:nvPr>
        </p:nvSpPr>
        <p:spPr/>
        <p:txBody>
          <a:bodyPr/>
          <a:lstStyle/>
          <a:p>
            <a:pPr eaLnBrk="1" hangingPunct="1"/>
            <a:r>
              <a:rPr lang="de-DE" altLang="de-DE"/>
              <a:t>Gliederung H „PV“</a:t>
            </a:r>
          </a:p>
        </p:txBody>
      </p:sp>
      <p:sp>
        <p:nvSpPr>
          <p:cNvPr id="357390" name="Text Box 12">
            <a:extLst>
              <a:ext uri="{FF2B5EF4-FFF2-40B4-BE49-F238E27FC236}">
                <a16:creationId xmlns:a16="http://schemas.microsoft.com/office/drawing/2014/main" id="{0AFA6654-AEAD-4B79-85BE-0F823B5C3E02}"/>
              </a:ext>
            </a:extLst>
          </p:cNvPr>
          <p:cNvSpPr txBox="1">
            <a:spLocks noChangeArrowheads="1"/>
          </p:cNvSpPr>
          <p:nvPr/>
        </p:nvSpPr>
        <p:spPr bwMode="auto">
          <a:xfrm>
            <a:off x="1600200" y="5157192"/>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H. Die Leistungen der gesetzlichen Pflegeversicherung</a:t>
            </a:r>
          </a:p>
        </p:txBody>
      </p:sp>
    </p:spTree>
  </p:cSld>
  <p:clrMapOvr>
    <a:masterClrMapping/>
  </p:clrMapOvr>
  <p:transition spd="med">
    <p:wipe dir="r"/>
  </p:transition>
</p:sld>
</file>

<file path=ppt/slides/slide3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02" name="Fußzeilenplatzhalter 2">
            <a:extLst>
              <a:ext uri="{FF2B5EF4-FFF2-40B4-BE49-F238E27FC236}">
                <a16:creationId xmlns:a16="http://schemas.microsoft.com/office/drawing/2014/main" id="{FC74655F-57B2-49A0-98EC-9A738C5A2D1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8403" name="Foliennummernplatzhalter 3">
            <a:extLst>
              <a:ext uri="{FF2B5EF4-FFF2-40B4-BE49-F238E27FC236}">
                <a16:creationId xmlns:a16="http://schemas.microsoft.com/office/drawing/2014/main" id="{A4AB7674-601B-43BE-9137-7EF277C3604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3A1AF96-6BA6-4E1C-B315-8073768027BC}" type="slidenum">
              <a:rPr lang="de-DE" altLang="de-DE" sz="1400"/>
              <a:pPr eaLnBrk="1" hangingPunct="1"/>
              <a:t>303</a:t>
            </a:fld>
            <a:endParaRPr lang="de-DE" altLang="de-DE" sz="1400"/>
          </a:p>
        </p:txBody>
      </p:sp>
      <p:sp>
        <p:nvSpPr>
          <p:cNvPr id="358404" name="Text Box 2">
            <a:extLst>
              <a:ext uri="{FF2B5EF4-FFF2-40B4-BE49-F238E27FC236}">
                <a16:creationId xmlns:a16="http://schemas.microsoft.com/office/drawing/2014/main" id="{7ACBB97A-0706-4467-A34F-54B65827D96C}"/>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58405" name="Rectangle 3">
            <a:extLst>
              <a:ext uri="{FF2B5EF4-FFF2-40B4-BE49-F238E27FC236}">
                <a16:creationId xmlns:a16="http://schemas.microsoft.com/office/drawing/2014/main" id="{1711A63D-5275-4A3C-83ED-616AF236595F}"/>
              </a:ext>
            </a:extLst>
          </p:cNvPr>
          <p:cNvSpPr>
            <a:spLocks noGrp="1" noChangeArrowheads="1"/>
          </p:cNvSpPr>
          <p:nvPr>
            <p:ph type="title" idx="4294967295"/>
          </p:nvPr>
        </p:nvSpPr>
        <p:spPr/>
        <p:txBody>
          <a:bodyPr/>
          <a:lstStyle/>
          <a:p>
            <a:pPr eaLnBrk="1" hangingPunct="1"/>
            <a:r>
              <a:rPr lang="de-DE" altLang="de-DE"/>
              <a:t>PV 1</a:t>
            </a:r>
          </a:p>
        </p:txBody>
      </p:sp>
      <p:sp>
        <p:nvSpPr>
          <p:cNvPr id="372743" name="Text Box 7">
            <a:extLst>
              <a:ext uri="{FF2B5EF4-FFF2-40B4-BE49-F238E27FC236}">
                <a16:creationId xmlns:a16="http://schemas.microsoft.com/office/drawing/2014/main" id="{DAB5A94C-9012-4127-88D9-B12B3A92F71B}"/>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(1)</a:t>
            </a:r>
          </a:p>
        </p:txBody>
      </p:sp>
      <p:sp>
        <p:nvSpPr>
          <p:cNvPr id="358407" name="Text Box 8">
            <a:extLst>
              <a:ext uri="{FF2B5EF4-FFF2-40B4-BE49-F238E27FC236}">
                <a16:creationId xmlns:a16="http://schemas.microsoft.com/office/drawing/2014/main" id="{23E06540-921A-4ECD-93B3-1A7700DDD302}"/>
              </a:ext>
            </a:extLst>
          </p:cNvPr>
          <p:cNvSpPr txBox="1">
            <a:spLocks noChangeArrowheads="1"/>
          </p:cNvSpPr>
          <p:nvPr/>
        </p:nvSpPr>
        <p:spPr bwMode="auto">
          <a:xfrm>
            <a:off x="1127707" y="2310954"/>
            <a:ext cx="7391400" cy="3862596"/>
          </a:xfrm>
          <a:prstGeom prst="rect">
            <a:avLst/>
          </a:prstGeom>
          <a:solidFill>
            <a:srgbClr val="FFFF99"/>
          </a:solidFill>
          <a:ln w="9525">
            <a:solidFill>
              <a:schemeClr val="tx1"/>
            </a:solidFill>
            <a:miter lim="800000"/>
            <a:headEnd/>
            <a:tailEnd/>
          </a:ln>
        </p:spPr>
        <p:txBody>
          <a:bodyPr>
            <a:spAutoFit/>
          </a:bodyPr>
          <a:lstStyle>
            <a:lvl1pPr eaLnBrk="0" hangingPunct="0">
              <a:tabLst>
                <a:tab pos="571500" algn="l"/>
                <a:tab pos="863600" algn="l"/>
              </a:tabLst>
              <a:defRPr sz="2400">
                <a:solidFill>
                  <a:schemeClr val="tx1"/>
                </a:solidFill>
                <a:latin typeface="Tahoma" panose="020B0604030504040204" pitchFamily="34" charset="0"/>
              </a:defRPr>
            </a:lvl1pPr>
            <a:lvl2pPr marL="742950" indent="-285750" eaLnBrk="0" hangingPunct="0">
              <a:tabLst>
                <a:tab pos="571500" algn="l"/>
                <a:tab pos="863600" algn="l"/>
              </a:tabLst>
              <a:defRPr sz="2400">
                <a:solidFill>
                  <a:schemeClr val="tx1"/>
                </a:solidFill>
                <a:latin typeface="Tahoma" panose="020B0604030504040204" pitchFamily="34" charset="0"/>
              </a:defRPr>
            </a:lvl2pPr>
            <a:lvl3pPr marL="1143000" indent="-228600" eaLnBrk="0" hangingPunct="0">
              <a:tabLst>
                <a:tab pos="571500" algn="l"/>
                <a:tab pos="863600" algn="l"/>
              </a:tabLst>
              <a:defRPr sz="2400">
                <a:solidFill>
                  <a:schemeClr val="tx1"/>
                </a:solidFill>
                <a:latin typeface="Tahoma" panose="020B0604030504040204" pitchFamily="34" charset="0"/>
              </a:defRPr>
            </a:lvl3pPr>
            <a:lvl4pPr marL="1600200" indent="-228600" eaLnBrk="0" hangingPunct="0">
              <a:tabLst>
                <a:tab pos="571500" algn="l"/>
                <a:tab pos="863600" algn="l"/>
              </a:tabLst>
              <a:defRPr sz="2400">
                <a:solidFill>
                  <a:schemeClr val="tx1"/>
                </a:solidFill>
                <a:latin typeface="Tahoma" panose="020B0604030504040204" pitchFamily="34" charset="0"/>
              </a:defRPr>
            </a:lvl4pPr>
            <a:lvl5pPr marL="2057400" indent="-228600" eaLnBrk="0" hangingPunct="0">
              <a:tabLst>
                <a:tab pos="571500" algn="l"/>
                <a:tab pos="8636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Arial" panose="020B0604020202020204" pitchFamily="34" charset="0"/>
                <a:cs typeface="Arial" panose="020B0604020202020204" pitchFamily="34" charset="0"/>
              </a:rPr>
              <a:t>§ 14 SGB XI </a:t>
            </a:r>
            <a:endParaRPr lang="de-DE" altLang="de-DE" sz="1400" dirty="0">
              <a:latin typeface="Arial" panose="020B0604020202020204" pitchFamily="34" charset="0"/>
              <a:cs typeface="Arial" panose="020B0604020202020204" pitchFamily="34" charset="0"/>
            </a:endParaRPr>
          </a:p>
          <a:p>
            <a:pPr algn="ctr" eaLnBrk="1" hangingPunct="1">
              <a:spcBef>
                <a:spcPct val="50000"/>
              </a:spcBef>
            </a:pPr>
            <a:r>
              <a:rPr lang="de-DE" altLang="de-DE" sz="1400" b="1" dirty="0">
                <a:latin typeface="Arial" panose="020B0604020202020204" pitchFamily="34" charset="0"/>
                <a:cs typeface="Arial" panose="020B0604020202020204" pitchFamily="34" charset="0"/>
              </a:rPr>
              <a:t>Begriff der Pflegebedürftigkeit </a:t>
            </a:r>
            <a:endParaRPr lang="de-DE" altLang="de-DE" sz="1400" dirty="0">
              <a:latin typeface="Arial" panose="020B0604020202020204" pitchFamily="34" charset="0"/>
              <a:cs typeface="Arial" panose="020B0604020202020204" pitchFamily="34" charset="0"/>
            </a:endParaRPr>
          </a:p>
          <a:p>
            <a:pPr marL="342900" indent="-342900" eaLnBrk="1" hangingPunct="1">
              <a:spcBef>
                <a:spcPct val="50000"/>
              </a:spcBef>
              <a:buAutoNum type="arabicParenBoth"/>
            </a:pPr>
            <a:r>
              <a:rPr lang="de-DE" altLang="de-DE" sz="1400" dirty="0">
                <a:latin typeface="Arial" panose="020B0604020202020204" pitchFamily="34" charset="0"/>
                <a:cs typeface="Arial" panose="020B0604020202020204" pitchFamily="34" charset="0"/>
              </a:rPr>
              <a:t>Pflegebedürftig im Sinne dieses Buches sind Personen, die wegen einer körperlichen, geistigen oder seelischen Krankheit oder Behinderung für die gewöhnlichen und regelmäßig wiederkehrenden Verrichtungen im Ablauf des täglichen Lebens auf Dauer, voraussichtlich für mindestens sechs Monate, in erheblichem oder höherem Maße ( § 15</a:t>
            </a:r>
            <a:r>
              <a:rPr lang="de-DE" altLang="de-DE" sz="1400" dirty="0">
                <a:solidFill>
                  <a:srgbClr val="0000FF"/>
                </a:solidFill>
                <a:latin typeface="Arial" panose="020B0604020202020204" pitchFamily="34" charset="0"/>
                <a:cs typeface="Arial" panose="020B0604020202020204" pitchFamily="34" charset="0"/>
              </a:rPr>
              <a:t> </a:t>
            </a:r>
            <a:r>
              <a:rPr lang="de-DE" altLang="de-DE" sz="1400" dirty="0">
                <a:latin typeface="Arial" panose="020B0604020202020204" pitchFamily="34" charset="0"/>
                <a:cs typeface="Arial" panose="020B0604020202020204" pitchFamily="34" charset="0"/>
              </a:rPr>
              <a:t>) der Hilfe bedürfen. </a:t>
            </a:r>
            <a:br>
              <a:rPr lang="de-DE" altLang="de-DE" sz="1400" dirty="0">
                <a:latin typeface="Arial" panose="020B0604020202020204" pitchFamily="34" charset="0"/>
                <a:cs typeface="Arial" panose="020B0604020202020204" pitchFamily="34" charset="0"/>
              </a:rPr>
            </a:br>
            <a:endParaRPr lang="de-DE" altLang="de-DE" sz="1400" dirty="0">
              <a:latin typeface="Arial" panose="020B0604020202020204" pitchFamily="34" charset="0"/>
              <a:cs typeface="Arial" panose="020B0604020202020204" pitchFamily="34" charset="0"/>
            </a:endParaRPr>
          </a:p>
          <a:p>
            <a:pPr marL="342900" indent="-342900" eaLnBrk="1" hangingPunct="1">
              <a:spcBef>
                <a:spcPct val="50000"/>
              </a:spcBef>
              <a:buAutoNum type="arabicParenBoth"/>
            </a:pPr>
            <a:endParaRPr lang="de-DE" altLang="de-DE" sz="1400" dirty="0">
              <a:latin typeface="Arial" panose="020B0604020202020204" pitchFamily="34" charset="0"/>
              <a:cs typeface="Arial" panose="020B0604020202020204" pitchFamily="34" charset="0"/>
            </a:endParaRPr>
          </a:p>
          <a:p>
            <a:pPr marL="268288" indent="-268288"/>
            <a:r>
              <a:rPr lang="de-DE" sz="1400" dirty="0"/>
              <a:t>(1) Pflegebedürftig im Sinne dieses Buches sind Personen, die gesundheitlich bedingte Beeinträchtigungen der Selbständigkeit oder der Fähigkeiten aufweisen und deshalb der Hilfe durch andere bedürfen. Es muss sich um Personen handeln, die körperliche, kognitive oder psychische Beeinträchtigungen oder gesundheitlich bedingte Belastungen oder Anforderungen nicht selbständig kompensieren oder bewältigen können. Die Pflegebedürftigkeit muss auf Dauer, voraussichtlich für mindestens sechs Monate, und mit mindestens der in § 15 festgelegten Schwere bestehen.</a:t>
            </a:r>
            <a:endParaRPr lang="de-DE" altLang="de-DE" sz="1400" dirty="0"/>
          </a:p>
        </p:txBody>
      </p:sp>
      <p:sp>
        <p:nvSpPr>
          <p:cNvPr id="2" name="Rechteck 1">
            <a:extLst>
              <a:ext uri="{FF2B5EF4-FFF2-40B4-BE49-F238E27FC236}">
                <a16:creationId xmlns:a16="http://schemas.microsoft.com/office/drawing/2014/main" id="{67A0911D-9C93-46C5-8C50-AB1ADB235EF8}"/>
              </a:ext>
            </a:extLst>
          </p:cNvPr>
          <p:cNvSpPr/>
          <p:nvPr/>
        </p:nvSpPr>
        <p:spPr bwMode="auto">
          <a:xfrm>
            <a:off x="6228184" y="1916832"/>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Alte Fassung</a:t>
            </a:r>
          </a:p>
        </p:txBody>
      </p:sp>
      <p:sp>
        <p:nvSpPr>
          <p:cNvPr id="9" name="Rechteck 8">
            <a:extLst>
              <a:ext uri="{FF2B5EF4-FFF2-40B4-BE49-F238E27FC236}">
                <a16:creationId xmlns:a16="http://schemas.microsoft.com/office/drawing/2014/main" id="{2F14432A-C92F-453A-9A38-62A0DC08C39D}"/>
              </a:ext>
            </a:extLst>
          </p:cNvPr>
          <p:cNvSpPr/>
          <p:nvPr/>
        </p:nvSpPr>
        <p:spPr bwMode="auto">
          <a:xfrm>
            <a:off x="6228184" y="4050433"/>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Neue Fassung</a:t>
            </a:r>
          </a:p>
        </p:txBody>
      </p:sp>
    </p:spTree>
  </p:cSld>
  <p:clrMapOvr>
    <a:masterClrMapping/>
  </p:clrMapOvr>
  <p:transition spd="med">
    <p:wipe dir="r"/>
  </p:transition>
</p:sld>
</file>

<file path=ppt/slides/slide3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Fußzeilenplatzhalter 2">
            <a:extLst>
              <a:ext uri="{FF2B5EF4-FFF2-40B4-BE49-F238E27FC236}">
                <a16:creationId xmlns:a16="http://schemas.microsoft.com/office/drawing/2014/main" id="{D72CED8D-B517-4D5A-AB49-807149F8E40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9427" name="Foliennummernplatzhalter 3">
            <a:extLst>
              <a:ext uri="{FF2B5EF4-FFF2-40B4-BE49-F238E27FC236}">
                <a16:creationId xmlns:a16="http://schemas.microsoft.com/office/drawing/2014/main" id="{36920286-EE30-49F9-9E04-BF93EEC50C8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5CD369E-B17C-4CE4-9EC7-FBC16B58CB66}" type="slidenum">
              <a:rPr lang="de-DE" altLang="de-DE" sz="1400"/>
              <a:pPr eaLnBrk="1" hangingPunct="1"/>
              <a:t>304</a:t>
            </a:fld>
            <a:endParaRPr lang="de-DE" altLang="de-DE" sz="1400"/>
          </a:p>
        </p:txBody>
      </p:sp>
      <p:sp>
        <p:nvSpPr>
          <p:cNvPr id="359428" name="Text Box 2">
            <a:extLst>
              <a:ext uri="{FF2B5EF4-FFF2-40B4-BE49-F238E27FC236}">
                <a16:creationId xmlns:a16="http://schemas.microsoft.com/office/drawing/2014/main" id="{EC7E1FFE-2F8B-4BA3-AF77-F5ABAB011417}"/>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H. Die Leistungen der gesetzlichen Pflegeversicherung</a:t>
            </a:r>
          </a:p>
        </p:txBody>
      </p:sp>
      <p:sp>
        <p:nvSpPr>
          <p:cNvPr id="359429" name="Rectangle 3">
            <a:extLst>
              <a:ext uri="{FF2B5EF4-FFF2-40B4-BE49-F238E27FC236}">
                <a16:creationId xmlns:a16="http://schemas.microsoft.com/office/drawing/2014/main" id="{81516CC5-3816-4860-A4E4-18945C479386}"/>
              </a:ext>
            </a:extLst>
          </p:cNvPr>
          <p:cNvSpPr>
            <a:spLocks noGrp="1" noChangeArrowheads="1"/>
          </p:cNvSpPr>
          <p:nvPr>
            <p:ph type="title" idx="4294967295"/>
          </p:nvPr>
        </p:nvSpPr>
        <p:spPr/>
        <p:txBody>
          <a:bodyPr/>
          <a:lstStyle/>
          <a:p>
            <a:pPr eaLnBrk="1" hangingPunct="1"/>
            <a:r>
              <a:rPr lang="de-DE" altLang="de-DE"/>
              <a:t>PV 2</a:t>
            </a:r>
          </a:p>
        </p:txBody>
      </p:sp>
      <p:sp>
        <p:nvSpPr>
          <p:cNvPr id="373764" name="Text Box 4">
            <a:extLst>
              <a:ext uri="{FF2B5EF4-FFF2-40B4-BE49-F238E27FC236}">
                <a16:creationId xmlns:a16="http://schemas.microsoft.com/office/drawing/2014/main" id="{6BA2EF54-F357-40C3-8990-ED6835F9543B}"/>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(2)</a:t>
            </a:r>
          </a:p>
        </p:txBody>
      </p:sp>
      <p:sp>
        <p:nvSpPr>
          <p:cNvPr id="359431" name="Text Box 5">
            <a:extLst>
              <a:ext uri="{FF2B5EF4-FFF2-40B4-BE49-F238E27FC236}">
                <a16:creationId xmlns:a16="http://schemas.microsoft.com/office/drawing/2014/main" id="{42CD19AC-63F5-417C-8560-A944700EF6C4}"/>
              </a:ext>
            </a:extLst>
          </p:cNvPr>
          <p:cNvSpPr txBox="1">
            <a:spLocks noChangeArrowheads="1"/>
          </p:cNvSpPr>
          <p:nvPr/>
        </p:nvSpPr>
        <p:spPr bwMode="auto">
          <a:xfrm>
            <a:off x="723900" y="2241550"/>
            <a:ext cx="7886700" cy="3930650"/>
          </a:xfrm>
          <a:prstGeom prst="rect">
            <a:avLst/>
          </a:prstGeom>
          <a:solidFill>
            <a:srgbClr val="FFFF99"/>
          </a:solidFill>
          <a:ln w="9525">
            <a:solidFill>
              <a:schemeClr val="tx1"/>
            </a:solidFill>
            <a:miter lim="800000"/>
            <a:headEnd/>
            <a:tailEnd/>
          </a:ln>
        </p:spPr>
        <p:txBody>
          <a:bodyPr>
            <a:spAutoFit/>
          </a:bodyPr>
          <a:lstStyle>
            <a:lvl1pPr eaLnBrk="0" hangingPunct="0">
              <a:tabLst>
                <a:tab pos="571500" algn="l"/>
                <a:tab pos="863600" algn="l"/>
              </a:tabLst>
              <a:defRPr sz="2400">
                <a:solidFill>
                  <a:schemeClr val="tx1"/>
                </a:solidFill>
                <a:latin typeface="Tahoma" panose="020B0604030504040204" pitchFamily="34" charset="0"/>
              </a:defRPr>
            </a:lvl1pPr>
            <a:lvl2pPr marL="742950" indent="-285750" eaLnBrk="0" hangingPunct="0">
              <a:tabLst>
                <a:tab pos="571500" algn="l"/>
                <a:tab pos="863600" algn="l"/>
              </a:tabLst>
              <a:defRPr sz="2400">
                <a:solidFill>
                  <a:schemeClr val="tx1"/>
                </a:solidFill>
                <a:latin typeface="Tahoma" panose="020B0604030504040204" pitchFamily="34" charset="0"/>
              </a:defRPr>
            </a:lvl2pPr>
            <a:lvl3pPr marL="1143000" indent="-228600" eaLnBrk="0" hangingPunct="0">
              <a:tabLst>
                <a:tab pos="571500" algn="l"/>
                <a:tab pos="863600" algn="l"/>
              </a:tabLst>
              <a:defRPr sz="2400">
                <a:solidFill>
                  <a:schemeClr val="tx1"/>
                </a:solidFill>
                <a:latin typeface="Tahoma" panose="020B0604030504040204" pitchFamily="34" charset="0"/>
              </a:defRPr>
            </a:lvl3pPr>
            <a:lvl4pPr marL="1600200" indent="-228600" eaLnBrk="0" hangingPunct="0">
              <a:tabLst>
                <a:tab pos="571500" algn="l"/>
                <a:tab pos="863600" algn="l"/>
              </a:tabLst>
              <a:defRPr sz="2400">
                <a:solidFill>
                  <a:schemeClr val="tx1"/>
                </a:solidFill>
                <a:latin typeface="Tahoma" panose="020B0604030504040204" pitchFamily="34" charset="0"/>
              </a:defRPr>
            </a:lvl4pPr>
            <a:lvl5pPr marL="2057400" indent="-228600" eaLnBrk="0" hangingPunct="0">
              <a:tabLst>
                <a:tab pos="571500" algn="l"/>
                <a:tab pos="8636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9pPr>
          </a:lstStyle>
          <a:p>
            <a:pPr eaLnBrk="1" hangingPunct="1">
              <a:spcBef>
                <a:spcPct val="50000"/>
              </a:spcBef>
            </a:pPr>
            <a:r>
              <a:rPr lang="de-DE" altLang="de-DE" sz="1400" dirty="0">
                <a:latin typeface="Arial" panose="020B0604020202020204" pitchFamily="34" charset="0"/>
                <a:cs typeface="Arial" panose="020B0604020202020204" pitchFamily="34" charset="0"/>
              </a:rPr>
              <a:t>(3) Die Hilfe im Sinne des Absatzes 1 besteht in der Unterstützung, in der teilweisen oder vollständigen Übernahme der Verrichtungen im Ablauf des täglichen Lebens oder in Beaufsichtigung oder Anleitung mit dem Ziel der eigenständigen Übernahme dieser Verrichtungen. </a:t>
            </a:r>
            <a:br>
              <a:rPr lang="de-DE" altLang="de-DE" sz="1400" dirty="0">
                <a:latin typeface="Arial" panose="020B0604020202020204" pitchFamily="34" charset="0"/>
                <a:cs typeface="Arial" panose="020B0604020202020204" pitchFamily="34" charset="0"/>
              </a:rPr>
            </a:br>
            <a:br>
              <a:rPr lang="de-DE" altLang="de-DE" sz="1400" dirty="0">
                <a:latin typeface="Arial" panose="020B0604020202020204" pitchFamily="34" charset="0"/>
                <a:cs typeface="Arial" panose="020B0604020202020204" pitchFamily="34" charset="0"/>
              </a:rPr>
            </a:br>
            <a:r>
              <a:rPr lang="de-DE" altLang="de-DE" sz="1400" dirty="0">
                <a:latin typeface="Arial" panose="020B0604020202020204" pitchFamily="34" charset="0"/>
                <a:cs typeface="Arial" panose="020B0604020202020204" pitchFamily="34" charset="0"/>
              </a:rPr>
              <a:t>(4) Gewöhnliche und regelmäßig wiederkehrende Verrichtungen im Sinne des Absatzes 1 sind: </a:t>
            </a:r>
            <a:br>
              <a:rPr lang="de-DE" altLang="de-DE" sz="1400" dirty="0">
                <a:latin typeface="Arial" panose="020B0604020202020204" pitchFamily="34" charset="0"/>
                <a:cs typeface="Arial" panose="020B0604020202020204" pitchFamily="34" charset="0"/>
              </a:rPr>
            </a:br>
            <a:endParaRPr lang="de-DE" altLang="de-DE" sz="1400" dirty="0">
              <a:latin typeface="Arial" panose="020B0604020202020204" pitchFamily="34" charset="0"/>
              <a:cs typeface="Arial" panose="020B0604020202020204" pitchFamily="34" charset="0"/>
            </a:endParaRPr>
          </a:p>
          <a:p>
            <a:pPr eaLnBrk="1" hangingPunct="1">
              <a:spcBef>
                <a:spcPct val="50000"/>
              </a:spcBef>
            </a:pPr>
            <a:r>
              <a:rPr lang="de-DE" altLang="de-DE" sz="1400" dirty="0">
                <a:latin typeface="Arial" panose="020B0604020202020204" pitchFamily="34" charset="0"/>
                <a:cs typeface="Arial" panose="020B0604020202020204" pitchFamily="34" charset="0"/>
              </a:rPr>
              <a:t>1.  im Bereich der Körperpflege das Waschen, Duschen, Baden, die Zahnpflege, das Kämmen, Rasieren, die Darm- oder Blasenentleerung, </a:t>
            </a:r>
            <a:br>
              <a:rPr lang="de-DE" altLang="de-DE" sz="1400" dirty="0">
                <a:latin typeface="Arial" panose="020B0604020202020204" pitchFamily="34" charset="0"/>
                <a:cs typeface="Arial" panose="020B0604020202020204" pitchFamily="34" charset="0"/>
              </a:rPr>
            </a:br>
            <a:br>
              <a:rPr lang="de-DE" altLang="de-DE" sz="1400" dirty="0">
                <a:latin typeface="Arial" panose="020B0604020202020204" pitchFamily="34" charset="0"/>
                <a:cs typeface="Arial" panose="020B0604020202020204" pitchFamily="34" charset="0"/>
              </a:rPr>
            </a:br>
            <a:r>
              <a:rPr lang="de-DE" altLang="de-DE" sz="1400" dirty="0">
                <a:latin typeface="Arial" panose="020B0604020202020204" pitchFamily="34" charset="0"/>
                <a:cs typeface="Arial" panose="020B0604020202020204" pitchFamily="34" charset="0"/>
              </a:rPr>
              <a:t>2. im Bereich der Ernährung das mundgerechte Zubereiten oder die Aufnahme der Nahrung, </a:t>
            </a:r>
            <a:br>
              <a:rPr lang="de-DE" altLang="de-DE" sz="1400" dirty="0">
                <a:latin typeface="Arial" panose="020B0604020202020204" pitchFamily="34" charset="0"/>
                <a:cs typeface="Arial" panose="020B0604020202020204" pitchFamily="34" charset="0"/>
              </a:rPr>
            </a:br>
            <a:endParaRPr lang="de-DE" altLang="de-DE" sz="1400" dirty="0">
              <a:latin typeface="Arial" panose="020B0604020202020204" pitchFamily="34" charset="0"/>
              <a:cs typeface="Arial" panose="020B0604020202020204" pitchFamily="34" charset="0"/>
            </a:endParaRPr>
          </a:p>
          <a:p>
            <a:pPr eaLnBrk="1" hangingPunct="1">
              <a:spcBef>
                <a:spcPct val="50000"/>
              </a:spcBef>
            </a:pPr>
            <a:r>
              <a:rPr lang="de-DE" altLang="de-DE" sz="1400" dirty="0">
                <a:latin typeface="Arial" panose="020B0604020202020204" pitchFamily="34" charset="0"/>
                <a:cs typeface="Arial" panose="020B0604020202020204" pitchFamily="34" charset="0"/>
              </a:rPr>
              <a:t>3. im Bereich der Mobilität das selbstständige Aufstehen und Zubettgehen, An- und Auskleiden, Gehen, Stehen, Treppensteigen oder das Verlassen und Wiederaufsuchen der Wohnung, </a:t>
            </a:r>
            <a:br>
              <a:rPr lang="de-DE" altLang="de-DE" sz="1400" dirty="0">
                <a:latin typeface="Arial" panose="020B0604020202020204" pitchFamily="34" charset="0"/>
                <a:cs typeface="Arial" panose="020B0604020202020204" pitchFamily="34" charset="0"/>
              </a:rPr>
            </a:br>
            <a:br>
              <a:rPr lang="de-DE" altLang="de-DE" sz="1400" dirty="0">
                <a:latin typeface="Arial" panose="020B0604020202020204" pitchFamily="34" charset="0"/>
                <a:cs typeface="Arial" panose="020B0604020202020204" pitchFamily="34" charset="0"/>
              </a:rPr>
            </a:br>
            <a:r>
              <a:rPr lang="de-DE" altLang="de-DE" sz="1400" dirty="0">
                <a:latin typeface="Arial" panose="020B0604020202020204" pitchFamily="34" charset="0"/>
                <a:cs typeface="Arial" panose="020B0604020202020204" pitchFamily="34" charset="0"/>
              </a:rPr>
              <a:t>4. im Bereich der hauswirtschaftlichen Versorgung das Einkaufen, Kochen, Reinigen der Wohnung, Spülen, Wechseln und Waschen der Wäsche und Kleidung oder das Beheizen.</a:t>
            </a:r>
          </a:p>
        </p:txBody>
      </p:sp>
      <p:sp>
        <p:nvSpPr>
          <p:cNvPr id="8" name="Rechteck 7">
            <a:extLst>
              <a:ext uri="{FF2B5EF4-FFF2-40B4-BE49-F238E27FC236}">
                <a16:creationId xmlns:a16="http://schemas.microsoft.com/office/drawing/2014/main" id="{0058715F-CE43-4489-8072-2F786C11F42F}"/>
              </a:ext>
            </a:extLst>
          </p:cNvPr>
          <p:cNvSpPr/>
          <p:nvPr/>
        </p:nvSpPr>
        <p:spPr bwMode="auto">
          <a:xfrm>
            <a:off x="6122876" y="1768475"/>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Alte Fassung</a:t>
            </a:r>
          </a:p>
        </p:txBody>
      </p:sp>
    </p:spTree>
  </p:cSld>
  <p:clrMapOvr>
    <a:masterClrMapping/>
  </p:clrMapOvr>
  <p:transition spd="med">
    <p:wipe dir="r"/>
  </p:transition>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EE7F9EF8-EE87-4D73-AAD0-44D4C2054F84}"/>
              </a:ext>
            </a:extLst>
          </p:cNvPr>
          <p:cNvSpPr>
            <a:spLocks noGrp="1"/>
          </p:cNvSpPr>
          <p:nvPr>
            <p:ph type="ftr" sz="quarter" idx="11"/>
          </p:nvPr>
        </p:nvSpPr>
        <p:spPr/>
        <p:txBody>
          <a:bodyPr/>
          <a:lstStyle/>
          <a:p>
            <a:pPr>
              <a:defRPr/>
            </a:pPr>
            <a:r>
              <a:rPr lang="de-DE"/>
              <a:t>Das  Leistungsrecht der gesetzlichen Kranken- und Pflegeversicherung; Sommersemester 2018</a:t>
            </a:r>
          </a:p>
        </p:txBody>
      </p:sp>
      <p:sp>
        <p:nvSpPr>
          <p:cNvPr id="3" name="Foliennummernplatzhalter 2">
            <a:extLst>
              <a:ext uri="{FF2B5EF4-FFF2-40B4-BE49-F238E27FC236}">
                <a16:creationId xmlns:a16="http://schemas.microsoft.com/office/drawing/2014/main" id="{FD6DDA27-8E9B-4A66-99E4-CEA001FDF72E}"/>
              </a:ext>
            </a:extLst>
          </p:cNvPr>
          <p:cNvSpPr>
            <a:spLocks noGrp="1"/>
          </p:cNvSpPr>
          <p:nvPr>
            <p:ph type="sldNum" sz="quarter" idx="12"/>
          </p:nvPr>
        </p:nvSpPr>
        <p:spPr/>
        <p:txBody>
          <a:bodyPr/>
          <a:lstStyle/>
          <a:p>
            <a:fld id="{8CCE7278-F7C1-42F8-8F69-AB6CC9AE1CF0}" type="slidenum">
              <a:rPr lang="de-DE" altLang="de-DE" smtClean="0"/>
              <a:pPr/>
              <a:t>305</a:t>
            </a:fld>
            <a:endParaRPr lang="de-DE" altLang="de-DE"/>
          </a:p>
        </p:txBody>
      </p:sp>
      <p:sp>
        <p:nvSpPr>
          <p:cNvPr id="5" name="Textfeld 4">
            <a:extLst>
              <a:ext uri="{FF2B5EF4-FFF2-40B4-BE49-F238E27FC236}">
                <a16:creationId xmlns:a16="http://schemas.microsoft.com/office/drawing/2014/main" id="{43D6B7A1-25B4-40D2-95F2-F89FB971EC08}"/>
              </a:ext>
            </a:extLst>
          </p:cNvPr>
          <p:cNvSpPr txBox="1"/>
          <p:nvPr/>
        </p:nvSpPr>
        <p:spPr>
          <a:xfrm>
            <a:off x="511932" y="2179598"/>
            <a:ext cx="8424936" cy="3985706"/>
          </a:xfrm>
          <a:prstGeom prst="rect">
            <a:avLst/>
          </a:prstGeom>
          <a:solidFill>
            <a:srgbClr val="FFFF99"/>
          </a:solidFill>
        </p:spPr>
        <p:txBody>
          <a:bodyPr wrap="square" rtlCol="0">
            <a:spAutoFit/>
          </a:bodyPr>
          <a:lstStyle/>
          <a:p>
            <a:pPr lvl="0" eaLnBrk="0" hangingPunct="0"/>
            <a:r>
              <a:rPr lang="de-DE" altLang="de-DE" sz="1100" dirty="0">
                <a:latin typeface="Arial" panose="020B0604020202020204" pitchFamily="34" charset="0"/>
              </a:rPr>
              <a:t>(2) Maßgeblich für das Vorliegen von gesundheitlich bedingten Beeinträchtigungen der Selbständigkeit oder der Fähigkeiten sind die in den folgenden sechs Bereichen genannten pflegefachlich begründeten Kriterien:</a:t>
            </a:r>
          </a:p>
          <a:p>
            <a:pPr lvl="0" eaLnBrk="0" hangingPunct="0"/>
            <a:endParaRPr lang="de-DE" altLang="de-DE" sz="1100" dirty="0">
              <a:latin typeface="Arial" panose="020B0604020202020204" pitchFamily="34" charset="0"/>
            </a:endParaRPr>
          </a:p>
          <a:p>
            <a:pPr lvl="0" eaLnBrk="0" hangingPunct="0"/>
            <a:r>
              <a:rPr lang="de-DE" altLang="de-DE" sz="1100" dirty="0">
                <a:latin typeface="Arial" panose="020B0604020202020204" pitchFamily="34" charset="0"/>
              </a:rPr>
              <a:t>1.Mobilität: Positionswechsel im Bett, Halten einer stabilen Sitzposition, Umsetzen, Fortbewegen innerhalb des Wohnbereichs, Treppensteigen;</a:t>
            </a:r>
          </a:p>
          <a:p>
            <a:pPr lvl="0" eaLnBrk="0" hangingPunct="0"/>
            <a:endParaRPr lang="de-DE" altLang="de-DE" sz="1100" dirty="0">
              <a:latin typeface="Arial" panose="020B0604020202020204" pitchFamily="34" charset="0"/>
            </a:endParaRPr>
          </a:p>
          <a:p>
            <a:pPr lvl="0" eaLnBrk="0" hangingPunct="0"/>
            <a:r>
              <a:rPr lang="de-DE" altLang="de-DE" sz="1100" dirty="0">
                <a:latin typeface="Arial" panose="020B0604020202020204" pitchFamily="34" charset="0"/>
              </a:rPr>
              <a:t>2.kognitive und kommunikative Fähigkeiten: Erkennen von Personen aus dem näheren Umfeld, örtliche Orientierung, zeitliche Orientierung, Erinnern an wesentliche Ereignisse oder Beobachtungen, Steuern von mehrschrittigen Alltagshandlungen, Treffen von Entscheidungen im Alltagsleben, Verstehen von Sachverhalten und Informationen, Erkennen von Risiken und Gefahren, Mitteilen von elementaren Bedürfnissen, Verstehen von Aufforderungen, Beteiligen an einem Gespräch;</a:t>
            </a:r>
          </a:p>
          <a:p>
            <a:pPr lvl="0" eaLnBrk="0" hangingPunct="0"/>
            <a:endParaRPr lang="de-DE" altLang="de-DE" sz="1100" dirty="0">
              <a:latin typeface="Arial" panose="020B0604020202020204" pitchFamily="34" charset="0"/>
            </a:endParaRPr>
          </a:p>
          <a:p>
            <a:pPr lvl="0" eaLnBrk="0" hangingPunct="0"/>
            <a:r>
              <a:rPr lang="de-DE" altLang="de-DE" sz="1100" dirty="0">
                <a:latin typeface="Arial" panose="020B0604020202020204" pitchFamily="34" charset="0"/>
              </a:rPr>
              <a:t>3.Verhaltensweisen und psychische Problemlagen: motorisch geprägte Verhaltensauffälligkeiten, nächtliche Unruhe, selbstschädigendes und autoaggressives Verhalten, Beschädigen von Gegenständen, physisch aggressives Verhalten gegenüber anderen Personen, verbale Aggression, andere pflegerelevante vokale Auffälligkeiten, Abwehr pflegerischer und anderer unterstützender Maßnahmen, Wahnvorstellungen, Ängste, Antriebslosigkeit bei depressiver Stimmungslage, sozial inadäquate Verhaltensweisen, sonstige pflegerelevante inadäquate Handlungen;</a:t>
            </a:r>
          </a:p>
          <a:p>
            <a:pPr lvl="0" eaLnBrk="0" hangingPunct="0"/>
            <a:endParaRPr lang="de-DE" altLang="de-DE" sz="1100" dirty="0">
              <a:latin typeface="Arial" panose="020B0604020202020204" pitchFamily="34" charset="0"/>
            </a:endParaRPr>
          </a:p>
          <a:p>
            <a:pPr lvl="0" eaLnBrk="0" hangingPunct="0"/>
            <a:r>
              <a:rPr lang="de-DE" altLang="de-DE" sz="1100" dirty="0">
                <a:latin typeface="Arial" panose="020B0604020202020204" pitchFamily="34" charset="0"/>
              </a:rPr>
              <a:t>4.Selbstversorgung: Waschen des vorderen Oberkörpers, Körperpflege im Bereich des Kopfes, Waschen des Intimbereichs, Duschen und Baden einschließlich Waschen der Haare, An- und Auskleiden des Oberkörpers, An- und Auskleiden des Unterkörpers, mundgerechtes Zubereiten der Nahrung und Eingießen von Getränken, Essen, Trinken, Benutzen einer Toilette oder eines Toilettenstuhls, Bewältigen der Folgen einer Harninkontinenz und Umgang mit Dauerkatheter und </a:t>
            </a:r>
            <a:r>
              <a:rPr lang="de-DE" altLang="de-DE" sz="1100" dirty="0" err="1">
                <a:latin typeface="Arial" panose="020B0604020202020204" pitchFamily="34" charset="0"/>
              </a:rPr>
              <a:t>Urostoma</a:t>
            </a:r>
            <a:r>
              <a:rPr lang="de-DE" altLang="de-DE" sz="1100" dirty="0">
                <a:latin typeface="Arial" panose="020B0604020202020204" pitchFamily="34" charset="0"/>
              </a:rPr>
              <a:t>, Bewältigen der Folgen einer Stuhlinkontinenz und Umgang mit Stoma, Ernährung parenteral oder über Sonde, Bestehen gravierender Probleme bei der Nahrungsaufnahme bei Kindern bis zu 18 Monaten, die einen außergewöhnlich pflegeintensiven Hilfebedarf auslösen;</a:t>
            </a:r>
          </a:p>
        </p:txBody>
      </p:sp>
      <p:sp>
        <p:nvSpPr>
          <p:cNvPr id="8" name="Text Box 2">
            <a:extLst>
              <a:ext uri="{FF2B5EF4-FFF2-40B4-BE49-F238E27FC236}">
                <a16:creationId xmlns:a16="http://schemas.microsoft.com/office/drawing/2014/main" id="{CCEA63F1-7A7D-4FE8-B4B7-F3A23ABD5423}"/>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H. Die Leistungen der gesetzlichen Pflegeversicherung</a:t>
            </a:r>
          </a:p>
        </p:txBody>
      </p:sp>
      <p:sp>
        <p:nvSpPr>
          <p:cNvPr id="9" name="Text Box 4">
            <a:extLst>
              <a:ext uri="{FF2B5EF4-FFF2-40B4-BE49-F238E27FC236}">
                <a16:creationId xmlns:a16="http://schemas.microsoft.com/office/drawing/2014/main" id="{AD4F9E00-C8ED-4FF9-B591-FC114D5017E1}"/>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(3)</a:t>
            </a:r>
          </a:p>
        </p:txBody>
      </p:sp>
      <p:sp>
        <p:nvSpPr>
          <p:cNvPr id="10" name="Rechteck 9">
            <a:extLst>
              <a:ext uri="{FF2B5EF4-FFF2-40B4-BE49-F238E27FC236}">
                <a16:creationId xmlns:a16="http://schemas.microsoft.com/office/drawing/2014/main" id="{59674E0C-5FC1-4395-B879-F1A8CA514640}"/>
              </a:ext>
            </a:extLst>
          </p:cNvPr>
          <p:cNvSpPr/>
          <p:nvPr/>
        </p:nvSpPr>
        <p:spPr bwMode="auto">
          <a:xfrm>
            <a:off x="6606952" y="1692275"/>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Neue Fassung</a:t>
            </a:r>
          </a:p>
        </p:txBody>
      </p:sp>
    </p:spTree>
    <p:extLst>
      <p:ext uri="{BB962C8B-B14F-4D97-AF65-F5344CB8AC3E}">
        <p14:creationId xmlns:p14="http://schemas.microsoft.com/office/powerpoint/2010/main" val="624723262"/>
      </p:ext>
    </p:extLst>
  </p:cSld>
  <p:clrMapOvr>
    <a:masterClrMapping/>
  </p:clrMapOvr>
  <p:transition spd="med">
    <p:wipe dir="r"/>
  </p:transition>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EE7F9EF8-EE87-4D73-AAD0-44D4C2054F84}"/>
              </a:ext>
            </a:extLst>
          </p:cNvPr>
          <p:cNvSpPr>
            <a:spLocks noGrp="1"/>
          </p:cNvSpPr>
          <p:nvPr>
            <p:ph type="ftr" sz="quarter" idx="11"/>
          </p:nvPr>
        </p:nvSpPr>
        <p:spPr/>
        <p:txBody>
          <a:bodyPr/>
          <a:lstStyle/>
          <a:p>
            <a:pPr>
              <a:defRPr/>
            </a:pPr>
            <a:r>
              <a:rPr lang="de-DE"/>
              <a:t>Das  Leistungsrecht der gesetzlichen Kranken- und Pflegeversicherung; Sommersemester 2018</a:t>
            </a:r>
          </a:p>
        </p:txBody>
      </p:sp>
      <p:sp>
        <p:nvSpPr>
          <p:cNvPr id="3" name="Foliennummernplatzhalter 2">
            <a:extLst>
              <a:ext uri="{FF2B5EF4-FFF2-40B4-BE49-F238E27FC236}">
                <a16:creationId xmlns:a16="http://schemas.microsoft.com/office/drawing/2014/main" id="{FD6DDA27-8E9B-4A66-99E4-CEA001FDF72E}"/>
              </a:ext>
            </a:extLst>
          </p:cNvPr>
          <p:cNvSpPr>
            <a:spLocks noGrp="1"/>
          </p:cNvSpPr>
          <p:nvPr>
            <p:ph type="sldNum" sz="quarter" idx="12"/>
          </p:nvPr>
        </p:nvSpPr>
        <p:spPr/>
        <p:txBody>
          <a:bodyPr/>
          <a:lstStyle/>
          <a:p>
            <a:fld id="{8CCE7278-F7C1-42F8-8F69-AB6CC9AE1CF0}" type="slidenum">
              <a:rPr lang="de-DE" altLang="de-DE" smtClean="0"/>
              <a:pPr/>
              <a:t>306</a:t>
            </a:fld>
            <a:endParaRPr lang="de-DE" altLang="de-DE"/>
          </a:p>
        </p:txBody>
      </p:sp>
      <p:sp>
        <p:nvSpPr>
          <p:cNvPr id="5" name="Textfeld 4">
            <a:extLst>
              <a:ext uri="{FF2B5EF4-FFF2-40B4-BE49-F238E27FC236}">
                <a16:creationId xmlns:a16="http://schemas.microsoft.com/office/drawing/2014/main" id="{43D6B7A1-25B4-40D2-95F2-F89FB971EC08}"/>
              </a:ext>
            </a:extLst>
          </p:cNvPr>
          <p:cNvSpPr txBox="1"/>
          <p:nvPr/>
        </p:nvSpPr>
        <p:spPr>
          <a:xfrm>
            <a:off x="511932" y="1988840"/>
            <a:ext cx="8424936" cy="3308598"/>
          </a:xfrm>
          <a:prstGeom prst="rect">
            <a:avLst/>
          </a:prstGeom>
          <a:solidFill>
            <a:schemeClr val="accent6">
              <a:lumMod val="40000"/>
              <a:lumOff val="60000"/>
            </a:schemeClr>
          </a:solidFill>
        </p:spPr>
        <p:txBody>
          <a:bodyPr wrap="square" rtlCol="0">
            <a:spAutoFit/>
          </a:bodyPr>
          <a:lstStyle/>
          <a:p>
            <a:pPr lvl="0" eaLnBrk="0" hangingPunct="0"/>
            <a:r>
              <a:rPr lang="de-DE" altLang="de-DE" sz="1100" dirty="0">
                <a:latin typeface="Arial" panose="020B0604020202020204" pitchFamily="34" charset="0"/>
              </a:rPr>
              <a:t>5.Bewältigung von und selbständiger Umgang mit krankheits- oder therapiebedingten Anforderungen und Belastungen:</a:t>
            </a:r>
          </a:p>
          <a:p>
            <a:pPr lvl="1" eaLnBrk="0" hangingPunct="0"/>
            <a:endParaRPr lang="de-DE" altLang="de-DE" sz="1100" dirty="0">
              <a:latin typeface="Arial" panose="020B0604020202020204" pitchFamily="34" charset="0"/>
            </a:endParaRPr>
          </a:p>
          <a:p>
            <a:pPr lvl="1" eaLnBrk="0" hangingPunct="0"/>
            <a:r>
              <a:rPr lang="de-DE" altLang="de-DE" sz="1100" dirty="0">
                <a:latin typeface="Arial" panose="020B0604020202020204" pitchFamily="34" charset="0"/>
              </a:rPr>
              <a:t>a) in Bezug auf Medikation, Injektionen, Versorgung intravenöser Zugänge, Absaugen und Sauerstoffgabe, Einreibungen sowie Kälte- und Wärmeanwendungen, Messung und Deutung von Körperzuständen, körpernahe Hilfsmittel,</a:t>
            </a:r>
          </a:p>
          <a:p>
            <a:pPr lvl="1" eaLnBrk="0" hangingPunct="0"/>
            <a:endParaRPr lang="de-DE" altLang="de-DE" sz="1100" dirty="0">
              <a:latin typeface="Arial" panose="020B0604020202020204" pitchFamily="34" charset="0"/>
            </a:endParaRPr>
          </a:p>
          <a:p>
            <a:pPr lvl="1" eaLnBrk="0" hangingPunct="0"/>
            <a:r>
              <a:rPr lang="de-DE" altLang="de-DE" sz="1100" dirty="0">
                <a:latin typeface="Arial" panose="020B0604020202020204" pitchFamily="34" charset="0"/>
              </a:rPr>
              <a:t>b) in Bezug auf Verbandswechsel und Wundversorgung, Versorgung mit Stoma, regelmäßige </a:t>
            </a:r>
            <a:r>
              <a:rPr lang="de-DE" altLang="de-DE" sz="1100" dirty="0" err="1">
                <a:latin typeface="Arial" panose="020B0604020202020204" pitchFamily="34" charset="0"/>
              </a:rPr>
              <a:t>Einmalkatheterisierung</a:t>
            </a:r>
            <a:r>
              <a:rPr lang="de-DE" altLang="de-DE" sz="1100" dirty="0">
                <a:latin typeface="Arial" panose="020B0604020202020204" pitchFamily="34" charset="0"/>
              </a:rPr>
              <a:t> und Nutzung von Abführmethoden, Therapiemaßnahmen in häuslicher Umgebung,</a:t>
            </a:r>
          </a:p>
          <a:p>
            <a:pPr lvl="1" eaLnBrk="0" hangingPunct="0"/>
            <a:endParaRPr lang="de-DE" altLang="de-DE" sz="1100" dirty="0">
              <a:latin typeface="Arial" panose="020B0604020202020204" pitchFamily="34" charset="0"/>
            </a:endParaRPr>
          </a:p>
          <a:p>
            <a:pPr lvl="1" eaLnBrk="0" hangingPunct="0"/>
            <a:r>
              <a:rPr lang="de-DE" altLang="de-DE" sz="1100" dirty="0">
                <a:latin typeface="Arial" panose="020B0604020202020204" pitchFamily="34" charset="0"/>
              </a:rPr>
              <a:t>c) in Bezug auf zeit- und technikintensive Maßnahmen in häuslicher Umgebung, Arztbesuche, Besuche anderer medizinischer oder therapeutischer Einrichtungen, zeitlich ausgedehnte Besuche medizinischer oder therapeutischer Einrichtungen, Besuch von Einrichtungen zur Frühförderung bei Kindern sowie</a:t>
            </a:r>
          </a:p>
          <a:p>
            <a:pPr lvl="1" eaLnBrk="0" hangingPunct="0"/>
            <a:endParaRPr lang="de-DE" altLang="de-DE" sz="1100" dirty="0">
              <a:latin typeface="Arial" panose="020B0604020202020204" pitchFamily="34" charset="0"/>
            </a:endParaRPr>
          </a:p>
          <a:p>
            <a:pPr lvl="1" eaLnBrk="0" hangingPunct="0"/>
            <a:r>
              <a:rPr lang="de-DE" altLang="de-DE" sz="1100" dirty="0">
                <a:latin typeface="Arial" panose="020B0604020202020204" pitchFamily="34" charset="0"/>
              </a:rPr>
              <a:t>d) in Bezug auf das Einhalten einer Diät oder anderer krankheits- oder therapiebedingter Verhaltensvorschriften;</a:t>
            </a:r>
          </a:p>
          <a:p>
            <a:pPr lvl="0" eaLnBrk="0" hangingPunct="0"/>
            <a:endParaRPr lang="de-DE" altLang="de-DE" sz="1100" dirty="0">
              <a:latin typeface="Arial" panose="020B0604020202020204" pitchFamily="34" charset="0"/>
            </a:endParaRPr>
          </a:p>
          <a:p>
            <a:pPr lvl="0" eaLnBrk="0" hangingPunct="0"/>
            <a:r>
              <a:rPr lang="de-DE" altLang="de-DE" sz="1100" dirty="0">
                <a:latin typeface="Arial" panose="020B0604020202020204" pitchFamily="34" charset="0"/>
              </a:rPr>
              <a:t>6.Gestaltung des Alltagslebens und sozialer Kontakte: Gestaltung des Tagesablaufs und Anpassung an Veränderungen, Ruhen und Schlafen,</a:t>
            </a:r>
          </a:p>
          <a:p>
            <a:pPr lvl="0" eaLnBrk="0" hangingPunct="0"/>
            <a:endParaRPr lang="de-DE" sz="1100" dirty="0">
              <a:latin typeface="Arial" panose="020B0604020202020204" pitchFamily="34" charset="0"/>
            </a:endParaRPr>
          </a:p>
          <a:p>
            <a:pPr lvl="0" eaLnBrk="0" hangingPunct="0"/>
            <a:r>
              <a:rPr lang="de-DE" sz="1100" dirty="0"/>
              <a:t>(3) Beeinträchtigungen der Selbständigkeit oder der Fähigkeiten, die dazu führen, dass die Haushaltsführung nicht mehr ohne Hilfe bewältigt werden kann, werden bei den Kriterien der in Absatz 2 genannten Bereiche berücksichtigt.</a:t>
            </a:r>
          </a:p>
        </p:txBody>
      </p:sp>
      <p:sp>
        <p:nvSpPr>
          <p:cNvPr id="8" name="Text Box 2">
            <a:extLst>
              <a:ext uri="{FF2B5EF4-FFF2-40B4-BE49-F238E27FC236}">
                <a16:creationId xmlns:a16="http://schemas.microsoft.com/office/drawing/2014/main" id="{CCEA63F1-7A7D-4FE8-B4B7-F3A23ABD5423}"/>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H. Die Leistungen der gesetzlichen Pflegeversicherung</a:t>
            </a:r>
          </a:p>
        </p:txBody>
      </p:sp>
      <p:sp>
        <p:nvSpPr>
          <p:cNvPr id="9" name="Text Box 4">
            <a:extLst>
              <a:ext uri="{FF2B5EF4-FFF2-40B4-BE49-F238E27FC236}">
                <a16:creationId xmlns:a16="http://schemas.microsoft.com/office/drawing/2014/main" id="{AD4F9E00-C8ED-4FF9-B591-FC114D5017E1}"/>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(4)</a:t>
            </a:r>
          </a:p>
        </p:txBody>
      </p:sp>
    </p:spTree>
    <p:extLst>
      <p:ext uri="{BB962C8B-B14F-4D97-AF65-F5344CB8AC3E}">
        <p14:creationId xmlns:p14="http://schemas.microsoft.com/office/powerpoint/2010/main" val="2021876061"/>
      </p:ext>
    </p:extLst>
  </p:cSld>
  <p:clrMapOvr>
    <a:masterClrMapping/>
  </p:clrMapOvr>
  <p:transition spd="med">
    <p:wipe dir="r"/>
  </p:transition>
</p:sld>
</file>

<file path=ppt/slides/slide3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Fußzeilenplatzhalter 2">
            <a:extLst>
              <a:ext uri="{FF2B5EF4-FFF2-40B4-BE49-F238E27FC236}">
                <a16:creationId xmlns:a16="http://schemas.microsoft.com/office/drawing/2014/main" id="{E707D770-9569-474B-A7B6-7F619128628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1475" name="Foliennummernplatzhalter 3">
            <a:extLst>
              <a:ext uri="{FF2B5EF4-FFF2-40B4-BE49-F238E27FC236}">
                <a16:creationId xmlns:a16="http://schemas.microsoft.com/office/drawing/2014/main" id="{0F206484-1AC3-4E61-91CD-CCDDD6E6B35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12E38E4-7B13-4166-9224-83126C5F5F2E}" type="slidenum">
              <a:rPr lang="de-DE" altLang="de-DE" sz="1400"/>
              <a:pPr eaLnBrk="1" hangingPunct="1"/>
              <a:t>307</a:t>
            </a:fld>
            <a:endParaRPr lang="de-DE" altLang="de-DE" sz="1400"/>
          </a:p>
        </p:txBody>
      </p:sp>
      <p:sp>
        <p:nvSpPr>
          <p:cNvPr id="361476" name="Text Box 2">
            <a:extLst>
              <a:ext uri="{FF2B5EF4-FFF2-40B4-BE49-F238E27FC236}">
                <a16:creationId xmlns:a16="http://schemas.microsoft.com/office/drawing/2014/main" id="{B66348E5-9688-4970-8D9D-4397DD83902D}"/>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1477" name="Rectangle 3">
            <a:extLst>
              <a:ext uri="{FF2B5EF4-FFF2-40B4-BE49-F238E27FC236}">
                <a16:creationId xmlns:a16="http://schemas.microsoft.com/office/drawing/2014/main" id="{A54784D5-0634-4A5F-BABE-52B123914202}"/>
              </a:ext>
            </a:extLst>
          </p:cNvPr>
          <p:cNvSpPr>
            <a:spLocks noGrp="1" noChangeArrowheads="1"/>
          </p:cNvSpPr>
          <p:nvPr>
            <p:ph type="title" idx="4294967295"/>
          </p:nvPr>
        </p:nvSpPr>
        <p:spPr/>
        <p:txBody>
          <a:bodyPr/>
          <a:lstStyle/>
          <a:p>
            <a:pPr eaLnBrk="1" hangingPunct="1"/>
            <a:r>
              <a:rPr lang="de-DE" altLang="de-DE"/>
              <a:t>PV 4</a:t>
            </a:r>
          </a:p>
        </p:txBody>
      </p:sp>
      <p:sp>
        <p:nvSpPr>
          <p:cNvPr id="375812" name="Text Box 4">
            <a:extLst>
              <a:ext uri="{FF2B5EF4-FFF2-40B4-BE49-F238E27FC236}">
                <a16:creationId xmlns:a16="http://schemas.microsoft.com/office/drawing/2014/main" id="{501CE8C6-ED76-4111-8411-6A890DEB2872}"/>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(4)</a:t>
            </a:r>
          </a:p>
        </p:txBody>
      </p:sp>
      <p:sp>
        <p:nvSpPr>
          <p:cNvPr id="361479" name="Text Box 5">
            <a:extLst>
              <a:ext uri="{FF2B5EF4-FFF2-40B4-BE49-F238E27FC236}">
                <a16:creationId xmlns:a16="http://schemas.microsoft.com/office/drawing/2014/main" id="{25EE40DC-FAA4-4A37-AE88-23DD4E2410E4}"/>
              </a:ext>
            </a:extLst>
          </p:cNvPr>
          <p:cNvSpPr txBox="1">
            <a:spLocks noChangeArrowheads="1"/>
          </p:cNvSpPr>
          <p:nvPr/>
        </p:nvSpPr>
        <p:spPr bwMode="auto">
          <a:xfrm>
            <a:off x="609600" y="2120900"/>
            <a:ext cx="7886700" cy="4356100"/>
          </a:xfrm>
          <a:prstGeom prst="rect">
            <a:avLst/>
          </a:prstGeom>
          <a:solidFill>
            <a:srgbClr val="FFFF99"/>
          </a:solidFill>
          <a:ln w="9525">
            <a:solidFill>
              <a:schemeClr val="tx1"/>
            </a:solidFill>
            <a:miter lim="800000"/>
            <a:headEnd/>
            <a:tailEnd/>
          </a:ln>
        </p:spPr>
        <p:txBody>
          <a:bodyPr>
            <a:spAutoFit/>
          </a:bodyPr>
          <a:lstStyle>
            <a:lvl1pPr eaLnBrk="0" hangingPunct="0">
              <a:tabLst>
                <a:tab pos="571500" algn="l"/>
                <a:tab pos="863600" algn="l"/>
              </a:tabLst>
              <a:defRPr sz="2400">
                <a:solidFill>
                  <a:schemeClr val="tx1"/>
                </a:solidFill>
                <a:latin typeface="Tahoma" panose="020B0604030504040204" pitchFamily="34" charset="0"/>
              </a:defRPr>
            </a:lvl1pPr>
            <a:lvl2pPr marL="742950" indent="-285750" eaLnBrk="0" hangingPunct="0">
              <a:tabLst>
                <a:tab pos="571500" algn="l"/>
                <a:tab pos="863600" algn="l"/>
              </a:tabLst>
              <a:defRPr sz="2400">
                <a:solidFill>
                  <a:schemeClr val="tx1"/>
                </a:solidFill>
                <a:latin typeface="Tahoma" panose="020B0604030504040204" pitchFamily="34" charset="0"/>
              </a:defRPr>
            </a:lvl2pPr>
            <a:lvl3pPr marL="1143000" indent="-228600" eaLnBrk="0" hangingPunct="0">
              <a:tabLst>
                <a:tab pos="571500" algn="l"/>
                <a:tab pos="863600" algn="l"/>
              </a:tabLst>
              <a:defRPr sz="2400">
                <a:solidFill>
                  <a:schemeClr val="tx1"/>
                </a:solidFill>
                <a:latin typeface="Tahoma" panose="020B0604030504040204" pitchFamily="34" charset="0"/>
              </a:defRPr>
            </a:lvl3pPr>
            <a:lvl4pPr marL="1600200" indent="-228600" eaLnBrk="0" hangingPunct="0">
              <a:tabLst>
                <a:tab pos="571500" algn="l"/>
                <a:tab pos="863600" algn="l"/>
              </a:tabLst>
              <a:defRPr sz="2400">
                <a:solidFill>
                  <a:schemeClr val="tx1"/>
                </a:solidFill>
                <a:latin typeface="Tahoma" panose="020B0604030504040204" pitchFamily="34" charset="0"/>
              </a:defRPr>
            </a:lvl4pPr>
            <a:lvl5pPr marL="2057400" indent="-228600" eaLnBrk="0" hangingPunct="0">
              <a:tabLst>
                <a:tab pos="571500" algn="l"/>
                <a:tab pos="8636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Arial" panose="020B0604020202020204" pitchFamily="34" charset="0"/>
                <a:cs typeface="Arial" panose="020B0604020202020204" pitchFamily="34" charset="0"/>
              </a:rPr>
              <a:t>§ 15 SGB XI </a:t>
            </a:r>
            <a:endParaRPr lang="de-DE" altLang="de-DE" sz="1400">
              <a:latin typeface="Arial" panose="020B0604020202020204" pitchFamily="34" charset="0"/>
              <a:cs typeface="Arial" panose="020B0604020202020204" pitchFamily="34" charset="0"/>
            </a:endParaRPr>
          </a:p>
          <a:p>
            <a:pPr algn="ctr" eaLnBrk="1" hangingPunct="1">
              <a:spcBef>
                <a:spcPct val="50000"/>
              </a:spcBef>
            </a:pPr>
            <a:r>
              <a:rPr lang="de-DE" altLang="de-DE" sz="1400" b="1">
                <a:latin typeface="Arial" panose="020B0604020202020204" pitchFamily="34" charset="0"/>
                <a:cs typeface="Arial" panose="020B0604020202020204" pitchFamily="34" charset="0"/>
              </a:rPr>
              <a:t>Stufen der Pflegebedürftigkeit </a:t>
            </a:r>
            <a:endParaRPr lang="de-DE" altLang="de-DE" sz="1400">
              <a:latin typeface="Arial" panose="020B0604020202020204" pitchFamily="34" charset="0"/>
              <a:cs typeface="Arial" panose="020B0604020202020204" pitchFamily="34" charset="0"/>
            </a:endParaRPr>
          </a:p>
          <a:p>
            <a:pPr eaLnBrk="1" hangingPunct="1">
              <a:spcBef>
                <a:spcPct val="50000"/>
              </a:spcBef>
            </a:pPr>
            <a:r>
              <a:rPr lang="de-DE" altLang="de-DE" sz="1400">
                <a:latin typeface="Arial" panose="020B0604020202020204" pitchFamily="34" charset="0"/>
                <a:cs typeface="Arial" panose="020B0604020202020204" pitchFamily="34" charset="0"/>
              </a:rPr>
              <a:t>(1)  Für die Gewährung von Leistungen nach diesem Gesetz sind pflegebedürftige Personen        (§ 14) einer der folgenden drei Pflegestufen zuzuordnen: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1. Pflegebedürftige der Pflegestufe I (erheblich Pflegebedürftige) sind Personen, die bei der Körperpflege, der Ernährung oder der Mobilität für wenigstens zwei Verrichtungen aus einem oder mehreren Bereichen mindestens einmal täglich der Hilfe bedürfen und zusätzlich mehrfach in der Woche Hilfen bei der hauswirtschaftlichen Versorgung benötigen.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2.Pflegebedürftige der Pflegestufe II (Schwerpflegebedürftige) sind Personen, die bei der Körperpflege, der Ernährung oder der Mobilität mindestens dreimal täglich zu verschiedenen Tageszeiten der Hilfe bedürfen und zusätzlich mehrfach in der Woche Hilfen bei der hauswirtschaftlichen Versorgung benötigen.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3. Pflegebedürftige der Pflegestufe III (Schwerstpflegebedürftige) sind Personen, die bei der Körperpflege, der Ernährung oder der Mobilität täglich rund um die Uhr, auch nachts, der Hilfe bedürfen und zusätzlich mehrfach in der Woche Hilfen bei der hauswirtschaftlichen Versorgung benötigen. </a:t>
            </a:r>
          </a:p>
        </p:txBody>
      </p:sp>
      <p:sp>
        <p:nvSpPr>
          <p:cNvPr id="8" name="Rechteck 7">
            <a:extLst>
              <a:ext uri="{FF2B5EF4-FFF2-40B4-BE49-F238E27FC236}">
                <a16:creationId xmlns:a16="http://schemas.microsoft.com/office/drawing/2014/main" id="{4A161E9A-53AA-4976-946D-5BB81BC6B536}"/>
              </a:ext>
            </a:extLst>
          </p:cNvPr>
          <p:cNvSpPr/>
          <p:nvPr/>
        </p:nvSpPr>
        <p:spPr bwMode="auto">
          <a:xfrm>
            <a:off x="6122876" y="1768475"/>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Alte Fassung</a:t>
            </a:r>
          </a:p>
        </p:txBody>
      </p:sp>
    </p:spTree>
  </p:cSld>
  <p:clrMapOvr>
    <a:masterClrMapping/>
  </p:clrMapOvr>
  <p:transition spd="med">
    <p:wipe dir="r"/>
  </p:transition>
</p:sld>
</file>

<file path=ppt/slides/slide3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2498" name="Fußzeilenplatzhalter 2">
            <a:extLst>
              <a:ext uri="{FF2B5EF4-FFF2-40B4-BE49-F238E27FC236}">
                <a16:creationId xmlns:a16="http://schemas.microsoft.com/office/drawing/2014/main" id="{29790D22-D501-4E8C-A0C0-D4FCEB7F783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2499" name="Foliennummernplatzhalter 3">
            <a:extLst>
              <a:ext uri="{FF2B5EF4-FFF2-40B4-BE49-F238E27FC236}">
                <a16:creationId xmlns:a16="http://schemas.microsoft.com/office/drawing/2014/main" id="{927A0D3C-04BD-4AA7-8BBF-4774A93147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9F3132F-E469-4C93-85D5-702F49BAC211}" type="slidenum">
              <a:rPr lang="de-DE" altLang="de-DE" sz="1400"/>
              <a:pPr eaLnBrk="1" hangingPunct="1"/>
              <a:t>308</a:t>
            </a:fld>
            <a:endParaRPr lang="de-DE" altLang="de-DE" sz="1400"/>
          </a:p>
        </p:txBody>
      </p:sp>
      <p:sp>
        <p:nvSpPr>
          <p:cNvPr id="362500" name="Text Box 2">
            <a:extLst>
              <a:ext uri="{FF2B5EF4-FFF2-40B4-BE49-F238E27FC236}">
                <a16:creationId xmlns:a16="http://schemas.microsoft.com/office/drawing/2014/main" id="{F90ECC39-ED91-4482-913C-C9DE408AE137}"/>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2501" name="Rectangle 3">
            <a:extLst>
              <a:ext uri="{FF2B5EF4-FFF2-40B4-BE49-F238E27FC236}">
                <a16:creationId xmlns:a16="http://schemas.microsoft.com/office/drawing/2014/main" id="{7043C778-F919-4D28-83C5-ACD3979792EB}"/>
              </a:ext>
            </a:extLst>
          </p:cNvPr>
          <p:cNvSpPr>
            <a:spLocks noGrp="1" noChangeArrowheads="1"/>
          </p:cNvSpPr>
          <p:nvPr>
            <p:ph type="title" idx="4294967295"/>
          </p:nvPr>
        </p:nvSpPr>
        <p:spPr/>
        <p:txBody>
          <a:bodyPr/>
          <a:lstStyle/>
          <a:p>
            <a:pPr eaLnBrk="1" hangingPunct="1"/>
            <a:r>
              <a:rPr lang="de-DE" altLang="de-DE"/>
              <a:t>PV 5</a:t>
            </a:r>
          </a:p>
        </p:txBody>
      </p:sp>
      <p:sp>
        <p:nvSpPr>
          <p:cNvPr id="362502" name="Text Box 4">
            <a:extLst>
              <a:ext uri="{FF2B5EF4-FFF2-40B4-BE49-F238E27FC236}">
                <a16:creationId xmlns:a16="http://schemas.microsoft.com/office/drawing/2014/main" id="{4228BB1A-90FE-4DA5-8919-EADAD625826D}"/>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(5)</a:t>
            </a:r>
          </a:p>
        </p:txBody>
      </p:sp>
      <p:sp>
        <p:nvSpPr>
          <p:cNvPr id="362503" name="Text Box 5">
            <a:extLst>
              <a:ext uri="{FF2B5EF4-FFF2-40B4-BE49-F238E27FC236}">
                <a16:creationId xmlns:a16="http://schemas.microsoft.com/office/drawing/2014/main" id="{5CE24F54-BD0C-43BA-B5ED-8730993E4E3F}"/>
              </a:ext>
            </a:extLst>
          </p:cNvPr>
          <p:cNvSpPr txBox="1">
            <a:spLocks noChangeArrowheads="1"/>
          </p:cNvSpPr>
          <p:nvPr/>
        </p:nvSpPr>
        <p:spPr bwMode="auto">
          <a:xfrm>
            <a:off x="457200" y="2368550"/>
            <a:ext cx="7886700" cy="527050"/>
          </a:xfrm>
          <a:prstGeom prst="rect">
            <a:avLst/>
          </a:prstGeom>
          <a:solidFill>
            <a:srgbClr val="FFFF99"/>
          </a:solidFill>
          <a:ln w="9525">
            <a:solidFill>
              <a:schemeClr val="tx1"/>
            </a:solidFill>
            <a:miter lim="800000"/>
            <a:headEnd/>
            <a:tailEnd/>
          </a:ln>
        </p:spPr>
        <p:txBody>
          <a:bodyPr>
            <a:spAutoFit/>
          </a:bodyPr>
          <a:lstStyle>
            <a:lvl1pPr eaLnBrk="0" hangingPunct="0">
              <a:tabLst>
                <a:tab pos="571500" algn="l"/>
                <a:tab pos="863600" algn="l"/>
              </a:tabLst>
              <a:defRPr sz="2400">
                <a:solidFill>
                  <a:schemeClr val="tx1"/>
                </a:solidFill>
                <a:latin typeface="Tahoma" panose="020B0604030504040204" pitchFamily="34" charset="0"/>
              </a:defRPr>
            </a:lvl1pPr>
            <a:lvl2pPr marL="742950" indent="-285750" eaLnBrk="0" hangingPunct="0">
              <a:tabLst>
                <a:tab pos="571500" algn="l"/>
                <a:tab pos="863600" algn="l"/>
              </a:tabLst>
              <a:defRPr sz="2400">
                <a:solidFill>
                  <a:schemeClr val="tx1"/>
                </a:solidFill>
                <a:latin typeface="Tahoma" panose="020B0604030504040204" pitchFamily="34" charset="0"/>
              </a:defRPr>
            </a:lvl2pPr>
            <a:lvl3pPr marL="1143000" indent="-228600" eaLnBrk="0" hangingPunct="0">
              <a:tabLst>
                <a:tab pos="571500" algn="l"/>
                <a:tab pos="863600" algn="l"/>
              </a:tabLst>
              <a:defRPr sz="2400">
                <a:solidFill>
                  <a:schemeClr val="tx1"/>
                </a:solidFill>
                <a:latin typeface="Tahoma" panose="020B0604030504040204" pitchFamily="34" charset="0"/>
              </a:defRPr>
            </a:lvl3pPr>
            <a:lvl4pPr marL="1600200" indent="-228600" eaLnBrk="0" hangingPunct="0">
              <a:tabLst>
                <a:tab pos="571500" algn="l"/>
                <a:tab pos="863600" algn="l"/>
              </a:tabLst>
              <a:defRPr sz="2400">
                <a:solidFill>
                  <a:schemeClr val="tx1"/>
                </a:solidFill>
                <a:latin typeface="Tahoma" panose="020B0604030504040204" pitchFamily="34" charset="0"/>
              </a:defRPr>
            </a:lvl4pPr>
            <a:lvl5pPr marL="2057400" indent="-228600" eaLnBrk="0" hangingPunct="0">
              <a:tabLst>
                <a:tab pos="571500" algn="l"/>
                <a:tab pos="8636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571500" algn="l"/>
                <a:tab pos="863600" algn="l"/>
              </a:tabLst>
              <a:defRPr sz="2400">
                <a:solidFill>
                  <a:schemeClr val="tx1"/>
                </a:solidFill>
                <a:latin typeface="Tahoma" panose="020B0604030504040204" pitchFamily="34" charset="0"/>
              </a:defRPr>
            </a:lvl9pPr>
          </a:lstStyle>
          <a:p>
            <a:pPr eaLnBrk="1" hangingPunct="1">
              <a:spcBef>
                <a:spcPct val="50000"/>
              </a:spcBef>
            </a:pPr>
            <a:r>
              <a:rPr lang="de-DE" altLang="de-DE" sz="1400">
                <a:latin typeface="Arial" panose="020B0604020202020204" pitchFamily="34" charset="0"/>
                <a:cs typeface="Arial" panose="020B0604020202020204" pitchFamily="34" charset="0"/>
              </a:rPr>
              <a:t>(2) Bei Kindern ist für die Zuordnung der zusätzliche Hilfebedarf gegenüber einem gesunden gleichaltrigen Kind maßgebend. </a:t>
            </a:r>
          </a:p>
        </p:txBody>
      </p:sp>
      <p:sp>
        <p:nvSpPr>
          <p:cNvPr id="376838" name="Text Box 6">
            <a:extLst>
              <a:ext uri="{FF2B5EF4-FFF2-40B4-BE49-F238E27FC236}">
                <a16:creationId xmlns:a16="http://schemas.microsoft.com/office/drawing/2014/main" id="{0802E039-9EB2-45B5-8D05-EA5604E87857}"/>
              </a:ext>
            </a:extLst>
          </p:cNvPr>
          <p:cNvSpPr txBox="1">
            <a:spLocks noChangeArrowheads="1"/>
          </p:cNvSpPr>
          <p:nvPr/>
        </p:nvSpPr>
        <p:spPr bwMode="auto">
          <a:xfrm>
            <a:off x="457200" y="3222625"/>
            <a:ext cx="7848600" cy="2654300"/>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Arial" panose="020B0604020202020204" pitchFamily="34" charset="0"/>
                <a:cs typeface="Arial" panose="020B0604020202020204" pitchFamily="34" charset="0"/>
              </a:rPr>
              <a:t>(3) Der Zeitaufwand, den ein Familienangehöriger oder eine andere nicht als Pflegekraft ausgebildete Pflegeperson für die erforderlichen Leistungen der Grundpflege und hauswirtschaftlichen Versorgung benötigt, muss wöchentlich im Tagesdurchschnitt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1.in der Pflegestufe I mindestens 90 Minuten betragen; hierbei müssen auf die Grundpflege mehr als 45 Minuten entfallen,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2.  in der Pflegestufe II mindestens drei Stunden betragen; hierbei müssen auf die Grundpflege mindestens zwei Stunden entfallen, </a:t>
            </a:r>
            <a:br>
              <a:rPr lang="de-DE" altLang="de-DE" sz="1400">
                <a:latin typeface="Arial" panose="020B0604020202020204" pitchFamily="34" charset="0"/>
                <a:cs typeface="Arial" panose="020B0604020202020204" pitchFamily="34" charset="0"/>
              </a:rPr>
            </a:br>
            <a:br>
              <a:rPr lang="de-DE" altLang="de-DE" sz="1400">
                <a:latin typeface="Arial" panose="020B0604020202020204" pitchFamily="34" charset="0"/>
                <a:cs typeface="Arial" panose="020B0604020202020204" pitchFamily="34" charset="0"/>
              </a:rPr>
            </a:br>
            <a:r>
              <a:rPr lang="de-DE" altLang="de-DE" sz="1400">
                <a:latin typeface="Arial" panose="020B0604020202020204" pitchFamily="34" charset="0"/>
                <a:cs typeface="Arial" panose="020B0604020202020204" pitchFamily="34" charset="0"/>
              </a:rPr>
              <a:t>3. in der Pflegestufe III mindestens fünf Stunden betragen; hierbei müssen auf die Grundpflege mindestens vier Stunden entfallen.</a:t>
            </a:r>
            <a:endParaRPr lang="de-DE" altLang="de-DE" sz="140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6838"/>
                                        </p:tgtEl>
                                        <p:attrNameLst>
                                          <p:attrName>style.visibility</p:attrName>
                                        </p:attrNameLst>
                                      </p:cBhvr>
                                      <p:to>
                                        <p:strVal val="visible"/>
                                      </p:to>
                                    </p:set>
                                    <p:anim calcmode="lin" valueType="num">
                                      <p:cBhvr additive="base">
                                        <p:cTn id="7" dur="500" fill="hold"/>
                                        <p:tgtEl>
                                          <p:spTgt spid="376838"/>
                                        </p:tgtEl>
                                        <p:attrNameLst>
                                          <p:attrName>ppt_x</p:attrName>
                                        </p:attrNameLst>
                                      </p:cBhvr>
                                      <p:tavLst>
                                        <p:tav tm="0">
                                          <p:val>
                                            <p:strVal val="0-#ppt_w/2"/>
                                          </p:val>
                                        </p:tav>
                                        <p:tav tm="100000">
                                          <p:val>
                                            <p:strVal val="#ppt_x"/>
                                          </p:val>
                                        </p:tav>
                                      </p:tavLst>
                                    </p:anim>
                                    <p:anim calcmode="lin" valueType="num">
                                      <p:cBhvr additive="base">
                                        <p:cTn id="8" dur="500" fill="hold"/>
                                        <p:tgtEl>
                                          <p:spTgt spid="3768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8" grpId="0" animBg="1" autoUpdateAnimBg="0"/>
    </p:bldLst>
  </p:timing>
</p:sld>
</file>

<file path=ppt/slides/slide3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2498" name="Fußzeilenplatzhalter 2">
            <a:extLst>
              <a:ext uri="{FF2B5EF4-FFF2-40B4-BE49-F238E27FC236}">
                <a16:creationId xmlns:a16="http://schemas.microsoft.com/office/drawing/2014/main" id="{29790D22-D501-4E8C-A0C0-D4FCEB7F783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2499" name="Foliennummernplatzhalter 3">
            <a:extLst>
              <a:ext uri="{FF2B5EF4-FFF2-40B4-BE49-F238E27FC236}">
                <a16:creationId xmlns:a16="http://schemas.microsoft.com/office/drawing/2014/main" id="{927A0D3C-04BD-4AA7-8BBF-4774A93147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9F3132F-E469-4C93-85D5-702F49BAC211}" type="slidenum">
              <a:rPr lang="de-DE" altLang="de-DE" sz="1400"/>
              <a:pPr eaLnBrk="1" hangingPunct="1"/>
              <a:t>309</a:t>
            </a:fld>
            <a:endParaRPr lang="de-DE" altLang="de-DE" sz="1400"/>
          </a:p>
        </p:txBody>
      </p:sp>
      <p:sp>
        <p:nvSpPr>
          <p:cNvPr id="362500" name="Text Box 2">
            <a:extLst>
              <a:ext uri="{FF2B5EF4-FFF2-40B4-BE49-F238E27FC236}">
                <a16:creationId xmlns:a16="http://schemas.microsoft.com/office/drawing/2014/main" id="{F90ECC39-ED91-4482-913C-C9DE408AE137}"/>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2501" name="Rectangle 3">
            <a:extLst>
              <a:ext uri="{FF2B5EF4-FFF2-40B4-BE49-F238E27FC236}">
                <a16:creationId xmlns:a16="http://schemas.microsoft.com/office/drawing/2014/main" id="{7043C778-F919-4D28-83C5-ACD3979792EB}"/>
              </a:ext>
            </a:extLst>
          </p:cNvPr>
          <p:cNvSpPr>
            <a:spLocks noGrp="1" noChangeArrowheads="1"/>
          </p:cNvSpPr>
          <p:nvPr>
            <p:ph type="title" idx="4294967295"/>
          </p:nvPr>
        </p:nvSpPr>
        <p:spPr/>
        <p:txBody>
          <a:bodyPr/>
          <a:lstStyle/>
          <a:p>
            <a:pPr eaLnBrk="1" hangingPunct="1"/>
            <a:r>
              <a:rPr lang="de-DE" altLang="de-DE"/>
              <a:t>PV 5</a:t>
            </a:r>
          </a:p>
        </p:txBody>
      </p:sp>
      <p:sp>
        <p:nvSpPr>
          <p:cNvPr id="362502" name="Text Box 4">
            <a:extLst>
              <a:ext uri="{FF2B5EF4-FFF2-40B4-BE49-F238E27FC236}">
                <a16:creationId xmlns:a16="http://schemas.microsoft.com/office/drawing/2014/main" id="{4228BB1A-90FE-4DA5-8919-EADAD625826D}"/>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(6)</a:t>
            </a:r>
          </a:p>
        </p:txBody>
      </p:sp>
      <p:sp>
        <p:nvSpPr>
          <p:cNvPr id="2" name="Textfeld 1">
            <a:extLst>
              <a:ext uri="{FF2B5EF4-FFF2-40B4-BE49-F238E27FC236}">
                <a16:creationId xmlns:a16="http://schemas.microsoft.com/office/drawing/2014/main" id="{241F55E7-1F00-4577-B522-6174A3EDD9BB}"/>
              </a:ext>
            </a:extLst>
          </p:cNvPr>
          <p:cNvSpPr txBox="1"/>
          <p:nvPr/>
        </p:nvSpPr>
        <p:spPr>
          <a:xfrm>
            <a:off x="251520" y="1819275"/>
            <a:ext cx="8587680" cy="4785926"/>
          </a:xfrm>
          <a:prstGeom prst="rect">
            <a:avLst/>
          </a:prstGeom>
          <a:solidFill>
            <a:srgbClr val="FFFF99"/>
          </a:solidFill>
        </p:spPr>
        <p:txBody>
          <a:bodyPr wrap="square" rtlCol="0">
            <a:spAutoFit/>
          </a:bodyPr>
          <a:lstStyle/>
          <a:p>
            <a:pPr algn="ctr"/>
            <a:r>
              <a:rPr lang="de-DE" sz="1400" b="1" dirty="0"/>
              <a:t>§ 15 SGB XI </a:t>
            </a:r>
          </a:p>
          <a:p>
            <a:pPr algn="ctr"/>
            <a:r>
              <a:rPr lang="de-DE" sz="1400" b="1" dirty="0"/>
              <a:t>Ermittlung des Grades der Pflegebedürftigkeit, Begutachtungsinstrument</a:t>
            </a:r>
          </a:p>
          <a:p>
            <a:endParaRPr lang="de-DE" sz="1100" dirty="0"/>
          </a:p>
          <a:p>
            <a:pPr lvl="0" eaLnBrk="0" hangingPunct="0"/>
            <a:r>
              <a:rPr lang="de-DE" altLang="de-DE" sz="1400" dirty="0">
                <a:latin typeface="Arial" panose="020B0604020202020204" pitchFamily="34" charset="0"/>
              </a:rPr>
              <a:t>(1) Pflegebedürftige erhalten nach der Schwere der Beeinträchtigungen der Selbständigkeit oder der Fähigkeiten einen Grad der Pflegebedürftigkeit (Pflegegrad). Der Pflegegrad wird mit Hilfe eines pflegefachlich begründeten Begutachtungsinstruments ermittelt.</a:t>
            </a:r>
          </a:p>
          <a:p>
            <a:pPr lvl="0" eaLnBrk="0" hangingPunct="0"/>
            <a:endParaRPr lang="de-DE" altLang="de-DE" sz="1400" dirty="0">
              <a:latin typeface="Arial" panose="020B0604020202020204" pitchFamily="34" charset="0"/>
            </a:endParaRPr>
          </a:p>
          <a:p>
            <a:pPr lvl="0" eaLnBrk="0" hangingPunct="0"/>
            <a:r>
              <a:rPr lang="de-DE" altLang="de-DE" sz="1400" dirty="0">
                <a:latin typeface="Arial" panose="020B0604020202020204" pitchFamily="34" charset="0"/>
              </a:rPr>
              <a:t>(2) Das Begutachtungsinstrument ist in sechs Module gegliedert, die den sechs Bereichen in § 14 Absatz 2 entsprechen. In jedem Modul sind für die in den Bereichen genannten Kriterien die in Anlage 1 dargestellten Kategorien vorgesehen. Die Kategorien stellen die in ihnen zum Ausdruck kommenden verschiedenen Schweregrade der Beeinträchtigungen der Selbständigkeit oder der Fähigkeiten dar. Den Kategorien werden in Bezug auf die einzelnen Kriterien pflegefachlich fundierte Einzelpunkte zugeordnet, die aus Anlage 1 ersichtlich sind. In jedem Modul werden die jeweils erreichbaren Summen aus Einzelpunkten nach den in Anlage 2 festgelegten Punktbereichen gegliedert. Die Summen der Punkte werden nach den in ihnen zum Ausdruck kommenden Schweregraden der Beeinträchtigungen der Selbständigkeit oder der Fähigkeiten wie folgt bezeichnet:</a:t>
            </a:r>
          </a:p>
          <a:p>
            <a:pPr lvl="0" eaLnBrk="0" hangingPunct="0"/>
            <a:endParaRPr lang="de-DE" altLang="de-DE" sz="1400" dirty="0">
              <a:latin typeface="Arial" panose="020B0604020202020204" pitchFamily="34" charset="0"/>
            </a:endParaRPr>
          </a:p>
          <a:p>
            <a:pPr lvl="0" eaLnBrk="0" hangingPunct="0"/>
            <a:r>
              <a:rPr lang="de-DE" altLang="de-DE" sz="1400" dirty="0">
                <a:latin typeface="Arial" panose="020B0604020202020204" pitchFamily="34" charset="0"/>
              </a:rPr>
              <a:t>1. Punktbereich 0: keine Beeinträchtigungen der Selbständigkeit oder der Fähigkeiten,</a:t>
            </a:r>
          </a:p>
          <a:p>
            <a:pPr lvl="0" eaLnBrk="0" hangingPunct="0"/>
            <a:r>
              <a:rPr lang="de-DE" altLang="de-DE" sz="1400" dirty="0">
                <a:latin typeface="Arial" panose="020B0604020202020204" pitchFamily="34" charset="0"/>
              </a:rPr>
              <a:t>2. Punktbereich 1: geringe Beeinträchtigungen der Selbständigkeit oder der Fähigkeiten,</a:t>
            </a:r>
          </a:p>
          <a:p>
            <a:pPr lvl="0" eaLnBrk="0" hangingPunct="0"/>
            <a:r>
              <a:rPr lang="de-DE" altLang="de-DE" sz="1400" dirty="0">
                <a:latin typeface="Arial" panose="020B0604020202020204" pitchFamily="34" charset="0"/>
              </a:rPr>
              <a:t>3. Punktbereich 2: erhebliche Beeinträchtigungen der Selbständigkeit oder der Fähigkeiten,</a:t>
            </a:r>
          </a:p>
          <a:p>
            <a:pPr lvl="0" eaLnBrk="0" hangingPunct="0"/>
            <a:r>
              <a:rPr lang="de-DE" altLang="de-DE" sz="1400" dirty="0">
                <a:latin typeface="Arial" panose="020B0604020202020204" pitchFamily="34" charset="0"/>
              </a:rPr>
              <a:t>4. Punktbereich 3: schwere Beeinträchtigungen der Selbständigkeit oder der Fähigkeiten und</a:t>
            </a:r>
          </a:p>
          <a:p>
            <a:pPr lvl="0" eaLnBrk="0" hangingPunct="0"/>
            <a:r>
              <a:rPr lang="de-DE" altLang="de-DE" sz="1400" dirty="0">
                <a:latin typeface="Arial" panose="020B0604020202020204" pitchFamily="34" charset="0"/>
              </a:rPr>
              <a:t>5. Punktbereich 4: schwerste Beeinträchtigungen der Selbständigkeit oder der Fähigkeiten.</a:t>
            </a:r>
            <a:endParaRPr lang="de-DE" sz="1400" dirty="0"/>
          </a:p>
        </p:txBody>
      </p:sp>
      <p:sp>
        <p:nvSpPr>
          <p:cNvPr id="13" name="Rechteck 12">
            <a:extLst>
              <a:ext uri="{FF2B5EF4-FFF2-40B4-BE49-F238E27FC236}">
                <a16:creationId xmlns:a16="http://schemas.microsoft.com/office/drawing/2014/main" id="{0FE0CBA6-5CCE-4EF4-85E3-9D24690165F5}"/>
              </a:ext>
            </a:extLst>
          </p:cNvPr>
          <p:cNvSpPr/>
          <p:nvPr/>
        </p:nvSpPr>
        <p:spPr bwMode="auto">
          <a:xfrm>
            <a:off x="6572703" y="1569254"/>
            <a:ext cx="2232248" cy="445368"/>
          </a:xfrm>
          <a:prstGeom prst="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Tahoma" pitchFamily="34" charset="0"/>
              </a:rPr>
              <a:t>Neue Fassung</a:t>
            </a:r>
          </a:p>
        </p:txBody>
      </p:sp>
    </p:spTree>
    <p:extLst>
      <p:ext uri="{BB962C8B-B14F-4D97-AF65-F5344CB8AC3E}">
        <p14:creationId xmlns:p14="http://schemas.microsoft.com/office/powerpoint/2010/main" val="1786654080"/>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ußzeilenplatzhalter 2">
            <a:extLst>
              <a:ext uri="{FF2B5EF4-FFF2-40B4-BE49-F238E27FC236}">
                <a16:creationId xmlns:a16="http://schemas.microsoft.com/office/drawing/2014/main" id="{764E225F-217B-4BBC-BBA5-39F32AA64750}"/>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5843" name="Foliennummernplatzhalter 3">
            <a:extLst>
              <a:ext uri="{FF2B5EF4-FFF2-40B4-BE49-F238E27FC236}">
                <a16:creationId xmlns:a16="http://schemas.microsoft.com/office/drawing/2014/main" id="{813E50F7-977E-4567-97E2-6EE7FC73CD1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7A0A260-7CE5-4E12-BD67-DC8DC98E5B22}" type="slidenum">
              <a:rPr lang="de-DE" altLang="de-DE" sz="1400"/>
              <a:pPr eaLnBrk="1" hangingPunct="1"/>
              <a:t>31</a:t>
            </a:fld>
            <a:endParaRPr lang="de-DE" altLang="de-DE" sz="1400"/>
          </a:p>
        </p:txBody>
      </p:sp>
      <p:sp>
        <p:nvSpPr>
          <p:cNvPr id="35844" name="Text Box 2">
            <a:extLst>
              <a:ext uri="{FF2B5EF4-FFF2-40B4-BE49-F238E27FC236}">
                <a16:creationId xmlns:a16="http://schemas.microsoft.com/office/drawing/2014/main" id="{0A71190E-8D32-41F9-ABEC-66D9BCD73E37}"/>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(4)</a:t>
            </a:r>
            <a:endParaRPr lang="de-DE" altLang="de-DE" sz="2000" b="1">
              <a:latin typeface="Times New Roman" panose="02020603050405020304" pitchFamily="18" charset="0"/>
            </a:endParaRPr>
          </a:p>
        </p:txBody>
      </p:sp>
      <p:sp>
        <p:nvSpPr>
          <p:cNvPr id="35845" name="Text Box 3">
            <a:extLst>
              <a:ext uri="{FF2B5EF4-FFF2-40B4-BE49-F238E27FC236}">
                <a16:creationId xmlns:a16="http://schemas.microsoft.com/office/drawing/2014/main" id="{DAEE9A6D-F08C-479F-8550-568F1236E7F9}"/>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a:t>
            </a:r>
          </a:p>
        </p:txBody>
      </p:sp>
      <p:sp>
        <p:nvSpPr>
          <p:cNvPr id="94212" name="Text Box 4">
            <a:extLst>
              <a:ext uri="{FF2B5EF4-FFF2-40B4-BE49-F238E27FC236}">
                <a16:creationId xmlns:a16="http://schemas.microsoft.com/office/drawing/2014/main" id="{7F1980D1-DB17-49CE-A78A-DBBBABA03C7C}"/>
              </a:ext>
            </a:extLst>
          </p:cNvPr>
          <p:cNvSpPr txBox="1">
            <a:spLocks noChangeArrowheads="1"/>
          </p:cNvSpPr>
          <p:nvPr/>
        </p:nvSpPr>
        <p:spPr bwMode="auto">
          <a:xfrm>
            <a:off x="990600" y="2971800"/>
            <a:ext cx="2819400" cy="457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GKV</a:t>
            </a:r>
          </a:p>
        </p:txBody>
      </p:sp>
      <p:sp>
        <p:nvSpPr>
          <p:cNvPr id="94213" name="Text Box 5">
            <a:extLst>
              <a:ext uri="{FF2B5EF4-FFF2-40B4-BE49-F238E27FC236}">
                <a16:creationId xmlns:a16="http://schemas.microsoft.com/office/drawing/2014/main" id="{0BE88BEB-5782-466B-8FAB-754A920474E3}"/>
              </a:ext>
            </a:extLst>
          </p:cNvPr>
          <p:cNvSpPr txBox="1">
            <a:spLocks noChangeArrowheads="1"/>
          </p:cNvSpPr>
          <p:nvPr/>
        </p:nvSpPr>
        <p:spPr bwMode="auto">
          <a:xfrm>
            <a:off x="990600" y="5105400"/>
            <a:ext cx="2819400" cy="4572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solidFill>
                  <a:schemeClr val="bg1"/>
                </a:solidFill>
              </a:rPr>
              <a:t>Versicherter</a:t>
            </a:r>
          </a:p>
        </p:txBody>
      </p:sp>
      <p:sp>
        <p:nvSpPr>
          <p:cNvPr id="94214" name="Text Box 6">
            <a:extLst>
              <a:ext uri="{FF2B5EF4-FFF2-40B4-BE49-F238E27FC236}">
                <a16:creationId xmlns:a16="http://schemas.microsoft.com/office/drawing/2014/main" id="{207FD26C-A0AE-4EA4-895B-1EC0DE904629}"/>
              </a:ext>
            </a:extLst>
          </p:cNvPr>
          <p:cNvSpPr txBox="1">
            <a:spLocks noChangeArrowheads="1"/>
          </p:cNvSpPr>
          <p:nvPr/>
        </p:nvSpPr>
        <p:spPr bwMode="auto">
          <a:xfrm>
            <a:off x="5486400" y="5105400"/>
            <a:ext cx="2819400" cy="457200"/>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Leistungserbringer</a:t>
            </a:r>
          </a:p>
        </p:txBody>
      </p:sp>
      <p:sp>
        <p:nvSpPr>
          <p:cNvPr id="94215" name="Line 7">
            <a:extLst>
              <a:ext uri="{FF2B5EF4-FFF2-40B4-BE49-F238E27FC236}">
                <a16:creationId xmlns:a16="http://schemas.microsoft.com/office/drawing/2014/main" id="{CD0C3C7E-F20D-4610-8503-278E20C17B4F}"/>
              </a:ext>
            </a:extLst>
          </p:cNvPr>
          <p:cNvSpPr>
            <a:spLocks noChangeShapeType="1"/>
          </p:cNvSpPr>
          <p:nvPr/>
        </p:nvSpPr>
        <p:spPr bwMode="auto">
          <a:xfrm>
            <a:off x="3810000" y="5334000"/>
            <a:ext cx="1676400"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94217" name="Line 9">
            <a:extLst>
              <a:ext uri="{FF2B5EF4-FFF2-40B4-BE49-F238E27FC236}">
                <a16:creationId xmlns:a16="http://schemas.microsoft.com/office/drawing/2014/main" id="{3DD06CCC-83BD-455F-8E67-37E0598F137E}"/>
              </a:ext>
            </a:extLst>
          </p:cNvPr>
          <p:cNvSpPr>
            <a:spLocks noChangeShapeType="1"/>
          </p:cNvSpPr>
          <p:nvPr/>
        </p:nvSpPr>
        <p:spPr bwMode="auto">
          <a:xfrm flipV="1">
            <a:off x="2438400" y="3429000"/>
            <a:ext cx="0" cy="1676400"/>
          </a:xfrm>
          <a:prstGeom prst="line">
            <a:avLst/>
          </a:prstGeom>
          <a:noFill/>
          <a:ln w="25400">
            <a:solidFill>
              <a:schemeClr val="tx1"/>
            </a:solidFill>
            <a:miter lim="800000"/>
            <a:headEnd type="stealth" w="med" len="me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94218" name="Text Box 10">
            <a:extLst>
              <a:ext uri="{FF2B5EF4-FFF2-40B4-BE49-F238E27FC236}">
                <a16:creationId xmlns:a16="http://schemas.microsoft.com/office/drawing/2014/main" id="{47F84B6F-8FFC-4E59-A29A-CECA0406AB8B}"/>
              </a:ext>
            </a:extLst>
          </p:cNvPr>
          <p:cNvSpPr txBox="1">
            <a:spLocks noChangeArrowheads="1"/>
          </p:cNvSpPr>
          <p:nvPr/>
        </p:nvSpPr>
        <p:spPr bwMode="auto">
          <a:xfrm>
            <a:off x="609600" y="4038600"/>
            <a:ext cx="17526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t>Gesetzliches Schuldverhältnis</a:t>
            </a:r>
          </a:p>
        </p:txBody>
      </p:sp>
      <p:sp>
        <p:nvSpPr>
          <p:cNvPr id="94219" name="Line 11">
            <a:extLst>
              <a:ext uri="{FF2B5EF4-FFF2-40B4-BE49-F238E27FC236}">
                <a16:creationId xmlns:a16="http://schemas.microsoft.com/office/drawing/2014/main" id="{B6A2889D-C3BC-41A6-BA72-F8FDA8350DC6}"/>
              </a:ext>
            </a:extLst>
          </p:cNvPr>
          <p:cNvSpPr>
            <a:spLocks noChangeShapeType="1"/>
          </p:cNvSpPr>
          <p:nvPr/>
        </p:nvSpPr>
        <p:spPr bwMode="auto">
          <a:xfrm>
            <a:off x="3810000" y="3200400"/>
            <a:ext cx="3124200" cy="1905000"/>
          </a:xfrm>
          <a:prstGeom prst="line">
            <a:avLst/>
          </a:prstGeom>
          <a:noFill/>
          <a:ln w="9525">
            <a:solidFill>
              <a:schemeClr val="tx1"/>
            </a:solidFill>
            <a:prstDash val="dash"/>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94220" name="Text Box 12">
            <a:extLst>
              <a:ext uri="{FF2B5EF4-FFF2-40B4-BE49-F238E27FC236}">
                <a16:creationId xmlns:a16="http://schemas.microsoft.com/office/drawing/2014/main" id="{FCB86AB9-20C3-4B34-B40E-6345E4622E2A}"/>
              </a:ext>
            </a:extLst>
          </p:cNvPr>
          <p:cNvSpPr txBox="1">
            <a:spLocks noChangeArrowheads="1"/>
          </p:cNvSpPr>
          <p:nvPr/>
        </p:nvSpPr>
        <p:spPr bwMode="auto">
          <a:xfrm>
            <a:off x="4953000" y="3581400"/>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Vertrag</a:t>
            </a:r>
          </a:p>
        </p:txBody>
      </p:sp>
      <p:sp>
        <p:nvSpPr>
          <p:cNvPr id="35854" name="Rectangle 13">
            <a:extLst>
              <a:ext uri="{FF2B5EF4-FFF2-40B4-BE49-F238E27FC236}">
                <a16:creationId xmlns:a16="http://schemas.microsoft.com/office/drawing/2014/main" id="{706FB2D1-4C98-48EA-A35F-397A8E15C26F}"/>
              </a:ext>
            </a:extLst>
          </p:cNvPr>
          <p:cNvSpPr>
            <a:spLocks noGrp="1" noChangeArrowheads="1"/>
          </p:cNvSpPr>
          <p:nvPr>
            <p:ph type="title" idx="4294967295"/>
          </p:nvPr>
        </p:nvSpPr>
        <p:spPr/>
        <p:txBody>
          <a:bodyPr/>
          <a:lstStyle/>
          <a:p>
            <a:pPr eaLnBrk="1" hangingPunct="1"/>
            <a:r>
              <a:rPr lang="de-DE" altLang="de-DE"/>
              <a:t>Sachleistung 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3"/>
                                        </p:tgtEl>
                                        <p:attrNameLst>
                                          <p:attrName>style.visibility</p:attrName>
                                        </p:attrNameLst>
                                      </p:cBhvr>
                                      <p:to>
                                        <p:strVal val="visible"/>
                                      </p:to>
                                    </p:set>
                                    <p:anim calcmode="lin" valueType="num">
                                      <p:cBhvr additive="base">
                                        <p:cTn id="7" dur="500" fill="hold"/>
                                        <p:tgtEl>
                                          <p:spTgt spid="94213"/>
                                        </p:tgtEl>
                                        <p:attrNameLst>
                                          <p:attrName>ppt_x</p:attrName>
                                        </p:attrNameLst>
                                      </p:cBhvr>
                                      <p:tavLst>
                                        <p:tav tm="0">
                                          <p:val>
                                            <p:strVal val="0-#ppt_w/2"/>
                                          </p:val>
                                        </p:tav>
                                        <p:tav tm="100000">
                                          <p:val>
                                            <p:strVal val="#ppt_x"/>
                                          </p:val>
                                        </p:tav>
                                      </p:tavLst>
                                    </p:anim>
                                    <p:anim calcmode="lin" valueType="num">
                                      <p:cBhvr additive="base">
                                        <p:cTn id="8" dur="500" fill="hold"/>
                                        <p:tgtEl>
                                          <p:spTgt spid="9421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4"/>
                                        </p:tgtEl>
                                        <p:attrNameLst>
                                          <p:attrName>style.visibility</p:attrName>
                                        </p:attrNameLst>
                                      </p:cBhvr>
                                      <p:to>
                                        <p:strVal val="visible"/>
                                      </p:to>
                                    </p:set>
                                    <p:anim calcmode="lin" valueType="num">
                                      <p:cBhvr additive="base">
                                        <p:cTn id="13" dur="500" fill="hold"/>
                                        <p:tgtEl>
                                          <p:spTgt spid="94214"/>
                                        </p:tgtEl>
                                        <p:attrNameLst>
                                          <p:attrName>ppt_x</p:attrName>
                                        </p:attrNameLst>
                                      </p:cBhvr>
                                      <p:tavLst>
                                        <p:tav tm="0">
                                          <p:val>
                                            <p:strVal val="0-#ppt_w/2"/>
                                          </p:val>
                                        </p:tav>
                                        <p:tav tm="100000">
                                          <p:val>
                                            <p:strVal val="#ppt_x"/>
                                          </p:val>
                                        </p:tav>
                                      </p:tavLst>
                                    </p:anim>
                                    <p:anim calcmode="lin" valueType="num">
                                      <p:cBhvr additive="base">
                                        <p:cTn id="14" dur="500" fill="hold"/>
                                        <p:tgtEl>
                                          <p:spTgt spid="9421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4215"/>
                                        </p:tgtEl>
                                        <p:attrNameLst>
                                          <p:attrName>style.visibility</p:attrName>
                                        </p:attrNameLst>
                                      </p:cBhvr>
                                      <p:to>
                                        <p:strVal val="visible"/>
                                      </p:to>
                                    </p:set>
                                    <p:anim calcmode="lin" valueType="num">
                                      <p:cBhvr additive="base">
                                        <p:cTn id="19" dur="500" fill="hold"/>
                                        <p:tgtEl>
                                          <p:spTgt spid="94215"/>
                                        </p:tgtEl>
                                        <p:attrNameLst>
                                          <p:attrName>ppt_x</p:attrName>
                                        </p:attrNameLst>
                                      </p:cBhvr>
                                      <p:tavLst>
                                        <p:tav tm="0">
                                          <p:val>
                                            <p:strVal val="#ppt_x"/>
                                          </p:val>
                                        </p:tav>
                                        <p:tav tm="100000">
                                          <p:val>
                                            <p:strVal val="#ppt_x"/>
                                          </p:val>
                                        </p:tav>
                                      </p:tavLst>
                                    </p:anim>
                                    <p:anim calcmode="lin" valueType="num">
                                      <p:cBhvr additive="base">
                                        <p:cTn id="20" dur="500" fill="hold"/>
                                        <p:tgtEl>
                                          <p:spTgt spid="9421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4212"/>
                                        </p:tgtEl>
                                        <p:attrNameLst>
                                          <p:attrName>style.visibility</p:attrName>
                                        </p:attrNameLst>
                                      </p:cBhvr>
                                      <p:to>
                                        <p:strVal val="visible"/>
                                      </p:to>
                                    </p:set>
                                    <p:anim calcmode="lin" valueType="num">
                                      <p:cBhvr additive="base">
                                        <p:cTn id="25" dur="500" fill="hold"/>
                                        <p:tgtEl>
                                          <p:spTgt spid="94212"/>
                                        </p:tgtEl>
                                        <p:attrNameLst>
                                          <p:attrName>ppt_x</p:attrName>
                                        </p:attrNameLst>
                                      </p:cBhvr>
                                      <p:tavLst>
                                        <p:tav tm="0">
                                          <p:val>
                                            <p:strVal val="0-#ppt_w/2"/>
                                          </p:val>
                                        </p:tav>
                                        <p:tav tm="100000">
                                          <p:val>
                                            <p:strVal val="#ppt_x"/>
                                          </p:val>
                                        </p:tav>
                                      </p:tavLst>
                                    </p:anim>
                                    <p:anim calcmode="lin" valueType="num">
                                      <p:cBhvr additive="base">
                                        <p:cTn id="26" dur="500" fill="hold"/>
                                        <p:tgtEl>
                                          <p:spTgt spid="9421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94217"/>
                                        </p:tgtEl>
                                        <p:attrNameLst>
                                          <p:attrName>style.visibility</p:attrName>
                                        </p:attrNameLst>
                                      </p:cBhvr>
                                      <p:to>
                                        <p:strVal val="visible"/>
                                      </p:to>
                                    </p:set>
                                    <p:anim calcmode="lin" valueType="num">
                                      <p:cBhvr additive="base">
                                        <p:cTn id="31" dur="500" fill="hold"/>
                                        <p:tgtEl>
                                          <p:spTgt spid="94217"/>
                                        </p:tgtEl>
                                        <p:attrNameLst>
                                          <p:attrName>ppt_x</p:attrName>
                                        </p:attrNameLst>
                                      </p:cBhvr>
                                      <p:tavLst>
                                        <p:tav tm="0">
                                          <p:val>
                                            <p:strVal val="0-#ppt_w/2"/>
                                          </p:val>
                                        </p:tav>
                                        <p:tav tm="100000">
                                          <p:val>
                                            <p:strVal val="#ppt_x"/>
                                          </p:val>
                                        </p:tav>
                                      </p:tavLst>
                                    </p:anim>
                                    <p:anim calcmode="lin" valueType="num">
                                      <p:cBhvr additive="base">
                                        <p:cTn id="32" dur="500" fill="hold"/>
                                        <p:tgtEl>
                                          <p:spTgt spid="9421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4218"/>
                                        </p:tgtEl>
                                        <p:attrNameLst>
                                          <p:attrName>style.visibility</p:attrName>
                                        </p:attrNameLst>
                                      </p:cBhvr>
                                      <p:to>
                                        <p:strVal val="visible"/>
                                      </p:to>
                                    </p:set>
                                    <p:anim calcmode="lin" valueType="num">
                                      <p:cBhvr additive="base">
                                        <p:cTn id="37" dur="500" fill="hold"/>
                                        <p:tgtEl>
                                          <p:spTgt spid="94218"/>
                                        </p:tgtEl>
                                        <p:attrNameLst>
                                          <p:attrName>ppt_x</p:attrName>
                                        </p:attrNameLst>
                                      </p:cBhvr>
                                      <p:tavLst>
                                        <p:tav tm="0">
                                          <p:val>
                                            <p:strVal val="0-#ppt_w/2"/>
                                          </p:val>
                                        </p:tav>
                                        <p:tav tm="100000">
                                          <p:val>
                                            <p:strVal val="#ppt_x"/>
                                          </p:val>
                                        </p:tav>
                                      </p:tavLst>
                                    </p:anim>
                                    <p:anim calcmode="lin" valueType="num">
                                      <p:cBhvr additive="base">
                                        <p:cTn id="38" dur="500" fill="hold"/>
                                        <p:tgtEl>
                                          <p:spTgt spid="9421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3" fill="hold" nodeType="clickEffect">
                                  <p:stCondLst>
                                    <p:cond delay="0"/>
                                  </p:stCondLst>
                                  <p:childTnLst>
                                    <p:set>
                                      <p:cBhvr>
                                        <p:cTn id="42" dur="1" fill="hold">
                                          <p:stCondLst>
                                            <p:cond delay="0"/>
                                          </p:stCondLst>
                                        </p:cTn>
                                        <p:tgtEl>
                                          <p:spTgt spid="94219"/>
                                        </p:tgtEl>
                                        <p:attrNameLst>
                                          <p:attrName>style.visibility</p:attrName>
                                        </p:attrNameLst>
                                      </p:cBhvr>
                                      <p:to>
                                        <p:strVal val="visible"/>
                                      </p:to>
                                    </p:set>
                                    <p:anim calcmode="lin" valueType="num">
                                      <p:cBhvr additive="base">
                                        <p:cTn id="43" dur="500" fill="hold"/>
                                        <p:tgtEl>
                                          <p:spTgt spid="94219"/>
                                        </p:tgtEl>
                                        <p:attrNameLst>
                                          <p:attrName>ppt_x</p:attrName>
                                        </p:attrNameLst>
                                      </p:cBhvr>
                                      <p:tavLst>
                                        <p:tav tm="0">
                                          <p:val>
                                            <p:strVal val="1+#ppt_w/2"/>
                                          </p:val>
                                        </p:tav>
                                        <p:tav tm="100000">
                                          <p:val>
                                            <p:strVal val="#ppt_x"/>
                                          </p:val>
                                        </p:tav>
                                      </p:tavLst>
                                    </p:anim>
                                    <p:anim calcmode="lin" valueType="num">
                                      <p:cBhvr additive="base">
                                        <p:cTn id="44" dur="500" fill="hold"/>
                                        <p:tgtEl>
                                          <p:spTgt spid="94219"/>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3" fill="hold" grpId="0" nodeType="clickEffect">
                                  <p:stCondLst>
                                    <p:cond delay="0"/>
                                  </p:stCondLst>
                                  <p:childTnLst>
                                    <p:set>
                                      <p:cBhvr>
                                        <p:cTn id="48" dur="1" fill="hold">
                                          <p:stCondLst>
                                            <p:cond delay="0"/>
                                          </p:stCondLst>
                                        </p:cTn>
                                        <p:tgtEl>
                                          <p:spTgt spid="94220"/>
                                        </p:tgtEl>
                                        <p:attrNameLst>
                                          <p:attrName>style.visibility</p:attrName>
                                        </p:attrNameLst>
                                      </p:cBhvr>
                                      <p:to>
                                        <p:strVal val="visible"/>
                                      </p:to>
                                    </p:set>
                                    <p:anim calcmode="lin" valueType="num">
                                      <p:cBhvr additive="base">
                                        <p:cTn id="49" dur="500" fill="hold"/>
                                        <p:tgtEl>
                                          <p:spTgt spid="94220"/>
                                        </p:tgtEl>
                                        <p:attrNameLst>
                                          <p:attrName>ppt_x</p:attrName>
                                        </p:attrNameLst>
                                      </p:cBhvr>
                                      <p:tavLst>
                                        <p:tav tm="0">
                                          <p:val>
                                            <p:strVal val="1+#ppt_w/2"/>
                                          </p:val>
                                        </p:tav>
                                        <p:tav tm="100000">
                                          <p:val>
                                            <p:strVal val="#ppt_x"/>
                                          </p:val>
                                        </p:tav>
                                      </p:tavLst>
                                    </p:anim>
                                    <p:anim calcmode="lin" valueType="num">
                                      <p:cBhvr additive="base">
                                        <p:cTn id="50" dur="500" fill="hold"/>
                                        <p:tgtEl>
                                          <p:spTgt spid="942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2" grpId="0" animBg="1" autoUpdateAnimBg="0"/>
      <p:bldP spid="94213" grpId="0" animBg="1" autoUpdateAnimBg="0"/>
      <p:bldP spid="94214" grpId="0" animBg="1" autoUpdateAnimBg="0"/>
      <p:bldP spid="94218" grpId="0" autoUpdateAnimBg="0"/>
      <p:bldP spid="94220" grpId="0" autoUpdateAnimBg="0"/>
    </p:bldLst>
  </p:timing>
</p:sld>
</file>

<file path=ppt/slides/slide3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2498" name="Fußzeilenplatzhalter 2">
            <a:extLst>
              <a:ext uri="{FF2B5EF4-FFF2-40B4-BE49-F238E27FC236}">
                <a16:creationId xmlns:a16="http://schemas.microsoft.com/office/drawing/2014/main" id="{29790D22-D501-4E8C-A0C0-D4FCEB7F783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2499" name="Foliennummernplatzhalter 3">
            <a:extLst>
              <a:ext uri="{FF2B5EF4-FFF2-40B4-BE49-F238E27FC236}">
                <a16:creationId xmlns:a16="http://schemas.microsoft.com/office/drawing/2014/main" id="{927A0D3C-04BD-4AA7-8BBF-4774A93147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9F3132F-E469-4C93-85D5-702F49BAC211}" type="slidenum">
              <a:rPr lang="de-DE" altLang="de-DE" sz="1400"/>
              <a:pPr eaLnBrk="1" hangingPunct="1"/>
              <a:t>310</a:t>
            </a:fld>
            <a:endParaRPr lang="de-DE" altLang="de-DE" sz="1400"/>
          </a:p>
        </p:txBody>
      </p:sp>
      <p:sp>
        <p:nvSpPr>
          <p:cNvPr id="362500" name="Text Box 2">
            <a:extLst>
              <a:ext uri="{FF2B5EF4-FFF2-40B4-BE49-F238E27FC236}">
                <a16:creationId xmlns:a16="http://schemas.microsoft.com/office/drawing/2014/main" id="{F90ECC39-ED91-4482-913C-C9DE408AE137}"/>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2501" name="Rectangle 3">
            <a:extLst>
              <a:ext uri="{FF2B5EF4-FFF2-40B4-BE49-F238E27FC236}">
                <a16:creationId xmlns:a16="http://schemas.microsoft.com/office/drawing/2014/main" id="{7043C778-F919-4D28-83C5-ACD3979792EB}"/>
              </a:ext>
            </a:extLst>
          </p:cNvPr>
          <p:cNvSpPr>
            <a:spLocks noGrp="1" noChangeArrowheads="1"/>
          </p:cNvSpPr>
          <p:nvPr>
            <p:ph type="title" idx="4294967295"/>
          </p:nvPr>
        </p:nvSpPr>
        <p:spPr/>
        <p:txBody>
          <a:bodyPr/>
          <a:lstStyle/>
          <a:p>
            <a:pPr eaLnBrk="1" hangingPunct="1"/>
            <a:r>
              <a:rPr lang="de-DE" altLang="de-DE"/>
              <a:t>PV 5</a:t>
            </a:r>
          </a:p>
        </p:txBody>
      </p:sp>
      <p:sp>
        <p:nvSpPr>
          <p:cNvPr id="362502" name="Text Box 4">
            <a:extLst>
              <a:ext uri="{FF2B5EF4-FFF2-40B4-BE49-F238E27FC236}">
                <a16:creationId xmlns:a16="http://schemas.microsoft.com/office/drawing/2014/main" id="{4228BB1A-90FE-4DA5-8919-EADAD625826D}"/>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(6)</a:t>
            </a:r>
          </a:p>
        </p:txBody>
      </p:sp>
      <p:sp>
        <p:nvSpPr>
          <p:cNvPr id="2" name="Textfeld 1">
            <a:extLst>
              <a:ext uri="{FF2B5EF4-FFF2-40B4-BE49-F238E27FC236}">
                <a16:creationId xmlns:a16="http://schemas.microsoft.com/office/drawing/2014/main" id="{241F55E7-1F00-4577-B522-6174A3EDD9BB}"/>
              </a:ext>
            </a:extLst>
          </p:cNvPr>
          <p:cNvSpPr txBox="1"/>
          <p:nvPr/>
        </p:nvSpPr>
        <p:spPr>
          <a:xfrm>
            <a:off x="251520" y="2007999"/>
            <a:ext cx="8587680" cy="3293209"/>
          </a:xfrm>
          <a:prstGeom prst="rect">
            <a:avLst/>
          </a:prstGeom>
          <a:solidFill>
            <a:srgbClr val="FFFF99"/>
          </a:solidFill>
        </p:spPr>
        <p:txBody>
          <a:bodyPr wrap="square" rtlCol="0">
            <a:spAutoFit/>
          </a:bodyPr>
          <a:lstStyle/>
          <a:p>
            <a:pPr lvl="0" eaLnBrk="0" hangingPunct="0"/>
            <a:r>
              <a:rPr lang="de-DE" altLang="de-DE" sz="1600" dirty="0">
                <a:latin typeface="Arial" panose="020B0604020202020204" pitchFamily="34" charset="0"/>
              </a:rPr>
              <a:t>Jedem Punktbereich in einem Modul werden unter Berücksichtigung der in ihm zum Ausdruck kommenden Schwere der Beeinträchtigungen der Selbständigkeit oder der Fähigkeiten sowie der folgenden Gewichtung der Module die in Anlage 2 festgelegten, gewichteten Punkte zugeordnet. Die Module des Begutachtungsinstruments werden wie folgt gewichtet:</a:t>
            </a:r>
          </a:p>
          <a:p>
            <a:pPr lvl="0" eaLnBrk="0" hangingPunct="0"/>
            <a:endParaRPr lang="de-DE" altLang="de-DE" sz="1600" dirty="0">
              <a:latin typeface="Arial" panose="020B0604020202020204" pitchFamily="34" charset="0"/>
            </a:endParaRPr>
          </a:p>
          <a:p>
            <a:pPr marL="176213" lvl="0" indent="-176213" eaLnBrk="0" hangingPunct="0"/>
            <a:r>
              <a:rPr lang="de-DE" altLang="de-DE" sz="1600" dirty="0">
                <a:latin typeface="Arial" panose="020B0604020202020204" pitchFamily="34" charset="0"/>
              </a:rPr>
              <a:t>1. Mobilität mit 10 Prozent,</a:t>
            </a:r>
          </a:p>
          <a:p>
            <a:pPr marL="176213" lvl="0" indent="-176213" eaLnBrk="0" hangingPunct="0"/>
            <a:r>
              <a:rPr lang="de-DE" altLang="de-DE" sz="1600" dirty="0">
                <a:latin typeface="Arial" panose="020B0604020202020204" pitchFamily="34" charset="0"/>
              </a:rPr>
              <a:t>2. kognitive und kommunikative Fähigkeiten sowie Verhaltensweisen und psychische Problemlagen zusammen mit 15 Prozent,</a:t>
            </a:r>
          </a:p>
          <a:p>
            <a:pPr marL="176213" lvl="0" indent="-176213" eaLnBrk="0" hangingPunct="0"/>
            <a:r>
              <a:rPr lang="de-DE" altLang="de-DE" sz="1600" dirty="0">
                <a:latin typeface="Arial" panose="020B0604020202020204" pitchFamily="34" charset="0"/>
              </a:rPr>
              <a:t>3. Selbstversorgung mit 40 Prozent,</a:t>
            </a:r>
          </a:p>
          <a:p>
            <a:pPr marL="176213" lvl="0" indent="-176213" eaLnBrk="0" hangingPunct="0"/>
            <a:r>
              <a:rPr lang="de-DE" altLang="de-DE" sz="1600" dirty="0">
                <a:latin typeface="Arial" panose="020B0604020202020204" pitchFamily="34" charset="0"/>
              </a:rPr>
              <a:t>4. Bewältigung von und selbständiger Umgang mit krankheits- oder therapiebedingten Anforderungen und Belastungen mit 20 Prozent,</a:t>
            </a:r>
          </a:p>
          <a:p>
            <a:pPr marL="176213" lvl="0" indent="-176213" eaLnBrk="0" hangingPunct="0"/>
            <a:r>
              <a:rPr lang="de-DE" altLang="de-DE" sz="1600" dirty="0">
                <a:latin typeface="Arial" panose="020B0604020202020204" pitchFamily="34" charset="0"/>
              </a:rPr>
              <a:t>5. Gestaltung des Alltagslebens und sozialer Kontakte mit 15 Prozent.</a:t>
            </a:r>
            <a:endParaRPr lang="de-DE" sz="1100" dirty="0"/>
          </a:p>
        </p:txBody>
      </p:sp>
    </p:spTree>
    <p:extLst>
      <p:ext uri="{BB962C8B-B14F-4D97-AF65-F5344CB8AC3E}">
        <p14:creationId xmlns:p14="http://schemas.microsoft.com/office/powerpoint/2010/main" val="2477709477"/>
      </p:ext>
    </p:extLst>
  </p:cSld>
  <p:clrMapOvr>
    <a:masterClrMapping/>
  </p:clrMapOvr>
  <p:transition spd="med">
    <p:wipe dir="r"/>
  </p:transition>
</p:sld>
</file>

<file path=ppt/slides/slide3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2498" name="Fußzeilenplatzhalter 2">
            <a:extLst>
              <a:ext uri="{FF2B5EF4-FFF2-40B4-BE49-F238E27FC236}">
                <a16:creationId xmlns:a16="http://schemas.microsoft.com/office/drawing/2014/main" id="{29790D22-D501-4E8C-A0C0-D4FCEB7F783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2499" name="Foliennummernplatzhalter 3">
            <a:extLst>
              <a:ext uri="{FF2B5EF4-FFF2-40B4-BE49-F238E27FC236}">
                <a16:creationId xmlns:a16="http://schemas.microsoft.com/office/drawing/2014/main" id="{927A0D3C-04BD-4AA7-8BBF-4774A93147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9F3132F-E469-4C93-85D5-702F49BAC211}" type="slidenum">
              <a:rPr lang="de-DE" altLang="de-DE" sz="1400"/>
              <a:pPr eaLnBrk="1" hangingPunct="1"/>
              <a:t>311</a:t>
            </a:fld>
            <a:endParaRPr lang="de-DE" altLang="de-DE" sz="1400"/>
          </a:p>
        </p:txBody>
      </p:sp>
      <p:sp>
        <p:nvSpPr>
          <p:cNvPr id="362500" name="Text Box 2">
            <a:extLst>
              <a:ext uri="{FF2B5EF4-FFF2-40B4-BE49-F238E27FC236}">
                <a16:creationId xmlns:a16="http://schemas.microsoft.com/office/drawing/2014/main" id="{F90ECC39-ED91-4482-913C-C9DE408AE137}"/>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2501" name="Rectangle 3">
            <a:extLst>
              <a:ext uri="{FF2B5EF4-FFF2-40B4-BE49-F238E27FC236}">
                <a16:creationId xmlns:a16="http://schemas.microsoft.com/office/drawing/2014/main" id="{7043C778-F919-4D28-83C5-ACD3979792EB}"/>
              </a:ext>
            </a:extLst>
          </p:cNvPr>
          <p:cNvSpPr>
            <a:spLocks noGrp="1" noChangeArrowheads="1"/>
          </p:cNvSpPr>
          <p:nvPr>
            <p:ph type="title" idx="4294967295"/>
          </p:nvPr>
        </p:nvSpPr>
        <p:spPr/>
        <p:txBody>
          <a:bodyPr/>
          <a:lstStyle/>
          <a:p>
            <a:pPr eaLnBrk="1" hangingPunct="1"/>
            <a:r>
              <a:rPr lang="de-DE" altLang="de-DE"/>
              <a:t>PV 5</a:t>
            </a:r>
          </a:p>
        </p:txBody>
      </p:sp>
      <p:sp>
        <p:nvSpPr>
          <p:cNvPr id="362502" name="Text Box 4">
            <a:extLst>
              <a:ext uri="{FF2B5EF4-FFF2-40B4-BE49-F238E27FC236}">
                <a16:creationId xmlns:a16="http://schemas.microsoft.com/office/drawing/2014/main" id="{4228BB1A-90FE-4DA5-8919-EADAD625826D}"/>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(7)</a:t>
            </a:r>
          </a:p>
        </p:txBody>
      </p:sp>
      <p:sp>
        <p:nvSpPr>
          <p:cNvPr id="2" name="Textfeld 1">
            <a:extLst>
              <a:ext uri="{FF2B5EF4-FFF2-40B4-BE49-F238E27FC236}">
                <a16:creationId xmlns:a16="http://schemas.microsoft.com/office/drawing/2014/main" id="{241F55E7-1F00-4577-B522-6174A3EDD9BB}"/>
              </a:ext>
            </a:extLst>
          </p:cNvPr>
          <p:cNvSpPr txBox="1"/>
          <p:nvPr/>
        </p:nvSpPr>
        <p:spPr>
          <a:xfrm>
            <a:off x="251520" y="2020193"/>
            <a:ext cx="8587680" cy="4001095"/>
          </a:xfrm>
          <a:prstGeom prst="rect">
            <a:avLst/>
          </a:prstGeom>
          <a:solidFill>
            <a:srgbClr val="FFFF99"/>
          </a:solidFill>
        </p:spPr>
        <p:txBody>
          <a:bodyPr wrap="square" rtlCol="0">
            <a:spAutoFit/>
          </a:bodyPr>
          <a:lstStyle/>
          <a:p>
            <a:r>
              <a:rPr lang="de-DE" sz="1200" dirty="0"/>
              <a:t>3) Zur Ermittlung des Pflegegrades sind die bei der Begutachtung festgestellten Einzelpunkte in jedem Modul zu addieren und dem in Anlage 2 festgelegten Punktbereich sowie den sich daraus ergebenden gewichteten Punkten zuzuordnen. Den Modulen 2 und 3 ist ein gemeinsamer gewichteter Punkt zuzuordnen, der aus den höchsten gewichteten Punkten entweder des Moduls 2 oder des Moduls 3 besteht. Aus den gewichteten Punkten aller Module sind durch Addition die Gesamtpunkte zu bilden. Auf der Basis der erreichten Gesamtpunkte sind pflegebedürftige Personen in einen der nachfolgenden Pflegegrade einzuordnen:</a:t>
            </a:r>
          </a:p>
          <a:p>
            <a:endParaRPr lang="de-DE" sz="1400" dirty="0"/>
          </a:p>
          <a:p>
            <a:pPr marL="176213" indent="-176213"/>
            <a:r>
              <a:rPr lang="de-DE" sz="1200" dirty="0"/>
              <a:t>1. ab 12,5 bis unter 27 Gesamtpunkten in den Pflegegrad 1: geringe Beeinträchtigungen der Selbständigkeit oder der Fähigkeiten,</a:t>
            </a:r>
          </a:p>
          <a:p>
            <a:pPr marL="176213" indent="-176213"/>
            <a:endParaRPr lang="de-DE" sz="1200" dirty="0"/>
          </a:p>
          <a:p>
            <a:pPr marL="176213" indent="-176213"/>
            <a:r>
              <a:rPr lang="de-DE" sz="1200" dirty="0"/>
              <a:t>2. ab 27 bis unter 47,5 Gesamtpunkten in den Pflegegrad 2: erhebliche Beeinträchtigungen der Selbständigkeit oder der Fähigkeiten,</a:t>
            </a:r>
          </a:p>
          <a:p>
            <a:pPr marL="176213" indent="-176213"/>
            <a:endParaRPr lang="de-DE" sz="1200" dirty="0"/>
          </a:p>
          <a:p>
            <a:pPr marL="176213" indent="-176213"/>
            <a:r>
              <a:rPr lang="de-DE" sz="1200" dirty="0"/>
              <a:t>3. ab 47,5 bis unter 70 Gesamtpunkten in den Pflegegrad 3: schwere Beeinträchtigungen der Selbständigkeit oder der Fähigkeiten,</a:t>
            </a:r>
          </a:p>
          <a:p>
            <a:pPr marL="176213" indent="-176213"/>
            <a:endParaRPr lang="de-DE" sz="1200" dirty="0"/>
          </a:p>
          <a:p>
            <a:pPr marL="176213" indent="-176213"/>
            <a:r>
              <a:rPr lang="de-DE" sz="1200" dirty="0"/>
              <a:t>4. ab 70 bis unter 90 Gesamtpunkten in den Pflegegrad 4: schwerste Beeinträchtigungen der Selbständigkeit oder der Fähigkeiten,</a:t>
            </a:r>
          </a:p>
          <a:p>
            <a:pPr marL="176213" indent="-176213"/>
            <a:endParaRPr lang="de-DE" sz="1200" dirty="0"/>
          </a:p>
          <a:p>
            <a:pPr marL="176213" indent="-176213"/>
            <a:r>
              <a:rPr lang="de-DE" sz="1200" dirty="0"/>
              <a:t>5. ab 90 bis 100 Gesamtpunkten in den Pflegegrad 5: schwerste Beeinträchtigungen der Selbständigkeit oder der Fähigkeiten mit besonderen Anforderungen an die pflegerische Versorgung.</a:t>
            </a:r>
          </a:p>
        </p:txBody>
      </p:sp>
    </p:spTree>
    <p:extLst>
      <p:ext uri="{BB962C8B-B14F-4D97-AF65-F5344CB8AC3E}">
        <p14:creationId xmlns:p14="http://schemas.microsoft.com/office/powerpoint/2010/main" val="115838833"/>
      </p:ext>
    </p:extLst>
  </p:cSld>
  <p:clrMapOvr>
    <a:masterClrMapping/>
  </p:clrMapOvr>
  <p:transition spd="med">
    <p:wipe dir="r"/>
  </p:transition>
</p:sld>
</file>

<file path=ppt/slides/slide3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Fußzeilenplatzhalter 2">
            <a:extLst>
              <a:ext uri="{FF2B5EF4-FFF2-40B4-BE49-F238E27FC236}">
                <a16:creationId xmlns:a16="http://schemas.microsoft.com/office/drawing/2014/main" id="{C2D89C55-699D-435D-AE0C-38D70B49BF9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3523" name="Foliennummernplatzhalter 3">
            <a:extLst>
              <a:ext uri="{FF2B5EF4-FFF2-40B4-BE49-F238E27FC236}">
                <a16:creationId xmlns:a16="http://schemas.microsoft.com/office/drawing/2014/main" id="{FC4B4A1A-2806-4491-852F-71559E9A9D0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D2B31E3-986C-40EE-BBC1-08BFA2FC1ABC}" type="slidenum">
              <a:rPr lang="de-DE" altLang="de-DE" sz="1400"/>
              <a:pPr eaLnBrk="1" hangingPunct="1"/>
              <a:t>312</a:t>
            </a:fld>
            <a:endParaRPr lang="de-DE" altLang="de-DE" sz="1400"/>
          </a:p>
        </p:txBody>
      </p:sp>
      <p:sp>
        <p:nvSpPr>
          <p:cNvPr id="363524" name="Text Box 2">
            <a:extLst>
              <a:ext uri="{FF2B5EF4-FFF2-40B4-BE49-F238E27FC236}">
                <a16:creationId xmlns:a16="http://schemas.microsoft.com/office/drawing/2014/main" id="{333B55D0-93B3-4615-8919-303A0F35DF5F}"/>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3525" name="Rectangle 3">
            <a:extLst>
              <a:ext uri="{FF2B5EF4-FFF2-40B4-BE49-F238E27FC236}">
                <a16:creationId xmlns:a16="http://schemas.microsoft.com/office/drawing/2014/main" id="{7C27F30E-91E3-43B9-8FEF-6F11FC0CF06F}"/>
              </a:ext>
            </a:extLst>
          </p:cNvPr>
          <p:cNvSpPr>
            <a:spLocks noGrp="1" noChangeArrowheads="1"/>
          </p:cNvSpPr>
          <p:nvPr>
            <p:ph type="title" idx="4294967295"/>
          </p:nvPr>
        </p:nvSpPr>
        <p:spPr/>
        <p:txBody>
          <a:bodyPr/>
          <a:lstStyle/>
          <a:p>
            <a:pPr eaLnBrk="1" hangingPunct="1"/>
            <a:r>
              <a:rPr lang="de-DE" altLang="de-DE"/>
              <a:t>PV 6</a:t>
            </a:r>
          </a:p>
        </p:txBody>
      </p:sp>
      <p:sp>
        <p:nvSpPr>
          <p:cNvPr id="363526" name="Text Box 4">
            <a:extLst>
              <a:ext uri="{FF2B5EF4-FFF2-40B4-BE49-F238E27FC236}">
                <a16:creationId xmlns:a16="http://schemas.microsoft.com/office/drawing/2014/main" id="{0E027DB1-5748-4139-8C04-513810D92AFC}"/>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(8)</a:t>
            </a:r>
          </a:p>
        </p:txBody>
      </p:sp>
      <p:sp>
        <p:nvSpPr>
          <p:cNvPr id="380934" name="Text Box 6">
            <a:extLst>
              <a:ext uri="{FF2B5EF4-FFF2-40B4-BE49-F238E27FC236}">
                <a16:creationId xmlns:a16="http://schemas.microsoft.com/office/drawing/2014/main" id="{B6B5B3FF-5C0B-435D-9D20-FBC2878708C5}"/>
              </a:ext>
            </a:extLst>
          </p:cNvPr>
          <p:cNvSpPr txBox="1">
            <a:spLocks noChangeArrowheads="1"/>
          </p:cNvSpPr>
          <p:nvPr/>
        </p:nvSpPr>
        <p:spPr bwMode="auto">
          <a:xfrm>
            <a:off x="457200" y="2374900"/>
            <a:ext cx="7848600" cy="3647152"/>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Arial" panose="020B0604020202020204" pitchFamily="34" charset="0"/>
                <a:cs typeface="Arial" panose="020B0604020202020204" pitchFamily="34" charset="0"/>
              </a:rPr>
              <a:t>§ 18 SGB XI </a:t>
            </a:r>
            <a:endParaRPr lang="de-DE" altLang="de-DE" sz="1400" dirty="0">
              <a:latin typeface="Arial" panose="020B0604020202020204" pitchFamily="34" charset="0"/>
              <a:cs typeface="Arial" panose="020B0604020202020204" pitchFamily="34" charset="0"/>
            </a:endParaRPr>
          </a:p>
          <a:p>
            <a:pPr algn="ctr" eaLnBrk="1" hangingPunct="1">
              <a:spcBef>
                <a:spcPct val="50000"/>
              </a:spcBef>
            </a:pPr>
            <a:r>
              <a:rPr lang="de-DE" altLang="de-DE" sz="1400" b="1" dirty="0">
                <a:latin typeface="Arial" panose="020B0604020202020204" pitchFamily="34" charset="0"/>
                <a:cs typeface="Arial" panose="020B0604020202020204" pitchFamily="34" charset="0"/>
              </a:rPr>
              <a:t>Verfahren zur Feststellung der Pflegebedürftigkeit </a:t>
            </a:r>
            <a:endParaRPr lang="de-DE" altLang="de-DE" sz="1400" dirty="0">
              <a:latin typeface="Arial" panose="020B0604020202020204" pitchFamily="34" charset="0"/>
              <a:cs typeface="Arial" panose="020B0604020202020204" pitchFamily="34" charset="0"/>
            </a:endParaRPr>
          </a:p>
          <a:p>
            <a:r>
              <a:rPr lang="de-DE" sz="1400" dirty="0"/>
              <a:t>(1) Die Pflegekassen beauftragen den Medizinischen Dienst der Krankenversicherung oder andere unabhängige Gutachter mit der Prüfung, ob die Voraussetzungen der Pflegebedürftigkeit erfüllt sind und welcher Pflegegrad vorliegt. Im Rahmen dieser Prüfungen haben der Medizinische Dienst oder die von der Pflegekasse beauftragten Gutachter durch eine Untersuchung des Antragstellers die Beeinträchtigungen der Selbständigkeit oder der Fähigkeiten bei den in § 14 Absatz 2 genannten Kriterien nach Maßgabe des § 15 sowie die voraussichtliche Dauer der Pflegebedürftigkeit zu ermitteln. Darüber hinaus sind auch Feststellungen darüber zu treffen, ob und in welchem Umfang Maßnahmen zur Beseitigung, Minderung oder Verhütung einer Verschlimmerung der Pflegebedürftigkeit einschließlich der Leistungen zur medizinischen Rehabilitation geeignet, notwendig und zumutbar sind; insoweit haben Versicherte einen Anspruch gegen den zuständigen Träger auf Leistungen zur medizinischen Rehabilitation. Jede Feststellung hat zudem eine Aussage darüber zu treffen, ob Beratungsbedarf insbesondere in der häuslichen Umgebung oder in der Einrichtung, in der der Anspruchsberechtigte lebt, hinsichtlich Leistungen zur verhaltensbezogenen Prävention nach § 20 Absatz 5 des Fünften Buches besteht.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0934"/>
                                        </p:tgtEl>
                                        <p:attrNameLst>
                                          <p:attrName>style.visibility</p:attrName>
                                        </p:attrNameLst>
                                      </p:cBhvr>
                                      <p:to>
                                        <p:strVal val="visible"/>
                                      </p:to>
                                    </p:set>
                                    <p:anim calcmode="lin" valueType="num">
                                      <p:cBhvr additive="base">
                                        <p:cTn id="7" dur="500" fill="hold"/>
                                        <p:tgtEl>
                                          <p:spTgt spid="380934"/>
                                        </p:tgtEl>
                                        <p:attrNameLst>
                                          <p:attrName>ppt_x</p:attrName>
                                        </p:attrNameLst>
                                      </p:cBhvr>
                                      <p:tavLst>
                                        <p:tav tm="0">
                                          <p:val>
                                            <p:strVal val="0-#ppt_w/2"/>
                                          </p:val>
                                        </p:tav>
                                        <p:tav tm="100000">
                                          <p:val>
                                            <p:strVal val="#ppt_x"/>
                                          </p:val>
                                        </p:tav>
                                      </p:tavLst>
                                    </p:anim>
                                    <p:anim calcmode="lin" valueType="num">
                                      <p:cBhvr additive="base">
                                        <p:cTn id="8" dur="500" fill="hold"/>
                                        <p:tgtEl>
                                          <p:spTgt spid="3809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934" grpId="0" animBg="1" autoUpdateAnimBg="0"/>
    </p:bldLst>
  </p:timing>
</p:sld>
</file>

<file path=ppt/slides/slide3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4546" name="Fußzeilenplatzhalter 2">
            <a:extLst>
              <a:ext uri="{FF2B5EF4-FFF2-40B4-BE49-F238E27FC236}">
                <a16:creationId xmlns:a16="http://schemas.microsoft.com/office/drawing/2014/main" id="{674091A1-AA4B-4B84-A9F7-4D7C6F993AF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4547" name="Foliennummernplatzhalter 3">
            <a:extLst>
              <a:ext uri="{FF2B5EF4-FFF2-40B4-BE49-F238E27FC236}">
                <a16:creationId xmlns:a16="http://schemas.microsoft.com/office/drawing/2014/main" id="{7745B8E5-785B-455D-898B-0736E45E33A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1758E19-50A6-4B06-BE86-CF17A58F80AC}" type="slidenum">
              <a:rPr lang="de-DE" altLang="de-DE" sz="1400"/>
              <a:pPr eaLnBrk="1" hangingPunct="1"/>
              <a:t>313</a:t>
            </a:fld>
            <a:endParaRPr lang="de-DE" altLang="de-DE" sz="1400"/>
          </a:p>
        </p:txBody>
      </p:sp>
      <p:sp>
        <p:nvSpPr>
          <p:cNvPr id="364548" name="Text Box 2">
            <a:extLst>
              <a:ext uri="{FF2B5EF4-FFF2-40B4-BE49-F238E27FC236}">
                <a16:creationId xmlns:a16="http://schemas.microsoft.com/office/drawing/2014/main" id="{909224CC-747C-48CE-93B0-C108879DAD19}"/>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4549" name="Rectangle 3">
            <a:extLst>
              <a:ext uri="{FF2B5EF4-FFF2-40B4-BE49-F238E27FC236}">
                <a16:creationId xmlns:a16="http://schemas.microsoft.com/office/drawing/2014/main" id="{C09DA5AD-1AE5-46BC-AD27-6F78884EE304}"/>
              </a:ext>
            </a:extLst>
          </p:cNvPr>
          <p:cNvSpPr>
            <a:spLocks noGrp="1" noChangeArrowheads="1"/>
          </p:cNvSpPr>
          <p:nvPr>
            <p:ph type="title" idx="4294967295"/>
          </p:nvPr>
        </p:nvSpPr>
        <p:spPr/>
        <p:txBody>
          <a:bodyPr/>
          <a:lstStyle/>
          <a:p>
            <a:pPr eaLnBrk="1" hangingPunct="1"/>
            <a:r>
              <a:rPr lang="de-DE" altLang="de-DE"/>
              <a:t>PV 7</a:t>
            </a:r>
          </a:p>
        </p:txBody>
      </p:sp>
      <p:sp>
        <p:nvSpPr>
          <p:cNvPr id="364550" name="Text Box 4">
            <a:extLst>
              <a:ext uri="{FF2B5EF4-FFF2-40B4-BE49-F238E27FC236}">
                <a16:creationId xmlns:a16="http://schemas.microsoft.com/office/drawing/2014/main" id="{5C9AB4AD-E41D-4F09-AB34-F7D675188CF0}"/>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 Die Voraussetzungen der Leistungsgewährung (9)</a:t>
            </a:r>
          </a:p>
        </p:txBody>
      </p:sp>
      <p:sp>
        <p:nvSpPr>
          <p:cNvPr id="381957" name="Text Box 5">
            <a:extLst>
              <a:ext uri="{FF2B5EF4-FFF2-40B4-BE49-F238E27FC236}">
                <a16:creationId xmlns:a16="http://schemas.microsoft.com/office/drawing/2014/main" id="{41D97EA8-F4E0-43DC-B574-AE0EAB6AA3EA}"/>
              </a:ext>
            </a:extLst>
          </p:cNvPr>
          <p:cNvSpPr txBox="1">
            <a:spLocks noChangeArrowheads="1"/>
          </p:cNvSpPr>
          <p:nvPr/>
        </p:nvSpPr>
        <p:spPr bwMode="auto">
          <a:xfrm>
            <a:off x="467544" y="2105085"/>
            <a:ext cx="7848600" cy="3170099"/>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2000" dirty="0"/>
              <a:t>(2) Der Medizinische Dienst oder die von der Pflegekasse beauftragten Gutachter haben den Versicherten in seinem Wohnbereich zu untersuchen. Erteilt der Versicherte dazu nicht sein Einverständnis, kann die Pflegekasse die beantragten Leistungen verweigern. Die §§ 65, 66 des Ersten Buches bleiben unberührt. Die Untersuchung im Wohnbereich des Pflegebedürftigen kann ausnahmsweise unterbleiben, wenn auf Grund einer eindeutigen Aktenlage das Ergebnis der medizinischen Untersuchung bereits feststeht. Die Untersuchung ist in angemessenen Zeitabständen zu wiederholen.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1957"/>
                                        </p:tgtEl>
                                        <p:attrNameLst>
                                          <p:attrName>style.visibility</p:attrName>
                                        </p:attrNameLst>
                                      </p:cBhvr>
                                      <p:to>
                                        <p:strVal val="visible"/>
                                      </p:to>
                                    </p:set>
                                    <p:anim calcmode="lin" valueType="num">
                                      <p:cBhvr additive="base">
                                        <p:cTn id="7" dur="500" fill="hold"/>
                                        <p:tgtEl>
                                          <p:spTgt spid="381957"/>
                                        </p:tgtEl>
                                        <p:attrNameLst>
                                          <p:attrName>ppt_x</p:attrName>
                                        </p:attrNameLst>
                                      </p:cBhvr>
                                      <p:tavLst>
                                        <p:tav tm="0">
                                          <p:val>
                                            <p:strVal val="0-#ppt_w/2"/>
                                          </p:val>
                                        </p:tav>
                                        <p:tav tm="100000">
                                          <p:val>
                                            <p:strVal val="#ppt_x"/>
                                          </p:val>
                                        </p:tav>
                                      </p:tavLst>
                                    </p:anim>
                                    <p:anim calcmode="lin" valueType="num">
                                      <p:cBhvr additive="base">
                                        <p:cTn id="8" dur="500" fill="hold"/>
                                        <p:tgtEl>
                                          <p:spTgt spid="3819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57" grpId="0" animBg="1" autoUpdateAnimBg="0"/>
    </p:bldLst>
  </p:timing>
</p:sld>
</file>

<file path=ppt/slides/slide3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5570" name="Fußzeilenplatzhalter 2">
            <a:extLst>
              <a:ext uri="{FF2B5EF4-FFF2-40B4-BE49-F238E27FC236}">
                <a16:creationId xmlns:a16="http://schemas.microsoft.com/office/drawing/2014/main" id="{CA462B74-8C5C-4C73-BA5B-3036F5FACC9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5571" name="Foliennummernplatzhalter 3">
            <a:extLst>
              <a:ext uri="{FF2B5EF4-FFF2-40B4-BE49-F238E27FC236}">
                <a16:creationId xmlns:a16="http://schemas.microsoft.com/office/drawing/2014/main" id="{8C8E1332-C11B-4856-98DA-64CCDC997B4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246797B-7E71-4C43-8C4D-3F0B36BD3614}" type="slidenum">
              <a:rPr lang="de-DE" altLang="de-DE" sz="1400"/>
              <a:pPr eaLnBrk="1" hangingPunct="1"/>
              <a:t>314</a:t>
            </a:fld>
            <a:endParaRPr lang="de-DE" altLang="de-DE" sz="1400"/>
          </a:p>
        </p:txBody>
      </p:sp>
      <p:sp>
        <p:nvSpPr>
          <p:cNvPr id="365572" name="Text Box 2">
            <a:extLst>
              <a:ext uri="{FF2B5EF4-FFF2-40B4-BE49-F238E27FC236}">
                <a16:creationId xmlns:a16="http://schemas.microsoft.com/office/drawing/2014/main" id="{B1C1884E-A574-4C73-BCFB-7AE54AFE5279}"/>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5573" name="Rectangle 3">
            <a:extLst>
              <a:ext uri="{FF2B5EF4-FFF2-40B4-BE49-F238E27FC236}">
                <a16:creationId xmlns:a16="http://schemas.microsoft.com/office/drawing/2014/main" id="{C895FCD5-745F-4408-A7C3-EACB2210A4FC}"/>
              </a:ext>
            </a:extLst>
          </p:cNvPr>
          <p:cNvSpPr>
            <a:spLocks noGrp="1" noChangeArrowheads="1"/>
          </p:cNvSpPr>
          <p:nvPr>
            <p:ph type="title" idx="4294967295"/>
          </p:nvPr>
        </p:nvSpPr>
        <p:spPr/>
        <p:txBody>
          <a:bodyPr/>
          <a:lstStyle/>
          <a:p>
            <a:pPr eaLnBrk="1" hangingPunct="1"/>
            <a:r>
              <a:rPr lang="de-DE" altLang="de-DE"/>
              <a:t>PV 8</a:t>
            </a:r>
          </a:p>
        </p:txBody>
      </p:sp>
      <p:sp>
        <p:nvSpPr>
          <p:cNvPr id="365574" name="Text Box 4">
            <a:extLst>
              <a:ext uri="{FF2B5EF4-FFF2-40B4-BE49-F238E27FC236}">
                <a16:creationId xmlns:a16="http://schemas.microsoft.com/office/drawing/2014/main" id="{D003A04A-6D89-4406-BEAB-76954C483FCC}"/>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a:t>
            </a:r>
          </a:p>
        </p:txBody>
      </p:sp>
      <p:sp>
        <p:nvSpPr>
          <p:cNvPr id="382981" name="Text Box 5">
            <a:extLst>
              <a:ext uri="{FF2B5EF4-FFF2-40B4-BE49-F238E27FC236}">
                <a16:creationId xmlns:a16="http://schemas.microsoft.com/office/drawing/2014/main" id="{CD0421C6-FC8E-4913-AD6E-B57280D1FD0F}"/>
              </a:ext>
            </a:extLst>
          </p:cNvPr>
          <p:cNvSpPr txBox="1">
            <a:spLocks noChangeArrowheads="1"/>
          </p:cNvSpPr>
          <p:nvPr/>
        </p:nvSpPr>
        <p:spPr bwMode="auto">
          <a:xfrm>
            <a:off x="539552" y="1826205"/>
            <a:ext cx="7848600" cy="4508927"/>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dirty="0">
                <a:latin typeface="Arial" panose="020B0604020202020204" pitchFamily="34" charset="0"/>
                <a:cs typeface="Arial" panose="020B0604020202020204" pitchFamily="34" charset="0"/>
              </a:rPr>
              <a:t>§ 28 SGB XI </a:t>
            </a:r>
            <a:endParaRPr lang="de-DE" altLang="de-DE" sz="1400" dirty="0">
              <a:latin typeface="Arial" panose="020B0604020202020204" pitchFamily="34" charset="0"/>
              <a:cs typeface="Arial" panose="020B0604020202020204" pitchFamily="34" charset="0"/>
            </a:endParaRPr>
          </a:p>
          <a:p>
            <a:pPr algn="ctr" eaLnBrk="1" hangingPunct="1">
              <a:spcBef>
                <a:spcPct val="50000"/>
              </a:spcBef>
            </a:pPr>
            <a:r>
              <a:rPr lang="de-DE" altLang="de-DE" sz="1400" b="1" dirty="0">
                <a:latin typeface="Arial" panose="020B0604020202020204" pitchFamily="34" charset="0"/>
                <a:cs typeface="Arial" panose="020B0604020202020204" pitchFamily="34" charset="0"/>
              </a:rPr>
              <a:t>Leistungsarten, Grundsätze</a:t>
            </a:r>
          </a:p>
          <a:p>
            <a:pPr algn="ctr" eaLnBrk="1" hangingPunct="1">
              <a:spcBef>
                <a:spcPct val="50000"/>
              </a:spcBef>
            </a:pPr>
            <a:r>
              <a:rPr lang="de-DE" altLang="de-DE" sz="1400" b="1" dirty="0">
                <a:latin typeface="Arial" panose="020B0604020202020204" pitchFamily="34" charset="0"/>
                <a:cs typeface="Arial" panose="020B0604020202020204" pitchFamily="34" charset="0"/>
              </a:rPr>
              <a:t> </a:t>
            </a:r>
            <a:endParaRPr lang="de-DE" altLang="de-DE" sz="1400" dirty="0">
              <a:latin typeface="Arial" panose="020B0604020202020204" pitchFamily="34" charset="0"/>
              <a:cs typeface="Arial" panose="020B0604020202020204" pitchFamily="34" charset="0"/>
            </a:endParaRPr>
          </a:p>
          <a:p>
            <a:r>
              <a:rPr lang="de-DE" sz="1100" dirty="0"/>
              <a:t>(1) Die Pflegeversicherung gewährt folgende Leistungen:</a:t>
            </a:r>
          </a:p>
          <a:p>
            <a:r>
              <a:rPr lang="de-DE" sz="1100" dirty="0"/>
              <a:t> </a:t>
            </a:r>
          </a:p>
          <a:p>
            <a:r>
              <a:rPr lang="de-DE" sz="1100" dirty="0"/>
              <a:t>1. Pflegesachleistung (§ 36),</a:t>
            </a:r>
          </a:p>
          <a:p>
            <a:r>
              <a:rPr lang="de-DE" sz="1100" dirty="0"/>
              <a:t> </a:t>
            </a:r>
          </a:p>
          <a:p>
            <a:r>
              <a:rPr lang="de-DE" sz="1100" dirty="0"/>
              <a:t>2. Pflegegeld für selbst beschaffte Pflegehilfen (§ 37),</a:t>
            </a:r>
          </a:p>
          <a:p>
            <a:r>
              <a:rPr lang="de-DE" sz="1100" dirty="0"/>
              <a:t> </a:t>
            </a:r>
          </a:p>
          <a:p>
            <a:r>
              <a:rPr lang="de-DE" sz="1100" dirty="0"/>
              <a:t>3. Kombination von Geldleistung und Sachleistung (§ 38),</a:t>
            </a:r>
          </a:p>
          <a:p>
            <a:r>
              <a:rPr lang="de-DE" sz="1100" dirty="0"/>
              <a:t> </a:t>
            </a:r>
          </a:p>
          <a:p>
            <a:r>
              <a:rPr lang="de-DE" sz="1100" dirty="0"/>
              <a:t>4. häusliche Pflege bei Verhinderung der Pflegeperson (§ 39),</a:t>
            </a:r>
          </a:p>
          <a:p>
            <a:r>
              <a:rPr lang="de-DE" sz="1100" dirty="0"/>
              <a:t> </a:t>
            </a:r>
          </a:p>
          <a:p>
            <a:r>
              <a:rPr lang="de-DE" sz="1100" dirty="0"/>
              <a:t>5. Pflegehilfsmittel und </a:t>
            </a:r>
            <a:r>
              <a:rPr lang="de-DE" sz="1100" dirty="0" err="1"/>
              <a:t>wohnumfeldverbessernde</a:t>
            </a:r>
            <a:r>
              <a:rPr lang="de-DE" sz="1100" dirty="0"/>
              <a:t> Maßnahmen (§ 40),</a:t>
            </a:r>
          </a:p>
          <a:p>
            <a:r>
              <a:rPr lang="de-DE" sz="1100" dirty="0"/>
              <a:t> </a:t>
            </a:r>
          </a:p>
          <a:p>
            <a:r>
              <a:rPr lang="de-DE" sz="1100" dirty="0"/>
              <a:t>6. Tagespflege und Nachtpflege (§ 41),</a:t>
            </a:r>
          </a:p>
          <a:p>
            <a:r>
              <a:rPr lang="de-DE" sz="1100" dirty="0"/>
              <a:t> </a:t>
            </a:r>
          </a:p>
          <a:p>
            <a:r>
              <a:rPr lang="de-DE" sz="1100" dirty="0"/>
              <a:t>7. Kurzzeitpflege (§ 42),</a:t>
            </a:r>
          </a:p>
          <a:p>
            <a:r>
              <a:rPr lang="de-DE" sz="1100" dirty="0"/>
              <a:t> </a:t>
            </a:r>
          </a:p>
          <a:p>
            <a:r>
              <a:rPr lang="de-DE" sz="1100" dirty="0"/>
              <a:t>8. vollstationäre Pflege (§ 43),</a:t>
            </a:r>
          </a:p>
          <a:p>
            <a:r>
              <a:rPr lang="de-DE" sz="1100" dirty="0"/>
              <a:t> </a:t>
            </a:r>
          </a:p>
          <a:p>
            <a:r>
              <a:rPr lang="de-DE" sz="1100" dirty="0"/>
              <a:t>9. Pflege in vollstationären Einrichtungen der Hilfe für behinderte Menschen (§ 43a),</a:t>
            </a:r>
          </a:p>
          <a:p>
            <a:r>
              <a:rPr lang="de-DE" sz="1100" dirty="0"/>
              <a:t> </a:t>
            </a:r>
          </a:p>
          <a:p>
            <a:r>
              <a:rPr lang="de-DE" sz="1100" dirty="0"/>
              <a:t>9a. Zusätzliche Betreuung und Aktivierung in stationären Pflegeeinrichtungen (§ 43b),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2981"/>
                                        </p:tgtEl>
                                        <p:attrNameLst>
                                          <p:attrName>style.visibility</p:attrName>
                                        </p:attrNameLst>
                                      </p:cBhvr>
                                      <p:to>
                                        <p:strVal val="visible"/>
                                      </p:to>
                                    </p:set>
                                    <p:anim calcmode="lin" valueType="num">
                                      <p:cBhvr additive="base">
                                        <p:cTn id="7" dur="500" fill="hold"/>
                                        <p:tgtEl>
                                          <p:spTgt spid="382981"/>
                                        </p:tgtEl>
                                        <p:attrNameLst>
                                          <p:attrName>ppt_x</p:attrName>
                                        </p:attrNameLst>
                                      </p:cBhvr>
                                      <p:tavLst>
                                        <p:tav tm="0">
                                          <p:val>
                                            <p:strVal val="0-#ppt_w/2"/>
                                          </p:val>
                                        </p:tav>
                                        <p:tav tm="100000">
                                          <p:val>
                                            <p:strVal val="#ppt_x"/>
                                          </p:val>
                                        </p:tav>
                                      </p:tavLst>
                                    </p:anim>
                                    <p:anim calcmode="lin" valueType="num">
                                      <p:cBhvr additive="base">
                                        <p:cTn id="8" dur="500" fill="hold"/>
                                        <p:tgtEl>
                                          <p:spTgt spid="3829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81" grpId="0" animBg="1" autoUpdateAnimBg="0"/>
    </p:bldLst>
  </p:timing>
</p:sld>
</file>

<file path=ppt/slides/slide3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6594" name="Fußzeilenplatzhalter 2">
            <a:extLst>
              <a:ext uri="{FF2B5EF4-FFF2-40B4-BE49-F238E27FC236}">
                <a16:creationId xmlns:a16="http://schemas.microsoft.com/office/drawing/2014/main" id="{9258F45C-0532-4661-81C5-93E58E1C211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6595" name="Foliennummernplatzhalter 3">
            <a:extLst>
              <a:ext uri="{FF2B5EF4-FFF2-40B4-BE49-F238E27FC236}">
                <a16:creationId xmlns:a16="http://schemas.microsoft.com/office/drawing/2014/main" id="{211E2109-A4C2-44FB-A1B0-34FE9114418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4B11BB5-8E4D-404B-8D4A-0908FCEA8263}" type="slidenum">
              <a:rPr lang="de-DE" altLang="de-DE" sz="1400"/>
              <a:pPr eaLnBrk="1" hangingPunct="1"/>
              <a:t>315</a:t>
            </a:fld>
            <a:endParaRPr lang="de-DE" altLang="de-DE" sz="1400"/>
          </a:p>
        </p:txBody>
      </p:sp>
      <p:sp>
        <p:nvSpPr>
          <p:cNvPr id="366596" name="Text Box 2">
            <a:extLst>
              <a:ext uri="{FF2B5EF4-FFF2-40B4-BE49-F238E27FC236}">
                <a16:creationId xmlns:a16="http://schemas.microsoft.com/office/drawing/2014/main" id="{B0D4DFD9-F664-44F5-A1B1-F8A6C8E080A3}"/>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6597" name="Rectangle 3">
            <a:extLst>
              <a:ext uri="{FF2B5EF4-FFF2-40B4-BE49-F238E27FC236}">
                <a16:creationId xmlns:a16="http://schemas.microsoft.com/office/drawing/2014/main" id="{027C07BB-9A1C-419D-A22E-A39E87920DBF}"/>
              </a:ext>
            </a:extLst>
          </p:cNvPr>
          <p:cNvSpPr>
            <a:spLocks noGrp="1" noChangeArrowheads="1"/>
          </p:cNvSpPr>
          <p:nvPr>
            <p:ph type="title" idx="4294967295"/>
          </p:nvPr>
        </p:nvSpPr>
        <p:spPr/>
        <p:txBody>
          <a:bodyPr/>
          <a:lstStyle/>
          <a:p>
            <a:pPr eaLnBrk="1" hangingPunct="1"/>
            <a:r>
              <a:rPr lang="de-DE" altLang="de-DE"/>
              <a:t>PV 9</a:t>
            </a:r>
          </a:p>
        </p:txBody>
      </p:sp>
      <p:sp>
        <p:nvSpPr>
          <p:cNvPr id="366598" name="Text Box 4">
            <a:extLst>
              <a:ext uri="{FF2B5EF4-FFF2-40B4-BE49-F238E27FC236}">
                <a16:creationId xmlns:a16="http://schemas.microsoft.com/office/drawing/2014/main" id="{E8A0B074-FC46-49F6-995F-325D2FB3B1A0}"/>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(2)</a:t>
            </a:r>
          </a:p>
        </p:txBody>
      </p:sp>
      <p:sp>
        <p:nvSpPr>
          <p:cNvPr id="384005" name="Text Box 5">
            <a:extLst>
              <a:ext uri="{FF2B5EF4-FFF2-40B4-BE49-F238E27FC236}">
                <a16:creationId xmlns:a16="http://schemas.microsoft.com/office/drawing/2014/main" id="{72AE5803-FF1C-45EE-BBC0-9D27D14039EC}"/>
              </a:ext>
            </a:extLst>
          </p:cNvPr>
          <p:cNvSpPr txBox="1">
            <a:spLocks noChangeArrowheads="1"/>
          </p:cNvSpPr>
          <p:nvPr/>
        </p:nvSpPr>
        <p:spPr bwMode="auto">
          <a:xfrm>
            <a:off x="495300" y="2540000"/>
            <a:ext cx="7848600" cy="2893100"/>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400" dirty="0"/>
              <a:t>10. Leistungen zur sozialen Sicherung der Pflegepersonen (§ 44),</a:t>
            </a:r>
          </a:p>
          <a:p>
            <a:r>
              <a:rPr lang="de-DE" sz="1400" dirty="0"/>
              <a:t> </a:t>
            </a:r>
          </a:p>
          <a:p>
            <a:r>
              <a:rPr lang="de-DE" sz="1400" dirty="0"/>
              <a:t>11.zusätzliche Leistungen bei Pflegezeit und kurzzeitiger Arbeitsverhinderung (§ 44a),</a:t>
            </a:r>
          </a:p>
          <a:p>
            <a:r>
              <a:rPr lang="de-DE" sz="1400" dirty="0"/>
              <a:t> </a:t>
            </a:r>
          </a:p>
          <a:p>
            <a:r>
              <a:rPr lang="de-DE" sz="1400" dirty="0"/>
              <a:t>12. Pflegekurse für Angehörige und ehrenamtliche Pflegepersonen (§ 45),</a:t>
            </a:r>
          </a:p>
          <a:p>
            <a:r>
              <a:rPr lang="de-DE" sz="1400" dirty="0"/>
              <a:t> </a:t>
            </a:r>
          </a:p>
          <a:p>
            <a:r>
              <a:rPr lang="de-DE" sz="1400" dirty="0"/>
              <a:t>12a. Umwandlung des ambulanten Sachleistungsbetrags (§ 45a),</a:t>
            </a:r>
          </a:p>
          <a:p>
            <a:r>
              <a:rPr lang="de-DE" sz="1400" dirty="0"/>
              <a:t> </a:t>
            </a:r>
          </a:p>
          <a:p>
            <a:r>
              <a:rPr lang="de-DE" sz="1400" dirty="0"/>
              <a:t>13. Entlastungsbetrag (§ 45b),</a:t>
            </a:r>
          </a:p>
          <a:p>
            <a:r>
              <a:rPr lang="de-DE" sz="1400" dirty="0"/>
              <a:t> </a:t>
            </a:r>
          </a:p>
          <a:p>
            <a:r>
              <a:rPr lang="de-DE" sz="1400" dirty="0"/>
              <a:t>14. Leistungen des Persönlichen Budgets nach § 29 des Neunten Buches,</a:t>
            </a:r>
          </a:p>
          <a:p>
            <a:r>
              <a:rPr lang="de-DE" sz="1400" dirty="0"/>
              <a:t> </a:t>
            </a:r>
          </a:p>
          <a:p>
            <a:r>
              <a:rPr lang="de-DE" sz="1400" dirty="0"/>
              <a:t>15. zusätzliche Leistungen für Pflegebedürftige in ambulant betreuten Wohngruppen (§ 38a).</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4005"/>
                                        </p:tgtEl>
                                        <p:attrNameLst>
                                          <p:attrName>style.visibility</p:attrName>
                                        </p:attrNameLst>
                                      </p:cBhvr>
                                      <p:to>
                                        <p:strVal val="visible"/>
                                      </p:to>
                                    </p:set>
                                    <p:anim calcmode="lin" valueType="num">
                                      <p:cBhvr additive="base">
                                        <p:cTn id="7" dur="500" fill="hold"/>
                                        <p:tgtEl>
                                          <p:spTgt spid="384005"/>
                                        </p:tgtEl>
                                        <p:attrNameLst>
                                          <p:attrName>ppt_x</p:attrName>
                                        </p:attrNameLst>
                                      </p:cBhvr>
                                      <p:tavLst>
                                        <p:tav tm="0">
                                          <p:val>
                                            <p:strVal val="0-#ppt_w/2"/>
                                          </p:val>
                                        </p:tav>
                                        <p:tav tm="100000">
                                          <p:val>
                                            <p:strVal val="#ppt_x"/>
                                          </p:val>
                                        </p:tav>
                                      </p:tavLst>
                                    </p:anim>
                                    <p:anim calcmode="lin" valueType="num">
                                      <p:cBhvr additive="base">
                                        <p:cTn id="8" dur="500" fill="hold"/>
                                        <p:tgtEl>
                                          <p:spTgt spid="3840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4005" grpId="0" animBg="1" autoUpdateAnimBg="0"/>
    </p:bldLst>
  </p:timing>
</p:sld>
</file>

<file path=ppt/slides/slide3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7618" name="Fußzeilenplatzhalter 2">
            <a:extLst>
              <a:ext uri="{FF2B5EF4-FFF2-40B4-BE49-F238E27FC236}">
                <a16:creationId xmlns:a16="http://schemas.microsoft.com/office/drawing/2014/main" id="{B2A34BB4-6C2E-41B9-973A-8665B387635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7619" name="Foliennummernplatzhalter 3">
            <a:extLst>
              <a:ext uri="{FF2B5EF4-FFF2-40B4-BE49-F238E27FC236}">
                <a16:creationId xmlns:a16="http://schemas.microsoft.com/office/drawing/2014/main" id="{39460DF3-F886-4EBF-A346-6DB29BA8F57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228E49F-975E-4F7D-9DCE-E4F0EA1A56BE}" type="slidenum">
              <a:rPr lang="de-DE" altLang="de-DE" sz="1400"/>
              <a:pPr eaLnBrk="1" hangingPunct="1"/>
              <a:t>316</a:t>
            </a:fld>
            <a:endParaRPr lang="de-DE" altLang="de-DE" sz="1400"/>
          </a:p>
        </p:txBody>
      </p:sp>
      <p:sp>
        <p:nvSpPr>
          <p:cNvPr id="367620" name="Text Box 2">
            <a:extLst>
              <a:ext uri="{FF2B5EF4-FFF2-40B4-BE49-F238E27FC236}">
                <a16:creationId xmlns:a16="http://schemas.microsoft.com/office/drawing/2014/main" id="{7D3EF191-BF0A-47E3-AB73-9BB1235CE75E}"/>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7621" name="Rectangle 3">
            <a:extLst>
              <a:ext uri="{FF2B5EF4-FFF2-40B4-BE49-F238E27FC236}">
                <a16:creationId xmlns:a16="http://schemas.microsoft.com/office/drawing/2014/main" id="{66338226-9D68-4B5F-A02D-EE3A3735C306}"/>
              </a:ext>
            </a:extLst>
          </p:cNvPr>
          <p:cNvSpPr>
            <a:spLocks noGrp="1" noChangeArrowheads="1"/>
          </p:cNvSpPr>
          <p:nvPr>
            <p:ph type="title" idx="4294967295"/>
          </p:nvPr>
        </p:nvSpPr>
        <p:spPr/>
        <p:txBody>
          <a:bodyPr/>
          <a:lstStyle/>
          <a:p>
            <a:pPr eaLnBrk="1" hangingPunct="1"/>
            <a:r>
              <a:rPr lang="de-DE" altLang="de-DE"/>
              <a:t>PV 10</a:t>
            </a:r>
          </a:p>
        </p:txBody>
      </p:sp>
      <p:sp>
        <p:nvSpPr>
          <p:cNvPr id="367622" name="Text Box 4">
            <a:extLst>
              <a:ext uri="{FF2B5EF4-FFF2-40B4-BE49-F238E27FC236}">
                <a16:creationId xmlns:a16="http://schemas.microsoft.com/office/drawing/2014/main" id="{9FC03DF1-2DB6-423B-9FD7-29FBA08F9605}"/>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(3)</a:t>
            </a:r>
          </a:p>
        </p:txBody>
      </p:sp>
      <p:sp>
        <p:nvSpPr>
          <p:cNvPr id="385029" name="Text Box 5">
            <a:extLst>
              <a:ext uri="{FF2B5EF4-FFF2-40B4-BE49-F238E27FC236}">
                <a16:creationId xmlns:a16="http://schemas.microsoft.com/office/drawing/2014/main" id="{13B2110D-7B77-4519-8122-C0FA3BD1F5E2}"/>
              </a:ext>
            </a:extLst>
          </p:cNvPr>
          <p:cNvSpPr txBox="1">
            <a:spLocks noChangeArrowheads="1"/>
          </p:cNvSpPr>
          <p:nvPr/>
        </p:nvSpPr>
        <p:spPr bwMode="auto">
          <a:xfrm>
            <a:off x="2286000" y="2540000"/>
            <a:ext cx="4191000" cy="466725"/>
          </a:xfrm>
          <a:prstGeom prst="rect">
            <a:avLst/>
          </a:prstGeom>
          <a:solidFill>
            <a:srgbClr val="FFFF99"/>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Arial" panose="020B0604020202020204" pitchFamily="34" charset="0"/>
                <a:cs typeface="Arial" panose="020B0604020202020204" pitchFamily="34" charset="0"/>
              </a:rPr>
              <a:t>Hauptleistungen</a:t>
            </a:r>
          </a:p>
        </p:txBody>
      </p:sp>
      <p:sp>
        <p:nvSpPr>
          <p:cNvPr id="367624" name="Text Box 6">
            <a:extLst>
              <a:ext uri="{FF2B5EF4-FFF2-40B4-BE49-F238E27FC236}">
                <a16:creationId xmlns:a16="http://schemas.microsoft.com/office/drawing/2014/main" id="{A261009B-BFD6-4FF4-8438-1A84810B607B}"/>
              </a:ext>
            </a:extLst>
          </p:cNvPr>
          <p:cNvSpPr txBox="1">
            <a:spLocks noChangeArrowheads="1"/>
          </p:cNvSpPr>
          <p:nvPr/>
        </p:nvSpPr>
        <p:spPr bwMode="auto">
          <a:xfrm>
            <a:off x="838200" y="3581400"/>
            <a:ext cx="2895600" cy="457200"/>
          </a:xfrm>
          <a:prstGeom prst="rect">
            <a:avLst/>
          </a:prstGeom>
          <a:solidFill>
            <a:srgbClr val="00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Pflegesachleistung</a:t>
            </a:r>
          </a:p>
        </p:txBody>
      </p:sp>
      <p:sp>
        <p:nvSpPr>
          <p:cNvPr id="367625" name="Text Box 7">
            <a:extLst>
              <a:ext uri="{FF2B5EF4-FFF2-40B4-BE49-F238E27FC236}">
                <a16:creationId xmlns:a16="http://schemas.microsoft.com/office/drawing/2014/main" id="{B0B4A620-62F5-47D9-8BC3-E61A7623E478}"/>
              </a:ext>
            </a:extLst>
          </p:cNvPr>
          <p:cNvSpPr txBox="1">
            <a:spLocks noChangeArrowheads="1"/>
          </p:cNvSpPr>
          <p:nvPr/>
        </p:nvSpPr>
        <p:spPr bwMode="auto">
          <a:xfrm>
            <a:off x="5257800" y="3581400"/>
            <a:ext cx="28956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Geldleistung</a:t>
            </a:r>
          </a:p>
        </p:txBody>
      </p:sp>
      <p:sp>
        <p:nvSpPr>
          <p:cNvPr id="367626" name="Text Box 8">
            <a:extLst>
              <a:ext uri="{FF2B5EF4-FFF2-40B4-BE49-F238E27FC236}">
                <a16:creationId xmlns:a16="http://schemas.microsoft.com/office/drawing/2014/main" id="{4D83ACEB-66E7-4CB9-863A-CAF5906CF549}"/>
              </a:ext>
            </a:extLst>
          </p:cNvPr>
          <p:cNvSpPr txBox="1">
            <a:spLocks noChangeArrowheads="1"/>
          </p:cNvSpPr>
          <p:nvPr/>
        </p:nvSpPr>
        <p:spPr bwMode="auto">
          <a:xfrm>
            <a:off x="3048000" y="4838700"/>
            <a:ext cx="2743200" cy="457200"/>
          </a:xfrm>
          <a:prstGeom prst="rect">
            <a:avLst/>
          </a:prstGeom>
          <a:solidFill>
            <a:srgbClr val="CC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Kombileistung</a:t>
            </a:r>
          </a:p>
        </p:txBody>
      </p:sp>
      <p:sp>
        <p:nvSpPr>
          <p:cNvPr id="367627" name="Line 9">
            <a:extLst>
              <a:ext uri="{FF2B5EF4-FFF2-40B4-BE49-F238E27FC236}">
                <a16:creationId xmlns:a16="http://schemas.microsoft.com/office/drawing/2014/main" id="{1B65E658-1C02-4A9E-97B4-DEE46046A303}"/>
              </a:ext>
            </a:extLst>
          </p:cNvPr>
          <p:cNvSpPr>
            <a:spLocks noChangeShapeType="1"/>
          </p:cNvSpPr>
          <p:nvPr/>
        </p:nvSpPr>
        <p:spPr bwMode="auto">
          <a:xfrm flipH="1">
            <a:off x="2133600" y="3048000"/>
            <a:ext cx="2286000" cy="5334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367628" name="Line 10">
            <a:extLst>
              <a:ext uri="{FF2B5EF4-FFF2-40B4-BE49-F238E27FC236}">
                <a16:creationId xmlns:a16="http://schemas.microsoft.com/office/drawing/2014/main" id="{8648E987-DA56-4563-BF9B-3C7769DAB0CC}"/>
              </a:ext>
            </a:extLst>
          </p:cNvPr>
          <p:cNvSpPr>
            <a:spLocks noChangeShapeType="1"/>
          </p:cNvSpPr>
          <p:nvPr/>
        </p:nvSpPr>
        <p:spPr bwMode="auto">
          <a:xfrm>
            <a:off x="4419600" y="3048000"/>
            <a:ext cx="2286000" cy="5334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367629" name="Line 11">
            <a:extLst>
              <a:ext uri="{FF2B5EF4-FFF2-40B4-BE49-F238E27FC236}">
                <a16:creationId xmlns:a16="http://schemas.microsoft.com/office/drawing/2014/main" id="{CFF4D97F-861C-4C4A-9437-C19A175213D7}"/>
              </a:ext>
            </a:extLst>
          </p:cNvPr>
          <p:cNvSpPr>
            <a:spLocks noChangeShapeType="1"/>
          </p:cNvSpPr>
          <p:nvPr/>
        </p:nvSpPr>
        <p:spPr bwMode="auto">
          <a:xfrm>
            <a:off x="4419600" y="3124200"/>
            <a:ext cx="0" cy="167640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5029"/>
                                        </p:tgtEl>
                                        <p:attrNameLst>
                                          <p:attrName>style.visibility</p:attrName>
                                        </p:attrNameLst>
                                      </p:cBhvr>
                                      <p:to>
                                        <p:strVal val="visible"/>
                                      </p:to>
                                    </p:set>
                                    <p:anim calcmode="lin" valueType="num">
                                      <p:cBhvr additive="base">
                                        <p:cTn id="7" dur="500" fill="hold"/>
                                        <p:tgtEl>
                                          <p:spTgt spid="385029"/>
                                        </p:tgtEl>
                                        <p:attrNameLst>
                                          <p:attrName>ppt_x</p:attrName>
                                        </p:attrNameLst>
                                      </p:cBhvr>
                                      <p:tavLst>
                                        <p:tav tm="0">
                                          <p:val>
                                            <p:strVal val="0-#ppt_w/2"/>
                                          </p:val>
                                        </p:tav>
                                        <p:tav tm="100000">
                                          <p:val>
                                            <p:strVal val="#ppt_x"/>
                                          </p:val>
                                        </p:tav>
                                      </p:tavLst>
                                    </p:anim>
                                    <p:anim calcmode="lin" valueType="num">
                                      <p:cBhvr additive="base">
                                        <p:cTn id="8" dur="500" fill="hold"/>
                                        <p:tgtEl>
                                          <p:spTgt spid="3850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029" grpId="0" animBg="1" autoUpdateAnimBg="0"/>
    </p:bld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Fußzeilenplatzhalter 2">
            <a:extLst>
              <a:ext uri="{FF2B5EF4-FFF2-40B4-BE49-F238E27FC236}">
                <a16:creationId xmlns:a16="http://schemas.microsoft.com/office/drawing/2014/main" id="{9793AB7F-9F90-4890-912B-B1943B2CEC0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8643" name="Foliennummernplatzhalter 3">
            <a:extLst>
              <a:ext uri="{FF2B5EF4-FFF2-40B4-BE49-F238E27FC236}">
                <a16:creationId xmlns:a16="http://schemas.microsoft.com/office/drawing/2014/main" id="{EAC24BDF-3420-4570-838B-E211282E8BA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8503104-E2DB-42F9-9C86-8C4D139854D7}" type="slidenum">
              <a:rPr lang="de-DE" altLang="de-DE" sz="1400"/>
              <a:pPr eaLnBrk="1" hangingPunct="1"/>
              <a:t>317</a:t>
            </a:fld>
            <a:endParaRPr lang="de-DE" altLang="de-DE" sz="1400"/>
          </a:p>
        </p:txBody>
      </p:sp>
      <p:sp>
        <p:nvSpPr>
          <p:cNvPr id="368644" name="Text Box 2">
            <a:extLst>
              <a:ext uri="{FF2B5EF4-FFF2-40B4-BE49-F238E27FC236}">
                <a16:creationId xmlns:a16="http://schemas.microsoft.com/office/drawing/2014/main" id="{707C5DF8-9AB5-4F9C-82C0-58165644ECD4}"/>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8645" name="Rectangle 3">
            <a:extLst>
              <a:ext uri="{FF2B5EF4-FFF2-40B4-BE49-F238E27FC236}">
                <a16:creationId xmlns:a16="http://schemas.microsoft.com/office/drawing/2014/main" id="{F35EAFF3-0184-4C64-B533-03AFB1121A51}"/>
              </a:ext>
            </a:extLst>
          </p:cNvPr>
          <p:cNvSpPr>
            <a:spLocks noGrp="1" noChangeArrowheads="1"/>
          </p:cNvSpPr>
          <p:nvPr>
            <p:ph type="title" idx="4294967295"/>
          </p:nvPr>
        </p:nvSpPr>
        <p:spPr/>
        <p:txBody>
          <a:bodyPr/>
          <a:lstStyle/>
          <a:p>
            <a:pPr eaLnBrk="1" hangingPunct="1"/>
            <a:r>
              <a:rPr lang="de-DE" altLang="de-DE"/>
              <a:t>PV 11</a:t>
            </a:r>
          </a:p>
        </p:txBody>
      </p:sp>
      <p:sp>
        <p:nvSpPr>
          <p:cNvPr id="368646" name="Text Box 4">
            <a:extLst>
              <a:ext uri="{FF2B5EF4-FFF2-40B4-BE49-F238E27FC236}">
                <a16:creationId xmlns:a16="http://schemas.microsoft.com/office/drawing/2014/main" id="{1E66A440-C28C-41C7-AA7A-C3FC7A2413D9}"/>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(4)</a:t>
            </a:r>
          </a:p>
        </p:txBody>
      </p:sp>
      <p:sp>
        <p:nvSpPr>
          <p:cNvPr id="368647" name="Text Box 12">
            <a:extLst>
              <a:ext uri="{FF2B5EF4-FFF2-40B4-BE49-F238E27FC236}">
                <a16:creationId xmlns:a16="http://schemas.microsoft.com/office/drawing/2014/main" id="{2326CEBA-56DB-4F84-A324-E2017F3B8710}"/>
              </a:ext>
            </a:extLst>
          </p:cNvPr>
          <p:cNvSpPr txBox="1">
            <a:spLocks noChangeArrowheads="1"/>
          </p:cNvSpPr>
          <p:nvPr/>
        </p:nvSpPr>
        <p:spPr bwMode="auto">
          <a:xfrm>
            <a:off x="533400" y="2057400"/>
            <a:ext cx="8229600" cy="430887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b="1" dirty="0">
                <a:latin typeface="Arial" panose="020B0604020202020204" pitchFamily="34" charset="0"/>
                <a:cs typeface="Arial" panose="020B0604020202020204" pitchFamily="34" charset="0"/>
              </a:rPr>
              <a:t>§ 36 SGB XI </a:t>
            </a:r>
            <a:endParaRPr lang="de-DE" altLang="de-DE" sz="1600" dirty="0">
              <a:latin typeface="Arial" panose="020B0604020202020204" pitchFamily="34" charset="0"/>
              <a:cs typeface="Arial" panose="020B0604020202020204" pitchFamily="34" charset="0"/>
            </a:endParaRPr>
          </a:p>
          <a:p>
            <a:pPr algn="ctr" eaLnBrk="1" hangingPunct="1">
              <a:spcBef>
                <a:spcPct val="50000"/>
              </a:spcBef>
            </a:pPr>
            <a:r>
              <a:rPr lang="de-DE" altLang="de-DE" sz="1600" b="1" dirty="0">
                <a:latin typeface="Arial" panose="020B0604020202020204" pitchFamily="34" charset="0"/>
                <a:cs typeface="Arial" panose="020B0604020202020204" pitchFamily="34" charset="0"/>
              </a:rPr>
              <a:t>Pflegesachleistung </a:t>
            </a:r>
            <a:endParaRPr lang="de-DE" altLang="de-DE" sz="1600" dirty="0">
              <a:latin typeface="Arial" panose="020B0604020202020204" pitchFamily="34" charset="0"/>
              <a:cs typeface="Arial" panose="020B0604020202020204" pitchFamily="34" charset="0"/>
            </a:endParaRPr>
          </a:p>
          <a:p>
            <a:pPr eaLnBrk="1" hangingPunct="1">
              <a:spcBef>
                <a:spcPct val="50000"/>
              </a:spcBef>
            </a:pPr>
            <a:r>
              <a:rPr lang="de-DE" sz="1200" dirty="0"/>
              <a:t>(1) Pflegebedürftige der Pflegegrade 2 bis 5 haben bei häuslicher Pflege Anspruch auf körperbezogene Pflegemaßnahmen und pflegerische Betreuungsmaßnahmen sowie auf Hilfen bei der Haushaltsführung als Sachleistung (häusliche Pflegehilfe). Der Anspruch umfasst pflegerische Maßnahmen in den in § 14 Absatz 2 genannten Bereichen Mobilität, kognitive und kommunikative Fähigkeiten, Verhaltensweisen und psychische Problemlagen, Selbstversorgung, Bewältigung von und selbständiger Umgang mit krankheits- oder therapiebedingten Anforderungen und Belastungen sowie Gestaltung des Alltagslebens und sozialer Kontakte.</a:t>
            </a:r>
          </a:p>
          <a:p>
            <a:endParaRPr lang="de-DE" sz="1200" dirty="0"/>
          </a:p>
          <a:p>
            <a:r>
              <a:rPr lang="de-DE" sz="1200" dirty="0"/>
              <a:t>(2) Häusliche Pflegehilfe wird erbracht, um Beeinträchtigungen der Selbständigkeit oder der Fähigkeiten des Pflegebedürftigen so weit wie möglich durch pflegerische Maßnahmen zu beseitigen oder zu mindern und eine Verschlimmerung der Pflegebedürftigkeit zu verhindern. Bestandteil der häuslichen Pflegehilfe ist auch die pflegefachliche Anleitung von Pflegebedürftigen und Pflegepersonen. Pflegerische Betreuungsmaßnahmen umfassen Unterstützungsleistungen zur Bewältigung und Gestaltung des alltäglichen Lebens im häuslichen Umfeld, insbesondere</a:t>
            </a:r>
          </a:p>
          <a:p>
            <a:r>
              <a:rPr lang="de-DE" sz="1200" dirty="0"/>
              <a:t> </a:t>
            </a:r>
          </a:p>
          <a:p>
            <a:r>
              <a:rPr lang="de-DE" sz="1200" dirty="0"/>
              <a:t>1. bei der Bewältigung psychosozialer Problemlagen oder von Gefährdungen,</a:t>
            </a:r>
          </a:p>
          <a:p>
            <a:r>
              <a:rPr lang="de-DE" sz="1200" dirty="0"/>
              <a:t> </a:t>
            </a:r>
          </a:p>
          <a:p>
            <a:r>
              <a:rPr lang="de-DE" sz="1200" dirty="0"/>
              <a:t>2. bei der Orientierung, bei der Tagesstrukturierung, bei der Kommunikation, bei der Aufrechterhaltung sozialer Kontakte und bei bedürfnisgerechten Beschäftigungen im Alltag sowie</a:t>
            </a:r>
          </a:p>
          <a:p>
            <a:r>
              <a:rPr lang="de-DE" sz="1200" dirty="0"/>
              <a:t> </a:t>
            </a:r>
          </a:p>
          <a:p>
            <a:r>
              <a:rPr lang="de-DE" sz="1200" dirty="0"/>
              <a:t>3. durch Maßnahmen zur kognitiven Aktivierung.</a:t>
            </a:r>
          </a:p>
        </p:txBody>
      </p:sp>
    </p:spTree>
  </p:cSld>
  <p:clrMapOvr>
    <a:masterClrMapping/>
  </p:clrMapOvr>
  <p:transition spd="med">
    <p:wipe dir="r"/>
  </p:transition>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Fußzeilenplatzhalter 2">
            <a:extLst>
              <a:ext uri="{FF2B5EF4-FFF2-40B4-BE49-F238E27FC236}">
                <a16:creationId xmlns:a16="http://schemas.microsoft.com/office/drawing/2014/main" id="{0FE7CD1B-CB27-4FB3-A38C-F6EE8F479BB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9667" name="Foliennummernplatzhalter 3">
            <a:extLst>
              <a:ext uri="{FF2B5EF4-FFF2-40B4-BE49-F238E27FC236}">
                <a16:creationId xmlns:a16="http://schemas.microsoft.com/office/drawing/2014/main" id="{DB82AB2D-6158-4969-8043-0F6B84E1375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DE03732C-CEB6-4907-A19B-150C5829CA5C}" type="slidenum">
              <a:rPr lang="de-DE" altLang="de-DE" sz="1400"/>
              <a:pPr eaLnBrk="1" hangingPunct="1"/>
              <a:t>318</a:t>
            </a:fld>
            <a:endParaRPr lang="de-DE" altLang="de-DE" sz="1400"/>
          </a:p>
        </p:txBody>
      </p:sp>
      <p:sp>
        <p:nvSpPr>
          <p:cNvPr id="369668" name="Text Box 2">
            <a:extLst>
              <a:ext uri="{FF2B5EF4-FFF2-40B4-BE49-F238E27FC236}">
                <a16:creationId xmlns:a16="http://schemas.microsoft.com/office/drawing/2014/main" id="{647A3CE5-9236-4E01-BB94-C59A4B6C7E28}"/>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69669" name="Rectangle 3">
            <a:extLst>
              <a:ext uri="{FF2B5EF4-FFF2-40B4-BE49-F238E27FC236}">
                <a16:creationId xmlns:a16="http://schemas.microsoft.com/office/drawing/2014/main" id="{A94CEBD1-2AAA-4F42-A98E-3CAD2CD65BA3}"/>
              </a:ext>
            </a:extLst>
          </p:cNvPr>
          <p:cNvSpPr>
            <a:spLocks noGrp="1" noChangeArrowheads="1"/>
          </p:cNvSpPr>
          <p:nvPr>
            <p:ph type="title" idx="4294967295"/>
          </p:nvPr>
        </p:nvSpPr>
        <p:spPr/>
        <p:txBody>
          <a:bodyPr/>
          <a:lstStyle/>
          <a:p>
            <a:pPr eaLnBrk="1" hangingPunct="1"/>
            <a:r>
              <a:rPr lang="de-DE" altLang="de-DE"/>
              <a:t>PV 12</a:t>
            </a:r>
          </a:p>
        </p:txBody>
      </p:sp>
      <p:sp>
        <p:nvSpPr>
          <p:cNvPr id="369670" name="Text Box 4">
            <a:extLst>
              <a:ext uri="{FF2B5EF4-FFF2-40B4-BE49-F238E27FC236}">
                <a16:creationId xmlns:a16="http://schemas.microsoft.com/office/drawing/2014/main" id="{1D60DC22-2E64-4B52-B2E1-3D48399FBCEB}"/>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(5)</a:t>
            </a:r>
          </a:p>
        </p:txBody>
      </p:sp>
      <p:sp>
        <p:nvSpPr>
          <p:cNvPr id="369671" name="Text Box 5">
            <a:extLst>
              <a:ext uri="{FF2B5EF4-FFF2-40B4-BE49-F238E27FC236}">
                <a16:creationId xmlns:a16="http://schemas.microsoft.com/office/drawing/2014/main" id="{15BB11C4-C1F0-4510-89DC-07BBFA870F92}"/>
              </a:ext>
            </a:extLst>
          </p:cNvPr>
          <p:cNvSpPr txBox="1">
            <a:spLocks noChangeArrowheads="1"/>
          </p:cNvSpPr>
          <p:nvPr/>
        </p:nvSpPr>
        <p:spPr bwMode="auto">
          <a:xfrm>
            <a:off x="152400" y="2041525"/>
            <a:ext cx="8763000" cy="397031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400" dirty="0"/>
              <a:t>(3) Der Anspruch auf häusliche Pflegehilfe umfasst je Kalendermonat</a:t>
            </a:r>
          </a:p>
          <a:p>
            <a:r>
              <a:rPr lang="de-DE" sz="1400" dirty="0"/>
              <a:t> </a:t>
            </a:r>
          </a:p>
          <a:p>
            <a:r>
              <a:rPr lang="de-DE" sz="1400" dirty="0"/>
              <a:t>1. für Pflegebedürftige des Pflegegrades 2 Leistungen bis zu einem Gesamtwert von 689 Euro,</a:t>
            </a:r>
          </a:p>
          <a:p>
            <a:r>
              <a:rPr lang="de-DE" sz="1400" dirty="0"/>
              <a:t> </a:t>
            </a:r>
          </a:p>
          <a:p>
            <a:r>
              <a:rPr lang="de-DE" sz="1400" dirty="0"/>
              <a:t>2. für Pflegebedürftige des Pflegegrades 3 Leistungen bis zu einem Gesamtwert von 1 298 Euro,</a:t>
            </a:r>
          </a:p>
          <a:p>
            <a:r>
              <a:rPr lang="de-DE" sz="1400" dirty="0"/>
              <a:t> </a:t>
            </a:r>
          </a:p>
          <a:p>
            <a:r>
              <a:rPr lang="de-DE" sz="1400" dirty="0"/>
              <a:t>3. für Pflegebedürftige des Pflegegrades 4 Leistungen bis zu einem Gesamtwert von 1 612 Euro,</a:t>
            </a:r>
          </a:p>
          <a:p>
            <a:r>
              <a:rPr lang="de-DE" sz="1400" dirty="0"/>
              <a:t> </a:t>
            </a:r>
          </a:p>
          <a:p>
            <a:r>
              <a:rPr lang="de-DE" sz="1400" dirty="0"/>
              <a:t>4. für Pflegebedürftige des Pflegegrades 5 Leistungen bis zu einem Gesamtwert von 1 995 Euro.</a:t>
            </a:r>
          </a:p>
          <a:p>
            <a:endParaRPr lang="de-DE" sz="1400" dirty="0"/>
          </a:p>
          <a:p>
            <a:r>
              <a:rPr lang="de-DE" sz="1400" dirty="0"/>
              <a:t>(4) Häusliche Pflegehilfe ist auch zulässig, wenn Pflegebedürftige nicht in ihrem eigenen Haushalt gepflegt werden; sie ist nicht zulässig, wenn Pflegebedürftige in einer stationären Pflegeeinrichtung oder in einer Einrichtung im Sinne des § 71 Absatz 4 gepflegt werden. Häusliche Pflegehilfe wird durch geeignete Pflegekräfte erbracht, die entweder von der Pflegekasse oder bei ambulanten Pflegeeinrichtungen, mit denen die Pflegekasse einen Versorgungsvertrag abgeschlossen hat, angestellt sind. Auch durch Einzelpersonen, mit denen die Pflegekasse einen Vertrag nach § 77 Absatz 1 abgeschlossen hat, kann häusliche Pflegehilfe als Sachleistung erbracht werden. Mehrere Pflegebedürftige können häusliche Pflegehilfe gemeinsam in Anspruch nehmen.</a:t>
            </a:r>
          </a:p>
        </p:txBody>
      </p:sp>
    </p:spTree>
  </p:cSld>
  <p:clrMapOvr>
    <a:masterClrMapping/>
  </p:clrMapOvr>
  <p:transition spd="med">
    <p:wipe dir="r"/>
  </p:transition>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Fußzeilenplatzhalter 2">
            <a:extLst>
              <a:ext uri="{FF2B5EF4-FFF2-40B4-BE49-F238E27FC236}">
                <a16:creationId xmlns:a16="http://schemas.microsoft.com/office/drawing/2014/main" id="{06D11810-ADBB-49E8-BDF9-750F16E623D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0691" name="Foliennummernplatzhalter 3">
            <a:extLst>
              <a:ext uri="{FF2B5EF4-FFF2-40B4-BE49-F238E27FC236}">
                <a16:creationId xmlns:a16="http://schemas.microsoft.com/office/drawing/2014/main" id="{B04D7A44-D632-4F62-A650-EC392E31FA1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F775D27-CABB-4D70-9750-C2662702C855}" type="slidenum">
              <a:rPr lang="de-DE" altLang="de-DE" sz="1400"/>
              <a:pPr eaLnBrk="1" hangingPunct="1"/>
              <a:t>319</a:t>
            </a:fld>
            <a:endParaRPr lang="de-DE" altLang="de-DE" sz="1400"/>
          </a:p>
        </p:txBody>
      </p:sp>
      <p:sp>
        <p:nvSpPr>
          <p:cNvPr id="370692" name="Text Box 2">
            <a:extLst>
              <a:ext uri="{FF2B5EF4-FFF2-40B4-BE49-F238E27FC236}">
                <a16:creationId xmlns:a16="http://schemas.microsoft.com/office/drawing/2014/main" id="{6B9CA6B5-4CBF-4C37-B5D7-AFEE3943E306}"/>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0693" name="Rectangle 3">
            <a:extLst>
              <a:ext uri="{FF2B5EF4-FFF2-40B4-BE49-F238E27FC236}">
                <a16:creationId xmlns:a16="http://schemas.microsoft.com/office/drawing/2014/main" id="{5DAFFA97-1FE6-4846-A2C2-977E146507C5}"/>
              </a:ext>
            </a:extLst>
          </p:cNvPr>
          <p:cNvSpPr>
            <a:spLocks noGrp="1" noChangeArrowheads="1"/>
          </p:cNvSpPr>
          <p:nvPr>
            <p:ph type="title" idx="4294967295"/>
          </p:nvPr>
        </p:nvSpPr>
        <p:spPr/>
        <p:txBody>
          <a:bodyPr/>
          <a:lstStyle/>
          <a:p>
            <a:pPr eaLnBrk="1" hangingPunct="1"/>
            <a:r>
              <a:rPr lang="de-DE" altLang="de-DE"/>
              <a:t>PV 13</a:t>
            </a:r>
          </a:p>
        </p:txBody>
      </p:sp>
      <p:sp>
        <p:nvSpPr>
          <p:cNvPr id="370694" name="Text Box 4">
            <a:extLst>
              <a:ext uri="{FF2B5EF4-FFF2-40B4-BE49-F238E27FC236}">
                <a16:creationId xmlns:a16="http://schemas.microsoft.com/office/drawing/2014/main" id="{7239AB31-1B95-4FEF-AC14-77E28291D612}"/>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(6)</a:t>
            </a:r>
          </a:p>
        </p:txBody>
      </p:sp>
      <p:sp>
        <p:nvSpPr>
          <p:cNvPr id="370695" name="Text Box 5">
            <a:extLst>
              <a:ext uri="{FF2B5EF4-FFF2-40B4-BE49-F238E27FC236}">
                <a16:creationId xmlns:a16="http://schemas.microsoft.com/office/drawing/2014/main" id="{A683FAAE-37AE-4ADA-9E8C-C50ADA5AB75D}"/>
              </a:ext>
            </a:extLst>
          </p:cNvPr>
          <p:cNvSpPr txBox="1">
            <a:spLocks noChangeArrowheads="1"/>
          </p:cNvSpPr>
          <p:nvPr/>
        </p:nvSpPr>
        <p:spPr bwMode="auto">
          <a:xfrm>
            <a:off x="533400" y="2155825"/>
            <a:ext cx="8229600" cy="41165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500" b="1" dirty="0">
                <a:latin typeface="Arial" panose="020B0604020202020204" pitchFamily="34" charset="0"/>
                <a:cs typeface="Arial" panose="020B0604020202020204" pitchFamily="34" charset="0"/>
              </a:rPr>
              <a:t>§ 37 SGB XI </a:t>
            </a:r>
            <a:endParaRPr lang="de-DE" altLang="de-DE" sz="1500" dirty="0">
              <a:latin typeface="Arial" panose="020B0604020202020204" pitchFamily="34" charset="0"/>
              <a:cs typeface="Arial" panose="020B0604020202020204" pitchFamily="34" charset="0"/>
            </a:endParaRPr>
          </a:p>
          <a:p>
            <a:pPr algn="ctr" eaLnBrk="1" hangingPunct="1">
              <a:spcBef>
                <a:spcPct val="50000"/>
              </a:spcBef>
            </a:pPr>
            <a:r>
              <a:rPr lang="de-DE" altLang="de-DE" sz="1500" b="1" dirty="0">
                <a:latin typeface="Arial" panose="020B0604020202020204" pitchFamily="34" charset="0"/>
                <a:cs typeface="Arial" panose="020B0604020202020204" pitchFamily="34" charset="0"/>
              </a:rPr>
              <a:t>Pflegegeld für selbst beschaffte Pflegehilfen </a:t>
            </a:r>
            <a:endParaRPr lang="de-DE" altLang="de-DE" sz="1500" dirty="0">
              <a:latin typeface="Arial" panose="020B0604020202020204" pitchFamily="34" charset="0"/>
              <a:cs typeface="Arial" panose="020B0604020202020204" pitchFamily="34" charset="0"/>
            </a:endParaRPr>
          </a:p>
          <a:p>
            <a:r>
              <a:rPr lang="de-DE" sz="1600" dirty="0"/>
              <a:t>(1) Pflegebedürftige der Pflegegrade 2 bis 5 können anstelle der häuslichen Pflegehilfe ein Pflegegeld beantragen. Der Anspruch setzt voraus, dass der Pflegebedürftige mit dem Pflegegeld dessen Umfang entsprechend die erforderlichen körperbezogenen Pflegemaßnahmen und pflegerischen Betreuungsmaßnahmen sowie Hilfen bei der Haushaltsführung in geeigneter Weise selbst sicherstellt. Das Pflegegeld beträgt je Kalendermonat</a:t>
            </a:r>
          </a:p>
          <a:p>
            <a:r>
              <a:rPr lang="de-DE" sz="1600" dirty="0"/>
              <a:t> </a:t>
            </a:r>
          </a:p>
          <a:p>
            <a:r>
              <a:rPr lang="de-DE" sz="1600" dirty="0"/>
              <a:t>1. 316 Euro für Pflegebedürftige des Pflegegrades 2,</a:t>
            </a:r>
          </a:p>
          <a:p>
            <a:r>
              <a:rPr lang="de-DE" sz="1600" dirty="0"/>
              <a:t> </a:t>
            </a:r>
          </a:p>
          <a:p>
            <a:r>
              <a:rPr lang="de-DE" sz="1600" dirty="0"/>
              <a:t>2. 545 Euro für Pflegebedürftige des Pflegegrades 3,</a:t>
            </a:r>
          </a:p>
          <a:p>
            <a:r>
              <a:rPr lang="de-DE" sz="1600" dirty="0"/>
              <a:t> </a:t>
            </a:r>
          </a:p>
          <a:p>
            <a:r>
              <a:rPr lang="de-DE" sz="1600" dirty="0"/>
              <a:t>3. 728 Euro für Pflegebedürftige des Pflegegrades 4,</a:t>
            </a:r>
          </a:p>
          <a:p>
            <a:r>
              <a:rPr lang="de-DE" sz="1600" dirty="0"/>
              <a:t> </a:t>
            </a:r>
          </a:p>
          <a:p>
            <a:r>
              <a:rPr lang="de-DE" sz="1600" dirty="0"/>
              <a:t>4. 901 Euro für Pflegebedürftige des Pflegegrades 5.</a:t>
            </a:r>
          </a:p>
        </p:txBody>
      </p:sp>
    </p:spTree>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ußzeilenplatzhalter 2">
            <a:extLst>
              <a:ext uri="{FF2B5EF4-FFF2-40B4-BE49-F238E27FC236}">
                <a16:creationId xmlns:a16="http://schemas.microsoft.com/office/drawing/2014/main" id="{55AD22A7-9559-45EF-AA5D-C3BB613E2A1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6867" name="Foliennummernplatzhalter 3">
            <a:extLst>
              <a:ext uri="{FF2B5EF4-FFF2-40B4-BE49-F238E27FC236}">
                <a16:creationId xmlns:a16="http://schemas.microsoft.com/office/drawing/2014/main" id="{EF36BF8C-096E-4D3D-8780-758DC536F69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B72F973-1EAE-41AC-B636-D183F5B59D01}" type="slidenum">
              <a:rPr lang="de-DE" altLang="de-DE" sz="1400"/>
              <a:pPr eaLnBrk="1" hangingPunct="1"/>
              <a:t>32</a:t>
            </a:fld>
            <a:endParaRPr lang="de-DE" altLang="de-DE" sz="1400"/>
          </a:p>
        </p:txBody>
      </p:sp>
      <p:sp>
        <p:nvSpPr>
          <p:cNvPr id="36868" name="Text Box 2">
            <a:extLst>
              <a:ext uri="{FF2B5EF4-FFF2-40B4-BE49-F238E27FC236}">
                <a16:creationId xmlns:a16="http://schemas.microsoft.com/office/drawing/2014/main" id="{A0883046-E071-4085-93B2-F465857C99C7}"/>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(5)</a:t>
            </a:r>
            <a:endParaRPr lang="de-DE" altLang="de-DE" sz="2000" b="1">
              <a:latin typeface="Times New Roman" panose="02020603050405020304" pitchFamily="18" charset="0"/>
            </a:endParaRPr>
          </a:p>
        </p:txBody>
      </p:sp>
      <p:sp>
        <p:nvSpPr>
          <p:cNvPr id="36869" name="Text Box 3">
            <a:extLst>
              <a:ext uri="{FF2B5EF4-FFF2-40B4-BE49-F238E27FC236}">
                <a16:creationId xmlns:a16="http://schemas.microsoft.com/office/drawing/2014/main" id="{566C4E23-141F-4800-956A-85273860ECC7}"/>
              </a:ext>
            </a:extLst>
          </p:cNvPr>
          <p:cNvSpPr txBox="1">
            <a:spLocks noChangeArrowheads="1"/>
          </p:cNvSpPr>
          <p:nvPr/>
        </p:nvSpPr>
        <p:spPr bwMode="auto">
          <a:xfrm>
            <a:off x="762000" y="1981200"/>
            <a:ext cx="7620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 am Beispiel der vertragsärztlichen Versorgung:</a:t>
            </a:r>
          </a:p>
        </p:txBody>
      </p:sp>
      <p:grpSp>
        <p:nvGrpSpPr>
          <p:cNvPr id="36870" name="Group 22">
            <a:extLst>
              <a:ext uri="{FF2B5EF4-FFF2-40B4-BE49-F238E27FC236}">
                <a16:creationId xmlns:a16="http://schemas.microsoft.com/office/drawing/2014/main" id="{4CF8BDBD-7EEA-4D21-A83F-B014BA52EE89}"/>
              </a:ext>
            </a:extLst>
          </p:cNvPr>
          <p:cNvGrpSpPr>
            <a:grpSpLocks/>
          </p:cNvGrpSpPr>
          <p:nvPr/>
        </p:nvGrpSpPr>
        <p:grpSpPr bwMode="auto">
          <a:xfrm>
            <a:off x="449263" y="2819400"/>
            <a:ext cx="7958137" cy="3581400"/>
            <a:chOff x="459" y="1584"/>
            <a:chExt cx="5013" cy="2256"/>
          </a:xfrm>
        </p:grpSpPr>
        <p:sp>
          <p:nvSpPr>
            <p:cNvPr id="36872" name="Text Box 4">
              <a:extLst>
                <a:ext uri="{FF2B5EF4-FFF2-40B4-BE49-F238E27FC236}">
                  <a16:creationId xmlns:a16="http://schemas.microsoft.com/office/drawing/2014/main" id="{AFD25880-837E-4373-9E8F-3A3BBBE6B6B6}"/>
                </a:ext>
              </a:extLst>
            </p:cNvPr>
            <p:cNvSpPr txBox="1">
              <a:spLocks noChangeArrowheads="1"/>
            </p:cNvSpPr>
            <p:nvPr/>
          </p:nvSpPr>
          <p:spPr bwMode="auto">
            <a:xfrm>
              <a:off x="699" y="2208"/>
              <a:ext cx="1776" cy="2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Krankenkasse</a:t>
              </a:r>
            </a:p>
          </p:txBody>
        </p:sp>
        <p:sp>
          <p:nvSpPr>
            <p:cNvPr id="36873" name="Text Box 5">
              <a:extLst>
                <a:ext uri="{FF2B5EF4-FFF2-40B4-BE49-F238E27FC236}">
                  <a16:creationId xmlns:a16="http://schemas.microsoft.com/office/drawing/2014/main" id="{5ED54125-FE40-4735-A41C-123DAC1537ED}"/>
                </a:ext>
              </a:extLst>
            </p:cNvPr>
            <p:cNvSpPr txBox="1">
              <a:spLocks noChangeArrowheads="1"/>
            </p:cNvSpPr>
            <p:nvPr/>
          </p:nvSpPr>
          <p:spPr bwMode="auto">
            <a:xfrm>
              <a:off x="699" y="3552"/>
              <a:ext cx="1776" cy="288"/>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solidFill>
                    <a:schemeClr val="bg1"/>
                  </a:solidFill>
                </a:rPr>
                <a:t>Versicherter</a:t>
              </a:r>
            </a:p>
          </p:txBody>
        </p:sp>
        <p:sp>
          <p:nvSpPr>
            <p:cNvPr id="36874" name="Text Box 6">
              <a:extLst>
                <a:ext uri="{FF2B5EF4-FFF2-40B4-BE49-F238E27FC236}">
                  <a16:creationId xmlns:a16="http://schemas.microsoft.com/office/drawing/2014/main" id="{15CE9813-F3A0-4398-98CE-11B9CB831B01}"/>
                </a:ext>
              </a:extLst>
            </p:cNvPr>
            <p:cNvSpPr txBox="1">
              <a:spLocks noChangeArrowheads="1"/>
            </p:cNvSpPr>
            <p:nvPr/>
          </p:nvSpPr>
          <p:spPr bwMode="auto">
            <a:xfrm>
              <a:off x="3531" y="3552"/>
              <a:ext cx="1776" cy="288"/>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Arzt</a:t>
              </a:r>
            </a:p>
          </p:txBody>
        </p:sp>
        <p:sp>
          <p:nvSpPr>
            <p:cNvPr id="36875" name="Line 7">
              <a:extLst>
                <a:ext uri="{FF2B5EF4-FFF2-40B4-BE49-F238E27FC236}">
                  <a16:creationId xmlns:a16="http://schemas.microsoft.com/office/drawing/2014/main" id="{B00F67D8-13A8-4D50-B27F-DF86AC97B913}"/>
                </a:ext>
              </a:extLst>
            </p:cNvPr>
            <p:cNvSpPr>
              <a:spLocks noChangeShapeType="1"/>
            </p:cNvSpPr>
            <p:nvPr/>
          </p:nvSpPr>
          <p:spPr bwMode="auto">
            <a:xfrm>
              <a:off x="2475" y="3696"/>
              <a:ext cx="1056" cy="0"/>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36876" name="Line 8">
              <a:extLst>
                <a:ext uri="{FF2B5EF4-FFF2-40B4-BE49-F238E27FC236}">
                  <a16:creationId xmlns:a16="http://schemas.microsoft.com/office/drawing/2014/main" id="{FBBAB6DE-728F-4F59-856A-5316C1073385}"/>
                </a:ext>
              </a:extLst>
            </p:cNvPr>
            <p:cNvSpPr>
              <a:spLocks noChangeShapeType="1"/>
            </p:cNvSpPr>
            <p:nvPr/>
          </p:nvSpPr>
          <p:spPr bwMode="auto">
            <a:xfrm flipV="1">
              <a:off x="1611" y="2496"/>
              <a:ext cx="0" cy="1056"/>
            </a:xfrm>
            <a:prstGeom prst="line">
              <a:avLst/>
            </a:prstGeom>
            <a:noFill/>
            <a:ln w="25400">
              <a:solidFill>
                <a:schemeClr val="tx1"/>
              </a:solidFill>
              <a:miter lim="800000"/>
              <a:headEnd type="stealth" w="med" len="me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36877" name="Text Box 9">
              <a:extLst>
                <a:ext uri="{FF2B5EF4-FFF2-40B4-BE49-F238E27FC236}">
                  <a16:creationId xmlns:a16="http://schemas.microsoft.com/office/drawing/2014/main" id="{5A1DE148-E05F-4D5A-8FD2-81EDDCD0B1F9}"/>
                </a:ext>
              </a:extLst>
            </p:cNvPr>
            <p:cNvSpPr txBox="1">
              <a:spLocks noChangeArrowheads="1"/>
            </p:cNvSpPr>
            <p:nvPr/>
          </p:nvSpPr>
          <p:spPr bwMode="auto">
            <a:xfrm>
              <a:off x="459" y="2880"/>
              <a:ext cx="1104"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t>Gesetzliches Schuldverhältnis</a:t>
              </a:r>
            </a:p>
          </p:txBody>
        </p:sp>
        <p:sp>
          <p:nvSpPr>
            <p:cNvPr id="36878" name="Text Box 13">
              <a:extLst>
                <a:ext uri="{FF2B5EF4-FFF2-40B4-BE49-F238E27FC236}">
                  <a16:creationId xmlns:a16="http://schemas.microsoft.com/office/drawing/2014/main" id="{05A12CA2-A7E9-4233-81FD-1FC2B24EA595}"/>
                </a:ext>
              </a:extLst>
            </p:cNvPr>
            <p:cNvSpPr txBox="1">
              <a:spLocks noChangeArrowheads="1"/>
            </p:cNvSpPr>
            <p:nvPr/>
          </p:nvSpPr>
          <p:spPr bwMode="auto">
            <a:xfrm>
              <a:off x="2112" y="1584"/>
              <a:ext cx="1536" cy="2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Landesverband</a:t>
              </a:r>
            </a:p>
          </p:txBody>
        </p:sp>
        <p:sp>
          <p:nvSpPr>
            <p:cNvPr id="36879" name="Line 14">
              <a:extLst>
                <a:ext uri="{FF2B5EF4-FFF2-40B4-BE49-F238E27FC236}">
                  <a16:creationId xmlns:a16="http://schemas.microsoft.com/office/drawing/2014/main" id="{1C7DA099-30BD-40E5-8138-EAC2C54919A7}"/>
                </a:ext>
              </a:extLst>
            </p:cNvPr>
            <p:cNvSpPr>
              <a:spLocks noChangeShapeType="1"/>
            </p:cNvSpPr>
            <p:nvPr/>
          </p:nvSpPr>
          <p:spPr bwMode="auto">
            <a:xfrm flipV="1">
              <a:off x="1584" y="1872"/>
              <a:ext cx="1296" cy="336"/>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36880" name="Text Box 15">
              <a:extLst>
                <a:ext uri="{FF2B5EF4-FFF2-40B4-BE49-F238E27FC236}">
                  <a16:creationId xmlns:a16="http://schemas.microsoft.com/office/drawing/2014/main" id="{13495C46-A97D-4620-9DAC-1E85FC08CD94}"/>
                </a:ext>
              </a:extLst>
            </p:cNvPr>
            <p:cNvSpPr txBox="1">
              <a:spLocks noChangeArrowheads="1"/>
            </p:cNvSpPr>
            <p:nvPr/>
          </p:nvSpPr>
          <p:spPr bwMode="auto">
            <a:xfrm>
              <a:off x="3552" y="2208"/>
              <a:ext cx="1776" cy="518"/>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Kassenärztl. Vereinigung</a:t>
              </a:r>
            </a:p>
          </p:txBody>
        </p:sp>
        <p:sp>
          <p:nvSpPr>
            <p:cNvPr id="36881" name="Line 16">
              <a:extLst>
                <a:ext uri="{FF2B5EF4-FFF2-40B4-BE49-F238E27FC236}">
                  <a16:creationId xmlns:a16="http://schemas.microsoft.com/office/drawing/2014/main" id="{BCD1AD06-2997-4AC5-B2F4-D266F20BE873}"/>
                </a:ext>
              </a:extLst>
            </p:cNvPr>
            <p:cNvSpPr>
              <a:spLocks noChangeShapeType="1"/>
            </p:cNvSpPr>
            <p:nvPr/>
          </p:nvSpPr>
          <p:spPr bwMode="auto">
            <a:xfrm flipV="1">
              <a:off x="4464" y="2736"/>
              <a:ext cx="0" cy="816"/>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36882" name="Line 17">
              <a:extLst>
                <a:ext uri="{FF2B5EF4-FFF2-40B4-BE49-F238E27FC236}">
                  <a16:creationId xmlns:a16="http://schemas.microsoft.com/office/drawing/2014/main" id="{AB709A65-609A-41B9-801A-1B816994EF74}"/>
                </a:ext>
              </a:extLst>
            </p:cNvPr>
            <p:cNvSpPr>
              <a:spLocks noChangeShapeType="1"/>
            </p:cNvSpPr>
            <p:nvPr/>
          </p:nvSpPr>
          <p:spPr bwMode="auto">
            <a:xfrm>
              <a:off x="2880" y="1872"/>
              <a:ext cx="1488" cy="288"/>
            </a:xfrm>
            <a:prstGeom prst="line">
              <a:avLst/>
            </a:prstGeom>
            <a:noFill/>
            <a:ln w="254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wrap="none"/>
            <a:lstStyle/>
            <a:p>
              <a:endParaRPr lang="de-DE"/>
            </a:p>
          </p:txBody>
        </p:sp>
        <p:sp>
          <p:nvSpPr>
            <p:cNvPr id="36883" name="Text Box 18">
              <a:extLst>
                <a:ext uri="{FF2B5EF4-FFF2-40B4-BE49-F238E27FC236}">
                  <a16:creationId xmlns:a16="http://schemas.microsoft.com/office/drawing/2014/main" id="{BAA6EB2C-51BB-4BD9-A98C-014745E09308}"/>
                </a:ext>
              </a:extLst>
            </p:cNvPr>
            <p:cNvSpPr txBox="1">
              <a:spLocks noChangeArrowheads="1"/>
            </p:cNvSpPr>
            <p:nvPr/>
          </p:nvSpPr>
          <p:spPr bwMode="auto">
            <a:xfrm>
              <a:off x="4368" y="3072"/>
              <a:ext cx="11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t>Mitgliedschaft</a:t>
              </a:r>
            </a:p>
          </p:txBody>
        </p:sp>
        <p:sp>
          <p:nvSpPr>
            <p:cNvPr id="36884" name="Text Box 19">
              <a:extLst>
                <a:ext uri="{FF2B5EF4-FFF2-40B4-BE49-F238E27FC236}">
                  <a16:creationId xmlns:a16="http://schemas.microsoft.com/office/drawing/2014/main" id="{7A94E5DC-D802-4182-A78D-AA613A147E02}"/>
                </a:ext>
              </a:extLst>
            </p:cNvPr>
            <p:cNvSpPr txBox="1">
              <a:spLocks noChangeArrowheads="1"/>
            </p:cNvSpPr>
            <p:nvPr/>
          </p:nvSpPr>
          <p:spPr bwMode="auto">
            <a:xfrm>
              <a:off x="3696" y="1862"/>
              <a:ext cx="115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Vertrag</a:t>
              </a:r>
            </a:p>
          </p:txBody>
        </p:sp>
      </p:grpSp>
      <p:sp>
        <p:nvSpPr>
          <p:cNvPr id="36871" name="Rectangle 21">
            <a:extLst>
              <a:ext uri="{FF2B5EF4-FFF2-40B4-BE49-F238E27FC236}">
                <a16:creationId xmlns:a16="http://schemas.microsoft.com/office/drawing/2014/main" id="{8574781F-C159-47FF-9F9B-EE79C518EE9F}"/>
              </a:ext>
            </a:extLst>
          </p:cNvPr>
          <p:cNvSpPr>
            <a:spLocks noGrp="1" noChangeArrowheads="1"/>
          </p:cNvSpPr>
          <p:nvPr>
            <p:ph type="title" idx="4294967295"/>
          </p:nvPr>
        </p:nvSpPr>
        <p:spPr/>
        <p:txBody>
          <a:bodyPr/>
          <a:lstStyle/>
          <a:p>
            <a:pPr eaLnBrk="1" hangingPunct="1"/>
            <a:r>
              <a:rPr lang="de-DE" altLang="de-DE"/>
              <a:t>Sachleistung 5</a:t>
            </a:r>
          </a:p>
        </p:txBody>
      </p:sp>
    </p:spTree>
  </p:cSld>
  <p:clrMapOvr>
    <a:masterClrMapping/>
  </p:clrMapOvr>
  <p:transition spd="med">
    <p:wipe dir="r"/>
  </p:transition>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Fußzeilenplatzhalter 2">
            <a:extLst>
              <a:ext uri="{FF2B5EF4-FFF2-40B4-BE49-F238E27FC236}">
                <a16:creationId xmlns:a16="http://schemas.microsoft.com/office/drawing/2014/main" id="{66D6F937-850F-4F6E-A5C7-3683B03FAE3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1715" name="Foliennummernplatzhalter 3">
            <a:extLst>
              <a:ext uri="{FF2B5EF4-FFF2-40B4-BE49-F238E27FC236}">
                <a16:creationId xmlns:a16="http://schemas.microsoft.com/office/drawing/2014/main" id="{BB2C4836-5016-4C52-9EED-2BBA25CC8F0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EE89AE4-94DE-4495-B052-0D25E919DC83}" type="slidenum">
              <a:rPr lang="de-DE" altLang="de-DE" sz="1400"/>
              <a:pPr eaLnBrk="1" hangingPunct="1"/>
              <a:t>320</a:t>
            </a:fld>
            <a:endParaRPr lang="de-DE" altLang="de-DE" sz="1400"/>
          </a:p>
        </p:txBody>
      </p:sp>
      <p:sp>
        <p:nvSpPr>
          <p:cNvPr id="371716" name="Text Box 2">
            <a:extLst>
              <a:ext uri="{FF2B5EF4-FFF2-40B4-BE49-F238E27FC236}">
                <a16:creationId xmlns:a16="http://schemas.microsoft.com/office/drawing/2014/main" id="{2B128801-52B4-49B7-BA8A-A24F8CF3B4F8}"/>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1717" name="Rectangle 3">
            <a:extLst>
              <a:ext uri="{FF2B5EF4-FFF2-40B4-BE49-F238E27FC236}">
                <a16:creationId xmlns:a16="http://schemas.microsoft.com/office/drawing/2014/main" id="{31E2C5E9-5AA8-4EA9-84E6-EC245436B9E7}"/>
              </a:ext>
            </a:extLst>
          </p:cNvPr>
          <p:cNvSpPr>
            <a:spLocks noGrp="1" noChangeArrowheads="1"/>
          </p:cNvSpPr>
          <p:nvPr>
            <p:ph type="title" idx="4294967295"/>
          </p:nvPr>
        </p:nvSpPr>
        <p:spPr/>
        <p:txBody>
          <a:bodyPr/>
          <a:lstStyle/>
          <a:p>
            <a:pPr eaLnBrk="1" hangingPunct="1"/>
            <a:r>
              <a:rPr lang="de-DE" altLang="de-DE"/>
              <a:t>PV 14</a:t>
            </a:r>
          </a:p>
        </p:txBody>
      </p:sp>
      <p:sp>
        <p:nvSpPr>
          <p:cNvPr id="371718" name="Text Box 4">
            <a:extLst>
              <a:ext uri="{FF2B5EF4-FFF2-40B4-BE49-F238E27FC236}">
                <a16:creationId xmlns:a16="http://schemas.microsoft.com/office/drawing/2014/main" id="{3A6BEF57-7B4F-49C5-AD0F-69D623F68860}"/>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(7)</a:t>
            </a:r>
          </a:p>
        </p:txBody>
      </p:sp>
      <p:sp>
        <p:nvSpPr>
          <p:cNvPr id="371719" name="Text Box 5">
            <a:extLst>
              <a:ext uri="{FF2B5EF4-FFF2-40B4-BE49-F238E27FC236}">
                <a16:creationId xmlns:a16="http://schemas.microsoft.com/office/drawing/2014/main" id="{12CAF00E-F4BA-4E4F-AF12-6DE3C7FE6564}"/>
              </a:ext>
            </a:extLst>
          </p:cNvPr>
          <p:cNvSpPr txBox="1">
            <a:spLocks noChangeArrowheads="1"/>
          </p:cNvSpPr>
          <p:nvPr/>
        </p:nvSpPr>
        <p:spPr bwMode="auto">
          <a:xfrm>
            <a:off x="609600" y="2151995"/>
            <a:ext cx="8229600" cy="390876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600" dirty="0"/>
              <a:t>3) Pflegebedürftige, die Pflegegeld nach Absatz 1 beziehen, haben</a:t>
            </a:r>
          </a:p>
          <a:p>
            <a:r>
              <a:rPr lang="de-DE" dirty="0"/>
              <a:t> </a:t>
            </a:r>
          </a:p>
          <a:p>
            <a:r>
              <a:rPr lang="de-DE" sz="1600" dirty="0"/>
              <a:t>1. bei Pflegegrad 2 und 3 halbjährlich einmal,</a:t>
            </a:r>
          </a:p>
          <a:p>
            <a:r>
              <a:rPr lang="de-DE" sz="1600" dirty="0"/>
              <a:t> </a:t>
            </a:r>
          </a:p>
          <a:p>
            <a:r>
              <a:rPr lang="de-DE" sz="1600" dirty="0"/>
              <a:t>2. bei Pflegegrad 4 und 5 vierteljährlich einmal</a:t>
            </a:r>
          </a:p>
          <a:p>
            <a:r>
              <a:rPr lang="de-DE" sz="1600" dirty="0"/>
              <a:t> </a:t>
            </a:r>
          </a:p>
          <a:p>
            <a:r>
              <a:rPr lang="de-DE" sz="1600" dirty="0"/>
              <a:t>eine Beratung in der eigenen Häuslichkeit durch eine zugelassene Pflegeeinrichtung, durch eine von den Landesverbänden der Pflegekassen nach Absatz 7 anerkannte Beratungsstelle mit nachgewiesener pflegefachlicher Kompetenz oder, sofern dies durch eine zugelassene Pflegeeinrichtung vor Ort oder eine von den Landesverbänden der Pflegekassen anerkannte Beratungsstelle mit nachgewiesener pflegefachlicher Kompetenz nicht gewährleistet werden kann, durch eine von der Pflegekasse beauftragte, jedoch von ihr nicht beschäftigte Pflegefachkraft abzurufen. Die Beratung dient der Sicherung der Qualität der häuslichen Pflege und der regelmäßigen Hilfestellung und praktischen pflegefachlichen Unterstützung der häuslich Pflegenden.</a:t>
            </a:r>
          </a:p>
        </p:txBody>
      </p:sp>
    </p:spTree>
  </p:cSld>
  <p:clrMapOvr>
    <a:masterClrMapping/>
  </p:clrMapOvr>
  <p:transition spd="med">
    <p:wipe dir="r"/>
  </p:transition>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Fußzeilenplatzhalter 2">
            <a:extLst>
              <a:ext uri="{FF2B5EF4-FFF2-40B4-BE49-F238E27FC236}">
                <a16:creationId xmlns:a16="http://schemas.microsoft.com/office/drawing/2014/main" id="{F168A280-381C-40B0-B7EE-95A0B543F22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2739" name="Foliennummernplatzhalter 3">
            <a:extLst>
              <a:ext uri="{FF2B5EF4-FFF2-40B4-BE49-F238E27FC236}">
                <a16:creationId xmlns:a16="http://schemas.microsoft.com/office/drawing/2014/main" id="{AD28390C-FD8A-4D04-B3AC-C00E6377A88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23026E3-A1F9-43E5-BB01-3A6403D570CA}" type="slidenum">
              <a:rPr lang="de-DE" altLang="de-DE" sz="1400"/>
              <a:pPr eaLnBrk="1" hangingPunct="1"/>
              <a:t>321</a:t>
            </a:fld>
            <a:endParaRPr lang="de-DE" altLang="de-DE" sz="1400"/>
          </a:p>
        </p:txBody>
      </p:sp>
      <p:sp>
        <p:nvSpPr>
          <p:cNvPr id="372740" name="Text Box 2">
            <a:extLst>
              <a:ext uri="{FF2B5EF4-FFF2-40B4-BE49-F238E27FC236}">
                <a16:creationId xmlns:a16="http://schemas.microsoft.com/office/drawing/2014/main" id="{776396DA-A00B-440A-BDE6-E015D6DAC0A1}"/>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2741" name="Rectangle 3">
            <a:extLst>
              <a:ext uri="{FF2B5EF4-FFF2-40B4-BE49-F238E27FC236}">
                <a16:creationId xmlns:a16="http://schemas.microsoft.com/office/drawing/2014/main" id="{433B9262-2E26-4F36-ADBA-AAEBAE1A2D14}"/>
              </a:ext>
            </a:extLst>
          </p:cNvPr>
          <p:cNvSpPr>
            <a:spLocks noGrp="1" noChangeArrowheads="1"/>
          </p:cNvSpPr>
          <p:nvPr>
            <p:ph type="title" idx="4294967295"/>
          </p:nvPr>
        </p:nvSpPr>
        <p:spPr/>
        <p:txBody>
          <a:bodyPr/>
          <a:lstStyle/>
          <a:p>
            <a:pPr eaLnBrk="1" hangingPunct="1"/>
            <a:r>
              <a:rPr lang="de-DE" altLang="de-DE"/>
              <a:t>PV 15</a:t>
            </a:r>
          </a:p>
        </p:txBody>
      </p:sp>
      <p:sp>
        <p:nvSpPr>
          <p:cNvPr id="372742" name="Text Box 4">
            <a:extLst>
              <a:ext uri="{FF2B5EF4-FFF2-40B4-BE49-F238E27FC236}">
                <a16:creationId xmlns:a16="http://schemas.microsoft.com/office/drawing/2014/main" id="{4A48C95C-9EA6-4D70-B323-D7E9A3A69D12}"/>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(8)</a:t>
            </a:r>
          </a:p>
        </p:txBody>
      </p:sp>
      <p:sp>
        <p:nvSpPr>
          <p:cNvPr id="372743" name="Text Box 5">
            <a:extLst>
              <a:ext uri="{FF2B5EF4-FFF2-40B4-BE49-F238E27FC236}">
                <a16:creationId xmlns:a16="http://schemas.microsoft.com/office/drawing/2014/main" id="{36A733F0-4144-44D1-80E3-E50BD9733CE7}"/>
              </a:ext>
            </a:extLst>
          </p:cNvPr>
          <p:cNvSpPr txBox="1">
            <a:spLocks noChangeArrowheads="1"/>
          </p:cNvSpPr>
          <p:nvPr/>
        </p:nvSpPr>
        <p:spPr bwMode="auto">
          <a:xfrm>
            <a:off x="457200" y="2498725"/>
            <a:ext cx="8229600" cy="374718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500" b="1" dirty="0">
                <a:latin typeface="Arial" panose="020B0604020202020204" pitchFamily="34" charset="0"/>
                <a:cs typeface="Arial" panose="020B0604020202020204" pitchFamily="34" charset="0"/>
              </a:rPr>
              <a:t>§ 38 SGB XI </a:t>
            </a:r>
            <a:endParaRPr lang="de-DE" altLang="de-DE" sz="1500" dirty="0">
              <a:latin typeface="Arial" panose="020B0604020202020204" pitchFamily="34" charset="0"/>
              <a:cs typeface="Arial" panose="020B0604020202020204" pitchFamily="34" charset="0"/>
            </a:endParaRPr>
          </a:p>
          <a:p>
            <a:pPr algn="ctr" eaLnBrk="1" hangingPunct="1">
              <a:spcBef>
                <a:spcPct val="50000"/>
              </a:spcBef>
            </a:pPr>
            <a:r>
              <a:rPr lang="de-DE" altLang="de-DE" sz="1500" b="1" dirty="0">
                <a:latin typeface="Arial" panose="020B0604020202020204" pitchFamily="34" charset="0"/>
                <a:cs typeface="Arial" panose="020B0604020202020204" pitchFamily="34" charset="0"/>
              </a:rPr>
              <a:t>Kombination von Geldleistung und Sachleistung (Kombinationsleistung) </a:t>
            </a:r>
            <a:endParaRPr lang="de-DE" altLang="de-DE" sz="1500" dirty="0">
              <a:latin typeface="Arial" panose="020B0604020202020204" pitchFamily="34" charset="0"/>
              <a:cs typeface="Arial" panose="020B0604020202020204" pitchFamily="34" charset="0"/>
            </a:endParaRPr>
          </a:p>
          <a:p>
            <a:pPr eaLnBrk="1" hangingPunct="1">
              <a:spcBef>
                <a:spcPct val="50000"/>
              </a:spcBef>
            </a:pPr>
            <a:r>
              <a:rPr lang="de-DE" sz="1600" dirty="0"/>
              <a:t>Nimmt der Pflegebedürftige die ihm nach § 36 Absatz 3 zustehende Sachleistung nur teilweise in Anspruch, erhält er daneben ein anteiliges Pflegegeld im Sinne des § 37. Das Pflegegeld wird um den Vomhundertsatz vermindert, in dem der Pflegebedürftige Sachleistungen in Anspruch genommen hat. An die Entscheidung, in welchem Verhältnis er Geld- und Sachleistung in Anspruch nehmen will, ist der Pflegebedürftige für die Dauer von sechs Monaten gebunden. Anteiliges Pflegegeld wird während einer Kurzzeitpflege nach § 42 für bis zu acht Wochen und während einer Verhinderungspflege nach § 39 für bis zu sechs Wochen je Kalenderjahr in Höhe der Hälfte der vor Beginn der Kurzzeit- oder Verhinderungspflege geleisteten Höhe fortgewährt. Pflegebedürftige in vollstationären Einrichtungen der Hilfe für behinderte Menschen (§ 43a) haben Anspruch auf ungekürztes Pflegegeld anteilig für die Tage, an denen sie sich in häuslicher Pflege befinden.</a:t>
            </a:r>
            <a:endParaRPr lang="de-DE" altLang="de-DE" sz="1500" dirty="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Fußzeilenplatzhalter 2">
            <a:extLst>
              <a:ext uri="{FF2B5EF4-FFF2-40B4-BE49-F238E27FC236}">
                <a16:creationId xmlns:a16="http://schemas.microsoft.com/office/drawing/2014/main" id="{3774250F-E5E9-4009-A5F6-7B889D674B1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3763" name="Foliennummernplatzhalter 3">
            <a:extLst>
              <a:ext uri="{FF2B5EF4-FFF2-40B4-BE49-F238E27FC236}">
                <a16:creationId xmlns:a16="http://schemas.microsoft.com/office/drawing/2014/main" id="{FCF5DCC8-5EE9-4F28-A43C-5DE51CDC997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C883F4D-9784-4DDC-8A36-48B2C30C75F3}" type="slidenum">
              <a:rPr lang="de-DE" altLang="de-DE" sz="1400"/>
              <a:pPr eaLnBrk="1" hangingPunct="1"/>
              <a:t>322</a:t>
            </a:fld>
            <a:endParaRPr lang="de-DE" altLang="de-DE" sz="1400"/>
          </a:p>
        </p:txBody>
      </p:sp>
      <p:sp>
        <p:nvSpPr>
          <p:cNvPr id="373764" name="Text Box 2">
            <a:extLst>
              <a:ext uri="{FF2B5EF4-FFF2-40B4-BE49-F238E27FC236}">
                <a16:creationId xmlns:a16="http://schemas.microsoft.com/office/drawing/2014/main" id="{BB283D5E-671F-46D9-92BB-B1C21DC06B49}"/>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3765" name="Rectangle 3">
            <a:extLst>
              <a:ext uri="{FF2B5EF4-FFF2-40B4-BE49-F238E27FC236}">
                <a16:creationId xmlns:a16="http://schemas.microsoft.com/office/drawing/2014/main" id="{C30986A8-02CB-4DA1-8451-D835572434BA}"/>
              </a:ext>
            </a:extLst>
          </p:cNvPr>
          <p:cNvSpPr>
            <a:spLocks noGrp="1" noChangeArrowheads="1"/>
          </p:cNvSpPr>
          <p:nvPr>
            <p:ph type="title" idx="4294967295"/>
          </p:nvPr>
        </p:nvSpPr>
        <p:spPr/>
        <p:txBody>
          <a:bodyPr/>
          <a:lstStyle/>
          <a:p>
            <a:pPr eaLnBrk="1" hangingPunct="1"/>
            <a:r>
              <a:rPr lang="de-DE" altLang="de-DE"/>
              <a:t>PV 16</a:t>
            </a:r>
          </a:p>
        </p:txBody>
      </p:sp>
      <p:sp>
        <p:nvSpPr>
          <p:cNvPr id="373766" name="Text Box 4">
            <a:extLst>
              <a:ext uri="{FF2B5EF4-FFF2-40B4-BE49-F238E27FC236}">
                <a16:creationId xmlns:a16="http://schemas.microsoft.com/office/drawing/2014/main" id="{988A48CF-E142-4260-B64B-530F5071BBC5}"/>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(9)</a:t>
            </a:r>
          </a:p>
        </p:txBody>
      </p:sp>
      <p:sp>
        <p:nvSpPr>
          <p:cNvPr id="373767" name="Text Box 5">
            <a:extLst>
              <a:ext uri="{FF2B5EF4-FFF2-40B4-BE49-F238E27FC236}">
                <a16:creationId xmlns:a16="http://schemas.microsoft.com/office/drawing/2014/main" id="{12403942-C7BA-4454-A282-183372BE4B55}"/>
              </a:ext>
            </a:extLst>
          </p:cNvPr>
          <p:cNvSpPr txBox="1">
            <a:spLocks noChangeArrowheads="1"/>
          </p:cNvSpPr>
          <p:nvPr/>
        </p:nvSpPr>
        <p:spPr bwMode="auto">
          <a:xfrm>
            <a:off x="457200" y="2498725"/>
            <a:ext cx="8382000" cy="21875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500" b="1" dirty="0">
                <a:latin typeface="Arial" panose="020B0604020202020204" pitchFamily="34" charset="0"/>
                <a:cs typeface="Arial" panose="020B0604020202020204" pitchFamily="34" charset="0"/>
              </a:rPr>
              <a:t>Beispiel:</a:t>
            </a:r>
          </a:p>
          <a:p>
            <a:pPr algn="ctr" eaLnBrk="1" hangingPunct="1">
              <a:spcBef>
                <a:spcPct val="50000"/>
              </a:spcBef>
            </a:pPr>
            <a:endParaRPr lang="de-DE" altLang="de-DE" sz="1500" b="1" dirty="0">
              <a:latin typeface="Arial" panose="020B0604020202020204" pitchFamily="34" charset="0"/>
              <a:cs typeface="Arial" panose="020B0604020202020204" pitchFamily="34" charset="0"/>
            </a:endParaRPr>
          </a:p>
          <a:p>
            <a:pPr eaLnBrk="1" hangingPunct="1">
              <a:spcBef>
                <a:spcPct val="50000"/>
              </a:spcBef>
            </a:pPr>
            <a:r>
              <a:rPr lang="de-DE" altLang="de-DE" sz="2000" dirty="0">
                <a:latin typeface="Arial" panose="020B0604020202020204" pitchFamily="34" charset="0"/>
                <a:cs typeface="Arial" panose="020B0604020202020204" pitchFamily="34" charset="0"/>
              </a:rPr>
              <a:t>Ein Pflegebedürftiger in Pflegestufe 2 nimmt als Sachleistung nach § 36 Pflegeeinsätze im Wert von </a:t>
            </a:r>
            <a:r>
              <a:rPr lang="de-DE" altLang="de-DE" sz="2000" b="1" dirty="0">
                <a:solidFill>
                  <a:schemeClr val="hlink"/>
                </a:solidFill>
                <a:latin typeface="Arial" panose="020B0604020202020204" pitchFamily="34" charset="0"/>
                <a:cs typeface="Arial" panose="020B0604020202020204" pitchFamily="34" charset="0"/>
              </a:rPr>
              <a:t>432,70</a:t>
            </a:r>
            <a:r>
              <a:rPr lang="de-DE" altLang="de-DE" sz="2000" dirty="0">
                <a:latin typeface="Arial" panose="020B0604020202020204" pitchFamily="34" charset="0"/>
                <a:cs typeface="Arial" panose="020B0604020202020204" pitchFamily="34" charset="0"/>
              </a:rPr>
              <a:t> € (= 33 % von 1.298 €) in Anspruch.</a:t>
            </a:r>
          </a:p>
          <a:p>
            <a:pPr eaLnBrk="1" hangingPunct="1">
              <a:spcBef>
                <a:spcPct val="50000"/>
              </a:spcBef>
            </a:pPr>
            <a:r>
              <a:rPr lang="de-DE" altLang="de-DE" sz="2000" dirty="0">
                <a:latin typeface="Arial" panose="020B0604020202020204" pitchFamily="34" charset="0"/>
                <a:cs typeface="Arial" panose="020B0604020202020204" pitchFamily="34" charset="0"/>
              </a:rPr>
              <a:t>Daneben erhält er Pflegegeld nach § 37 in Höhe von </a:t>
            </a:r>
            <a:r>
              <a:rPr lang="de-DE" altLang="de-DE" sz="2000" b="1" dirty="0">
                <a:solidFill>
                  <a:schemeClr val="hlink"/>
                </a:solidFill>
                <a:latin typeface="Arial" panose="020B0604020202020204" pitchFamily="34" charset="0"/>
                <a:cs typeface="Arial" panose="020B0604020202020204" pitchFamily="34" charset="0"/>
              </a:rPr>
              <a:t>363,30</a:t>
            </a:r>
            <a:r>
              <a:rPr lang="de-DE" altLang="de-DE" sz="2000" dirty="0">
                <a:latin typeface="Arial" panose="020B0604020202020204" pitchFamily="34" charset="0"/>
                <a:cs typeface="Arial" panose="020B0604020202020204" pitchFamily="34" charset="0"/>
              </a:rPr>
              <a:t> € (= 66 % von 545 €)</a:t>
            </a:r>
          </a:p>
        </p:txBody>
      </p:sp>
    </p:spTree>
  </p:cSld>
  <p:clrMapOvr>
    <a:masterClrMapping/>
  </p:clrMapOvr>
  <p:transition spd="med">
    <p:wipe dir="r"/>
  </p:transition>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Fußzeilenplatzhalter 2">
            <a:extLst>
              <a:ext uri="{FF2B5EF4-FFF2-40B4-BE49-F238E27FC236}">
                <a16:creationId xmlns:a16="http://schemas.microsoft.com/office/drawing/2014/main" id="{1188CE6F-FF3C-428B-8D30-2B8C1000AD3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4787" name="Foliennummernplatzhalter 3">
            <a:extLst>
              <a:ext uri="{FF2B5EF4-FFF2-40B4-BE49-F238E27FC236}">
                <a16:creationId xmlns:a16="http://schemas.microsoft.com/office/drawing/2014/main" id="{FC029E26-C9BF-44A6-832F-205D0DC8E5C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662D7AF-36B9-4ACF-B259-5A86AF1474D9}" type="slidenum">
              <a:rPr lang="de-DE" altLang="de-DE" sz="1400"/>
              <a:pPr eaLnBrk="1" hangingPunct="1"/>
              <a:t>323</a:t>
            </a:fld>
            <a:endParaRPr lang="de-DE" altLang="de-DE" sz="1400"/>
          </a:p>
        </p:txBody>
      </p:sp>
      <p:sp>
        <p:nvSpPr>
          <p:cNvPr id="374788" name="Text Box 2">
            <a:extLst>
              <a:ext uri="{FF2B5EF4-FFF2-40B4-BE49-F238E27FC236}">
                <a16:creationId xmlns:a16="http://schemas.microsoft.com/office/drawing/2014/main" id="{A5BB7CC0-7070-47A9-B1C6-8D83BBE6E7FE}"/>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4789" name="Rectangle 3">
            <a:extLst>
              <a:ext uri="{FF2B5EF4-FFF2-40B4-BE49-F238E27FC236}">
                <a16:creationId xmlns:a16="http://schemas.microsoft.com/office/drawing/2014/main" id="{CE3AB51C-4CA9-483C-A937-45CA389260EB}"/>
              </a:ext>
            </a:extLst>
          </p:cNvPr>
          <p:cNvSpPr>
            <a:spLocks noGrp="1" noChangeArrowheads="1"/>
          </p:cNvSpPr>
          <p:nvPr>
            <p:ph type="title" idx="4294967295"/>
          </p:nvPr>
        </p:nvSpPr>
        <p:spPr/>
        <p:txBody>
          <a:bodyPr/>
          <a:lstStyle/>
          <a:p>
            <a:pPr eaLnBrk="1" hangingPunct="1"/>
            <a:r>
              <a:rPr lang="de-DE" altLang="de-DE"/>
              <a:t>PV 17</a:t>
            </a:r>
          </a:p>
        </p:txBody>
      </p:sp>
      <p:sp>
        <p:nvSpPr>
          <p:cNvPr id="374790" name="Text Box 4">
            <a:extLst>
              <a:ext uri="{FF2B5EF4-FFF2-40B4-BE49-F238E27FC236}">
                <a16:creationId xmlns:a16="http://schemas.microsoft.com/office/drawing/2014/main" id="{6B800EF5-D84E-465B-8ECB-EBF38612422C}"/>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(10)</a:t>
            </a:r>
          </a:p>
        </p:txBody>
      </p:sp>
      <p:sp>
        <p:nvSpPr>
          <p:cNvPr id="374791" name="Text Box 5">
            <a:extLst>
              <a:ext uri="{FF2B5EF4-FFF2-40B4-BE49-F238E27FC236}">
                <a16:creationId xmlns:a16="http://schemas.microsoft.com/office/drawing/2014/main" id="{C1E055A6-69F3-4A30-BCDD-EE29551FC9A4}"/>
              </a:ext>
            </a:extLst>
          </p:cNvPr>
          <p:cNvSpPr txBox="1">
            <a:spLocks noChangeArrowheads="1"/>
          </p:cNvSpPr>
          <p:nvPr/>
        </p:nvSpPr>
        <p:spPr bwMode="auto">
          <a:xfrm>
            <a:off x="1905000" y="1981200"/>
            <a:ext cx="50292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Weitere Leistungen:</a:t>
            </a:r>
          </a:p>
        </p:txBody>
      </p:sp>
      <p:sp>
        <p:nvSpPr>
          <p:cNvPr id="374792" name="Text Box 6">
            <a:extLst>
              <a:ext uri="{FF2B5EF4-FFF2-40B4-BE49-F238E27FC236}">
                <a16:creationId xmlns:a16="http://schemas.microsoft.com/office/drawing/2014/main" id="{FA7655FD-DEF6-4D81-9A74-E6DBBC095B91}"/>
              </a:ext>
            </a:extLst>
          </p:cNvPr>
          <p:cNvSpPr txBox="1">
            <a:spLocks noChangeArrowheads="1"/>
          </p:cNvSpPr>
          <p:nvPr/>
        </p:nvSpPr>
        <p:spPr bwMode="auto">
          <a:xfrm>
            <a:off x="838200" y="2590800"/>
            <a:ext cx="7239000" cy="20732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Häusliche Pflege bei Verhinderung der Pflegeperson, § 39</a:t>
            </a:r>
            <a:endParaRPr lang="de-DE" altLang="de-DE" sz="2000" dirty="0">
              <a:latin typeface="Arial" panose="020B0604020202020204" pitchFamily="34" charset="0"/>
              <a:cs typeface="Arial" panose="020B0604020202020204" pitchFamily="34" charset="0"/>
            </a:endParaRPr>
          </a:p>
          <a:p>
            <a:pPr eaLnBrk="1" hangingPunct="1">
              <a:spcBef>
                <a:spcPct val="50000"/>
              </a:spcBef>
            </a:pPr>
            <a:r>
              <a:rPr lang="de-DE" altLang="de-DE" sz="2000" dirty="0"/>
              <a:t>Versicherter nimmt Geldleistung nach § 37 in Anspruch. Bei Verhinderung der Pflegeperson z.B. wegen Krankheit oder Ur-laub übernimmt die Pflegekasse die Kosten einer Ersatzpflege für längsten 6 Wochen je Kalenderjahr. Kostenbegrenzung auf 1.612 € je Jahr</a:t>
            </a:r>
          </a:p>
        </p:txBody>
      </p:sp>
    </p:spTree>
  </p:cSld>
  <p:clrMapOvr>
    <a:masterClrMapping/>
  </p:clrMapOvr>
  <p:transition spd="med">
    <p:wipe dir="r"/>
  </p:transition>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Fußzeilenplatzhalter 2">
            <a:extLst>
              <a:ext uri="{FF2B5EF4-FFF2-40B4-BE49-F238E27FC236}">
                <a16:creationId xmlns:a16="http://schemas.microsoft.com/office/drawing/2014/main" id="{D6DEA6DE-D2B3-43DE-9D7F-D59A7F3B1DC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5811" name="Foliennummernplatzhalter 3">
            <a:extLst>
              <a:ext uri="{FF2B5EF4-FFF2-40B4-BE49-F238E27FC236}">
                <a16:creationId xmlns:a16="http://schemas.microsoft.com/office/drawing/2014/main" id="{95844EB0-EB82-4AD6-B5EC-88A0F81C191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70AB3A8-EAF6-4C03-AD33-0CC9409ACEB1}" type="slidenum">
              <a:rPr lang="de-DE" altLang="de-DE" sz="1400"/>
              <a:pPr eaLnBrk="1" hangingPunct="1"/>
              <a:t>324</a:t>
            </a:fld>
            <a:endParaRPr lang="de-DE" altLang="de-DE" sz="1400"/>
          </a:p>
        </p:txBody>
      </p:sp>
      <p:sp>
        <p:nvSpPr>
          <p:cNvPr id="375812" name="Text Box 2">
            <a:extLst>
              <a:ext uri="{FF2B5EF4-FFF2-40B4-BE49-F238E27FC236}">
                <a16:creationId xmlns:a16="http://schemas.microsoft.com/office/drawing/2014/main" id="{D874B643-EC6A-4D46-B86E-C42364AF7781}"/>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5813" name="Rectangle 3">
            <a:extLst>
              <a:ext uri="{FF2B5EF4-FFF2-40B4-BE49-F238E27FC236}">
                <a16:creationId xmlns:a16="http://schemas.microsoft.com/office/drawing/2014/main" id="{46FC6FA5-8127-4424-98C0-8620A8DCE155}"/>
              </a:ext>
            </a:extLst>
          </p:cNvPr>
          <p:cNvSpPr>
            <a:spLocks noGrp="1" noChangeArrowheads="1"/>
          </p:cNvSpPr>
          <p:nvPr>
            <p:ph type="title" idx="4294967295"/>
          </p:nvPr>
        </p:nvSpPr>
        <p:spPr/>
        <p:txBody>
          <a:bodyPr/>
          <a:lstStyle/>
          <a:p>
            <a:pPr eaLnBrk="1" hangingPunct="1"/>
            <a:r>
              <a:rPr lang="de-DE" altLang="de-DE"/>
              <a:t>PV 18</a:t>
            </a:r>
          </a:p>
        </p:txBody>
      </p:sp>
      <p:sp>
        <p:nvSpPr>
          <p:cNvPr id="375814" name="Text Box 4">
            <a:extLst>
              <a:ext uri="{FF2B5EF4-FFF2-40B4-BE49-F238E27FC236}">
                <a16:creationId xmlns:a16="http://schemas.microsoft.com/office/drawing/2014/main" id="{571E6197-C426-441F-8067-7BB9D1BAE555}"/>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(11)</a:t>
            </a:r>
          </a:p>
        </p:txBody>
      </p:sp>
      <p:sp>
        <p:nvSpPr>
          <p:cNvPr id="375815" name="Text Box 5">
            <a:extLst>
              <a:ext uri="{FF2B5EF4-FFF2-40B4-BE49-F238E27FC236}">
                <a16:creationId xmlns:a16="http://schemas.microsoft.com/office/drawing/2014/main" id="{94084D82-5717-47A6-A0F2-A97F374DB74B}"/>
              </a:ext>
            </a:extLst>
          </p:cNvPr>
          <p:cNvSpPr txBox="1">
            <a:spLocks noChangeArrowheads="1"/>
          </p:cNvSpPr>
          <p:nvPr/>
        </p:nvSpPr>
        <p:spPr bwMode="auto">
          <a:xfrm>
            <a:off x="1905000" y="1981200"/>
            <a:ext cx="50292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Weitere Leistungen:</a:t>
            </a:r>
          </a:p>
        </p:txBody>
      </p:sp>
      <p:sp>
        <p:nvSpPr>
          <p:cNvPr id="375816" name="Text Box 6">
            <a:extLst>
              <a:ext uri="{FF2B5EF4-FFF2-40B4-BE49-F238E27FC236}">
                <a16:creationId xmlns:a16="http://schemas.microsoft.com/office/drawing/2014/main" id="{5DBE314B-55B4-4AD2-AA30-75872446F58A}"/>
              </a:ext>
            </a:extLst>
          </p:cNvPr>
          <p:cNvSpPr txBox="1">
            <a:spLocks noChangeArrowheads="1"/>
          </p:cNvSpPr>
          <p:nvPr/>
        </p:nvSpPr>
        <p:spPr bwMode="auto">
          <a:xfrm>
            <a:off x="467544" y="2590800"/>
            <a:ext cx="8208912" cy="332398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Pflegehilfsmittel und technische Hilfen, § 40</a:t>
            </a:r>
            <a:endParaRPr lang="de-DE" altLang="de-DE" sz="2000" dirty="0">
              <a:latin typeface="Arial" panose="020B0604020202020204" pitchFamily="34" charset="0"/>
              <a:cs typeface="Arial" panose="020B0604020202020204" pitchFamily="34" charset="0"/>
            </a:endParaRPr>
          </a:p>
          <a:p>
            <a:pPr eaLnBrk="1" hangingPunct="1">
              <a:spcBef>
                <a:spcPct val="50000"/>
              </a:spcBef>
            </a:pPr>
            <a:r>
              <a:rPr lang="de-DE" altLang="de-DE" sz="1600" dirty="0">
                <a:latin typeface="Arial" panose="020B0604020202020204" pitchFamily="34" charset="0"/>
                <a:cs typeface="Arial" panose="020B0604020202020204" pitchFamily="34" charset="0"/>
              </a:rPr>
              <a:t>(1) Pflegebedürftige haben Anspruch auf Versorgung mit Pflegehilfsmitteln, die zur Erleichterung der Pflege oder zur Linderung der Beschwerden des Pflegebedürftigen beitragen oder ihm eine selbstständigere Lebensführung ermöglichen, soweit die </a:t>
            </a:r>
            <a:r>
              <a:rPr lang="de-DE" altLang="de-DE" sz="1600" dirty="0" err="1">
                <a:latin typeface="Arial" panose="020B0604020202020204" pitchFamily="34" charset="0"/>
                <a:cs typeface="Arial" panose="020B0604020202020204" pitchFamily="34" charset="0"/>
              </a:rPr>
              <a:t>Hilfsmitttel</a:t>
            </a:r>
            <a:r>
              <a:rPr lang="de-DE" altLang="de-DE" sz="1600" dirty="0">
                <a:latin typeface="Arial" panose="020B0604020202020204" pitchFamily="34" charset="0"/>
                <a:cs typeface="Arial" panose="020B0604020202020204" pitchFamily="34" charset="0"/>
              </a:rPr>
              <a:t> nicht wegen Krankheit oder Behinderung von der Krankenversicherung oder anderen zuständigen Leistungsträgern zu leisten sind. Die Pflegekasse überprüft die Notwendigkeit der Versorgung mit den beantragten Pflegehilfsmitteln unter Beteiligung einer Pflegefachkraft oder des Medizinischen Dienstes. </a:t>
            </a:r>
            <a:br>
              <a:rPr lang="de-DE" altLang="de-DE" sz="1600" dirty="0">
                <a:latin typeface="Arial" panose="020B0604020202020204" pitchFamily="34" charset="0"/>
                <a:cs typeface="Arial" panose="020B0604020202020204" pitchFamily="34" charset="0"/>
              </a:rPr>
            </a:br>
            <a:endParaRPr lang="de-DE" altLang="de-DE" sz="1600" dirty="0">
              <a:latin typeface="Arial" panose="020B0604020202020204" pitchFamily="34" charset="0"/>
              <a:cs typeface="Arial" panose="020B0604020202020204" pitchFamily="34" charset="0"/>
            </a:endParaRPr>
          </a:p>
          <a:p>
            <a:pPr eaLnBrk="1" hangingPunct="1">
              <a:spcBef>
                <a:spcPct val="50000"/>
              </a:spcBef>
            </a:pPr>
            <a:r>
              <a:rPr lang="de-DE" altLang="de-DE" sz="1600" dirty="0">
                <a:latin typeface="Arial" panose="020B0604020202020204" pitchFamily="34" charset="0"/>
                <a:cs typeface="Arial" panose="020B0604020202020204" pitchFamily="34" charset="0"/>
              </a:rPr>
              <a:t>(2) Die Aufwendungen der Pflegekassen für zum Verbrauch bestimmte Hilfsmittel dürfen monatlich den Betrag von 40 Euro nicht übersteigen. </a:t>
            </a:r>
            <a:r>
              <a:rPr lang="de-DE" sz="1600" dirty="0"/>
              <a:t>Die Leistung kann auch in Form einer Kostenerstattung erbracht werden.</a:t>
            </a:r>
            <a:endParaRPr lang="de-DE" altLang="de-DE" sz="1600" dirty="0">
              <a:latin typeface="Arial" panose="020B0604020202020204" pitchFamily="34" charset="0"/>
              <a:cs typeface="Arial" panose="020B0604020202020204" pitchFamily="34" charset="0"/>
            </a:endParaRPr>
          </a:p>
        </p:txBody>
      </p:sp>
    </p:spTree>
  </p:cSld>
  <p:clrMapOvr>
    <a:masterClrMapping/>
  </p:clrMapOvr>
  <p:transition spd="med">
    <p:wipe dir="r"/>
  </p:transition>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Fußzeilenplatzhalter 2">
            <a:extLst>
              <a:ext uri="{FF2B5EF4-FFF2-40B4-BE49-F238E27FC236}">
                <a16:creationId xmlns:a16="http://schemas.microsoft.com/office/drawing/2014/main" id="{A3608BC2-36FA-4307-ABF6-C7377A67FD6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6835" name="Foliennummernplatzhalter 3">
            <a:extLst>
              <a:ext uri="{FF2B5EF4-FFF2-40B4-BE49-F238E27FC236}">
                <a16:creationId xmlns:a16="http://schemas.microsoft.com/office/drawing/2014/main" id="{CD0FA68A-FAF8-407D-8F5F-5A5AC358134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4423ECD-A727-43AC-9DAE-62EEFB12DDB7}" type="slidenum">
              <a:rPr lang="de-DE" altLang="de-DE" sz="1400"/>
              <a:pPr eaLnBrk="1" hangingPunct="1"/>
              <a:t>325</a:t>
            </a:fld>
            <a:endParaRPr lang="de-DE" altLang="de-DE" sz="1400"/>
          </a:p>
        </p:txBody>
      </p:sp>
      <p:sp>
        <p:nvSpPr>
          <p:cNvPr id="376836" name="Text Box 2">
            <a:extLst>
              <a:ext uri="{FF2B5EF4-FFF2-40B4-BE49-F238E27FC236}">
                <a16:creationId xmlns:a16="http://schemas.microsoft.com/office/drawing/2014/main" id="{E157CB82-B5B4-4C1B-9A60-F3250F90183C}"/>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6837" name="Rectangle 3">
            <a:extLst>
              <a:ext uri="{FF2B5EF4-FFF2-40B4-BE49-F238E27FC236}">
                <a16:creationId xmlns:a16="http://schemas.microsoft.com/office/drawing/2014/main" id="{A10942DD-9571-48C6-BAD9-EBE787EA4783}"/>
              </a:ext>
            </a:extLst>
          </p:cNvPr>
          <p:cNvSpPr>
            <a:spLocks noGrp="1" noChangeArrowheads="1"/>
          </p:cNvSpPr>
          <p:nvPr>
            <p:ph type="title" idx="4294967295"/>
          </p:nvPr>
        </p:nvSpPr>
        <p:spPr/>
        <p:txBody>
          <a:bodyPr/>
          <a:lstStyle/>
          <a:p>
            <a:pPr eaLnBrk="1" hangingPunct="1"/>
            <a:r>
              <a:rPr lang="de-DE" altLang="de-DE"/>
              <a:t>PV 19</a:t>
            </a:r>
          </a:p>
        </p:txBody>
      </p:sp>
      <p:sp>
        <p:nvSpPr>
          <p:cNvPr id="376838" name="Text Box 4">
            <a:extLst>
              <a:ext uri="{FF2B5EF4-FFF2-40B4-BE49-F238E27FC236}">
                <a16:creationId xmlns:a16="http://schemas.microsoft.com/office/drawing/2014/main" id="{027CE686-56F1-4F1C-8F06-F1094BE2D7FA}"/>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(12)</a:t>
            </a:r>
          </a:p>
        </p:txBody>
      </p:sp>
      <p:sp>
        <p:nvSpPr>
          <p:cNvPr id="376839" name="Text Box 5">
            <a:extLst>
              <a:ext uri="{FF2B5EF4-FFF2-40B4-BE49-F238E27FC236}">
                <a16:creationId xmlns:a16="http://schemas.microsoft.com/office/drawing/2014/main" id="{F12972B0-6EB1-4B1F-BACB-59DFEBD4662C}"/>
              </a:ext>
            </a:extLst>
          </p:cNvPr>
          <p:cNvSpPr txBox="1">
            <a:spLocks noChangeArrowheads="1"/>
          </p:cNvSpPr>
          <p:nvPr/>
        </p:nvSpPr>
        <p:spPr bwMode="auto">
          <a:xfrm>
            <a:off x="1905000" y="1981200"/>
            <a:ext cx="50292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Weitere Leistungen:</a:t>
            </a:r>
          </a:p>
        </p:txBody>
      </p:sp>
      <p:sp>
        <p:nvSpPr>
          <p:cNvPr id="376840" name="Text Box 6">
            <a:extLst>
              <a:ext uri="{FF2B5EF4-FFF2-40B4-BE49-F238E27FC236}">
                <a16:creationId xmlns:a16="http://schemas.microsoft.com/office/drawing/2014/main" id="{EC247EF6-36E7-4465-A171-BE65A1DAB952}"/>
              </a:ext>
            </a:extLst>
          </p:cNvPr>
          <p:cNvSpPr txBox="1">
            <a:spLocks noChangeArrowheads="1"/>
          </p:cNvSpPr>
          <p:nvPr/>
        </p:nvSpPr>
        <p:spPr bwMode="auto">
          <a:xfrm>
            <a:off x="228600" y="2590800"/>
            <a:ext cx="8610600" cy="22304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Pflegehilfsmittel und technische Hilfen, § 40</a:t>
            </a:r>
            <a:endParaRPr lang="de-DE" altLang="de-DE" sz="2000" dirty="0">
              <a:latin typeface="Arial" panose="020B0604020202020204" pitchFamily="34" charset="0"/>
              <a:cs typeface="Arial" panose="020B0604020202020204" pitchFamily="34" charset="0"/>
            </a:endParaRPr>
          </a:p>
          <a:p>
            <a:pPr eaLnBrk="1" hangingPunct="1">
              <a:spcBef>
                <a:spcPct val="50000"/>
              </a:spcBef>
            </a:pPr>
            <a:r>
              <a:rPr lang="de-DE" altLang="de-DE" sz="1600" b="1" dirty="0">
                <a:latin typeface="Arial" panose="020B0604020202020204" pitchFamily="34" charset="0"/>
                <a:cs typeface="Arial" panose="020B0604020202020204" pitchFamily="34" charset="0"/>
              </a:rPr>
              <a:t>Beispiele für Pflegehilfsmittel</a:t>
            </a:r>
            <a:r>
              <a:rPr lang="de-DE" altLang="de-DE" sz="1600" dirty="0">
                <a:latin typeface="Arial" panose="020B0604020202020204" pitchFamily="34" charset="0"/>
                <a:cs typeface="Arial" panose="020B0604020202020204" pitchFamily="34" charset="0"/>
              </a:rPr>
              <a:t>:</a:t>
            </a:r>
          </a:p>
          <a:p>
            <a:pPr eaLnBrk="1" hangingPunct="1">
              <a:spcBef>
                <a:spcPct val="50000"/>
              </a:spcBef>
              <a:buFontTx/>
              <a:buChar char="•"/>
            </a:pPr>
            <a:r>
              <a:rPr lang="de-DE" altLang="de-DE" sz="1600" dirty="0">
                <a:latin typeface="Arial" panose="020B0604020202020204" pitchFamily="34" charset="0"/>
                <a:cs typeface="Arial" panose="020B0604020202020204" pitchFamily="34" charset="0"/>
              </a:rPr>
              <a:t>Pflegebetten, Pflegerollstühle</a:t>
            </a:r>
          </a:p>
          <a:p>
            <a:pPr eaLnBrk="1" hangingPunct="1">
              <a:spcBef>
                <a:spcPct val="50000"/>
              </a:spcBef>
              <a:buFontTx/>
              <a:buChar char="•"/>
            </a:pPr>
            <a:r>
              <a:rPr lang="de-DE" altLang="de-DE" sz="1600" dirty="0">
                <a:latin typeface="Arial" panose="020B0604020202020204" pitchFamily="34" charset="0"/>
                <a:cs typeface="Arial" panose="020B0604020202020204" pitchFamily="34" charset="0"/>
              </a:rPr>
              <a:t>Urinflaschen, Urinschiffchen und Bettpfannen, Waschsysteme, Badewannenaufsätze</a:t>
            </a:r>
          </a:p>
          <a:p>
            <a:pPr eaLnBrk="1" hangingPunct="1">
              <a:spcBef>
                <a:spcPct val="50000"/>
              </a:spcBef>
              <a:buFontTx/>
              <a:buChar char="•"/>
            </a:pPr>
            <a:r>
              <a:rPr lang="de-DE" altLang="de-DE" sz="1600" dirty="0">
                <a:latin typeface="Arial" panose="020B0604020202020204" pitchFamily="34" charset="0"/>
                <a:cs typeface="Arial" panose="020B0604020202020204" pitchFamily="34" charset="0"/>
              </a:rPr>
              <a:t>Hausnotrufsysteme</a:t>
            </a:r>
          </a:p>
          <a:p>
            <a:pPr eaLnBrk="1" hangingPunct="1">
              <a:spcBef>
                <a:spcPct val="50000"/>
              </a:spcBef>
              <a:buFontTx/>
              <a:buChar char="•"/>
            </a:pPr>
            <a:r>
              <a:rPr lang="de-DE" altLang="de-DE" sz="1600" dirty="0" err="1">
                <a:latin typeface="Arial" panose="020B0604020202020204" pitchFamily="34" charset="0"/>
                <a:cs typeface="Arial" panose="020B0604020202020204" pitchFamily="34" charset="0"/>
              </a:rPr>
              <a:t>wohnumfeldverbessernde</a:t>
            </a:r>
            <a:r>
              <a:rPr lang="de-DE" altLang="de-DE" sz="1600" dirty="0">
                <a:latin typeface="Arial" panose="020B0604020202020204" pitchFamily="34" charset="0"/>
                <a:cs typeface="Arial" panose="020B0604020202020204" pitchFamily="34" charset="0"/>
              </a:rPr>
              <a:t> Maßnahmen (Zuschüsse max. 4.000 €)</a:t>
            </a:r>
          </a:p>
        </p:txBody>
      </p:sp>
    </p:spTree>
  </p:cSld>
  <p:clrMapOvr>
    <a:masterClrMapping/>
  </p:clrMapOvr>
  <p:transition spd="med">
    <p:wipe dir="r"/>
  </p:transition>
</p:sld>
</file>

<file path=ppt/slides/slide3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Fußzeilenplatzhalter 2">
            <a:extLst>
              <a:ext uri="{FF2B5EF4-FFF2-40B4-BE49-F238E27FC236}">
                <a16:creationId xmlns:a16="http://schemas.microsoft.com/office/drawing/2014/main" id="{78C9B4E9-457E-43CC-93CA-9C5E491A0FA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7859" name="Foliennummernplatzhalter 3">
            <a:extLst>
              <a:ext uri="{FF2B5EF4-FFF2-40B4-BE49-F238E27FC236}">
                <a16:creationId xmlns:a16="http://schemas.microsoft.com/office/drawing/2014/main" id="{8B919307-56BF-40F3-A372-A63C4042C6A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95ED837-16E2-4CBA-B28D-BBDB0B7C0C75}" type="slidenum">
              <a:rPr lang="de-DE" altLang="de-DE" sz="1400"/>
              <a:pPr eaLnBrk="1" hangingPunct="1"/>
              <a:t>326</a:t>
            </a:fld>
            <a:endParaRPr lang="de-DE" altLang="de-DE" sz="1400"/>
          </a:p>
        </p:txBody>
      </p:sp>
      <p:sp>
        <p:nvSpPr>
          <p:cNvPr id="377860" name="Text Box 2">
            <a:extLst>
              <a:ext uri="{FF2B5EF4-FFF2-40B4-BE49-F238E27FC236}">
                <a16:creationId xmlns:a16="http://schemas.microsoft.com/office/drawing/2014/main" id="{15147B2D-71AB-4783-A7E6-604524927175}"/>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7861" name="Rectangle 3">
            <a:extLst>
              <a:ext uri="{FF2B5EF4-FFF2-40B4-BE49-F238E27FC236}">
                <a16:creationId xmlns:a16="http://schemas.microsoft.com/office/drawing/2014/main" id="{74649DBB-CE95-4E96-8D9B-94761BF4EDC8}"/>
              </a:ext>
            </a:extLst>
          </p:cNvPr>
          <p:cNvSpPr>
            <a:spLocks noGrp="1" noChangeArrowheads="1"/>
          </p:cNvSpPr>
          <p:nvPr>
            <p:ph type="title" idx="4294967295"/>
          </p:nvPr>
        </p:nvSpPr>
        <p:spPr/>
        <p:txBody>
          <a:bodyPr/>
          <a:lstStyle/>
          <a:p>
            <a:pPr eaLnBrk="1" hangingPunct="1"/>
            <a:r>
              <a:rPr lang="de-DE" altLang="de-DE"/>
              <a:t>PV 20</a:t>
            </a:r>
          </a:p>
        </p:txBody>
      </p:sp>
      <p:sp>
        <p:nvSpPr>
          <p:cNvPr id="377862" name="Text Box 4">
            <a:extLst>
              <a:ext uri="{FF2B5EF4-FFF2-40B4-BE49-F238E27FC236}">
                <a16:creationId xmlns:a16="http://schemas.microsoft.com/office/drawing/2014/main" id="{0890B17C-19AA-4274-AEDE-1A09CCCCBF79}"/>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(13)</a:t>
            </a:r>
          </a:p>
        </p:txBody>
      </p:sp>
      <p:sp>
        <p:nvSpPr>
          <p:cNvPr id="377863" name="Text Box 5">
            <a:extLst>
              <a:ext uri="{FF2B5EF4-FFF2-40B4-BE49-F238E27FC236}">
                <a16:creationId xmlns:a16="http://schemas.microsoft.com/office/drawing/2014/main" id="{EEB475D7-D592-4231-96E4-20DE1B6E10B4}"/>
              </a:ext>
            </a:extLst>
          </p:cNvPr>
          <p:cNvSpPr txBox="1">
            <a:spLocks noChangeArrowheads="1"/>
          </p:cNvSpPr>
          <p:nvPr/>
        </p:nvSpPr>
        <p:spPr bwMode="auto">
          <a:xfrm>
            <a:off x="1905000" y="1981200"/>
            <a:ext cx="50292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Weitere Leistungen:</a:t>
            </a:r>
          </a:p>
        </p:txBody>
      </p:sp>
      <p:sp>
        <p:nvSpPr>
          <p:cNvPr id="423942" name="Text Box 6">
            <a:extLst>
              <a:ext uri="{FF2B5EF4-FFF2-40B4-BE49-F238E27FC236}">
                <a16:creationId xmlns:a16="http://schemas.microsoft.com/office/drawing/2014/main" id="{91C76942-54FD-4C5F-A7FD-3AEFDD835BD1}"/>
              </a:ext>
            </a:extLst>
          </p:cNvPr>
          <p:cNvSpPr txBox="1">
            <a:spLocks noChangeArrowheads="1"/>
          </p:cNvSpPr>
          <p:nvPr/>
        </p:nvSpPr>
        <p:spPr bwMode="auto">
          <a:xfrm>
            <a:off x="228600" y="2590800"/>
            <a:ext cx="8610600" cy="8540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Tages- und Nachtpflege, § 41</a:t>
            </a:r>
          </a:p>
          <a:p>
            <a:pPr algn="ctr" eaLnBrk="1" hangingPunct="1">
              <a:spcBef>
                <a:spcPct val="50000"/>
              </a:spcBef>
            </a:pPr>
            <a:r>
              <a:rPr lang="de-DE" altLang="de-DE" sz="2000" b="1">
                <a:latin typeface="Arial" panose="020B0604020202020204" pitchFamily="34" charset="0"/>
                <a:cs typeface="Arial" panose="020B0604020202020204" pitchFamily="34" charset="0"/>
              </a:rPr>
              <a:t>Kurzzeitpflege, § 42</a:t>
            </a:r>
            <a:endParaRPr lang="de-DE" altLang="de-DE" sz="1600">
              <a:latin typeface="Arial" panose="020B0604020202020204" pitchFamily="34" charset="0"/>
              <a:cs typeface="Arial" panose="020B0604020202020204" pitchFamily="34" charset="0"/>
            </a:endParaRPr>
          </a:p>
        </p:txBody>
      </p:sp>
      <p:sp>
        <p:nvSpPr>
          <p:cNvPr id="423943" name="Text Box 7">
            <a:extLst>
              <a:ext uri="{FF2B5EF4-FFF2-40B4-BE49-F238E27FC236}">
                <a16:creationId xmlns:a16="http://schemas.microsoft.com/office/drawing/2014/main" id="{997F14F7-A296-48D2-A6E1-3FEB179A4942}"/>
              </a:ext>
            </a:extLst>
          </p:cNvPr>
          <p:cNvSpPr txBox="1">
            <a:spLocks noChangeArrowheads="1"/>
          </p:cNvSpPr>
          <p:nvPr/>
        </p:nvSpPr>
        <p:spPr bwMode="auto">
          <a:xfrm>
            <a:off x="152400" y="3501008"/>
            <a:ext cx="8763000" cy="255454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905000" algn="l"/>
              </a:tabLst>
              <a:defRPr sz="2400">
                <a:solidFill>
                  <a:schemeClr val="tx1"/>
                </a:solidFill>
                <a:latin typeface="Tahoma" panose="020B0604030504040204" pitchFamily="34" charset="0"/>
              </a:defRPr>
            </a:lvl1pPr>
            <a:lvl2pPr marL="742950" indent="-285750" eaLnBrk="0" hangingPunct="0">
              <a:tabLst>
                <a:tab pos="1905000" algn="l"/>
              </a:tabLst>
              <a:defRPr sz="2400">
                <a:solidFill>
                  <a:schemeClr val="tx1"/>
                </a:solidFill>
                <a:latin typeface="Tahoma" panose="020B0604030504040204" pitchFamily="34" charset="0"/>
              </a:defRPr>
            </a:lvl2pPr>
            <a:lvl3pPr marL="1143000" indent="-228600" eaLnBrk="0" hangingPunct="0">
              <a:tabLst>
                <a:tab pos="1905000" algn="l"/>
              </a:tabLst>
              <a:defRPr sz="2400">
                <a:solidFill>
                  <a:schemeClr val="tx1"/>
                </a:solidFill>
                <a:latin typeface="Tahoma" panose="020B0604030504040204" pitchFamily="34" charset="0"/>
              </a:defRPr>
            </a:lvl3pPr>
            <a:lvl4pPr marL="1600200" indent="-228600" eaLnBrk="0" hangingPunct="0">
              <a:tabLst>
                <a:tab pos="1905000" algn="l"/>
              </a:tabLst>
              <a:defRPr sz="2400">
                <a:solidFill>
                  <a:schemeClr val="tx1"/>
                </a:solidFill>
                <a:latin typeface="Tahoma" panose="020B0604030504040204" pitchFamily="34" charset="0"/>
              </a:defRPr>
            </a:lvl4pPr>
            <a:lvl5pPr marL="2057400" indent="-228600" eaLnBrk="0" hangingPunct="0">
              <a:tabLst>
                <a:tab pos="1905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Vollstationäre Pflege, § 43</a:t>
            </a:r>
          </a:p>
          <a:p>
            <a:r>
              <a:rPr lang="de-DE" sz="2000" dirty="0"/>
              <a:t>770 Euro für Pflegebedürftige des Pflegegrades 2,</a:t>
            </a:r>
          </a:p>
          <a:p>
            <a:r>
              <a:rPr lang="de-DE" sz="2000" dirty="0"/>
              <a:t> </a:t>
            </a:r>
          </a:p>
          <a:p>
            <a:r>
              <a:rPr lang="de-DE" sz="2000" dirty="0"/>
              <a:t>1 262 Euro für Pflegebedürftige des Pflegegrades 3,</a:t>
            </a:r>
          </a:p>
          <a:p>
            <a:r>
              <a:rPr lang="de-DE" sz="2000" dirty="0"/>
              <a:t> </a:t>
            </a:r>
          </a:p>
          <a:p>
            <a:r>
              <a:rPr lang="de-DE" sz="2000" dirty="0"/>
              <a:t>1 775 Euro für Pflegebedürftige des Pflegegrades 4,</a:t>
            </a:r>
          </a:p>
          <a:p>
            <a:r>
              <a:rPr lang="de-DE" sz="2000" dirty="0"/>
              <a:t> </a:t>
            </a:r>
          </a:p>
          <a:p>
            <a:r>
              <a:rPr lang="de-DE" sz="2000" dirty="0"/>
              <a:t>2 005 Euro für Pflegebedürftige des Pflegegrades 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3942"/>
                                        </p:tgtEl>
                                        <p:attrNameLst>
                                          <p:attrName>style.visibility</p:attrName>
                                        </p:attrNameLst>
                                      </p:cBhvr>
                                      <p:to>
                                        <p:strVal val="visible"/>
                                      </p:to>
                                    </p:set>
                                    <p:anim calcmode="lin" valueType="num">
                                      <p:cBhvr additive="base">
                                        <p:cTn id="7" dur="500" fill="hold"/>
                                        <p:tgtEl>
                                          <p:spTgt spid="423942"/>
                                        </p:tgtEl>
                                        <p:attrNameLst>
                                          <p:attrName>ppt_x</p:attrName>
                                        </p:attrNameLst>
                                      </p:cBhvr>
                                      <p:tavLst>
                                        <p:tav tm="0">
                                          <p:val>
                                            <p:strVal val="0-#ppt_w/2"/>
                                          </p:val>
                                        </p:tav>
                                        <p:tav tm="100000">
                                          <p:val>
                                            <p:strVal val="#ppt_x"/>
                                          </p:val>
                                        </p:tav>
                                      </p:tavLst>
                                    </p:anim>
                                    <p:anim calcmode="lin" valueType="num">
                                      <p:cBhvr additive="base">
                                        <p:cTn id="8" dur="500" fill="hold"/>
                                        <p:tgtEl>
                                          <p:spTgt spid="4239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3943"/>
                                        </p:tgtEl>
                                        <p:attrNameLst>
                                          <p:attrName>style.visibility</p:attrName>
                                        </p:attrNameLst>
                                      </p:cBhvr>
                                      <p:to>
                                        <p:strVal val="visible"/>
                                      </p:to>
                                    </p:set>
                                    <p:anim calcmode="lin" valueType="num">
                                      <p:cBhvr additive="base">
                                        <p:cTn id="13" dur="500" fill="hold"/>
                                        <p:tgtEl>
                                          <p:spTgt spid="423943"/>
                                        </p:tgtEl>
                                        <p:attrNameLst>
                                          <p:attrName>ppt_x</p:attrName>
                                        </p:attrNameLst>
                                      </p:cBhvr>
                                      <p:tavLst>
                                        <p:tav tm="0">
                                          <p:val>
                                            <p:strVal val="0-#ppt_w/2"/>
                                          </p:val>
                                        </p:tav>
                                        <p:tav tm="100000">
                                          <p:val>
                                            <p:strVal val="#ppt_x"/>
                                          </p:val>
                                        </p:tav>
                                      </p:tavLst>
                                    </p:anim>
                                    <p:anim calcmode="lin" valueType="num">
                                      <p:cBhvr additive="base">
                                        <p:cTn id="14" dur="500" fill="hold"/>
                                        <p:tgtEl>
                                          <p:spTgt spid="4239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42" grpId="0" animBg="1" autoUpdateAnimBg="0"/>
      <p:bldP spid="423943" grpId="0" animBg="1" autoUpdateAnimBg="0"/>
    </p:bldLst>
  </p:timing>
</p:sld>
</file>

<file path=ppt/slides/slide3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82" name="Fußzeilenplatzhalter 2">
            <a:extLst>
              <a:ext uri="{FF2B5EF4-FFF2-40B4-BE49-F238E27FC236}">
                <a16:creationId xmlns:a16="http://schemas.microsoft.com/office/drawing/2014/main" id="{98874F82-674D-4701-85B8-A14FCB321A7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8883" name="Foliennummernplatzhalter 3">
            <a:extLst>
              <a:ext uri="{FF2B5EF4-FFF2-40B4-BE49-F238E27FC236}">
                <a16:creationId xmlns:a16="http://schemas.microsoft.com/office/drawing/2014/main" id="{AB800FCC-A256-4B93-925F-9C039081D73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A6FFD02-9D5A-42B5-B08B-EC96BB6C06F3}" type="slidenum">
              <a:rPr lang="de-DE" altLang="de-DE" sz="1400"/>
              <a:pPr eaLnBrk="1" hangingPunct="1"/>
              <a:t>327</a:t>
            </a:fld>
            <a:endParaRPr lang="de-DE" altLang="de-DE" sz="1400"/>
          </a:p>
        </p:txBody>
      </p:sp>
      <p:sp>
        <p:nvSpPr>
          <p:cNvPr id="378884" name="Text Box 2">
            <a:extLst>
              <a:ext uri="{FF2B5EF4-FFF2-40B4-BE49-F238E27FC236}">
                <a16:creationId xmlns:a16="http://schemas.microsoft.com/office/drawing/2014/main" id="{34315D22-EA9E-4CE0-8A25-C4ECD07D44E6}"/>
              </a:ext>
            </a:extLst>
          </p:cNvPr>
          <p:cNvSpPr txBox="1">
            <a:spLocks noChangeArrowheads="1"/>
          </p:cNvSpPr>
          <p:nvPr/>
        </p:nvSpPr>
        <p:spPr bwMode="auto">
          <a:xfrm>
            <a:off x="1828800" y="685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H. Die Leistungen der gesetzlichen Pflegeversicherung</a:t>
            </a:r>
          </a:p>
        </p:txBody>
      </p:sp>
      <p:sp>
        <p:nvSpPr>
          <p:cNvPr id="378885" name="Rectangle 3">
            <a:extLst>
              <a:ext uri="{FF2B5EF4-FFF2-40B4-BE49-F238E27FC236}">
                <a16:creationId xmlns:a16="http://schemas.microsoft.com/office/drawing/2014/main" id="{336D6FA4-D27E-4CA6-BCDC-1D7030705E9D}"/>
              </a:ext>
            </a:extLst>
          </p:cNvPr>
          <p:cNvSpPr>
            <a:spLocks noGrp="1" noChangeArrowheads="1"/>
          </p:cNvSpPr>
          <p:nvPr>
            <p:ph type="title" idx="4294967295"/>
          </p:nvPr>
        </p:nvSpPr>
        <p:spPr/>
        <p:txBody>
          <a:bodyPr/>
          <a:lstStyle/>
          <a:p>
            <a:pPr eaLnBrk="1" hangingPunct="1"/>
            <a:r>
              <a:rPr lang="de-DE" altLang="de-DE"/>
              <a:t>PV 21</a:t>
            </a:r>
          </a:p>
        </p:txBody>
      </p:sp>
      <p:sp>
        <p:nvSpPr>
          <p:cNvPr id="378886" name="Text Box 4">
            <a:extLst>
              <a:ext uri="{FF2B5EF4-FFF2-40B4-BE49-F238E27FC236}">
                <a16:creationId xmlns:a16="http://schemas.microsoft.com/office/drawing/2014/main" id="{AFF57E79-594B-4380-8A7D-CD6C7A48F59B}"/>
              </a:ext>
            </a:extLst>
          </p:cNvPr>
          <p:cNvSpPr txBox="1">
            <a:spLocks noChangeArrowheads="1"/>
          </p:cNvSpPr>
          <p:nvPr/>
        </p:nvSpPr>
        <p:spPr bwMode="auto">
          <a:xfrm>
            <a:off x="1295400" y="1219200"/>
            <a:ext cx="685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dirty="0">
                <a:latin typeface="Times New Roman" panose="02020603050405020304" pitchFamily="18" charset="0"/>
              </a:rPr>
              <a:t>II. Die Leistungen im Einzelnen (14)</a:t>
            </a:r>
          </a:p>
        </p:txBody>
      </p:sp>
      <p:sp>
        <p:nvSpPr>
          <p:cNvPr id="378887" name="Text Box 5">
            <a:extLst>
              <a:ext uri="{FF2B5EF4-FFF2-40B4-BE49-F238E27FC236}">
                <a16:creationId xmlns:a16="http://schemas.microsoft.com/office/drawing/2014/main" id="{BAD6582B-96B8-45C8-974C-767945E3AFC2}"/>
              </a:ext>
            </a:extLst>
          </p:cNvPr>
          <p:cNvSpPr txBox="1">
            <a:spLocks noChangeArrowheads="1"/>
          </p:cNvSpPr>
          <p:nvPr/>
        </p:nvSpPr>
        <p:spPr bwMode="auto">
          <a:xfrm>
            <a:off x="1905000" y="1981200"/>
            <a:ext cx="50292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latin typeface="Arial" panose="020B0604020202020204" pitchFamily="34" charset="0"/>
                <a:cs typeface="Arial" panose="020B0604020202020204" pitchFamily="34" charset="0"/>
              </a:rPr>
              <a:t>Weitere Leistungen:</a:t>
            </a:r>
          </a:p>
        </p:txBody>
      </p:sp>
      <p:sp>
        <p:nvSpPr>
          <p:cNvPr id="424966" name="Text Box 6">
            <a:extLst>
              <a:ext uri="{FF2B5EF4-FFF2-40B4-BE49-F238E27FC236}">
                <a16:creationId xmlns:a16="http://schemas.microsoft.com/office/drawing/2014/main" id="{7C51E0A4-2DD3-4709-9FAC-FCA471591A35}"/>
              </a:ext>
            </a:extLst>
          </p:cNvPr>
          <p:cNvSpPr txBox="1">
            <a:spLocks noChangeArrowheads="1"/>
          </p:cNvSpPr>
          <p:nvPr/>
        </p:nvSpPr>
        <p:spPr bwMode="auto">
          <a:xfrm>
            <a:off x="228600" y="2590800"/>
            <a:ext cx="8610600" cy="11588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dirty="0">
                <a:latin typeface="Arial" panose="020B0604020202020204" pitchFamily="34" charset="0"/>
                <a:cs typeface="Arial" panose="020B0604020202020204" pitchFamily="34" charset="0"/>
              </a:rPr>
              <a:t>Pflege in vollstationären Einrichtungen der Hilfe f. behinderte Menschen, § 43 a</a:t>
            </a:r>
          </a:p>
          <a:p>
            <a:pPr algn="ctr" eaLnBrk="1" hangingPunct="1">
              <a:spcBef>
                <a:spcPct val="50000"/>
              </a:spcBef>
            </a:pPr>
            <a:r>
              <a:rPr lang="de-DE" altLang="de-DE" sz="2000" b="1" dirty="0">
                <a:latin typeface="Arial" panose="020B0604020202020204" pitchFamily="34" charset="0"/>
                <a:cs typeface="Arial" panose="020B0604020202020204" pitchFamily="34" charset="0"/>
              </a:rPr>
              <a:t>(10 % des Heimentgelts, max. 266,00 € pro Monat)</a:t>
            </a:r>
            <a:endParaRPr lang="de-DE" altLang="de-DE" sz="1600" dirty="0">
              <a:latin typeface="Arial" panose="020B0604020202020204" pitchFamily="34" charset="0"/>
              <a:cs typeface="Arial" panose="020B0604020202020204" pitchFamily="34" charset="0"/>
            </a:endParaRPr>
          </a:p>
        </p:txBody>
      </p:sp>
      <p:sp>
        <p:nvSpPr>
          <p:cNvPr id="424967" name="Text Box 7">
            <a:extLst>
              <a:ext uri="{FF2B5EF4-FFF2-40B4-BE49-F238E27FC236}">
                <a16:creationId xmlns:a16="http://schemas.microsoft.com/office/drawing/2014/main" id="{AA6231E0-FAF1-4CF6-9A60-169113CC9E9E}"/>
              </a:ext>
            </a:extLst>
          </p:cNvPr>
          <p:cNvSpPr txBox="1">
            <a:spLocks noChangeArrowheads="1"/>
          </p:cNvSpPr>
          <p:nvPr/>
        </p:nvSpPr>
        <p:spPr bwMode="auto">
          <a:xfrm>
            <a:off x="254000" y="3870325"/>
            <a:ext cx="8610600" cy="8540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905000" algn="l"/>
              </a:tabLst>
              <a:defRPr sz="2400">
                <a:solidFill>
                  <a:schemeClr val="tx1"/>
                </a:solidFill>
                <a:latin typeface="Tahoma" panose="020B0604030504040204" pitchFamily="34" charset="0"/>
              </a:defRPr>
            </a:lvl1pPr>
            <a:lvl2pPr marL="742950" indent="-285750" eaLnBrk="0" hangingPunct="0">
              <a:tabLst>
                <a:tab pos="1905000" algn="l"/>
              </a:tabLst>
              <a:defRPr sz="2400">
                <a:solidFill>
                  <a:schemeClr val="tx1"/>
                </a:solidFill>
                <a:latin typeface="Tahoma" panose="020B0604030504040204" pitchFamily="34" charset="0"/>
              </a:defRPr>
            </a:lvl2pPr>
            <a:lvl3pPr marL="1143000" indent="-228600" eaLnBrk="0" hangingPunct="0">
              <a:tabLst>
                <a:tab pos="1905000" algn="l"/>
              </a:tabLst>
              <a:defRPr sz="2400">
                <a:solidFill>
                  <a:schemeClr val="tx1"/>
                </a:solidFill>
                <a:latin typeface="Tahoma" panose="020B0604030504040204" pitchFamily="34" charset="0"/>
              </a:defRPr>
            </a:lvl3pPr>
            <a:lvl4pPr marL="1600200" indent="-228600" eaLnBrk="0" hangingPunct="0">
              <a:tabLst>
                <a:tab pos="1905000" algn="l"/>
              </a:tabLst>
              <a:defRPr sz="2400">
                <a:solidFill>
                  <a:schemeClr val="tx1"/>
                </a:solidFill>
                <a:latin typeface="Tahoma" panose="020B0604030504040204" pitchFamily="34" charset="0"/>
              </a:defRPr>
            </a:lvl4pPr>
            <a:lvl5pPr marL="2057400" indent="-228600" eaLnBrk="0" hangingPunct="0">
              <a:tabLst>
                <a:tab pos="1905000" algn="l"/>
              </a:tabLst>
              <a:defRPr sz="2400">
                <a:solidFill>
                  <a:schemeClr val="tx1"/>
                </a:solidFill>
                <a:latin typeface="Tahoma" panose="020B0604030504040204" pitchFamily="34" charset="0"/>
              </a:defRPr>
            </a:lvl5pPr>
            <a:lvl6pPr marL="25146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6pPr>
            <a:lvl7pPr marL="29718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7pPr>
            <a:lvl8pPr marL="34290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8pPr>
            <a:lvl9pPr marL="3886200" indent="-228600" eaLnBrk="0" fontAlgn="base" hangingPunct="0">
              <a:spcBef>
                <a:spcPct val="0"/>
              </a:spcBef>
              <a:spcAft>
                <a:spcPct val="0"/>
              </a:spcAft>
              <a:tabLst>
                <a:tab pos="1905000" algn="l"/>
              </a:tabLs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Leistungen zur sozialen Sicherung der Pflegepersonen, § 44</a:t>
            </a:r>
          </a:p>
          <a:p>
            <a:pPr algn="ctr" eaLnBrk="1" hangingPunct="1">
              <a:spcBef>
                <a:spcPct val="50000"/>
              </a:spcBef>
            </a:pPr>
            <a:r>
              <a:rPr lang="de-DE" altLang="de-DE" sz="2000">
                <a:latin typeface="Arial" panose="020B0604020202020204" pitchFamily="34" charset="0"/>
                <a:cs typeface="Arial" panose="020B0604020202020204" pitchFamily="34" charset="0"/>
              </a:rPr>
              <a:t>Beitragsentrichtung an Rentenversicherung</a:t>
            </a:r>
          </a:p>
        </p:txBody>
      </p:sp>
      <p:sp>
        <p:nvSpPr>
          <p:cNvPr id="424968" name="Text Box 8">
            <a:extLst>
              <a:ext uri="{FF2B5EF4-FFF2-40B4-BE49-F238E27FC236}">
                <a16:creationId xmlns:a16="http://schemas.microsoft.com/office/drawing/2014/main" id="{9AC824AD-38CD-4503-B12B-45A9806D11CD}"/>
              </a:ext>
            </a:extLst>
          </p:cNvPr>
          <p:cNvSpPr txBox="1">
            <a:spLocks noChangeArrowheads="1"/>
          </p:cNvSpPr>
          <p:nvPr/>
        </p:nvSpPr>
        <p:spPr bwMode="auto">
          <a:xfrm>
            <a:off x="241300" y="4860925"/>
            <a:ext cx="8610600" cy="3968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b="1">
                <a:latin typeface="Arial" panose="020B0604020202020204" pitchFamily="34" charset="0"/>
                <a:cs typeface="Arial" panose="020B0604020202020204" pitchFamily="34" charset="0"/>
              </a:rPr>
              <a:t>Pflegekurse für Angehörige u. ehrenamtl. Pflegepersonen, § 45</a:t>
            </a:r>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24966"/>
                                        </p:tgtEl>
                                        <p:attrNameLst>
                                          <p:attrName>style.visibility</p:attrName>
                                        </p:attrNameLst>
                                      </p:cBhvr>
                                      <p:to>
                                        <p:strVal val="visible"/>
                                      </p:to>
                                    </p:set>
                                    <p:anim calcmode="lin" valueType="num">
                                      <p:cBhvr additive="base">
                                        <p:cTn id="7" dur="500" fill="hold"/>
                                        <p:tgtEl>
                                          <p:spTgt spid="424966"/>
                                        </p:tgtEl>
                                        <p:attrNameLst>
                                          <p:attrName>ppt_x</p:attrName>
                                        </p:attrNameLst>
                                      </p:cBhvr>
                                      <p:tavLst>
                                        <p:tav tm="0">
                                          <p:val>
                                            <p:strVal val="0-#ppt_w/2"/>
                                          </p:val>
                                        </p:tav>
                                        <p:tav tm="100000">
                                          <p:val>
                                            <p:strVal val="#ppt_x"/>
                                          </p:val>
                                        </p:tav>
                                      </p:tavLst>
                                    </p:anim>
                                    <p:anim calcmode="lin" valueType="num">
                                      <p:cBhvr additive="base">
                                        <p:cTn id="8" dur="500" fill="hold"/>
                                        <p:tgtEl>
                                          <p:spTgt spid="4249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24967"/>
                                        </p:tgtEl>
                                        <p:attrNameLst>
                                          <p:attrName>style.visibility</p:attrName>
                                        </p:attrNameLst>
                                      </p:cBhvr>
                                      <p:to>
                                        <p:strVal val="visible"/>
                                      </p:to>
                                    </p:set>
                                    <p:anim calcmode="lin" valueType="num">
                                      <p:cBhvr additive="base">
                                        <p:cTn id="13" dur="500" fill="hold"/>
                                        <p:tgtEl>
                                          <p:spTgt spid="424967"/>
                                        </p:tgtEl>
                                        <p:attrNameLst>
                                          <p:attrName>ppt_x</p:attrName>
                                        </p:attrNameLst>
                                      </p:cBhvr>
                                      <p:tavLst>
                                        <p:tav tm="0">
                                          <p:val>
                                            <p:strVal val="0-#ppt_w/2"/>
                                          </p:val>
                                        </p:tav>
                                        <p:tav tm="100000">
                                          <p:val>
                                            <p:strVal val="#ppt_x"/>
                                          </p:val>
                                        </p:tav>
                                      </p:tavLst>
                                    </p:anim>
                                    <p:anim calcmode="lin" valueType="num">
                                      <p:cBhvr additive="base">
                                        <p:cTn id="14" dur="500" fill="hold"/>
                                        <p:tgtEl>
                                          <p:spTgt spid="42496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24968"/>
                                        </p:tgtEl>
                                        <p:attrNameLst>
                                          <p:attrName>style.visibility</p:attrName>
                                        </p:attrNameLst>
                                      </p:cBhvr>
                                      <p:to>
                                        <p:strVal val="visible"/>
                                      </p:to>
                                    </p:set>
                                    <p:anim calcmode="lin" valueType="num">
                                      <p:cBhvr additive="base">
                                        <p:cTn id="19" dur="500" fill="hold"/>
                                        <p:tgtEl>
                                          <p:spTgt spid="424968"/>
                                        </p:tgtEl>
                                        <p:attrNameLst>
                                          <p:attrName>ppt_x</p:attrName>
                                        </p:attrNameLst>
                                      </p:cBhvr>
                                      <p:tavLst>
                                        <p:tav tm="0">
                                          <p:val>
                                            <p:strVal val="0-#ppt_w/2"/>
                                          </p:val>
                                        </p:tav>
                                        <p:tav tm="100000">
                                          <p:val>
                                            <p:strVal val="#ppt_x"/>
                                          </p:val>
                                        </p:tav>
                                      </p:tavLst>
                                    </p:anim>
                                    <p:anim calcmode="lin" valueType="num">
                                      <p:cBhvr additive="base">
                                        <p:cTn id="20" dur="500" fill="hold"/>
                                        <p:tgtEl>
                                          <p:spTgt spid="4249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6" grpId="0" animBg="1" autoUpdateAnimBg="0"/>
      <p:bldP spid="424967" grpId="0" animBg="1" autoUpdateAnimBg="0"/>
      <p:bldP spid="424968" grpId="0" animBg="1" autoUpdateAnimBg="0"/>
    </p:bldLst>
  </p:timing>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BEAB73C-4F09-41E7-9EA9-9BD567F6CA60}"/>
              </a:ext>
            </a:extLst>
          </p:cNvPr>
          <p:cNvSpPr>
            <a:spLocks noGrp="1"/>
          </p:cNvSpPr>
          <p:nvPr>
            <p:ph type="ftr" sz="quarter" idx="11"/>
          </p:nvPr>
        </p:nvSpPr>
        <p:spPr/>
        <p:txBody>
          <a:bodyPr/>
          <a:lstStyle/>
          <a:p>
            <a:pPr>
              <a:defRPr/>
            </a:pPr>
            <a:r>
              <a:rPr lang="de-DE" dirty="0"/>
              <a:t>Das  Leistungsrecht der gesetzlichen Kranken- und Pflegeversicherung; Sommersemester 2018</a:t>
            </a:r>
          </a:p>
        </p:txBody>
      </p:sp>
      <p:sp>
        <p:nvSpPr>
          <p:cNvPr id="3" name="Foliennummernplatzhalter 2">
            <a:extLst>
              <a:ext uri="{FF2B5EF4-FFF2-40B4-BE49-F238E27FC236}">
                <a16:creationId xmlns:a16="http://schemas.microsoft.com/office/drawing/2014/main" id="{FFD450A8-88DA-4F91-BD21-0B43F6740C5E}"/>
              </a:ext>
            </a:extLst>
          </p:cNvPr>
          <p:cNvSpPr>
            <a:spLocks noGrp="1"/>
          </p:cNvSpPr>
          <p:nvPr>
            <p:ph type="sldNum" sz="quarter" idx="12"/>
          </p:nvPr>
        </p:nvSpPr>
        <p:spPr/>
        <p:txBody>
          <a:bodyPr/>
          <a:lstStyle/>
          <a:p>
            <a:fld id="{8CCE7278-F7C1-42F8-8F69-AB6CC9AE1CF0}" type="slidenum">
              <a:rPr lang="de-DE" altLang="de-DE" smtClean="0"/>
              <a:pPr/>
              <a:t>328</a:t>
            </a:fld>
            <a:endParaRPr lang="de-DE" altLang="de-DE"/>
          </a:p>
        </p:txBody>
      </p:sp>
      <p:sp>
        <p:nvSpPr>
          <p:cNvPr id="4" name="Textfeld 3">
            <a:extLst>
              <a:ext uri="{FF2B5EF4-FFF2-40B4-BE49-F238E27FC236}">
                <a16:creationId xmlns:a16="http://schemas.microsoft.com/office/drawing/2014/main" id="{DD395E72-408E-487E-947A-62BCD60224D0}"/>
              </a:ext>
            </a:extLst>
          </p:cNvPr>
          <p:cNvSpPr txBox="1"/>
          <p:nvPr/>
        </p:nvSpPr>
        <p:spPr>
          <a:xfrm>
            <a:off x="683568" y="2996952"/>
            <a:ext cx="7632848" cy="1754326"/>
          </a:xfrm>
          <a:prstGeom prst="rect">
            <a:avLst/>
          </a:prstGeom>
          <a:solidFill>
            <a:srgbClr val="FF0000"/>
          </a:solidFill>
        </p:spPr>
        <p:txBody>
          <a:bodyPr wrap="square" rtlCol="0">
            <a:spAutoFit/>
          </a:bodyPr>
          <a:lstStyle/>
          <a:p>
            <a:pPr algn="ctr"/>
            <a:r>
              <a:rPr lang="de-DE" sz="5400" dirty="0">
                <a:solidFill>
                  <a:schemeClr val="bg1"/>
                </a:solidFill>
              </a:rPr>
              <a:t>Danke für Ihre Aufmerksamkeit</a:t>
            </a:r>
          </a:p>
        </p:txBody>
      </p:sp>
    </p:spTree>
    <p:extLst>
      <p:ext uri="{BB962C8B-B14F-4D97-AF65-F5344CB8AC3E}">
        <p14:creationId xmlns:p14="http://schemas.microsoft.com/office/powerpoint/2010/main" val="2056020620"/>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ußzeilenplatzhalter 2">
            <a:extLst>
              <a:ext uri="{FF2B5EF4-FFF2-40B4-BE49-F238E27FC236}">
                <a16:creationId xmlns:a16="http://schemas.microsoft.com/office/drawing/2014/main" id="{81D5EBE0-43A8-4A1C-B026-954A69A7995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7891" name="Foliennummernplatzhalter 3">
            <a:extLst>
              <a:ext uri="{FF2B5EF4-FFF2-40B4-BE49-F238E27FC236}">
                <a16:creationId xmlns:a16="http://schemas.microsoft.com/office/drawing/2014/main" id="{EB36FB9E-EDCA-46F7-92E2-0E43F2225D9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8B335F1-52BC-424B-B9C6-2E5EB13A3DA1}" type="slidenum">
              <a:rPr lang="de-DE" altLang="de-DE" sz="1400"/>
              <a:pPr eaLnBrk="1" hangingPunct="1"/>
              <a:t>33</a:t>
            </a:fld>
            <a:endParaRPr lang="de-DE" altLang="de-DE" sz="1400"/>
          </a:p>
        </p:txBody>
      </p:sp>
      <p:sp>
        <p:nvSpPr>
          <p:cNvPr id="37892" name="Text Box 2">
            <a:extLst>
              <a:ext uri="{FF2B5EF4-FFF2-40B4-BE49-F238E27FC236}">
                <a16:creationId xmlns:a16="http://schemas.microsoft.com/office/drawing/2014/main" id="{30738F07-52EC-4B0F-9F7E-B5E404674450}"/>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(6)</a:t>
            </a:r>
            <a:endParaRPr lang="de-DE" altLang="de-DE" sz="2000" b="1">
              <a:latin typeface="Times New Roman" panose="02020603050405020304" pitchFamily="18" charset="0"/>
            </a:endParaRPr>
          </a:p>
        </p:txBody>
      </p:sp>
      <p:sp>
        <p:nvSpPr>
          <p:cNvPr id="37893" name="Text Box 3">
            <a:extLst>
              <a:ext uri="{FF2B5EF4-FFF2-40B4-BE49-F238E27FC236}">
                <a16:creationId xmlns:a16="http://schemas.microsoft.com/office/drawing/2014/main" id="{9E5CCFCC-8A6F-493C-827F-2390F9297015}"/>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 des Sachleistungsprinzips:</a:t>
            </a:r>
          </a:p>
        </p:txBody>
      </p:sp>
      <p:sp>
        <p:nvSpPr>
          <p:cNvPr id="92165" name="Text Box 5">
            <a:extLst>
              <a:ext uri="{FF2B5EF4-FFF2-40B4-BE49-F238E27FC236}">
                <a16:creationId xmlns:a16="http://schemas.microsoft.com/office/drawing/2014/main" id="{41675015-7018-4FBC-AB9A-7B1740508C84}"/>
              </a:ext>
            </a:extLst>
          </p:cNvPr>
          <p:cNvSpPr txBox="1">
            <a:spLocks noChangeArrowheads="1"/>
          </p:cNvSpPr>
          <p:nvPr/>
        </p:nvSpPr>
        <p:spPr bwMode="auto">
          <a:xfrm>
            <a:off x="609600" y="3048000"/>
            <a:ext cx="7848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Gegensatz zum Sachleistungsprinzip:</a:t>
            </a:r>
          </a:p>
        </p:txBody>
      </p:sp>
      <p:sp>
        <p:nvSpPr>
          <p:cNvPr id="92166" name="Text Box 6">
            <a:extLst>
              <a:ext uri="{FF2B5EF4-FFF2-40B4-BE49-F238E27FC236}">
                <a16:creationId xmlns:a16="http://schemas.microsoft.com/office/drawing/2014/main" id="{F3B63D87-D278-4DA9-8532-0E79CD6E977F}"/>
              </a:ext>
            </a:extLst>
          </p:cNvPr>
          <p:cNvSpPr txBox="1">
            <a:spLocks noChangeArrowheads="1"/>
          </p:cNvSpPr>
          <p:nvPr/>
        </p:nvSpPr>
        <p:spPr bwMode="auto">
          <a:xfrm>
            <a:off x="2819400" y="4016375"/>
            <a:ext cx="3562350" cy="6413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3600" b="1">
                <a:solidFill>
                  <a:schemeClr val="bg1"/>
                </a:solidFill>
                <a:latin typeface="Times New Roman" panose="02020603050405020304" pitchFamily="18" charset="0"/>
              </a:rPr>
              <a:t>Kostenerstattung</a:t>
            </a:r>
          </a:p>
        </p:txBody>
      </p:sp>
      <p:sp>
        <p:nvSpPr>
          <p:cNvPr id="37896" name="Rectangle 7">
            <a:extLst>
              <a:ext uri="{FF2B5EF4-FFF2-40B4-BE49-F238E27FC236}">
                <a16:creationId xmlns:a16="http://schemas.microsoft.com/office/drawing/2014/main" id="{6968529F-81AC-44C0-A35C-149DAB96F3E3}"/>
              </a:ext>
            </a:extLst>
          </p:cNvPr>
          <p:cNvSpPr>
            <a:spLocks noGrp="1" noChangeArrowheads="1"/>
          </p:cNvSpPr>
          <p:nvPr>
            <p:ph type="title" idx="4294967295"/>
          </p:nvPr>
        </p:nvSpPr>
        <p:spPr/>
        <p:txBody>
          <a:bodyPr/>
          <a:lstStyle/>
          <a:p>
            <a:pPr eaLnBrk="1" hangingPunct="1"/>
            <a:r>
              <a:rPr lang="de-DE" altLang="de-DE"/>
              <a:t>Sachleistung 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5"/>
                                        </p:tgtEl>
                                        <p:attrNameLst>
                                          <p:attrName>style.visibility</p:attrName>
                                        </p:attrNameLst>
                                      </p:cBhvr>
                                      <p:to>
                                        <p:strVal val="visible"/>
                                      </p:to>
                                    </p:set>
                                    <p:anim calcmode="lin" valueType="num">
                                      <p:cBhvr additive="base">
                                        <p:cTn id="7" dur="500" fill="hold"/>
                                        <p:tgtEl>
                                          <p:spTgt spid="92165"/>
                                        </p:tgtEl>
                                        <p:attrNameLst>
                                          <p:attrName>ppt_x</p:attrName>
                                        </p:attrNameLst>
                                      </p:cBhvr>
                                      <p:tavLst>
                                        <p:tav tm="0">
                                          <p:val>
                                            <p:strVal val="0-#ppt_w/2"/>
                                          </p:val>
                                        </p:tav>
                                        <p:tav tm="100000">
                                          <p:val>
                                            <p:strVal val="#ppt_x"/>
                                          </p:val>
                                        </p:tav>
                                      </p:tavLst>
                                    </p:anim>
                                    <p:anim calcmode="lin" valueType="num">
                                      <p:cBhvr additive="base">
                                        <p:cTn id="8" dur="500" fill="hold"/>
                                        <p:tgtEl>
                                          <p:spTgt spid="9216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66"/>
                                        </p:tgtEl>
                                        <p:attrNameLst>
                                          <p:attrName>style.visibility</p:attrName>
                                        </p:attrNameLst>
                                      </p:cBhvr>
                                      <p:to>
                                        <p:strVal val="visible"/>
                                      </p:to>
                                    </p:set>
                                    <p:anim calcmode="lin" valueType="num">
                                      <p:cBhvr additive="base">
                                        <p:cTn id="13" dur="500" fill="hold"/>
                                        <p:tgtEl>
                                          <p:spTgt spid="92166"/>
                                        </p:tgtEl>
                                        <p:attrNameLst>
                                          <p:attrName>ppt_x</p:attrName>
                                        </p:attrNameLst>
                                      </p:cBhvr>
                                      <p:tavLst>
                                        <p:tav tm="0">
                                          <p:val>
                                            <p:strVal val="#ppt_x"/>
                                          </p:val>
                                        </p:tav>
                                        <p:tav tm="100000">
                                          <p:val>
                                            <p:strVal val="#ppt_x"/>
                                          </p:val>
                                        </p:tav>
                                      </p:tavLst>
                                    </p:anim>
                                    <p:anim calcmode="lin" valueType="num">
                                      <p:cBhvr additive="base">
                                        <p:cTn id="14" dur="500" fill="hold"/>
                                        <p:tgtEl>
                                          <p:spTgt spid="921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5" grpId="0" autoUpdateAnimBg="0"/>
      <p:bldP spid="92166"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ußzeilenplatzhalter 2">
            <a:extLst>
              <a:ext uri="{FF2B5EF4-FFF2-40B4-BE49-F238E27FC236}">
                <a16:creationId xmlns:a16="http://schemas.microsoft.com/office/drawing/2014/main" id="{F472A6E3-7675-4270-B79D-6BA3BC83338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8915" name="Foliennummernplatzhalter 3">
            <a:extLst>
              <a:ext uri="{FF2B5EF4-FFF2-40B4-BE49-F238E27FC236}">
                <a16:creationId xmlns:a16="http://schemas.microsoft.com/office/drawing/2014/main" id="{379FD8A1-52D5-4D3D-9C3F-3B6B679E78D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C30383A-10E0-4517-B56A-B4809BBEA4AC}" type="slidenum">
              <a:rPr lang="de-DE" altLang="de-DE" sz="1400"/>
              <a:pPr eaLnBrk="1" hangingPunct="1"/>
              <a:t>34</a:t>
            </a:fld>
            <a:endParaRPr lang="de-DE" altLang="de-DE" sz="1400"/>
          </a:p>
        </p:txBody>
      </p:sp>
      <p:sp>
        <p:nvSpPr>
          <p:cNvPr id="38916" name="Rectangle 8">
            <a:extLst>
              <a:ext uri="{FF2B5EF4-FFF2-40B4-BE49-F238E27FC236}">
                <a16:creationId xmlns:a16="http://schemas.microsoft.com/office/drawing/2014/main" id="{EDCF9332-FEC0-49AA-B014-627EDAAAADE5}"/>
              </a:ext>
            </a:extLst>
          </p:cNvPr>
          <p:cNvSpPr>
            <a:spLocks noChangeArrowheads="1"/>
          </p:cNvSpPr>
          <p:nvPr/>
        </p:nvSpPr>
        <p:spPr bwMode="auto">
          <a:xfrm>
            <a:off x="990600" y="3886200"/>
            <a:ext cx="7315200" cy="1752600"/>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8917" name="Text Box 2">
            <a:extLst>
              <a:ext uri="{FF2B5EF4-FFF2-40B4-BE49-F238E27FC236}">
                <a16:creationId xmlns:a16="http://schemas.microsoft.com/office/drawing/2014/main" id="{1A2972C8-B0D3-49B4-9426-4EAB88078265}"/>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(7)</a:t>
            </a:r>
            <a:endParaRPr lang="de-DE" altLang="de-DE" sz="2000" b="1">
              <a:latin typeface="Times New Roman" panose="02020603050405020304" pitchFamily="18" charset="0"/>
            </a:endParaRPr>
          </a:p>
        </p:txBody>
      </p:sp>
      <p:sp>
        <p:nvSpPr>
          <p:cNvPr id="38918" name="Text Box 3">
            <a:extLst>
              <a:ext uri="{FF2B5EF4-FFF2-40B4-BE49-F238E27FC236}">
                <a16:creationId xmlns:a16="http://schemas.microsoft.com/office/drawing/2014/main" id="{06FFE698-A290-415F-8EB4-F639E7D13FD4}"/>
              </a:ext>
            </a:extLst>
          </p:cNvPr>
          <p:cNvSpPr txBox="1">
            <a:spLocks noChangeArrowheads="1"/>
          </p:cNvSpPr>
          <p:nvPr/>
        </p:nvSpPr>
        <p:spPr bwMode="auto">
          <a:xfrm>
            <a:off x="838200" y="2209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38919" name="Text Box 7">
            <a:extLst>
              <a:ext uri="{FF2B5EF4-FFF2-40B4-BE49-F238E27FC236}">
                <a16:creationId xmlns:a16="http://schemas.microsoft.com/office/drawing/2014/main" id="{641B105F-B73E-424E-8255-DBCF6F2B09A3}"/>
              </a:ext>
            </a:extLst>
          </p:cNvPr>
          <p:cNvSpPr txBox="1">
            <a:spLocks noChangeArrowheads="1"/>
          </p:cNvSpPr>
          <p:nvPr/>
        </p:nvSpPr>
        <p:spPr bwMode="auto">
          <a:xfrm>
            <a:off x="990600" y="2514600"/>
            <a:ext cx="7239000"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13 SGB V</a:t>
            </a:r>
          </a:p>
          <a:p>
            <a:pPr algn="ctr" eaLnBrk="1" hangingPunct="1">
              <a:spcBef>
                <a:spcPct val="50000"/>
              </a:spcBef>
            </a:pPr>
            <a:r>
              <a:rPr lang="de-DE" altLang="de-DE">
                <a:latin typeface="Times New Roman" panose="02020603050405020304" pitchFamily="18" charset="0"/>
              </a:rPr>
              <a:t>Kostenerstattung </a:t>
            </a:r>
          </a:p>
          <a:p>
            <a:pPr algn="ctr" eaLnBrk="1" hangingPunct="1">
              <a:spcBef>
                <a:spcPct val="50000"/>
              </a:spcBef>
            </a:pPr>
            <a:endParaRPr lang="de-DE" altLang="de-DE">
              <a:latin typeface="Times New Roman" panose="02020603050405020304" pitchFamily="18" charset="0"/>
            </a:endParaRPr>
          </a:p>
          <a:p>
            <a:pPr eaLnBrk="1" hangingPunct="1">
              <a:spcBef>
                <a:spcPct val="50000"/>
              </a:spcBef>
            </a:pPr>
            <a:r>
              <a:rPr lang="de-DE" altLang="de-DE">
                <a:latin typeface="Times New Roman" panose="02020603050405020304" pitchFamily="18" charset="0"/>
              </a:rPr>
              <a:t>(1) Die Krankenkasse darf an Stelle der Sach- oder Dienstleistung (§ 2 Abs. 2) Kosten nur erstatten, soweit es dieses oder das SGB IX vorsieht. </a:t>
            </a:r>
          </a:p>
        </p:txBody>
      </p:sp>
      <p:sp>
        <p:nvSpPr>
          <p:cNvPr id="38920" name="Rectangle 9">
            <a:extLst>
              <a:ext uri="{FF2B5EF4-FFF2-40B4-BE49-F238E27FC236}">
                <a16:creationId xmlns:a16="http://schemas.microsoft.com/office/drawing/2014/main" id="{3FCDAAB6-E1F6-47AC-A8A2-A4509CBD46C9}"/>
              </a:ext>
            </a:extLst>
          </p:cNvPr>
          <p:cNvSpPr>
            <a:spLocks noGrp="1" noChangeArrowheads="1"/>
          </p:cNvSpPr>
          <p:nvPr>
            <p:ph type="title" idx="4294967295"/>
          </p:nvPr>
        </p:nvSpPr>
        <p:spPr/>
        <p:txBody>
          <a:bodyPr/>
          <a:lstStyle/>
          <a:p>
            <a:pPr eaLnBrk="1" hangingPunct="1"/>
            <a:r>
              <a:rPr lang="de-DE" altLang="de-DE"/>
              <a:t>Sachleistung 7</a:t>
            </a:r>
          </a:p>
        </p:txBody>
      </p:sp>
    </p:spTree>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ußzeilenplatzhalter 2">
            <a:extLst>
              <a:ext uri="{FF2B5EF4-FFF2-40B4-BE49-F238E27FC236}">
                <a16:creationId xmlns:a16="http://schemas.microsoft.com/office/drawing/2014/main" id="{B4322F51-8F6D-40BF-8FD9-4320F49D561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39939" name="Foliennummernplatzhalter 3">
            <a:extLst>
              <a:ext uri="{FF2B5EF4-FFF2-40B4-BE49-F238E27FC236}">
                <a16:creationId xmlns:a16="http://schemas.microsoft.com/office/drawing/2014/main" id="{A4DF6265-92FC-4F0D-8BB1-164430242FC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09A1930-0E1C-432F-AE3B-48DA3B982030}" type="slidenum">
              <a:rPr lang="de-DE" altLang="de-DE" sz="1400"/>
              <a:pPr eaLnBrk="1" hangingPunct="1"/>
              <a:t>35</a:t>
            </a:fld>
            <a:endParaRPr lang="de-DE" altLang="de-DE" sz="1400"/>
          </a:p>
        </p:txBody>
      </p:sp>
      <p:sp>
        <p:nvSpPr>
          <p:cNvPr id="39940" name="Rectangle 2">
            <a:extLst>
              <a:ext uri="{FF2B5EF4-FFF2-40B4-BE49-F238E27FC236}">
                <a16:creationId xmlns:a16="http://schemas.microsoft.com/office/drawing/2014/main" id="{5B9C56BD-AADF-48B6-AFA7-233D9FA2165D}"/>
              </a:ext>
            </a:extLst>
          </p:cNvPr>
          <p:cNvSpPr>
            <a:spLocks noChangeArrowheads="1"/>
          </p:cNvSpPr>
          <p:nvPr/>
        </p:nvSpPr>
        <p:spPr bwMode="auto">
          <a:xfrm>
            <a:off x="685800" y="3271838"/>
            <a:ext cx="8001000" cy="2743200"/>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9941" name="Text Box 3">
            <a:extLst>
              <a:ext uri="{FF2B5EF4-FFF2-40B4-BE49-F238E27FC236}">
                <a16:creationId xmlns:a16="http://schemas.microsoft.com/office/drawing/2014/main" id="{38843027-088F-4A4D-8F47-891562C0EE41}"/>
              </a:ext>
            </a:extLst>
          </p:cNvPr>
          <p:cNvSpPr txBox="1">
            <a:spLocks noChangeArrowheads="1"/>
          </p:cNvSpPr>
          <p:nvPr/>
        </p:nvSpPr>
        <p:spPr bwMode="auto">
          <a:xfrm>
            <a:off x="762000" y="2286000"/>
            <a:ext cx="80010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latin typeface="Times New Roman" panose="02020603050405020304" pitchFamily="18" charset="0"/>
              </a:rPr>
              <a:t>§ 13 SGB V</a:t>
            </a:r>
          </a:p>
          <a:p>
            <a:pPr algn="ctr" eaLnBrk="1" hangingPunct="1">
              <a:spcBef>
                <a:spcPct val="50000"/>
              </a:spcBef>
            </a:pPr>
            <a:r>
              <a:rPr lang="de-DE" altLang="de-DE" dirty="0">
                <a:latin typeface="Times New Roman" panose="02020603050405020304" pitchFamily="18" charset="0"/>
              </a:rPr>
              <a:t>Kostenerstattung </a:t>
            </a:r>
          </a:p>
          <a:p>
            <a:pPr eaLnBrk="1" hangingPunct="1">
              <a:spcBef>
                <a:spcPct val="50000"/>
              </a:spcBef>
            </a:pPr>
            <a:r>
              <a:rPr lang="de-DE" altLang="de-DE" sz="1400" dirty="0">
                <a:latin typeface="Times New Roman" panose="02020603050405020304" pitchFamily="18" charset="0"/>
              </a:rPr>
              <a:t>(2) Versicherte können anstelle der Sach- oder Dienstleistungen Kostenerstattung wählen. Sie sind von ihrer Krankenkasse vor ihrer Wahl zu beraten. Eine Beschränkung der Wahl auf den Bereich der </a:t>
            </a:r>
            <a:r>
              <a:rPr lang="de-DE" altLang="de-DE" sz="1400" b="1" dirty="0">
                <a:latin typeface="Times New Roman" panose="02020603050405020304" pitchFamily="18" charset="0"/>
              </a:rPr>
              <a:t>ambulanten Behandlung</a:t>
            </a:r>
            <a:r>
              <a:rPr lang="de-DE" altLang="de-DE" sz="1400" dirty="0">
                <a:latin typeface="Times New Roman" panose="02020603050405020304" pitchFamily="18" charset="0"/>
              </a:rPr>
              <a:t> ist möglich. Nicht im Vierten Kapitel genannte Leistungserbringer dürfen nur nach vorheriger Zustimmung der Krankenkasse in Anspruch genommen werden. Eine Zustimmung kann erteilt werden, wenn medizinische oder soziale Gründe eine Inanspruchnahme dieser Leistungserbringer rechtfertigen und eine zumindest gleichwertige Versorgung gewährleistet ist. Die Inanspruchnahme von Leistungserbringern nach § 95b Abs. 3 Satz 1 im Wege der Kostenerstattung ist ausgeschlossen. Anspruch auf Erstattung besteht höchstens in Höhe der Vergütung, die die Krankenkasse bei Erbringung als Sachleistung zu tragen hätte. Die Satzung hat das Verfahren der Kostenerstattung zu regeln. Sie </a:t>
            </a:r>
            <a:r>
              <a:rPr lang="de-DE" altLang="de-DE" sz="1400" b="1" dirty="0">
                <a:latin typeface="Times New Roman" panose="02020603050405020304" pitchFamily="18" charset="0"/>
              </a:rPr>
              <a:t>hat</a:t>
            </a:r>
            <a:r>
              <a:rPr lang="de-DE" altLang="de-DE" sz="1400" dirty="0">
                <a:latin typeface="Times New Roman" panose="02020603050405020304" pitchFamily="18" charset="0"/>
              </a:rPr>
              <a:t> dabei ausreichende Abschläge vom Erstattungsbetrag für Verwaltungskosten </a:t>
            </a:r>
            <a:r>
              <a:rPr lang="de-DE" altLang="de-DE" sz="1400" b="1" dirty="0">
                <a:latin typeface="Times New Roman" panose="02020603050405020304" pitchFamily="18" charset="0"/>
              </a:rPr>
              <a:t>und fehlende Wirtschaftlichkeitsprüfungen</a:t>
            </a:r>
            <a:r>
              <a:rPr lang="de-DE" altLang="de-DE" sz="1400" dirty="0">
                <a:latin typeface="Times New Roman" panose="02020603050405020304" pitchFamily="18" charset="0"/>
              </a:rPr>
              <a:t> vorzusehen sowie vorgesehene Zuzahlungen in Abzug zu bringen. Die Versicherten sind an ihre Wahl der Kostenerstattung mindestens </a:t>
            </a:r>
            <a:r>
              <a:rPr lang="de-DE" altLang="de-DE" sz="1400" b="1" dirty="0">
                <a:latin typeface="Times New Roman" panose="02020603050405020304" pitchFamily="18" charset="0"/>
              </a:rPr>
              <a:t>ein Jahr</a:t>
            </a:r>
            <a:r>
              <a:rPr lang="de-DE" altLang="de-DE" sz="1400" dirty="0">
                <a:latin typeface="Times New Roman" panose="02020603050405020304" pitchFamily="18" charset="0"/>
              </a:rPr>
              <a:t> gebunden.</a:t>
            </a:r>
          </a:p>
        </p:txBody>
      </p:sp>
      <p:sp>
        <p:nvSpPr>
          <p:cNvPr id="39942" name="Text Box 4">
            <a:extLst>
              <a:ext uri="{FF2B5EF4-FFF2-40B4-BE49-F238E27FC236}">
                <a16:creationId xmlns:a16="http://schemas.microsoft.com/office/drawing/2014/main" id="{7A9FE7DE-FE0D-49B7-9F34-5E4C09C58B33}"/>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(8)</a:t>
            </a:r>
            <a:endParaRPr lang="de-DE" altLang="de-DE" sz="2000" b="1">
              <a:latin typeface="Times New Roman" panose="02020603050405020304" pitchFamily="18" charset="0"/>
            </a:endParaRPr>
          </a:p>
        </p:txBody>
      </p:sp>
      <p:sp>
        <p:nvSpPr>
          <p:cNvPr id="39943" name="Text Box 5">
            <a:extLst>
              <a:ext uri="{FF2B5EF4-FFF2-40B4-BE49-F238E27FC236}">
                <a16:creationId xmlns:a16="http://schemas.microsoft.com/office/drawing/2014/main" id="{EFFA9999-FB70-4CBE-8E45-802A3AE9C7FF}"/>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9398" name="Text Box 6">
            <a:extLst>
              <a:ext uri="{FF2B5EF4-FFF2-40B4-BE49-F238E27FC236}">
                <a16:creationId xmlns:a16="http://schemas.microsoft.com/office/drawing/2014/main" id="{C1A8252C-BCC5-4A6F-B534-60412E64D297}"/>
              </a:ext>
            </a:extLst>
          </p:cNvPr>
          <p:cNvSpPr txBox="1">
            <a:spLocks noChangeArrowheads="1"/>
          </p:cNvSpPr>
          <p:nvPr/>
        </p:nvSpPr>
        <p:spPr bwMode="auto">
          <a:xfrm rot="-1036505">
            <a:off x="6172200" y="2362200"/>
            <a:ext cx="2286000" cy="6413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solidFill>
                  <a:schemeClr val="bg1"/>
                </a:solidFill>
                <a:latin typeface="Times New Roman" panose="02020603050405020304" pitchFamily="18" charset="0"/>
              </a:rPr>
              <a:t>Alte Fassung vor WSG</a:t>
            </a:r>
          </a:p>
        </p:txBody>
      </p:sp>
      <p:sp>
        <p:nvSpPr>
          <p:cNvPr id="39945" name="Rectangle 7">
            <a:extLst>
              <a:ext uri="{FF2B5EF4-FFF2-40B4-BE49-F238E27FC236}">
                <a16:creationId xmlns:a16="http://schemas.microsoft.com/office/drawing/2014/main" id="{3587DF24-2694-4537-95FF-0618B1EC791B}"/>
              </a:ext>
            </a:extLst>
          </p:cNvPr>
          <p:cNvSpPr>
            <a:spLocks noGrp="1" noChangeArrowheads="1"/>
          </p:cNvSpPr>
          <p:nvPr>
            <p:ph type="title" idx="4294967295"/>
          </p:nvPr>
        </p:nvSpPr>
        <p:spPr/>
        <p:txBody>
          <a:bodyPr/>
          <a:lstStyle/>
          <a:p>
            <a:pPr eaLnBrk="1" hangingPunct="1"/>
            <a:r>
              <a:rPr lang="de-DE" altLang="de-DE"/>
              <a:t>Sachleistung 8</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59398"/>
                                        </p:tgtEl>
                                        <p:attrNameLst>
                                          <p:attrName>style.visibility</p:attrName>
                                        </p:attrNameLst>
                                      </p:cBhvr>
                                      <p:to>
                                        <p:strVal val="visible"/>
                                      </p:to>
                                    </p:set>
                                    <p:anim calcmode="lin" valueType="num">
                                      <p:cBhvr additive="base">
                                        <p:cTn id="7" dur="500" fill="hold"/>
                                        <p:tgtEl>
                                          <p:spTgt spid="59398"/>
                                        </p:tgtEl>
                                        <p:attrNameLst>
                                          <p:attrName>ppt_x</p:attrName>
                                        </p:attrNameLst>
                                      </p:cBhvr>
                                      <p:tavLst>
                                        <p:tav tm="0">
                                          <p:val>
                                            <p:strVal val="1+#ppt_w/2"/>
                                          </p:val>
                                        </p:tav>
                                        <p:tav tm="100000">
                                          <p:val>
                                            <p:strVal val="#ppt_x"/>
                                          </p:val>
                                        </p:tav>
                                      </p:tavLst>
                                    </p:anim>
                                    <p:anim calcmode="lin" valueType="num">
                                      <p:cBhvr additive="base">
                                        <p:cTn id="8" dur="500" fill="hold"/>
                                        <p:tgtEl>
                                          <p:spTgt spid="5939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8"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ußzeilenplatzhalter 2">
            <a:extLst>
              <a:ext uri="{FF2B5EF4-FFF2-40B4-BE49-F238E27FC236}">
                <a16:creationId xmlns:a16="http://schemas.microsoft.com/office/drawing/2014/main" id="{6FF6A3A1-3C2A-4BCD-B27F-116F36644CE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0963" name="Foliennummernplatzhalter 3">
            <a:extLst>
              <a:ext uri="{FF2B5EF4-FFF2-40B4-BE49-F238E27FC236}">
                <a16:creationId xmlns:a16="http://schemas.microsoft.com/office/drawing/2014/main" id="{E865FEE8-A390-4C4F-AA50-12B43FFC2D2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2E6F4C0-4070-449C-A79A-4109801143EF}" type="slidenum">
              <a:rPr lang="de-DE" altLang="de-DE" sz="1400"/>
              <a:pPr eaLnBrk="1" hangingPunct="1"/>
              <a:t>36</a:t>
            </a:fld>
            <a:endParaRPr lang="de-DE" altLang="de-DE" sz="1400"/>
          </a:p>
        </p:txBody>
      </p:sp>
      <p:sp>
        <p:nvSpPr>
          <p:cNvPr id="40964" name="Rectangle 2">
            <a:extLst>
              <a:ext uri="{FF2B5EF4-FFF2-40B4-BE49-F238E27FC236}">
                <a16:creationId xmlns:a16="http://schemas.microsoft.com/office/drawing/2014/main" id="{0E55BED8-7119-4293-9DB3-82E95D80F438}"/>
              </a:ext>
            </a:extLst>
          </p:cNvPr>
          <p:cNvSpPr>
            <a:spLocks noChangeArrowheads="1"/>
          </p:cNvSpPr>
          <p:nvPr/>
        </p:nvSpPr>
        <p:spPr bwMode="auto">
          <a:xfrm>
            <a:off x="685800" y="2667000"/>
            <a:ext cx="8001000" cy="3733800"/>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40965" name="Text Box 3">
            <a:extLst>
              <a:ext uri="{FF2B5EF4-FFF2-40B4-BE49-F238E27FC236}">
                <a16:creationId xmlns:a16="http://schemas.microsoft.com/office/drawing/2014/main" id="{8FC690EB-60D8-4794-8A8C-0A9F8F33506B}"/>
              </a:ext>
            </a:extLst>
          </p:cNvPr>
          <p:cNvSpPr txBox="1">
            <a:spLocks noChangeArrowheads="1"/>
          </p:cNvSpPr>
          <p:nvPr/>
        </p:nvSpPr>
        <p:spPr bwMode="auto">
          <a:xfrm>
            <a:off x="762000" y="2286000"/>
            <a:ext cx="8001000" cy="40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latin typeface="Times New Roman" panose="02020603050405020304" pitchFamily="18" charset="0"/>
              </a:rPr>
              <a:t>§ 13 SGB V</a:t>
            </a:r>
            <a:endParaRPr lang="de-DE" altLang="de-DE">
              <a:latin typeface="Times New Roman" panose="02020603050405020304" pitchFamily="18" charset="0"/>
            </a:endParaRPr>
          </a:p>
          <a:p>
            <a:pPr eaLnBrk="1" hangingPunct="1">
              <a:spcBef>
                <a:spcPct val="50000"/>
              </a:spcBef>
            </a:pPr>
            <a:r>
              <a:rPr lang="de-DE" altLang="de-DE" sz="1400">
                <a:latin typeface="Times New Roman" panose="02020603050405020304" pitchFamily="18" charset="0"/>
              </a:rPr>
              <a:t>(2) Versicherte können anstelle der Sach- oder Dienstleistungen Kostenerstattung wählen. Hierüber haben sie ihre Krankenkasse vor Inanspruchnahme der Leistung in Kenntnis zu setzen. Der Leistungserbringer hat die Versicherten vor Inanspruchnahme der Leistung darüber zu informieren, dass Kosten, die nicht von der Krankenkasse übernommen werden, von dem Versicherten zu tragen sind. Eine Einschränkung der Wahl auf den Bereich </a:t>
            </a:r>
            <a:r>
              <a:rPr lang="de-DE" altLang="de-DE" sz="1400" b="1">
                <a:latin typeface="Times New Roman" panose="02020603050405020304" pitchFamily="18" charset="0"/>
              </a:rPr>
              <a:t>der ärztlichen Versorgung</a:t>
            </a:r>
            <a:r>
              <a:rPr lang="de-DE" altLang="de-DE" sz="1400">
                <a:latin typeface="Times New Roman" panose="02020603050405020304" pitchFamily="18" charset="0"/>
              </a:rPr>
              <a:t>, der </a:t>
            </a:r>
            <a:r>
              <a:rPr lang="de-DE" altLang="de-DE" sz="1400" b="1">
                <a:latin typeface="Times New Roman" panose="02020603050405020304" pitchFamily="18" charset="0"/>
              </a:rPr>
              <a:t>zahnärztlichen Versorgung</a:t>
            </a:r>
            <a:r>
              <a:rPr lang="de-DE" altLang="de-DE" sz="1400">
                <a:latin typeface="Times New Roman" panose="02020603050405020304" pitchFamily="18" charset="0"/>
              </a:rPr>
              <a:t>, den </a:t>
            </a:r>
            <a:r>
              <a:rPr lang="de-DE" altLang="de-DE" sz="1400" b="1">
                <a:latin typeface="Times New Roman" panose="02020603050405020304" pitchFamily="18" charset="0"/>
              </a:rPr>
              <a:t>stationären Bereich</a:t>
            </a:r>
            <a:r>
              <a:rPr lang="de-DE" altLang="de-DE" sz="1400">
                <a:latin typeface="Times New Roman" panose="02020603050405020304" pitchFamily="18" charset="0"/>
              </a:rPr>
              <a:t> oder auf </a:t>
            </a:r>
            <a:r>
              <a:rPr lang="de-DE" altLang="de-DE" sz="1400" b="1">
                <a:latin typeface="Times New Roman" panose="02020603050405020304" pitchFamily="18" charset="0"/>
              </a:rPr>
              <a:t>veranlasste Leistungen</a:t>
            </a:r>
            <a:r>
              <a:rPr lang="de-DE" altLang="de-DE" sz="1400">
                <a:latin typeface="Times New Roman" panose="02020603050405020304" pitchFamily="18" charset="0"/>
              </a:rPr>
              <a:t> ist möglich. Nicht im 4. Kapitel genannte Leistungserbringer dürfen nur nach vorheriger Zustimmung der Krankenkasse in Anspruch genommen werden. Eine Zustimmung kann erteilt werden, wenn medizinische oder soziale Gründe eine Inanspruchnahme dieser Leistungserbringer rechtfertigen und eine zumindest gleichwertige Versorgung gewährleistet ist. Die Inanspruchnahme von Leistungserbringern nach § 95b Abs. 3 Satz 1 im Wege der Kostenerstattung ist ausgeschlossen. Anspruch auf Erstattung besteht höchstens in Höhe der Vergütung, die die Krankenkasse bei Erbringung als Sachleistung zu tragen hätte. Die Satzung hat das Verfahren der Kostenerstattung zu regeln. Sie </a:t>
            </a:r>
            <a:r>
              <a:rPr lang="de-DE" altLang="de-DE" sz="1400" b="1">
                <a:latin typeface="Times New Roman" panose="02020603050405020304" pitchFamily="18" charset="0"/>
              </a:rPr>
              <a:t>kann</a:t>
            </a:r>
            <a:r>
              <a:rPr lang="de-DE" altLang="de-DE" sz="1400">
                <a:latin typeface="Times New Roman" panose="02020603050405020304" pitchFamily="18" charset="0"/>
              </a:rPr>
              <a:t> dabei Abschläge vom Erstattungsbetrag für Verwaltungskosten von höchstens 5 %  in Abzug zu bringen. </a:t>
            </a:r>
            <a:r>
              <a:rPr lang="de-DE" altLang="de-DE" sz="1400" b="1">
                <a:latin typeface="Times New Roman" panose="02020603050405020304" pitchFamily="18" charset="0"/>
              </a:rPr>
              <a:t>Im Falle der Kostenerstattung nach § 129 Abs. 1 Satz 5 sind die der Krankenkasse entgangenen Rabatte nach § 130 a Abs. 8 sowie die Mehrkosten im Vergleich zur Abgabe eines Arzneimittels nach § 129 Abs. 1 Satz 3 und 4 zu berücksichtigen; die Abschläge sollen pauschaliert werden</a:t>
            </a:r>
            <a:r>
              <a:rPr lang="de-DE" altLang="de-DE" sz="1400">
                <a:latin typeface="Times New Roman" panose="02020603050405020304" pitchFamily="18" charset="0"/>
              </a:rPr>
              <a:t>. Die Versicherten sind an ihre Wahl der Kostenerstattung mindestens ein </a:t>
            </a:r>
            <a:r>
              <a:rPr lang="de-DE" altLang="de-DE" sz="1400" b="1">
                <a:latin typeface="Times New Roman" panose="02020603050405020304" pitchFamily="18" charset="0"/>
              </a:rPr>
              <a:t>Kalendervierteljahr</a:t>
            </a:r>
            <a:r>
              <a:rPr lang="de-DE" altLang="de-DE" sz="1400">
                <a:latin typeface="Times New Roman" panose="02020603050405020304" pitchFamily="18" charset="0"/>
              </a:rPr>
              <a:t> gebunden.</a:t>
            </a:r>
          </a:p>
        </p:txBody>
      </p:sp>
      <p:sp>
        <p:nvSpPr>
          <p:cNvPr id="40966" name="Text Box 4">
            <a:extLst>
              <a:ext uri="{FF2B5EF4-FFF2-40B4-BE49-F238E27FC236}">
                <a16:creationId xmlns:a16="http://schemas.microsoft.com/office/drawing/2014/main" id="{0570C027-3F1A-4C89-973B-12D374120171}"/>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(9)</a:t>
            </a:r>
            <a:endParaRPr lang="de-DE" altLang="de-DE" sz="2000" b="1">
              <a:latin typeface="Times New Roman" panose="02020603050405020304" pitchFamily="18" charset="0"/>
            </a:endParaRPr>
          </a:p>
        </p:txBody>
      </p:sp>
      <p:sp>
        <p:nvSpPr>
          <p:cNvPr id="40967" name="Text Box 5">
            <a:extLst>
              <a:ext uri="{FF2B5EF4-FFF2-40B4-BE49-F238E27FC236}">
                <a16:creationId xmlns:a16="http://schemas.microsoft.com/office/drawing/2014/main" id="{17439FF9-C8F8-4383-AB4B-94CB581B0386}"/>
              </a:ext>
            </a:extLst>
          </p:cNvPr>
          <p:cNvSpPr txBox="1">
            <a:spLocks noChangeArrowheads="1"/>
          </p:cNvSpPr>
          <p:nvPr/>
        </p:nvSpPr>
        <p:spPr bwMode="auto">
          <a:xfrm>
            <a:off x="7620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0968" name="Rectangle 6">
            <a:extLst>
              <a:ext uri="{FF2B5EF4-FFF2-40B4-BE49-F238E27FC236}">
                <a16:creationId xmlns:a16="http://schemas.microsoft.com/office/drawing/2014/main" id="{F4D3FE5A-11C3-4296-87A5-CE80B754318C}"/>
              </a:ext>
            </a:extLst>
          </p:cNvPr>
          <p:cNvSpPr>
            <a:spLocks noGrp="1" noChangeArrowheads="1"/>
          </p:cNvSpPr>
          <p:nvPr>
            <p:ph type="title" idx="4294967295"/>
          </p:nvPr>
        </p:nvSpPr>
        <p:spPr/>
        <p:txBody>
          <a:bodyPr/>
          <a:lstStyle/>
          <a:p>
            <a:pPr eaLnBrk="1" hangingPunct="1"/>
            <a:r>
              <a:rPr lang="de-DE" altLang="de-DE"/>
              <a:t>Sachleistung 9</a:t>
            </a:r>
          </a:p>
        </p:txBody>
      </p:sp>
      <p:sp>
        <p:nvSpPr>
          <p:cNvPr id="80903" name="Text Box 7">
            <a:extLst>
              <a:ext uri="{FF2B5EF4-FFF2-40B4-BE49-F238E27FC236}">
                <a16:creationId xmlns:a16="http://schemas.microsoft.com/office/drawing/2014/main" id="{093DE1D0-6185-4426-8EE2-8D0F2F1395E9}"/>
              </a:ext>
            </a:extLst>
          </p:cNvPr>
          <p:cNvSpPr txBox="1">
            <a:spLocks noChangeArrowheads="1"/>
          </p:cNvSpPr>
          <p:nvPr/>
        </p:nvSpPr>
        <p:spPr bwMode="auto">
          <a:xfrm rot="-1036505">
            <a:off x="6324600" y="1371600"/>
            <a:ext cx="2286000" cy="9159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solidFill>
                  <a:schemeClr val="bg1"/>
                </a:solidFill>
                <a:latin typeface="Times New Roman" panose="02020603050405020304" pitchFamily="18" charset="0"/>
              </a:rPr>
              <a:t>Neue Fassung nach WSG, AMNOG und GKV-FinG</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80903"/>
                                        </p:tgtEl>
                                        <p:attrNameLst>
                                          <p:attrName>style.visibility</p:attrName>
                                        </p:attrNameLst>
                                      </p:cBhvr>
                                      <p:to>
                                        <p:strVal val="visible"/>
                                      </p:to>
                                    </p:set>
                                    <p:anim calcmode="lin" valueType="num">
                                      <p:cBhvr additive="base">
                                        <p:cTn id="7" dur="500" fill="hold"/>
                                        <p:tgtEl>
                                          <p:spTgt spid="80903"/>
                                        </p:tgtEl>
                                        <p:attrNameLst>
                                          <p:attrName>ppt_x</p:attrName>
                                        </p:attrNameLst>
                                      </p:cBhvr>
                                      <p:tavLst>
                                        <p:tav tm="0">
                                          <p:val>
                                            <p:strVal val="1+#ppt_w/2"/>
                                          </p:val>
                                        </p:tav>
                                        <p:tav tm="100000">
                                          <p:val>
                                            <p:strVal val="#ppt_x"/>
                                          </p:val>
                                        </p:tav>
                                      </p:tavLst>
                                    </p:anim>
                                    <p:anim calcmode="lin" valueType="num">
                                      <p:cBhvr additive="base">
                                        <p:cTn id="8" dur="500" fill="hold"/>
                                        <p:tgtEl>
                                          <p:spTgt spid="8090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3" grpId="0" animBg="1"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ußzeilenplatzhalter 2">
            <a:extLst>
              <a:ext uri="{FF2B5EF4-FFF2-40B4-BE49-F238E27FC236}">
                <a16:creationId xmlns:a16="http://schemas.microsoft.com/office/drawing/2014/main" id="{3FA3F360-70D8-4237-BDBB-572DDDFA800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1987" name="Foliennummernplatzhalter 3">
            <a:extLst>
              <a:ext uri="{FF2B5EF4-FFF2-40B4-BE49-F238E27FC236}">
                <a16:creationId xmlns:a16="http://schemas.microsoft.com/office/drawing/2014/main" id="{558EB068-B913-479F-9100-E4A877CC3BF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20B0AA4-1737-4DB1-B2B4-302F800B3D5B}" type="slidenum">
              <a:rPr lang="de-DE" altLang="de-DE" sz="1400"/>
              <a:pPr eaLnBrk="1" hangingPunct="1"/>
              <a:t>37</a:t>
            </a:fld>
            <a:endParaRPr lang="de-DE" altLang="de-DE" sz="1400"/>
          </a:p>
        </p:txBody>
      </p:sp>
      <p:sp>
        <p:nvSpPr>
          <p:cNvPr id="41988" name="Text Box 3">
            <a:extLst>
              <a:ext uri="{FF2B5EF4-FFF2-40B4-BE49-F238E27FC236}">
                <a16:creationId xmlns:a16="http://schemas.microsoft.com/office/drawing/2014/main" id="{235EECCD-ACCB-4E12-B7F5-B8FBF49C98F1}"/>
              </a:ext>
            </a:extLst>
          </p:cNvPr>
          <p:cNvSpPr txBox="1">
            <a:spLocks noChangeArrowheads="1"/>
          </p:cNvSpPr>
          <p:nvPr/>
        </p:nvSpPr>
        <p:spPr bwMode="auto">
          <a:xfrm>
            <a:off x="457200" y="2286000"/>
            <a:ext cx="80010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13 SGB V</a:t>
            </a:r>
          </a:p>
          <a:p>
            <a:pPr algn="ctr" eaLnBrk="1" hangingPunct="1">
              <a:spcBef>
                <a:spcPct val="50000"/>
              </a:spcBef>
            </a:pPr>
            <a:r>
              <a:rPr lang="de-DE" altLang="de-DE">
                <a:latin typeface="Times New Roman" panose="02020603050405020304" pitchFamily="18" charset="0"/>
              </a:rPr>
              <a:t>Kostenerstattung </a:t>
            </a:r>
          </a:p>
        </p:txBody>
      </p:sp>
      <p:sp>
        <p:nvSpPr>
          <p:cNvPr id="41989" name="Text Box 4">
            <a:extLst>
              <a:ext uri="{FF2B5EF4-FFF2-40B4-BE49-F238E27FC236}">
                <a16:creationId xmlns:a16="http://schemas.microsoft.com/office/drawing/2014/main" id="{5E291BC3-D1FC-42C2-AEF4-29D9669D5F67}"/>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(10)</a:t>
            </a:r>
            <a:endParaRPr lang="de-DE" altLang="de-DE" sz="2000" b="1">
              <a:latin typeface="Times New Roman" panose="02020603050405020304" pitchFamily="18" charset="0"/>
            </a:endParaRPr>
          </a:p>
        </p:txBody>
      </p:sp>
      <p:sp>
        <p:nvSpPr>
          <p:cNvPr id="41990" name="Text Box 5">
            <a:extLst>
              <a:ext uri="{FF2B5EF4-FFF2-40B4-BE49-F238E27FC236}">
                <a16:creationId xmlns:a16="http://schemas.microsoft.com/office/drawing/2014/main" id="{337B08A0-6AB1-4A1A-B6B8-0629193E3DAC}"/>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grpSp>
        <p:nvGrpSpPr>
          <p:cNvPr id="41991" name="Group 8">
            <a:extLst>
              <a:ext uri="{FF2B5EF4-FFF2-40B4-BE49-F238E27FC236}">
                <a16:creationId xmlns:a16="http://schemas.microsoft.com/office/drawing/2014/main" id="{031AB17F-448C-4AC7-95AD-722BFEFC0A0A}"/>
              </a:ext>
            </a:extLst>
          </p:cNvPr>
          <p:cNvGrpSpPr>
            <a:grpSpLocks/>
          </p:cNvGrpSpPr>
          <p:nvPr/>
        </p:nvGrpSpPr>
        <p:grpSpPr bwMode="auto">
          <a:xfrm>
            <a:off x="533400" y="3652838"/>
            <a:ext cx="8001000" cy="1223962"/>
            <a:chOff x="432" y="2061"/>
            <a:chExt cx="5040" cy="771"/>
          </a:xfrm>
        </p:grpSpPr>
        <p:sp>
          <p:nvSpPr>
            <p:cNvPr id="41993" name="Rectangle 2">
              <a:extLst>
                <a:ext uri="{FF2B5EF4-FFF2-40B4-BE49-F238E27FC236}">
                  <a16:creationId xmlns:a16="http://schemas.microsoft.com/office/drawing/2014/main" id="{FD4503ED-C3A0-4323-A143-4EE1938231B6}"/>
                </a:ext>
              </a:extLst>
            </p:cNvPr>
            <p:cNvSpPr>
              <a:spLocks noChangeArrowheads="1"/>
            </p:cNvSpPr>
            <p:nvPr/>
          </p:nvSpPr>
          <p:spPr bwMode="auto">
            <a:xfrm>
              <a:off x="432" y="2061"/>
              <a:ext cx="5040" cy="771"/>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41994" name="Text Box 7">
              <a:extLst>
                <a:ext uri="{FF2B5EF4-FFF2-40B4-BE49-F238E27FC236}">
                  <a16:creationId xmlns:a16="http://schemas.microsoft.com/office/drawing/2014/main" id="{CA991F3D-56AD-4BEB-8ABF-4B8E46DA0BFC}"/>
                </a:ext>
              </a:extLst>
            </p:cNvPr>
            <p:cNvSpPr txBox="1">
              <a:spLocks noChangeArrowheads="1"/>
            </p:cNvSpPr>
            <p:nvPr/>
          </p:nvSpPr>
          <p:spPr bwMode="auto">
            <a:xfrm>
              <a:off x="576" y="2160"/>
              <a:ext cx="4608" cy="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Inanspruchnahme von Leistungserbringern  in der EU</a:t>
              </a:r>
              <a:endParaRPr lang="de-DE" altLang="de-DE">
                <a:solidFill>
                  <a:schemeClr val="accent1"/>
                </a:solidFill>
                <a:latin typeface="Times New Roman" panose="02020603050405020304" pitchFamily="18" charset="0"/>
              </a:endParaRPr>
            </a:p>
            <a:p>
              <a:pPr algn="ctr" eaLnBrk="1" hangingPunct="1">
                <a:spcBef>
                  <a:spcPct val="50000"/>
                </a:spcBef>
              </a:pPr>
              <a:r>
                <a:rPr lang="de-DE" altLang="de-DE"/>
                <a:t>Abs. 4 und 5</a:t>
              </a:r>
            </a:p>
          </p:txBody>
        </p:sp>
      </p:grpSp>
      <p:sp>
        <p:nvSpPr>
          <p:cNvPr id="41992" name="Rectangle 9">
            <a:extLst>
              <a:ext uri="{FF2B5EF4-FFF2-40B4-BE49-F238E27FC236}">
                <a16:creationId xmlns:a16="http://schemas.microsoft.com/office/drawing/2014/main" id="{3D915DCE-8C96-47FA-A05E-A74FC92768DB}"/>
              </a:ext>
            </a:extLst>
          </p:cNvPr>
          <p:cNvSpPr>
            <a:spLocks noGrp="1" noChangeArrowheads="1"/>
          </p:cNvSpPr>
          <p:nvPr>
            <p:ph type="title" idx="4294967295"/>
          </p:nvPr>
        </p:nvSpPr>
        <p:spPr/>
        <p:txBody>
          <a:bodyPr/>
          <a:lstStyle/>
          <a:p>
            <a:pPr eaLnBrk="1" hangingPunct="1"/>
            <a:r>
              <a:rPr lang="de-DE" altLang="de-DE"/>
              <a:t>Sachleistung 10</a:t>
            </a:r>
          </a:p>
        </p:txBody>
      </p:sp>
    </p:spTree>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ußzeilenplatzhalter 2">
            <a:extLst>
              <a:ext uri="{FF2B5EF4-FFF2-40B4-BE49-F238E27FC236}">
                <a16:creationId xmlns:a16="http://schemas.microsoft.com/office/drawing/2014/main" id="{4FB6DC3A-FC5B-4F3B-976C-B1735CAA7DF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3011" name="Foliennummernplatzhalter 3">
            <a:extLst>
              <a:ext uri="{FF2B5EF4-FFF2-40B4-BE49-F238E27FC236}">
                <a16:creationId xmlns:a16="http://schemas.microsoft.com/office/drawing/2014/main" id="{9CD6FD67-4EB6-4102-BBAE-0C5694A48C0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E0C3D74-2B22-4FC7-B61A-51816DDF8BFF}" type="slidenum">
              <a:rPr lang="de-DE" altLang="de-DE" sz="1400"/>
              <a:pPr eaLnBrk="1" hangingPunct="1"/>
              <a:t>38</a:t>
            </a:fld>
            <a:endParaRPr lang="de-DE" altLang="de-DE" sz="1400"/>
          </a:p>
        </p:txBody>
      </p:sp>
      <p:sp>
        <p:nvSpPr>
          <p:cNvPr id="43012" name="Text Box 3">
            <a:extLst>
              <a:ext uri="{FF2B5EF4-FFF2-40B4-BE49-F238E27FC236}">
                <a16:creationId xmlns:a16="http://schemas.microsoft.com/office/drawing/2014/main" id="{A2A121AA-0342-4DCE-94D6-986F30D38D5C}"/>
              </a:ext>
            </a:extLst>
          </p:cNvPr>
          <p:cNvSpPr txBox="1">
            <a:spLocks noChangeArrowheads="1"/>
          </p:cNvSpPr>
          <p:nvPr/>
        </p:nvSpPr>
        <p:spPr bwMode="auto">
          <a:xfrm>
            <a:off x="762000" y="2286000"/>
            <a:ext cx="80010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13 SGB V</a:t>
            </a:r>
          </a:p>
          <a:p>
            <a:pPr algn="ctr" eaLnBrk="1" hangingPunct="1">
              <a:spcBef>
                <a:spcPct val="50000"/>
              </a:spcBef>
            </a:pPr>
            <a:r>
              <a:rPr lang="de-DE" altLang="de-DE">
                <a:latin typeface="Times New Roman" panose="02020603050405020304" pitchFamily="18" charset="0"/>
              </a:rPr>
              <a:t>Kostenerstattung </a:t>
            </a:r>
          </a:p>
        </p:txBody>
      </p:sp>
      <p:sp>
        <p:nvSpPr>
          <p:cNvPr id="43013" name="Text Box 4">
            <a:extLst>
              <a:ext uri="{FF2B5EF4-FFF2-40B4-BE49-F238E27FC236}">
                <a16:creationId xmlns:a16="http://schemas.microsoft.com/office/drawing/2014/main" id="{14540B33-55EB-49AE-8C21-540E130EA692}"/>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(11)</a:t>
            </a:r>
            <a:endParaRPr lang="de-DE" altLang="de-DE" sz="2000" b="1">
              <a:latin typeface="Times New Roman" panose="02020603050405020304" pitchFamily="18" charset="0"/>
            </a:endParaRPr>
          </a:p>
        </p:txBody>
      </p:sp>
      <p:sp>
        <p:nvSpPr>
          <p:cNvPr id="43014" name="Text Box 5">
            <a:extLst>
              <a:ext uri="{FF2B5EF4-FFF2-40B4-BE49-F238E27FC236}">
                <a16:creationId xmlns:a16="http://schemas.microsoft.com/office/drawing/2014/main" id="{F3986B4F-CF69-4244-B196-43B9B1772CD0}"/>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91143" name="Text Box 7">
            <a:extLst>
              <a:ext uri="{FF2B5EF4-FFF2-40B4-BE49-F238E27FC236}">
                <a16:creationId xmlns:a16="http://schemas.microsoft.com/office/drawing/2014/main" id="{C0392349-1C61-4ADD-A786-AAC39B0B3BE7}"/>
              </a:ext>
            </a:extLst>
          </p:cNvPr>
          <p:cNvSpPr txBox="1">
            <a:spLocks noChangeArrowheads="1"/>
          </p:cNvSpPr>
          <p:nvPr/>
        </p:nvSpPr>
        <p:spPr bwMode="auto">
          <a:xfrm>
            <a:off x="990600" y="3429000"/>
            <a:ext cx="7543800" cy="22828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(3) Konnte die Krankenkasse eine unaufschiebbare Leistung nicht rechtzeitig erbringen oder hat sie eine Leistung zu Unrecht abgelehnt und sind dadurch Versicherten für die selbst beschaffte Leistung Kosten entstanden, sind diese von der Krankenkasse in der Höhe zu erstatten, soweit die Leistung notwendig war.  </a:t>
            </a:r>
          </a:p>
        </p:txBody>
      </p:sp>
      <p:sp>
        <p:nvSpPr>
          <p:cNvPr id="43016" name="Rectangle 8">
            <a:extLst>
              <a:ext uri="{FF2B5EF4-FFF2-40B4-BE49-F238E27FC236}">
                <a16:creationId xmlns:a16="http://schemas.microsoft.com/office/drawing/2014/main" id="{9DBDA7AB-69B6-4291-AB02-B05D6DCB1C5A}"/>
              </a:ext>
            </a:extLst>
          </p:cNvPr>
          <p:cNvSpPr>
            <a:spLocks noGrp="1" noChangeArrowheads="1"/>
          </p:cNvSpPr>
          <p:nvPr>
            <p:ph type="title" idx="4294967295"/>
          </p:nvPr>
        </p:nvSpPr>
        <p:spPr/>
        <p:txBody>
          <a:bodyPr/>
          <a:lstStyle/>
          <a:p>
            <a:pPr eaLnBrk="1" hangingPunct="1"/>
            <a:r>
              <a:rPr lang="de-DE" altLang="de-DE"/>
              <a:t>Sachleistung 11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43"/>
                                        </p:tgtEl>
                                        <p:attrNameLst>
                                          <p:attrName>style.visibility</p:attrName>
                                        </p:attrNameLst>
                                      </p:cBhvr>
                                      <p:to>
                                        <p:strVal val="visible"/>
                                      </p:to>
                                    </p:set>
                                    <p:anim calcmode="lin" valueType="num">
                                      <p:cBhvr additive="base">
                                        <p:cTn id="7" dur="500" fill="hold"/>
                                        <p:tgtEl>
                                          <p:spTgt spid="91143"/>
                                        </p:tgtEl>
                                        <p:attrNameLst>
                                          <p:attrName>ppt_x</p:attrName>
                                        </p:attrNameLst>
                                      </p:cBhvr>
                                      <p:tavLst>
                                        <p:tav tm="0">
                                          <p:val>
                                            <p:strVal val="0-#ppt_w/2"/>
                                          </p:val>
                                        </p:tav>
                                        <p:tav tm="100000">
                                          <p:val>
                                            <p:strVal val="#ppt_x"/>
                                          </p:val>
                                        </p:tav>
                                      </p:tavLst>
                                    </p:anim>
                                    <p:anim calcmode="lin" valueType="num">
                                      <p:cBhvr additive="base">
                                        <p:cTn id="8" dur="500" fill="hold"/>
                                        <p:tgtEl>
                                          <p:spTgt spid="911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3"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ußzeilenplatzhalter 2">
            <a:extLst>
              <a:ext uri="{FF2B5EF4-FFF2-40B4-BE49-F238E27FC236}">
                <a16:creationId xmlns:a16="http://schemas.microsoft.com/office/drawing/2014/main" id="{7BEF8F69-7203-4B34-A8BE-A8BAF07A612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4035" name="Foliennummernplatzhalter 3">
            <a:extLst>
              <a:ext uri="{FF2B5EF4-FFF2-40B4-BE49-F238E27FC236}">
                <a16:creationId xmlns:a16="http://schemas.microsoft.com/office/drawing/2014/main" id="{9315D532-2459-4AC4-A6A6-55211A68980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2D1D4DD-F9EC-4C79-B107-FC67B32605B6}" type="slidenum">
              <a:rPr lang="de-DE" altLang="de-DE" sz="1400"/>
              <a:pPr eaLnBrk="1" hangingPunct="1"/>
              <a:t>39</a:t>
            </a:fld>
            <a:endParaRPr lang="de-DE" altLang="de-DE" sz="1400"/>
          </a:p>
        </p:txBody>
      </p:sp>
      <p:sp>
        <p:nvSpPr>
          <p:cNvPr id="44036" name="Text Box 1027">
            <a:extLst>
              <a:ext uri="{FF2B5EF4-FFF2-40B4-BE49-F238E27FC236}">
                <a16:creationId xmlns:a16="http://schemas.microsoft.com/office/drawing/2014/main" id="{8BE8120E-5A1C-4344-AD88-C362A8DBF59F}"/>
              </a:ext>
            </a:extLst>
          </p:cNvPr>
          <p:cNvSpPr txBox="1">
            <a:spLocks noChangeArrowheads="1"/>
          </p:cNvSpPr>
          <p:nvPr/>
        </p:nvSpPr>
        <p:spPr bwMode="auto">
          <a:xfrm>
            <a:off x="762000" y="2286000"/>
            <a:ext cx="80010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13 SGB V</a:t>
            </a:r>
          </a:p>
          <a:p>
            <a:pPr algn="ctr" eaLnBrk="1" hangingPunct="1">
              <a:spcBef>
                <a:spcPct val="50000"/>
              </a:spcBef>
            </a:pPr>
            <a:r>
              <a:rPr lang="de-DE" altLang="de-DE">
                <a:latin typeface="Times New Roman" panose="02020603050405020304" pitchFamily="18" charset="0"/>
              </a:rPr>
              <a:t>Kostenerstattung </a:t>
            </a:r>
          </a:p>
        </p:txBody>
      </p:sp>
      <p:sp>
        <p:nvSpPr>
          <p:cNvPr id="44037" name="Text Box 1028">
            <a:extLst>
              <a:ext uri="{FF2B5EF4-FFF2-40B4-BE49-F238E27FC236}">
                <a16:creationId xmlns:a16="http://schemas.microsoft.com/office/drawing/2014/main" id="{20496E91-53E7-4B3B-A74D-3EAD80003E39}"/>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(12)</a:t>
            </a:r>
            <a:endParaRPr lang="de-DE" altLang="de-DE" sz="2000" b="1">
              <a:latin typeface="Times New Roman" panose="02020603050405020304" pitchFamily="18" charset="0"/>
            </a:endParaRPr>
          </a:p>
        </p:txBody>
      </p:sp>
      <p:sp>
        <p:nvSpPr>
          <p:cNvPr id="44038" name="Text Box 1029">
            <a:extLst>
              <a:ext uri="{FF2B5EF4-FFF2-40B4-BE49-F238E27FC236}">
                <a16:creationId xmlns:a16="http://schemas.microsoft.com/office/drawing/2014/main" id="{1ECB7B53-075F-4598-9930-7C7AEE6B78EB}"/>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4039" name="Text Box 1030">
            <a:extLst>
              <a:ext uri="{FF2B5EF4-FFF2-40B4-BE49-F238E27FC236}">
                <a16:creationId xmlns:a16="http://schemas.microsoft.com/office/drawing/2014/main" id="{7B5A84D1-B071-4A52-AD83-34277C69CCB3}"/>
              </a:ext>
            </a:extLst>
          </p:cNvPr>
          <p:cNvSpPr txBox="1">
            <a:spLocks noChangeArrowheads="1"/>
          </p:cNvSpPr>
          <p:nvPr/>
        </p:nvSpPr>
        <p:spPr bwMode="auto">
          <a:xfrm>
            <a:off x="990600" y="3429000"/>
            <a:ext cx="7543800" cy="22828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(3) </a:t>
            </a:r>
            <a:r>
              <a:rPr lang="de-DE" altLang="de-DE" baseline="30000"/>
              <a:t>1</a:t>
            </a:r>
            <a:r>
              <a:rPr lang="de-DE" altLang="de-DE">
                <a:solidFill>
                  <a:schemeClr val="hlink"/>
                </a:solidFill>
              </a:rPr>
              <a:t>Konnte die Krankenkasse eine unaufschiebbare Leistung nicht rechtzeitig erbringen</a:t>
            </a:r>
            <a:r>
              <a:rPr lang="de-DE" altLang="de-DE"/>
              <a:t> oder </a:t>
            </a:r>
            <a:r>
              <a:rPr lang="de-DE" altLang="de-DE" baseline="30000"/>
              <a:t>2</a:t>
            </a:r>
            <a:r>
              <a:rPr lang="de-DE" altLang="de-DE">
                <a:solidFill>
                  <a:srgbClr val="0066FF"/>
                </a:solidFill>
              </a:rPr>
              <a:t>hat sie eine Leistung zu Unrecht abgelehnt</a:t>
            </a:r>
            <a:r>
              <a:rPr lang="de-DE" altLang="de-DE"/>
              <a:t> und sind dadurch Versicherten für die selbst beschaffte Leistung Kosten entstanden, sind diese von der Krankenkasse in der Höhe zu erstatten, soweit die Leistung notwendig war.  </a:t>
            </a:r>
          </a:p>
        </p:txBody>
      </p:sp>
      <p:sp>
        <p:nvSpPr>
          <p:cNvPr id="44040" name="Rectangle 1031">
            <a:extLst>
              <a:ext uri="{FF2B5EF4-FFF2-40B4-BE49-F238E27FC236}">
                <a16:creationId xmlns:a16="http://schemas.microsoft.com/office/drawing/2014/main" id="{A0E9D3CF-1D8B-4844-A91B-A608AE9810E2}"/>
              </a:ext>
            </a:extLst>
          </p:cNvPr>
          <p:cNvSpPr>
            <a:spLocks noGrp="1" noChangeArrowheads="1"/>
          </p:cNvSpPr>
          <p:nvPr>
            <p:ph type="title" idx="4294967295"/>
          </p:nvPr>
        </p:nvSpPr>
        <p:spPr/>
        <p:txBody>
          <a:bodyPr/>
          <a:lstStyle/>
          <a:p>
            <a:pPr eaLnBrk="1" hangingPunct="1"/>
            <a:r>
              <a:rPr lang="de-DE" altLang="de-DE"/>
              <a:t>Sachleistung 12</a:t>
            </a:r>
          </a:p>
        </p:txBody>
      </p:sp>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ußzeilenplatzhalter 2">
            <a:extLst>
              <a:ext uri="{FF2B5EF4-FFF2-40B4-BE49-F238E27FC236}">
                <a16:creationId xmlns:a16="http://schemas.microsoft.com/office/drawing/2014/main" id="{AD8180AB-BD47-4451-91E1-3D118902BDE5}"/>
              </a:ext>
            </a:extLst>
          </p:cNvPr>
          <p:cNvSpPr>
            <a:spLocks noGrp="1"/>
          </p:cNvSpPr>
          <p:nvPr>
            <p:ph type="ftr" sz="quarter" idx="11"/>
          </p:nvPr>
        </p:nvSpPr>
        <p:spPr>
          <a:xfrm>
            <a:off x="2438400" y="6324600"/>
            <a:ext cx="50292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171" name="Foliennummernplatzhalter 3">
            <a:extLst>
              <a:ext uri="{FF2B5EF4-FFF2-40B4-BE49-F238E27FC236}">
                <a16:creationId xmlns:a16="http://schemas.microsoft.com/office/drawing/2014/main" id="{7EC92695-928A-48DF-9F88-5DC02B98A2F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5F93CBA-37EC-436D-A906-1690738385AA}" type="slidenum">
              <a:rPr lang="de-DE" altLang="de-DE" sz="1400"/>
              <a:pPr eaLnBrk="1" hangingPunct="1"/>
              <a:t>4</a:t>
            </a:fld>
            <a:endParaRPr lang="de-DE" altLang="de-DE" sz="1400"/>
          </a:p>
        </p:txBody>
      </p:sp>
      <p:sp>
        <p:nvSpPr>
          <p:cNvPr id="7172" name="Rectangle 10">
            <a:extLst>
              <a:ext uri="{FF2B5EF4-FFF2-40B4-BE49-F238E27FC236}">
                <a16:creationId xmlns:a16="http://schemas.microsoft.com/office/drawing/2014/main" id="{E29DDE19-23B0-4285-9FE9-874D1AE61887}"/>
              </a:ext>
            </a:extLst>
          </p:cNvPr>
          <p:cNvSpPr>
            <a:spLocks noGrp="1" noChangeArrowheads="1"/>
          </p:cNvSpPr>
          <p:nvPr>
            <p:ph type="title" idx="4294967295"/>
          </p:nvPr>
        </p:nvSpPr>
        <p:spPr/>
        <p:txBody>
          <a:bodyPr/>
          <a:lstStyle/>
          <a:p>
            <a:pPr eaLnBrk="1" hangingPunct="1"/>
            <a:r>
              <a:rPr lang="de-DE" altLang="de-DE"/>
              <a:t>Gliederung Allgemeine Grundlagen</a:t>
            </a:r>
          </a:p>
        </p:txBody>
      </p:sp>
      <p:sp>
        <p:nvSpPr>
          <p:cNvPr id="7173" name="Rectangle 3">
            <a:extLst>
              <a:ext uri="{FF2B5EF4-FFF2-40B4-BE49-F238E27FC236}">
                <a16:creationId xmlns:a16="http://schemas.microsoft.com/office/drawing/2014/main" id="{1823C3D0-07F3-4B7A-8D5F-B0C3BBB6EC1F}"/>
              </a:ext>
            </a:extLst>
          </p:cNvPr>
          <p:cNvSpPr>
            <a:spLocks noChangeArrowheads="1"/>
          </p:cNvSpPr>
          <p:nvPr/>
        </p:nvSpPr>
        <p:spPr bwMode="auto">
          <a:xfrm>
            <a:off x="1625600" y="838200"/>
            <a:ext cx="6584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dirty="0">
                <a:latin typeface="Arial" panose="020B0604020202020204" pitchFamily="34" charset="0"/>
                <a:cs typeface="Arial" panose="020B0604020202020204" pitchFamily="34" charset="0"/>
              </a:rPr>
              <a:t>B. Allgemeine Grundsätze des Leistungsrechts</a:t>
            </a:r>
            <a:r>
              <a:rPr lang="de-DE" altLang="de-DE" dirty="0">
                <a:latin typeface="Times New Roman" panose="02020603050405020304" pitchFamily="18" charset="0"/>
              </a:rPr>
              <a:t>	</a:t>
            </a:r>
          </a:p>
        </p:txBody>
      </p:sp>
      <p:sp>
        <p:nvSpPr>
          <p:cNvPr id="34820" name="Text Box 4">
            <a:extLst>
              <a:ext uri="{FF2B5EF4-FFF2-40B4-BE49-F238E27FC236}">
                <a16:creationId xmlns:a16="http://schemas.microsoft.com/office/drawing/2014/main" id="{198EC961-9F1C-46A9-A30C-DE67A2C26E0A}"/>
              </a:ext>
            </a:extLst>
          </p:cNvPr>
          <p:cNvSpPr txBox="1">
            <a:spLocks noChangeArrowheads="1"/>
          </p:cNvSpPr>
          <p:nvPr/>
        </p:nvSpPr>
        <p:spPr bwMode="auto">
          <a:xfrm>
            <a:off x="1187624" y="1828800"/>
            <a:ext cx="845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1800" dirty="0">
                <a:latin typeface="Times New Roman" panose="02020603050405020304" pitchFamily="18" charset="0"/>
              </a:rPr>
              <a:t>Spannungsfeld </a:t>
            </a:r>
            <a:r>
              <a:rPr lang="de-DE" altLang="de-DE" sz="1800" b="1" dirty="0">
                <a:latin typeface="Times New Roman" panose="02020603050405020304" pitchFamily="18" charset="0"/>
              </a:rPr>
              <a:t>Solidaritätsprinzip</a:t>
            </a:r>
            <a:r>
              <a:rPr lang="de-DE" altLang="de-DE" sz="1800" dirty="0">
                <a:latin typeface="Times New Roman" panose="02020603050405020304" pitchFamily="18" charset="0"/>
              </a:rPr>
              <a:t> – </a:t>
            </a:r>
            <a:r>
              <a:rPr lang="de-DE" altLang="de-DE" sz="1800" b="1" dirty="0">
                <a:latin typeface="Times New Roman" panose="02020603050405020304" pitchFamily="18" charset="0"/>
              </a:rPr>
              <a:t>Eigenverantwortung</a:t>
            </a:r>
            <a:endParaRPr lang="de-DE" altLang="de-DE" sz="1800" dirty="0">
              <a:latin typeface="Times New Roman" panose="02020603050405020304" pitchFamily="18" charset="0"/>
            </a:endParaRPr>
          </a:p>
        </p:txBody>
      </p:sp>
      <p:sp>
        <p:nvSpPr>
          <p:cNvPr id="34821" name="AutoShape 5">
            <a:hlinkClick r:id="rId3" action="ppaction://hlinksldjump" highlightClick="1"/>
            <a:extLst>
              <a:ext uri="{FF2B5EF4-FFF2-40B4-BE49-F238E27FC236}">
                <a16:creationId xmlns:a16="http://schemas.microsoft.com/office/drawing/2014/main" id="{9832328F-596D-4373-B105-18DCBB141FC0}"/>
              </a:ext>
            </a:extLst>
          </p:cNvPr>
          <p:cNvSpPr>
            <a:spLocks noChangeArrowheads="1"/>
          </p:cNvSpPr>
          <p:nvPr/>
        </p:nvSpPr>
        <p:spPr bwMode="auto">
          <a:xfrm>
            <a:off x="7696200" y="6172200"/>
            <a:ext cx="3048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4822" name="Text Box 6">
            <a:extLst>
              <a:ext uri="{FF2B5EF4-FFF2-40B4-BE49-F238E27FC236}">
                <a16:creationId xmlns:a16="http://schemas.microsoft.com/office/drawing/2014/main" id="{0E89A5B3-9028-4687-9659-A0353C2C5846}"/>
              </a:ext>
            </a:extLst>
          </p:cNvPr>
          <p:cNvSpPr txBox="1">
            <a:spLocks noChangeArrowheads="1"/>
          </p:cNvSpPr>
          <p:nvPr/>
        </p:nvSpPr>
        <p:spPr bwMode="auto">
          <a:xfrm>
            <a:off x="1143000" y="2133600"/>
            <a:ext cx="8458200"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1800" dirty="0">
                <a:latin typeface="Times New Roman" panose="02020603050405020304" pitchFamily="18" charset="0"/>
              </a:rPr>
              <a:t> Sachleistungsprinzip</a:t>
            </a:r>
          </a:p>
          <a:p>
            <a:pPr eaLnBrk="1" hangingPunct="1">
              <a:spcBef>
                <a:spcPct val="50000"/>
              </a:spcBef>
            </a:pPr>
            <a:r>
              <a:rPr lang="de-DE" altLang="de-DE" sz="1600" dirty="0">
                <a:latin typeface="Times New Roman" panose="02020603050405020304" pitchFamily="18" charset="0"/>
              </a:rPr>
              <a:t>	 </a:t>
            </a:r>
            <a:r>
              <a:rPr lang="de-DE" altLang="de-DE" sz="1400" dirty="0">
                <a:latin typeface="Times New Roman" panose="02020603050405020304" pitchFamily="18" charset="0"/>
              </a:rPr>
              <a:t>1. Begriff</a:t>
            </a:r>
          </a:p>
          <a:p>
            <a:pPr eaLnBrk="1" hangingPunct="1">
              <a:spcBef>
                <a:spcPct val="50000"/>
              </a:spcBef>
            </a:pPr>
            <a:r>
              <a:rPr lang="de-DE" altLang="de-DE" sz="1400" dirty="0">
                <a:latin typeface="Times New Roman" panose="02020603050405020304" pitchFamily="18" charset="0"/>
              </a:rPr>
              <a:t>	 2. Kostenerstattung</a:t>
            </a:r>
            <a:r>
              <a:rPr lang="de-DE" altLang="de-DE" sz="1600" dirty="0">
                <a:latin typeface="Times New Roman" panose="02020603050405020304" pitchFamily="18" charset="0"/>
              </a:rPr>
              <a:t>	</a:t>
            </a:r>
          </a:p>
        </p:txBody>
      </p:sp>
      <p:sp>
        <p:nvSpPr>
          <p:cNvPr id="34823" name="Text Box 7">
            <a:extLst>
              <a:ext uri="{FF2B5EF4-FFF2-40B4-BE49-F238E27FC236}">
                <a16:creationId xmlns:a16="http://schemas.microsoft.com/office/drawing/2014/main" id="{EF6F8A14-E148-4B6A-B90C-FEE91A50382A}"/>
              </a:ext>
            </a:extLst>
          </p:cNvPr>
          <p:cNvSpPr txBox="1">
            <a:spLocks noChangeArrowheads="1"/>
          </p:cNvSpPr>
          <p:nvPr/>
        </p:nvSpPr>
        <p:spPr bwMode="auto">
          <a:xfrm>
            <a:off x="1066800" y="3276600"/>
            <a:ext cx="8458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1800" dirty="0">
                <a:latin typeface="Times New Roman" panose="02020603050405020304" pitchFamily="18" charset="0"/>
              </a:rPr>
              <a:t> Wirtschaftlichkeitsprinzip</a:t>
            </a:r>
          </a:p>
          <a:p>
            <a:pPr eaLnBrk="1" hangingPunct="1">
              <a:spcBef>
                <a:spcPct val="50000"/>
              </a:spcBef>
            </a:pPr>
            <a:r>
              <a:rPr lang="de-DE" altLang="de-DE" sz="1600" dirty="0">
                <a:latin typeface="Times New Roman" panose="02020603050405020304" pitchFamily="18" charset="0"/>
              </a:rPr>
              <a:t>	</a:t>
            </a:r>
            <a:r>
              <a:rPr lang="de-DE" altLang="de-DE" sz="1400" dirty="0">
                <a:latin typeface="Times New Roman" panose="02020603050405020304" pitchFamily="18" charset="0"/>
              </a:rPr>
              <a:t> 1. Definition</a:t>
            </a:r>
          </a:p>
          <a:p>
            <a:pPr eaLnBrk="1" hangingPunct="1">
              <a:spcBef>
                <a:spcPct val="50000"/>
              </a:spcBef>
            </a:pPr>
            <a:r>
              <a:rPr lang="de-DE" altLang="de-DE" sz="1400" dirty="0">
                <a:latin typeface="Times New Roman" panose="02020603050405020304" pitchFamily="18" charset="0"/>
              </a:rPr>
              <a:t>	 2. Anwendungsbereich</a:t>
            </a:r>
          </a:p>
          <a:p>
            <a:pPr eaLnBrk="1" hangingPunct="1">
              <a:spcBef>
                <a:spcPct val="50000"/>
              </a:spcBef>
            </a:pPr>
            <a:r>
              <a:rPr lang="de-DE" altLang="de-DE" sz="1400" dirty="0">
                <a:latin typeface="Times New Roman" panose="02020603050405020304" pitchFamily="18" charset="0"/>
              </a:rPr>
              <a:t>	 3. Vorstandshaftung</a:t>
            </a:r>
          </a:p>
        </p:txBody>
      </p:sp>
      <p:sp>
        <p:nvSpPr>
          <p:cNvPr id="34824" name="Text Box 8">
            <a:extLst>
              <a:ext uri="{FF2B5EF4-FFF2-40B4-BE49-F238E27FC236}">
                <a16:creationId xmlns:a16="http://schemas.microsoft.com/office/drawing/2014/main" id="{9F23CE52-B744-4A66-9EEA-6651A522142B}"/>
              </a:ext>
            </a:extLst>
          </p:cNvPr>
          <p:cNvSpPr txBox="1">
            <a:spLocks noChangeArrowheads="1"/>
          </p:cNvSpPr>
          <p:nvPr/>
        </p:nvSpPr>
        <p:spPr bwMode="auto">
          <a:xfrm>
            <a:off x="1066800" y="4725144"/>
            <a:ext cx="8153400"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4"/>
            </a:pPr>
            <a:r>
              <a:rPr lang="de-DE" altLang="de-DE" sz="1800" dirty="0">
                <a:latin typeface="Arial" panose="020B0604020202020204" pitchFamily="34" charset="0"/>
                <a:cs typeface="Arial" panose="020B0604020202020204" pitchFamily="34" charset="0"/>
              </a:rPr>
              <a:t>Die Richtlinien des Gemeinsamen Bundesausschusses</a:t>
            </a:r>
          </a:p>
          <a:p>
            <a:pPr eaLnBrk="1" hangingPunct="1">
              <a:spcBef>
                <a:spcPct val="50000"/>
              </a:spcBef>
            </a:pPr>
            <a:r>
              <a:rPr lang="de-DE" altLang="de-DE" sz="1800" dirty="0">
                <a:latin typeface="Arial" panose="020B0604020202020204" pitchFamily="34" charset="0"/>
                <a:cs typeface="Arial" panose="020B0604020202020204" pitchFamily="34" charset="0"/>
              </a:rPr>
              <a:t>	</a:t>
            </a:r>
            <a:r>
              <a:rPr lang="de-DE" altLang="de-DE" sz="1400" dirty="0">
                <a:latin typeface="Arial" panose="020B0604020202020204" pitchFamily="34" charset="0"/>
                <a:cs typeface="Arial" panose="020B0604020202020204" pitchFamily="34" charset="0"/>
              </a:rPr>
              <a:t>1. Der Gemeinsame Bundesausschuss</a:t>
            </a:r>
          </a:p>
          <a:p>
            <a:pPr eaLnBrk="1" hangingPunct="1">
              <a:spcBef>
                <a:spcPct val="50000"/>
              </a:spcBef>
            </a:pPr>
            <a:r>
              <a:rPr lang="de-DE" altLang="de-DE" sz="1400" dirty="0">
                <a:latin typeface="Arial" panose="020B0604020202020204" pitchFamily="34" charset="0"/>
                <a:cs typeface="Arial" panose="020B0604020202020204" pitchFamily="34" charset="0"/>
              </a:rPr>
              <a:t>	2. Rechtsnormen </a:t>
            </a:r>
          </a:p>
          <a:p>
            <a:pPr eaLnBrk="1" hangingPunct="1">
              <a:spcBef>
                <a:spcPct val="50000"/>
              </a:spcBef>
            </a:pPr>
            <a:r>
              <a:rPr lang="de-DE" altLang="de-DE" sz="1400" dirty="0">
                <a:latin typeface="Arial" panose="020B0604020202020204" pitchFamily="34" charset="0"/>
                <a:cs typeface="Arial" panose="020B0604020202020204" pitchFamily="34" charset="0"/>
              </a:rPr>
              <a:t>	3. Inhalte</a:t>
            </a:r>
          </a:p>
        </p:txBody>
      </p:sp>
      <p:sp>
        <p:nvSpPr>
          <p:cNvPr id="34825" name="Text Box 9">
            <a:extLst>
              <a:ext uri="{FF2B5EF4-FFF2-40B4-BE49-F238E27FC236}">
                <a16:creationId xmlns:a16="http://schemas.microsoft.com/office/drawing/2014/main" id="{93FBAE30-67E7-484F-B692-DB8DD923259D}"/>
              </a:ext>
            </a:extLst>
          </p:cNvPr>
          <p:cNvSpPr txBox="1">
            <a:spLocks noChangeArrowheads="1"/>
          </p:cNvSpPr>
          <p:nvPr/>
        </p:nvSpPr>
        <p:spPr bwMode="auto">
          <a:xfrm>
            <a:off x="1143000" y="6093296"/>
            <a:ext cx="6934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Times New Roman" panose="02020603050405020304" pitchFamily="18" charset="0"/>
              </a:rPr>
              <a:t>V. </a:t>
            </a:r>
            <a:r>
              <a:rPr lang="de-DE" altLang="de-DE" sz="1800" dirty="0">
                <a:latin typeface="Arial" panose="020B0604020202020204" pitchFamily="34" charset="0"/>
                <a:cs typeface="Arial" panose="020B0604020202020204" pitchFamily="34" charset="0"/>
              </a:rPr>
              <a:t>Weitere Grundsätze des Leistungsrechts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additive="base">
                                        <p:cTn id="7" dur="500" fill="hold"/>
                                        <p:tgtEl>
                                          <p:spTgt spid="34820"/>
                                        </p:tgtEl>
                                        <p:attrNameLst>
                                          <p:attrName>ppt_x</p:attrName>
                                        </p:attrNameLst>
                                      </p:cBhvr>
                                      <p:tavLst>
                                        <p:tav tm="0">
                                          <p:val>
                                            <p:strVal val="0-#ppt_w/2"/>
                                          </p:val>
                                        </p:tav>
                                        <p:tav tm="100000">
                                          <p:val>
                                            <p:strVal val="#ppt_x"/>
                                          </p:val>
                                        </p:tav>
                                      </p:tavLst>
                                    </p:anim>
                                    <p:anim calcmode="lin" valueType="num">
                                      <p:cBhvr additive="base">
                                        <p:cTn id="8"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22"/>
                                        </p:tgtEl>
                                        <p:attrNameLst>
                                          <p:attrName>style.visibility</p:attrName>
                                        </p:attrNameLst>
                                      </p:cBhvr>
                                      <p:to>
                                        <p:strVal val="visible"/>
                                      </p:to>
                                    </p:set>
                                    <p:anim calcmode="lin" valueType="num">
                                      <p:cBhvr additive="base">
                                        <p:cTn id="13" dur="500" fill="hold"/>
                                        <p:tgtEl>
                                          <p:spTgt spid="34822"/>
                                        </p:tgtEl>
                                        <p:attrNameLst>
                                          <p:attrName>ppt_x</p:attrName>
                                        </p:attrNameLst>
                                      </p:cBhvr>
                                      <p:tavLst>
                                        <p:tav tm="0">
                                          <p:val>
                                            <p:strVal val="0-#ppt_w/2"/>
                                          </p:val>
                                        </p:tav>
                                        <p:tav tm="100000">
                                          <p:val>
                                            <p:strVal val="#ppt_x"/>
                                          </p:val>
                                        </p:tav>
                                      </p:tavLst>
                                    </p:anim>
                                    <p:anim calcmode="lin" valueType="num">
                                      <p:cBhvr additive="base">
                                        <p:cTn id="14" dur="500" fill="hold"/>
                                        <p:tgtEl>
                                          <p:spTgt spid="3482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23"/>
                                        </p:tgtEl>
                                        <p:attrNameLst>
                                          <p:attrName>style.visibility</p:attrName>
                                        </p:attrNameLst>
                                      </p:cBhvr>
                                      <p:to>
                                        <p:strVal val="visible"/>
                                      </p:to>
                                    </p:set>
                                    <p:anim calcmode="lin" valueType="num">
                                      <p:cBhvr additive="base">
                                        <p:cTn id="19" dur="500" fill="hold"/>
                                        <p:tgtEl>
                                          <p:spTgt spid="34823"/>
                                        </p:tgtEl>
                                        <p:attrNameLst>
                                          <p:attrName>ppt_x</p:attrName>
                                        </p:attrNameLst>
                                      </p:cBhvr>
                                      <p:tavLst>
                                        <p:tav tm="0">
                                          <p:val>
                                            <p:strVal val="0-#ppt_w/2"/>
                                          </p:val>
                                        </p:tav>
                                        <p:tav tm="100000">
                                          <p:val>
                                            <p:strVal val="#ppt_x"/>
                                          </p:val>
                                        </p:tav>
                                      </p:tavLst>
                                    </p:anim>
                                    <p:anim calcmode="lin" valueType="num">
                                      <p:cBhvr additive="base">
                                        <p:cTn id="20" dur="500" fill="hold"/>
                                        <p:tgtEl>
                                          <p:spTgt spid="3482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24"/>
                                        </p:tgtEl>
                                        <p:attrNameLst>
                                          <p:attrName>style.visibility</p:attrName>
                                        </p:attrNameLst>
                                      </p:cBhvr>
                                      <p:to>
                                        <p:strVal val="visible"/>
                                      </p:to>
                                    </p:set>
                                    <p:anim calcmode="lin" valueType="num">
                                      <p:cBhvr additive="base">
                                        <p:cTn id="25" dur="500" fill="hold"/>
                                        <p:tgtEl>
                                          <p:spTgt spid="34824"/>
                                        </p:tgtEl>
                                        <p:attrNameLst>
                                          <p:attrName>ppt_x</p:attrName>
                                        </p:attrNameLst>
                                      </p:cBhvr>
                                      <p:tavLst>
                                        <p:tav tm="0">
                                          <p:val>
                                            <p:strVal val="0-#ppt_w/2"/>
                                          </p:val>
                                        </p:tav>
                                        <p:tav tm="100000">
                                          <p:val>
                                            <p:strVal val="#ppt_x"/>
                                          </p:val>
                                        </p:tav>
                                      </p:tavLst>
                                    </p:anim>
                                    <p:anim calcmode="lin" valueType="num">
                                      <p:cBhvr additive="base">
                                        <p:cTn id="26"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25"/>
                                        </p:tgtEl>
                                        <p:attrNameLst>
                                          <p:attrName>style.visibility</p:attrName>
                                        </p:attrNameLst>
                                      </p:cBhvr>
                                      <p:to>
                                        <p:strVal val="visible"/>
                                      </p:to>
                                    </p:set>
                                    <p:anim calcmode="lin" valueType="num">
                                      <p:cBhvr additive="base">
                                        <p:cTn id="31" dur="500" fill="hold"/>
                                        <p:tgtEl>
                                          <p:spTgt spid="34825"/>
                                        </p:tgtEl>
                                        <p:attrNameLst>
                                          <p:attrName>ppt_x</p:attrName>
                                        </p:attrNameLst>
                                      </p:cBhvr>
                                      <p:tavLst>
                                        <p:tav tm="0">
                                          <p:val>
                                            <p:strVal val="0-#ppt_w/2"/>
                                          </p:val>
                                        </p:tav>
                                        <p:tav tm="100000">
                                          <p:val>
                                            <p:strVal val="#ppt_x"/>
                                          </p:val>
                                        </p:tav>
                                      </p:tavLst>
                                    </p:anim>
                                    <p:anim calcmode="lin" valueType="num">
                                      <p:cBhvr additive="base">
                                        <p:cTn id="32" dur="500" fill="hold"/>
                                        <p:tgtEl>
                                          <p:spTgt spid="3482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821"/>
                                        </p:tgtEl>
                                        <p:attrNameLst>
                                          <p:attrName>style.visibility</p:attrName>
                                        </p:attrNameLst>
                                      </p:cBhvr>
                                      <p:to>
                                        <p:strVal val="visible"/>
                                      </p:to>
                                    </p:set>
                                    <p:anim calcmode="lin" valueType="num">
                                      <p:cBhvr additive="base">
                                        <p:cTn id="37" dur="500" fill="hold"/>
                                        <p:tgtEl>
                                          <p:spTgt spid="34821"/>
                                        </p:tgtEl>
                                        <p:attrNameLst>
                                          <p:attrName>ppt_x</p:attrName>
                                        </p:attrNameLst>
                                      </p:cBhvr>
                                      <p:tavLst>
                                        <p:tav tm="0">
                                          <p:val>
                                            <p:strVal val="0-#ppt_w/2"/>
                                          </p:val>
                                        </p:tav>
                                        <p:tav tm="100000">
                                          <p:val>
                                            <p:strVal val="#ppt_x"/>
                                          </p:val>
                                        </p:tav>
                                      </p:tavLst>
                                    </p:anim>
                                    <p:anim calcmode="lin" valueType="num">
                                      <p:cBhvr additive="base">
                                        <p:cTn id="38" dur="500" fill="hold"/>
                                        <p:tgtEl>
                                          <p:spTgt spid="348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utoUpdateAnimBg="0"/>
      <p:bldP spid="34821" grpId="0" animBg="1"/>
      <p:bldP spid="34822" grpId="0" autoUpdateAnimBg="0"/>
      <p:bldP spid="34823" grpId="0" autoUpdateAnimBg="0"/>
      <p:bldP spid="34824" grpId="0" autoUpdateAnimBg="0"/>
      <p:bldP spid="34825"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ußzeilenplatzhalter 2">
            <a:extLst>
              <a:ext uri="{FF2B5EF4-FFF2-40B4-BE49-F238E27FC236}">
                <a16:creationId xmlns:a16="http://schemas.microsoft.com/office/drawing/2014/main" id="{955FFC48-F95A-4475-856F-69FC6BC80E2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5059" name="Foliennummernplatzhalter 3">
            <a:extLst>
              <a:ext uri="{FF2B5EF4-FFF2-40B4-BE49-F238E27FC236}">
                <a16:creationId xmlns:a16="http://schemas.microsoft.com/office/drawing/2014/main" id="{A7F61564-D665-44CF-89C4-2A2954C6EA7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089C517-8018-4303-BC30-2DECE475518A}" type="slidenum">
              <a:rPr lang="de-DE" altLang="de-DE" sz="1400"/>
              <a:pPr eaLnBrk="1" hangingPunct="1"/>
              <a:t>40</a:t>
            </a:fld>
            <a:endParaRPr lang="de-DE" altLang="de-DE" sz="1400"/>
          </a:p>
        </p:txBody>
      </p:sp>
      <p:sp>
        <p:nvSpPr>
          <p:cNvPr id="45060" name="Text Box 4">
            <a:extLst>
              <a:ext uri="{FF2B5EF4-FFF2-40B4-BE49-F238E27FC236}">
                <a16:creationId xmlns:a16="http://schemas.microsoft.com/office/drawing/2014/main" id="{21A1E477-E0EF-40D0-AD97-8EAEDC8CBC45}"/>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(13)</a:t>
            </a:r>
            <a:endParaRPr lang="de-DE" altLang="de-DE" sz="2000" b="1">
              <a:latin typeface="Times New Roman" panose="02020603050405020304" pitchFamily="18" charset="0"/>
            </a:endParaRPr>
          </a:p>
        </p:txBody>
      </p:sp>
      <p:sp>
        <p:nvSpPr>
          <p:cNvPr id="45061" name="Text Box 5">
            <a:extLst>
              <a:ext uri="{FF2B5EF4-FFF2-40B4-BE49-F238E27FC236}">
                <a16:creationId xmlns:a16="http://schemas.microsoft.com/office/drawing/2014/main" id="{5129780B-C08E-46A9-BA9C-5C5171EF49BF}"/>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5062" name="Text Box 7">
            <a:extLst>
              <a:ext uri="{FF2B5EF4-FFF2-40B4-BE49-F238E27FC236}">
                <a16:creationId xmlns:a16="http://schemas.microsoft.com/office/drawing/2014/main" id="{1EEDC657-01C4-4F84-99C5-95EBD10F953A}"/>
              </a:ext>
            </a:extLst>
          </p:cNvPr>
          <p:cNvSpPr txBox="1">
            <a:spLocks noChangeArrowheads="1"/>
          </p:cNvSpPr>
          <p:nvPr/>
        </p:nvSpPr>
        <p:spPr bwMode="auto">
          <a:xfrm>
            <a:off x="1016000" y="2514600"/>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Voraussetzungen des Anspruchs auf Kostenerstattung nach § 13 Abs. 3 SGB V 1. Alt.:</a:t>
            </a:r>
          </a:p>
        </p:txBody>
      </p:sp>
      <p:sp>
        <p:nvSpPr>
          <p:cNvPr id="45063" name="Text Box 8">
            <a:extLst>
              <a:ext uri="{FF2B5EF4-FFF2-40B4-BE49-F238E27FC236}">
                <a16:creationId xmlns:a16="http://schemas.microsoft.com/office/drawing/2014/main" id="{2178EC0C-9C8A-477B-A609-E5AC635D43AC}"/>
              </a:ext>
            </a:extLst>
          </p:cNvPr>
          <p:cNvSpPr txBox="1">
            <a:spLocks noChangeArrowheads="1"/>
          </p:cNvSpPr>
          <p:nvPr/>
        </p:nvSpPr>
        <p:spPr bwMode="auto">
          <a:xfrm>
            <a:off x="1905000" y="3581400"/>
            <a:ext cx="502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Leistung muss</a:t>
            </a:r>
          </a:p>
        </p:txBody>
      </p:sp>
      <p:sp>
        <p:nvSpPr>
          <p:cNvPr id="45064" name="Text Box 9">
            <a:extLst>
              <a:ext uri="{FF2B5EF4-FFF2-40B4-BE49-F238E27FC236}">
                <a16:creationId xmlns:a16="http://schemas.microsoft.com/office/drawing/2014/main" id="{C8FAF934-35CD-4E6A-99B3-D3574CEBC86D}"/>
              </a:ext>
            </a:extLst>
          </p:cNvPr>
          <p:cNvSpPr txBox="1">
            <a:spLocks noChangeArrowheads="1"/>
          </p:cNvSpPr>
          <p:nvPr/>
        </p:nvSpPr>
        <p:spPr bwMode="auto">
          <a:xfrm>
            <a:off x="3276600" y="4572000"/>
            <a:ext cx="24384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unaufschiebbar</a:t>
            </a:r>
          </a:p>
        </p:txBody>
      </p:sp>
      <p:sp>
        <p:nvSpPr>
          <p:cNvPr id="45065" name="Text Box 13">
            <a:extLst>
              <a:ext uri="{FF2B5EF4-FFF2-40B4-BE49-F238E27FC236}">
                <a16:creationId xmlns:a16="http://schemas.microsoft.com/office/drawing/2014/main" id="{FF34B3D5-0DC7-458C-8563-802555DBB5A7}"/>
              </a:ext>
            </a:extLst>
          </p:cNvPr>
          <p:cNvSpPr txBox="1">
            <a:spLocks noChangeArrowheads="1"/>
          </p:cNvSpPr>
          <p:nvPr/>
        </p:nvSpPr>
        <p:spPr bwMode="auto">
          <a:xfrm>
            <a:off x="3886200" y="5715000"/>
            <a:ext cx="106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sein</a:t>
            </a:r>
          </a:p>
        </p:txBody>
      </p:sp>
      <p:sp>
        <p:nvSpPr>
          <p:cNvPr id="45066" name="Rectangle 14">
            <a:extLst>
              <a:ext uri="{FF2B5EF4-FFF2-40B4-BE49-F238E27FC236}">
                <a16:creationId xmlns:a16="http://schemas.microsoft.com/office/drawing/2014/main" id="{E31408EA-E850-4546-ADE3-92A4E5A4ADF8}"/>
              </a:ext>
            </a:extLst>
          </p:cNvPr>
          <p:cNvSpPr>
            <a:spLocks noGrp="1" noChangeArrowheads="1"/>
          </p:cNvSpPr>
          <p:nvPr>
            <p:ph type="title" idx="4294967295"/>
          </p:nvPr>
        </p:nvSpPr>
        <p:spPr/>
        <p:txBody>
          <a:bodyPr/>
          <a:lstStyle/>
          <a:p>
            <a:pPr eaLnBrk="1" hangingPunct="1"/>
            <a:r>
              <a:rPr lang="de-DE" altLang="de-DE"/>
              <a:t>Sachleistung 13</a:t>
            </a:r>
          </a:p>
        </p:txBody>
      </p:sp>
    </p:spTree>
  </p:cSld>
  <p:clrMapOvr>
    <a:masterClrMapping/>
  </p:clrMapOvr>
  <p:transition spd="med">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ußzeilenplatzhalter 2">
            <a:extLst>
              <a:ext uri="{FF2B5EF4-FFF2-40B4-BE49-F238E27FC236}">
                <a16:creationId xmlns:a16="http://schemas.microsoft.com/office/drawing/2014/main" id="{1E0C3C1C-F981-4F33-AAD3-D0DD7525F48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6083" name="Foliennummernplatzhalter 3">
            <a:extLst>
              <a:ext uri="{FF2B5EF4-FFF2-40B4-BE49-F238E27FC236}">
                <a16:creationId xmlns:a16="http://schemas.microsoft.com/office/drawing/2014/main" id="{0D1ADD25-A77B-4232-B42E-A142C5A7202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56C021A-036D-4664-9E5B-4367D3CA7066}" type="slidenum">
              <a:rPr lang="de-DE" altLang="de-DE" sz="1400"/>
              <a:pPr eaLnBrk="1" hangingPunct="1"/>
              <a:t>41</a:t>
            </a:fld>
            <a:endParaRPr lang="de-DE" altLang="de-DE" sz="1400"/>
          </a:p>
        </p:txBody>
      </p:sp>
      <p:sp>
        <p:nvSpPr>
          <p:cNvPr id="46084" name="Text Box 2">
            <a:extLst>
              <a:ext uri="{FF2B5EF4-FFF2-40B4-BE49-F238E27FC236}">
                <a16:creationId xmlns:a16="http://schemas.microsoft.com/office/drawing/2014/main" id="{2F7A20CA-2838-4308-A961-BB6049CB8AAD}"/>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(14)</a:t>
            </a:r>
            <a:endParaRPr lang="de-DE" altLang="de-DE" sz="2000" b="1">
              <a:latin typeface="Times New Roman" panose="02020603050405020304" pitchFamily="18" charset="0"/>
            </a:endParaRPr>
          </a:p>
        </p:txBody>
      </p:sp>
      <p:sp>
        <p:nvSpPr>
          <p:cNvPr id="46085" name="Text Box 3">
            <a:extLst>
              <a:ext uri="{FF2B5EF4-FFF2-40B4-BE49-F238E27FC236}">
                <a16:creationId xmlns:a16="http://schemas.microsoft.com/office/drawing/2014/main" id="{A748C7A7-65C4-4DDC-87AE-7EFAE59A9493}"/>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6086" name="Text Box 6">
            <a:extLst>
              <a:ext uri="{FF2B5EF4-FFF2-40B4-BE49-F238E27FC236}">
                <a16:creationId xmlns:a16="http://schemas.microsoft.com/office/drawing/2014/main" id="{71864044-22C4-4090-B4F3-06B912B6C918}"/>
              </a:ext>
            </a:extLst>
          </p:cNvPr>
          <p:cNvSpPr txBox="1">
            <a:spLocks noChangeArrowheads="1"/>
          </p:cNvSpPr>
          <p:nvPr/>
        </p:nvSpPr>
        <p:spPr bwMode="auto">
          <a:xfrm>
            <a:off x="2971800" y="2438400"/>
            <a:ext cx="30480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Unaufschiebbarkeit:</a:t>
            </a:r>
          </a:p>
        </p:txBody>
      </p:sp>
      <p:sp>
        <p:nvSpPr>
          <p:cNvPr id="113675" name="Text Box 11">
            <a:extLst>
              <a:ext uri="{FF2B5EF4-FFF2-40B4-BE49-F238E27FC236}">
                <a16:creationId xmlns:a16="http://schemas.microsoft.com/office/drawing/2014/main" id="{7749BEA5-C897-43C5-929A-CFC9E5305E4D}"/>
              </a:ext>
            </a:extLst>
          </p:cNvPr>
          <p:cNvSpPr txBox="1">
            <a:spLocks noChangeArrowheads="1"/>
          </p:cNvSpPr>
          <p:nvPr/>
        </p:nvSpPr>
        <p:spPr bwMode="auto">
          <a:xfrm>
            <a:off x="1143000" y="3048000"/>
            <a:ext cx="7543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2000"/>
              <a:t>Beurteilt sich ausschließlich nach medizinischen Kriterien</a:t>
            </a:r>
          </a:p>
        </p:txBody>
      </p:sp>
      <p:sp>
        <p:nvSpPr>
          <p:cNvPr id="113676" name="Text Box 12">
            <a:extLst>
              <a:ext uri="{FF2B5EF4-FFF2-40B4-BE49-F238E27FC236}">
                <a16:creationId xmlns:a16="http://schemas.microsoft.com/office/drawing/2014/main" id="{4E46D90E-9A22-40C7-970F-15A78D21012D}"/>
              </a:ext>
            </a:extLst>
          </p:cNvPr>
          <p:cNvSpPr txBox="1">
            <a:spLocks noChangeArrowheads="1"/>
          </p:cNvSpPr>
          <p:nvPr/>
        </p:nvSpPr>
        <p:spPr bwMode="auto">
          <a:xfrm>
            <a:off x="1143000" y="3429000"/>
            <a:ext cx="670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2000"/>
              <a:t>z.B. Notfälle, nicht unbedingt Lebensgefahr</a:t>
            </a:r>
          </a:p>
        </p:txBody>
      </p:sp>
      <p:sp>
        <p:nvSpPr>
          <p:cNvPr id="113677" name="Text Box 13">
            <a:extLst>
              <a:ext uri="{FF2B5EF4-FFF2-40B4-BE49-F238E27FC236}">
                <a16:creationId xmlns:a16="http://schemas.microsoft.com/office/drawing/2014/main" id="{15846DC7-B5FD-46B3-BD49-696139D0264A}"/>
              </a:ext>
            </a:extLst>
          </p:cNvPr>
          <p:cNvSpPr txBox="1">
            <a:spLocks noChangeArrowheads="1"/>
          </p:cNvSpPr>
          <p:nvPr/>
        </p:nvSpPr>
        <p:spPr bwMode="auto">
          <a:xfrm>
            <a:off x="1143000" y="3810000"/>
            <a:ext cx="76200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2000"/>
              <a:t>Der übliche Beschaffungsweg darf nicht mit einer un-vermeidbaren Verzögerung verbunden sein, d.h. mit med. Risiken, die die Erhaltung oder Wiederherstellung der Gesundheit oder die Besserung des Gesundheitszustandes gefährden könnte</a:t>
            </a:r>
          </a:p>
        </p:txBody>
      </p:sp>
      <p:sp>
        <p:nvSpPr>
          <p:cNvPr id="113678" name="Text Box 14">
            <a:extLst>
              <a:ext uri="{FF2B5EF4-FFF2-40B4-BE49-F238E27FC236}">
                <a16:creationId xmlns:a16="http://schemas.microsoft.com/office/drawing/2014/main" id="{EB344A3D-DCD8-47AC-B11C-B63CEADFDC74}"/>
              </a:ext>
            </a:extLst>
          </p:cNvPr>
          <p:cNvSpPr txBox="1">
            <a:spLocks noChangeArrowheads="1"/>
          </p:cNvSpPr>
          <p:nvPr/>
        </p:nvSpPr>
        <p:spPr bwMode="auto">
          <a:xfrm>
            <a:off x="1143000" y="5410200"/>
            <a:ext cx="670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2000"/>
              <a:t>Heftige Schmerzen, die unzumutbar lang andauern</a:t>
            </a:r>
          </a:p>
        </p:txBody>
      </p:sp>
      <p:sp>
        <p:nvSpPr>
          <p:cNvPr id="113679" name="Text Box 15">
            <a:extLst>
              <a:ext uri="{FF2B5EF4-FFF2-40B4-BE49-F238E27FC236}">
                <a16:creationId xmlns:a16="http://schemas.microsoft.com/office/drawing/2014/main" id="{0E317F76-09E6-4430-AFE5-AF66D8745DCA}"/>
              </a:ext>
            </a:extLst>
          </p:cNvPr>
          <p:cNvSpPr txBox="1">
            <a:spLocks noChangeArrowheads="1"/>
          </p:cNvSpPr>
          <p:nvPr/>
        </p:nvSpPr>
        <p:spPr bwMode="auto">
          <a:xfrm>
            <a:off x="1143000" y="5851525"/>
            <a:ext cx="8001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2100" indent="-2921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sz="2000"/>
              <a:t>Dringliche Bedarfslagen (kein erreichbarer Leistungserbringer in der Nähe)</a:t>
            </a:r>
          </a:p>
        </p:txBody>
      </p:sp>
      <p:sp>
        <p:nvSpPr>
          <p:cNvPr id="46092" name="Rectangle 16">
            <a:extLst>
              <a:ext uri="{FF2B5EF4-FFF2-40B4-BE49-F238E27FC236}">
                <a16:creationId xmlns:a16="http://schemas.microsoft.com/office/drawing/2014/main" id="{143D52EA-2E55-4050-8E5D-EE4E98DB4769}"/>
              </a:ext>
            </a:extLst>
          </p:cNvPr>
          <p:cNvSpPr>
            <a:spLocks noGrp="1" noChangeArrowheads="1"/>
          </p:cNvSpPr>
          <p:nvPr>
            <p:ph type="title" idx="4294967295"/>
          </p:nvPr>
        </p:nvSpPr>
        <p:spPr/>
        <p:txBody>
          <a:bodyPr/>
          <a:lstStyle/>
          <a:p>
            <a:pPr eaLnBrk="1" hangingPunct="1"/>
            <a:r>
              <a:rPr lang="de-DE" altLang="de-DE"/>
              <a:t>Sachleistung 14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75"/>
                                        </p:tgtEl>
                                        <p:attrNameLst>
                                          <p:attrName>style.visibility</p:attrName>
                                        </p:attrNameLst>
                                      </p:cBhvr>
                                      <p:to>
                                        <p:strVal val="visible"/>
                                      </p:to>
                                    </p:set>
                                    <p:anim calcmode="lin" valueType="num">
                                      <p:cBhvr additive="base">
                                        <p:cTn id="7" dur="500" fill="hold"/>
                                        <p:tgtEl>
                                          <p:spTgt spid="113675"/>
                                        </p:tgtEl>
                                        <p:attrNameLst>
                                          <p:attrName>ppt_x</p:attrName>
                                        </p:attrNameLst>
                                      </p:cBhvr>
                                      <p:tavLst>
                                        <p:tav tm="0">
                                          <p:val>
                                            <p:strVal val="0-#ppt_w/2"/>
                                          </p:val>
                                        </p:tav>
                                        <p:tav tm="100000">
                                          <p:val>
                                            <p:strVal val="#ppt_x"/>
                                          </p:val>
                                        </p:tav>
                                      </p:tavLst>
                                    </p:anim>
                                    <p:anim calcmode="lin" valueType="num">
                                      <p:cBhvr additive="base">
                                        <p:cTn id="8" dur="500" fill="hold"/>
                                        <p:tgtEl>
                                          <p:spTgt spid="1136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3676"/>
                                        </p:tgtEl>
                                        <p:attrNameLst>
                                          <p:attrName>style.visibility</p:attrName>
                                        </p:attrNameLst>
                                      </p:cBhvr>
                                      <p:to>
                                        <p:strVal val="visible"/>
                                      </p:to>
                                    </p:set>
                                    <p:anim calcmode="lin" valueType="num">
                                      <p:cBhvr additive="base">
                                        <p:cTn id="13" dur="500" fill="hold"/>
                                        <p:tgtEl>
                                          <p:spTgt spid="113676"/>
                                        </p:tgtEl>
                                        <p:attrNameLst>
                                          <p:attrName>ppt_x</p:attrName>
                                        </p:attrNameLst>
                                      </p:cBhvr>
                                      <p:tavLst>
                                        <p:tav tm="0">
                                          <p:val>
                                            <p:strVal val="0-#ppt_w/2"/>
                                          </p:val>
                                        </p:tav>
                                        <p:tav tm="100000">
                                          <p:val>
                                            <p:strVal val="#ppt_x"/>
                                          </p:val>
                                        </p:tav>
                                      </p:tavLst>
                                    </p:anim>
                                    <p:anim calcmode="lin" valueType="num">
                                      <p:cBhvr additive="base">
                                        <p:cTn id="14" dur="500" fill="hold"/>
                                        <p:tgtEl>
                                          <p:spTgt spid="11367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3677"/>
                                        </p:tgtEl>
                                        <p:attrNameLst>
                                          <p:attrName>style.visibility</p:attrName>
                                        </p:attrNameLst>
                                      </p:cBhvr>
                                      <p:to>
                                        <p:strVal val="visible"/>
                                      </p:to>
                                    </p:set>
                                    <p:anim calcmode="lin" valueType="num">
                                      <p:cBhvr additive="base">
                                        <p:cTn id="19" dur="500" fill="hold"/>
                                        <p:tgtEl>
                                          <p:spTgt spid="113677"/>
                                        </p:tgtEl>
                                        <p:attrNameLst>
                                          <p:attrName>ppt_x</p:attrName>
                                        </p:attrNameLst>
                                      </p:cBhvr>
                                      <p:tavLst>
                                        <p:tav tm="0">
                                          <p:val>
                                            <p:strVal val="0-#ppt_w/2"/>
                                          </p:val>
                                        </p:tav>
                                        <p:tav tm="100000">
                                          <p:val>
                                            <p:strVal val="#ppt_x"/>
                                          </p:val>
                                        </p:tav>
                                      </p:tavLst>
                                    </p:anim>
                                    <p:anim calcmode="lin" valueType="num">
                                      <p:cBhvr additive="base">
                                        <p:cTn id="20" dur="500" fill="hold"/>
                                        <p:tgtEl>
                                          <p:spTgt spid="11367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3678"/>
                                        </p:tgtEl>
                                        <p:attrNameLst>
                                          <p:attrName>style.visibility</p:attrName>
                                        </p:attrNameLst>
                                      </p:cBhvr>
                                      <p:to>
                                        <p:strVal val="visible"/>
                                      </p:to>
                                    </p:set>
                                    <p:anim calcmode="lin" valueType="num">
                                      <p:cBhvr additive="base">
                                        <p:cTn id="25" dur="500" fill="hold"/>
                                        <p:tgtEl>
                                          <p:spTgt spid="113678"/>
                                        </p:tgtEl>
                                        <p:attrNameLst>
                                          <p:attrName>ppt_x</p:attrName>
                                        </p:attrNameLst>
                                      </p:cBhvr>
                                      <p:tavLst>
                                        <p:tav tm="0">
                                          <p:val>
                                            <p:strVal val="0-#ppt_w/2"/>
                                          </p:val>
                                        </p:tav>
                                        <p:tav tm="100000">
                                          <p:val>
                                            <p:strVal val="#ppt_x"/>
                                          </p:val>
                                        </p:tav>
                                      </p:tavLst>
                                    </p:anim>
                                    <p:anim calcmode="lin" valueType="num">
                                      <p:cBhvr additive="base">
                                        <p:cTn id="26" dur="500" fill="hold"/>
                                        <p:tgtEl>
                                          <p:spTgt spid="11367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3679"/>
                                        </p:tgtEl>
                                        <p:attrNameLst>
                                          <p:attrName>style.visibility</p:attrName>
                                        </p:attrNameLst>
                                      </p:cBhvr>
                                      <p:to>
                                        <p:strVal val="visible"/>
                                      </p:to>
                                    </p:set>
                                    <p:anim calcmode="lin" valueType="num">
                                      <p:cBhvr additive="base">
                                        <p:cTn id="31" dur="500" fill="hold"/>
                                        <p:tgtEl>
                                          <p:spTgt spid="113679"/>
                                        </p:tgtEl>
                                        <p:attrNameLst>
                                          <p:attrName>ppt_x</p:attrName>
                                        </p:attrNameLst>
                                      </p:cBhvr>
                                      <p:tavLst>
                                        <p:tav tm="0">
                                          <p:val>
                                            <p:strVal val="0-#ppt_w/2"/>
                                          </p:val>
                                        </p:tav>
                                        <p:tav tm="100000">
                                          <p:val>
                                            <p:strVal val="#ppt_x"/>
                                          </p:val>
                                        </p:tav>
                                      </p:tavLst>
                                    </p:anim>
                                    <p:anim calcmode="lin" valueType="num">
                                      <p:cBhvr additive="base">
                                        <p:cTn id="32" dur="500" fill="hold"/>
                                        <p:tgtEl>
                                          <p:spTgt spid="1136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5" grpId="0" autoUpdateAnimBg="0"/>
      <p:bldP spid="113676" grpId="0" autoUpdateAnimBg="0"/>
      <p:bldP spid="113677" grpId="0" autoUpdateAnimBg="0"/>
      <p:bldP spid="113678" grpId="0" autoUpdateAnimBg="0"/>
      <p:bldP spid="113679"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2">
            <a:extLst>
              <a:ext uri="{FF2B5EF4-FFF2-40B4-BE49-F238E27FC236}">
                <a16:creationId xmlns:a16="http://schemas.microsoft.com/office/drawing/2014/main" id="{F6D0D3CF-B1D2-442C-8C40-2BE1EF3FD84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7107" name="Foliennummernplatzhalter 3">
            <a:extLst>
              <a:ext uri="{FF2B5EF4-FFF2-40B4-BE49-F238E27FC236}">
                <a16:creationId xmlns:a16="http://schemas.microsoft.com/office/drawing/2014/main" id="{8EE4F209-C671-4BDE-BDEB-D653254E0BB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4B01E0D-8041-4F82-AB1F-ABEEB42B26B3}" type="slidenum">
              <a:rPr lang="de-DE" altLang="de-DE" sz="1400"/>
              <a:pPr eaLnBrk="1" hangingPunct="1"/>
              <a:t>42</a:t>
            </a:fld>
            <a:endParaRPr lang="de-DE" altLang="de-DE" sz="1400"/>
          </a:p>
        </p:txBody>
      </p:sp>
      <p:sp>
        <p:nvSpPr>
          <p:cNvPr id="47108" name="Text Box 2">
            <a:extLst>
              <a:ext uri="{FF2B5EF4-FFF2-40B4-BE49-F238E27FC236}">
                <a16:creationId xmlns:a16="http://schemas.microsoft.com/office/drawing/2014/main" id="{3DBEFB36-8CCD-4CD9-B176-E6AA456BFD63}"/>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(15)</a:t>
            </a:r>
            <a:endParaRPr lang="de-DE" altLang="de-DE" sz="2000" b="1">
              <a:latin typeface="Times New Roman" panose="02020603050405020304" pitchFamily="18" charset="0"/>
            </a:endParaRPr>
          </a:p>
        </p:txBody>
      </p:sp>
      <p:sp>
        <p:nvSpPr>
          <p:cNvPr id="47109" name="Text Box 3">
            <a:extLst>
              <a:ext uri="{FF2B5EF4-FFF2-40B4-BE49-F238E27FC236}">
                <a16:creationId xmlns:a16="http://schemas.microsoft.com/office/drawing/2014/main" id="{16AAD2E1-198A-42DD-9682-9DF91DDDC603}"/>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7110" name="Text Box 4">
            <a:extLst>
              <a:ext uri="{FF2B5EF4-FFF2-40B4-BE49-F238E27FC236}">
                <a16:creationId xmlns:a16="http://schemas.microsoft.com/office/drawing/2014/main" id="{1A3D9624-5D3D-435D-8575-00DADA237E29}"/>
              </a:ext>
            </a:extLst>
          </p:cNvPr>
          <p:cNvSpPr txBox="1">
            <a:spLocks noChangeArrowheads="1"/>
          </p:cNvSpPr>
          <p:nvPr/>
        </p:nvSpPr>
        <p:spPr bwMode="auto">
          <a:xfrm>
            <a:off x="838200" y="3673475"/>
            <a:ext cx="7239000" cy="8223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insbesondere bei Systemversagen, Systemstörungen und Versorgungslücken</a:t>
            </a:r>
          </a:p>
        </p:txBody>
      </p:sp>
      <p:sp>
        <p:nvSpPr>
          <p:cNvPr id="47111" name="Text Box 9">
            <a:extLst>
              <a:ext uri="{FF2B5EF4-FFF2-40B4-BE49-F238E27FC236}">
                <a16:creationId xmlns:a16="http://schemas.microsoft.com/office/drawing/2014/main" id="{8D744689-A558-46AD-9CF7-ADD7720E3BDF}"/>
              </a:ext>
            </a:extLst>
          </p:cNvPr>
          <p:cNvSpPr txBox="1">
            <a:spLocks noChangeArrowheads="1"/>
          </p:cNvSpPr>
          <p:nvPr/>
        </p:nvSpPr>
        <p:spPr bwMode="auto">
          <a:xfrm>
            <a:off x="2590800" y="28194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13 Abs. 3 1. Alt.</a:t>
            </a:r>
          </a:p>
        </p:txBody>
      </p:sp>
      <p:sp>
        <p:nvSpPr>
          <p:cNvPr id="47112" name="Text Box 10">
            <a:extLst>
              <a:ext uri="{FF2B5EF4-FFF2-40B4-BE49-F238E27FC236}">
                <a16:creationId xmlns:a16="http://schemas.microsoft.com/office/drawing/2014/main" id="{19E76D32-753E-49D8-B09E-D0D7131E98BD}"/>
              </a:ext>
            </a:extLst>
          </p:cNvPr>
          <p:cNvSpPr txBox="1">
            <a:spLocks noChangeArrowheads="1"/>
          </p:cNvSpPr>
          <p:nvPr/>
        </p:nvSpPr>
        <p:spPr bwMode="auto">
          <a:xfrm>
            <a:off x="3200400" y="5029200"/>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anzuwenden</a:t>
            </a:r>
          </a:p>
        </p:txBody>
      </p:sp>
      <p:sp>
        <p:nvSpPr>
          <p:cNvPr id="47113" name="Rectangle 11">
            <a:extLst>
              <a:ext uri="{FF2B5EF4-FFF2-40B4-BE49-F238E27FC236}">
                <a16:creationId xmlns:a16="http://schemas.microsoft.com/office/drawing/2014/main" id="{15E3FE81-517D-49A8-AD6B-DD605A42DBBF}"/>
              </a:ext>
            </a:extLst>
          </p:cNvPr>
          <p:cNvSpPr>
            <a:spLocks noGrp="1" noChangeArrowheads="1"/>
          </p:cNvSpPr>
          <p:nvPr>
            <p:ph type="title" idx="4294967295"/>
          </p:nvPr>
        </p:nvSpPr>
        <p:spPr/>
        <p:txBody>
          <a:bodyPr/>
          <a:lstStyle/>
          <a:p>
            <a:pPr eaLnBrk="1" hangingPunct="1"/>
            <a:r>
              <a:rPr lang="de-DE" altLang="de-DE"/>
              <a:t>Sachleistung 15</a:t>
            </a:r>
          </a:p>
        </p:txBody>
      </p:sp>
    </p:spTree>
  </p:cSld>
  <p:clrMapOvr>
    <a:masterClrMapping/>
  </p:clrMapOvr>
  <p:transition spd="med">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ußzeilenplatzhalter 2">
            <a:extLst>
              <a:ext uri="{FF2B5EF4-FFF2-40B4-BE49-F238E27FC236}">
                <a16:creationId xmlns:a16="http://schemas.microsoft.com/office/drawing/2014/main" id="{198D27D3-45A3-4F06-A324-195E4C34F41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8131" name="Foliennummernplatzhalter 3">
            <a:extLst>
              <a:ext uri="{FF2B5EF4-FFF2-40B4-BE49-F238E27FC236}">
                <a16:creationId xmlns:a16="http://schemas.microsoft.com/office/drawing/2014/main" id="{CD2E9C8A-4E83-4378-80E4-21474D78DA8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91DFB12-7A4E-4A4F-B030-C2A862565F12}" type="slidenum">
              <a:rPr lang="de-DE" altLang="de-DE" sz="1400"/>
              <a:pPr eaLnBrk="1" hangingPunct="1"/>
              <a:t>43</a:t>
            </a:fld>
            <a:endParaRPr lang="de-DE" altLang="de-DE" sz="1400"/>
          </a:p>
        </p:txBody>
      </p:sp>
      <p:sp>
        <p:nvSpPr>
          <p:cNvPr id="48132" name="Text Box 2">
            <a:extLst>
              <a:ext uri="{FF2B5EF4-FFF2-40B4-BE49-F238E27FC236}">
                <a16:creationId xmlns:a16="http://schemas.microsoft.com/office/drawing/2014/main" id="{CCF5454E-CB5F-44F3-AAFC-841E48A39D2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(16)</a:t>
            </a:r>
            <a:endParaRPr lang="de-DE" altLang="de-DE" sz="2000" b="1">
              <a:latin typeface="Times New Roman" panose="02020603050405020304" pitchFamily="18" charset="0"/>
            </a:endParaRPr>
          </a:p>
        </p:txBody>
      </p:sp>
      <p:sp>
        <p:nvSpPr>
          <p:cNvPr id="48133" name="Text Box 3">
            <a:extLst>
              <a:ext uri="{FF2B5EF4-FFF2-40B4-BE49-F238E27FC236}">
                <a16:creationId xmlns:a16="http://schemas.microsoft.com/office/drawing/2014/main" id="{2DFD6694-0726-49EE-B210-5F30833B49FA}"/>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8134" name="Text Box 7">
            <a:extLst>
              <a:ext uri="{FF2B5EF4-FFF2-40B4-BE49-F238E27FC236}">
                <a16:creationId xmlns:a16="http://schemas.microsoft.com/office/drawing/2014/main" id="{FE04EADD-1F7A-420B-9394-655177B879B6}"/>
              </a:ext>
            </a:extLst>
          </p:cNvPr>
          <p:cNvSpPr txBox="1">
            <a:spLocks noChangeArrowheads="1"/>
          </p:cNvSpPr>
          <p:nvPr/>
        </p:nvSpPr>
        <p:spPr bwMode="auto">
          <a:xfrm>
            <a:off x="1828800" y="2514600"/>
            <a:ext cx="533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Einzelfälle des Systemversagens:</a:t>
            </a:r>
          </a:p>
        </p:txBody>
      </p:sp>
      <p:sp>
        <p:nvSpPr>
          <p:cNvPr id="48135" name="Text Box 8">
            <a:extLst>
              <a:ext uri="{FF2B5EF4-FFF2-40B4-BE49-F238E27FC236}">
                <a16:creationId xmlns:a16="http://schemas.microsoft.com/office/drawing/2014/main" id="{5A447E09-74EA-4347-9FBB-E57EC5C03F2C}"/>
              </a:ext>
            </a:extLst>
          </p:cNvPr>
          <p:cNvSpPr txBox="1">
            <a:spLocks noChangeArrowheads="1"/>
          </p:cNvSpPr>
          <p:nvPr/>
        </p:nvSpPr>
        <p:spPr bwMode="auto">
          <a:xfrm>
            <a:off x="1600200" y="3124200"/>
            <a:ext cx="647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a) Objektiv ungerechtfertigte Fremdleistung</a:t>
            </a:r>
          </a:p>
        </p:txBody>
      </p:sp>
      <p:sp>
        <p:nvSpPr>
          <p:cNvPr id="48136" name="Text Box 10">
            <a:extLst>
              <a:ext uri="{FF2B5EF4-FFF2-40B4-BE49-F238E27FC236}">
                <a16:creationId xmlns:a16="http://schemas.microsoft.com/office/drawing/2014/main" id="{B709934B-1D96-411E-8649-AA59894635DE}"/>
              </a:ext>
            </a:extLst>
          </p:cNvPr>
          <p:cNvSpPr txBox="1">
            <a:spLocks noChangeArrowheads="1"/>
          </p:cNvSpPr>
          <p:nvPr/>
        </p:nvSpPr>
        <p:spPr bwMode="auto">
          <a:xfrm>
            <a:off x="1752600" y="4191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z.B. BSG v. 23.10.1996, BSGE 79, 190</a:t>
            </a:r>
          </a:p>
        </p:txBody>
      </p:sp>
      <p:sp>
        <p:nvSpPr>
          <p:cNvPr id="48137" name="Rectangle 11">
            <a:extLst>
              <a:ext uri="{FF2B5EF4-FFF2-40B4-BE49-F238E27FC236}">
                <a16:creationId xmlns:a16="http://schemas.microsoft.com/office/drawing/2014/main" id="{644A7878-33CA-401D-A537-A7DA3BBC3B8F}"/>
              </a:ext>
            </a:extLst>
          </p:cNvPr>
          <p:cNvSpPr>
            <a:spLocks noGrp="1" noChangeArrowheads="1"/>
          </p:cNvSpPr>
          <p:nvPr>
            <p:ph type="title" idx="4294967295"/>
          </p:nvPr>
        </p:nvSpPr>
        <p:spPr/>
        <p:txBody>
          <a:bodyPr/>
          <a:lstStyle/>
          <a:p>
            <a:pPr eaLnBrk="1" hangingPunct="1"/>
            <a:r>
              <a:rPr lang="de-DE" altLang="de-DE"/>
              <a:t>Sachleistung 16</a:t>
            </a:r>
          </a:p>
        </p:txBody>
      </p:sp>
    </p:spTree>
  </p:cSld>
  <p:clrMapOvr>
    <a:masterClrMapping/>
  </p:clrMapOvr>
  <p:transition spd="med">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ußzeilenplatzhalter 2">
            <a:extLst>
              <a:ext uri="{FF2B5EF4-FFF2-40B4-BE49-F238E27FC236}">
                <a16:creationId xmlns:a16="http://schemas.microsoft.com/office/drawing/2014/main" id="{34618EA8-85B0-44E8-AE23-63BF3F659BC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49155" name="Foliennummernplatzhalter 3">
            <a:extLst>
              <a:ext uri="{FF2B5EF4-FFF2-40B4-BE49-F238E27FC236}">
                <a16:creationId xmlns:a16="http://schemas.microsoft.com/office/drawing/2014/main" id="{3DABB43D-91B7-4A4A-9E69-C7735D070F7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B669D56-4C74-4854-AAEE-1B147BCDDC80}" type="slidenum">
              <a:rPr lang="de-DE" altLang="de-DE" sz="1400"/>
              <a:pPr eaLnBrk="1" hangingPunct="1"/>
              <a:t>44</a:t>
            </a:fld>
            <a:endParaRPr lang="de-DE" altLang="de-DE" sz="1400"/>
          </a:p>
        </p:txBody>
      </p:sp>
      <p:sp>
        <p:nvSpPr>
          <p:cNvPr id="49156" name="Text Box 2">
            <a:extLst>
              <a:ext uri="{FF2B5EF4-FFF2-40B4-BE49-F238E27FC236}">
                <a16:creationId xmlns:a16="http://schemas.microsoft.com/office/drawing/2014/main" id="{39372A45-B623-4A3B-B5E9-136CA05E70C5}"/>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(17)</a:t>
            </a:r>
            <a:endParaRPr lang="de-DE" altLang="de-DE" sz="2000" b="1">
              <a:latin typeface="Times New Roman" panose="02020603050405020304" pitchFamily="18" charset="0"/>
            </a:endParaRPr>
          </a:p>
        </p:txBody>
      </p:sp>
      <p:sp>
        <p:nvSpPr>
          <p:cNvPr id="49157" name="Text Box 3">
            <a:extLst>
              <a:ext uri="{FF2B5EF4-FFF2-40B4-BE49-F238E27FC236}">
                <a16:creationId xmlns:a16="http://schemas.microsoft.com/office/drawing/2014/main" id="{19B14B7C-EBDA-4084-AC0D-78926C4C4792}"/>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49158" name="Text Box 6">
            <a:extLst>
              <a:ext uri="{FF2B5EF4-FFF2-40B4-BE49-F238E27FC236}">
                <a16:creationId xmlns:a16="http://schemas.microsoft.com/office/drawing/2014/main" id="{366F90B2-E2F3-4C58-8BC6-2248542EE983}"/>
              </a:ext>
            </a:extLst>
          </p:cNvPr>
          <p:cNvSpPr txBox="1">
            <a:spLocks noChangeArrowheads="1"/>
          </p:cNvSpPr>
          <p:nvPr/>
        </p:nvSpPr>
        <p:spPr bwMode="auto">
          <a:xfrm>
            <a:off x="685800" y="3733800"/>
            <a:ext cx="7543800"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600">
                <a:latin typeface="Verdana" panose="020B0604030504040204" pitchFamily="34" charset="0"/>
              </a:rPr>
              <a:t>Leitsatz</a:t>
            </a:r>
          </a:p>
          <a:p>
            <a:pPr eaLnBrk="1" hangingPunct="1">
              <a:spcBef>
                <a:spcPct val="50000"/>
              </a:spcBef>
            </a:pPr>
            <a:r>
              <a:rPr lang="de-DE" altLang="de-DE" sz="1600">
                <a:latin typeface="Verdana" panose="020B0604030504040204" pitchFamily="34" charset="0"/>
              </a:rPr>
              <a:t>Ein die Kostenerstattungspflicht des Krankenversicherungsträgers auslösendes Systemversagen kann auch darin liegen, dass ein zugelassener ärztlicher Leistungserbringer den Versicherten nicht ausreichend und rechtzeitig darüber aufklärt, dass er beabsichtigt, ihm eine Fremdleistung zu verschaffen.</a:t>
            </a:r>
            <a:endParaRPr lang="de-DE" altLang="de-DE"/>
          </a:p>
        </p:txBody>
      </p:sp>
      <p:sp>
        <p:nvSpPr>
          <p:cNvPr id="49159" name="Text Box 7">
            <a:extLst>
              <a:ext uri="{FF2B5EF4-FFF2-40B4-BE49-F238E27FC236}">
                <a16:creationId xmlns:a16="http://schemas.microsoft.com/office/drawing/2014/main" id="{96BE8E67-D07F-4CCA-87BC-260226DD63B3}"/>
              </a:ext>
            </a:extLst>
          </p:cNvPr>
          <p:cNvSpPr txBox="1">
            <a:spLocks noChangeArrowheads="1"/>
          </p:cNvSpPr>
          <p:nvPr/>
        </p:nvSpPr>
        <p:spPr bwMode="auto">
          <a:xfrm>
            <a:off x="1752600" y="2895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BSG v. 23.10.1996, BSGE 79, 190</a:t>
            </a:r>
          </a:p>
        </p:txBody>
      </p:sp>
      <p:sp>
        <p:nvSpPr>
          <p:cNvPr id="49160" name="Rectangle 9">
            <a:extLst>
              <a:ext uri="{FF2B5EF4-FFF2-40B4-BE49-F238E27FC236}">
                <a16:creationId xmlns:a16="http://schemas.microsoft.com/office/drawing/2014/main" id="{07E756AC-25DF-4AC8-8C7D-4CC9B87B7E90}"/>
              </a:ext>
            </a:extLst>
          </p:cNvPr>
          <p:cNvSpPr>
            <a:spLocks noGrp="1" noChangeArrowheads="1"/>
          </p:cNvSpPr>
          <p:nvPr>
            <p:ph type="title" idx="4294967295"/>
          </p:nvPr>
        </p:nvSpPr>
        <p:spPr/>
        <p:txBody>
          <a:bodyPr/>
          <a:lstStyle/>
          <a:p>
            <a:pPr eaLnBrk="1" hangingPunct="1"/>
            <a:r>
              <a:rPr lang="de-DE" altLang="de-DE"/>
              <a:t>Sachleistung 17</a:t>
            </a:r>
          </a:p>
        </p:txBody>
      </p:sp>
    </p:spTree>
  </p:cSld>
  <p:clrMapOvr>
    <a:masterClrMapping/>
  </p:clrMapOvr>
  <p:transition spd="med">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ußzeilenplatzhalter 2">
            <a:extLst>
              <a:ext uri="{FF2B5EF4-FFF2-40B4-BE49-F238E27FC236}">
                <a16:creationId xmlns:a16="http://schemas.microsoft.com/office/drawing/2014/main" id="{7030EAAE-B43A-4818-A14E-B1E986E2365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0179" name="Foliennummernplatzhalter 3">
            <a:extLst>
              <a:ext uri="{FF2B5EF4-FFF2-40B4-BE49-F238E27FC236}">
                <a16:creationId xmlns:a16="http://schemas.microsoft.com/office/drawing/2014/main" id="{6429ED7A-7A4C-4375-99A9-E8E0776BE81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39C8947-6C29-4DAF-9955-1CF16E3E1551}" type="slidenum">
              <a:rPr lang="de-DE" altLang="de-DE" sz="1400"/>
              <a:pPr eaLnBrk="1" hangingPunct="1"/>
              <a:t>45</a:t>
            </a:fld>
            <a:endParaRPr lang="de-DE" altLang="de-DE" sz="1400"/>
          </a:p>
        </p:txBody>
      </p:sp>
      <p:sp>
        <p:nvSpPr>
          <p:cNvPr id="50180" name="Text Box 2">
            <a:extLst>
              <a:ext uri="{FF2B5EF4-FFF2-40B4-BE49-F238E27FC236}">
                <a16:creationId xmlns:a16="http://schemas.microsoft.com/office/drawing/2014/main" id="{45749CDD-FF89-41EE-AD82-82803F1D620C}"/>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(18)</a:t>
            </a:r>
            <a:endParaRPr lang="de-DE" altLang="de-DE" sz="2000" b="1">
              <a:latin typeface="Times New Roman" panose="02020603050405020304" pitchFamily="18" charset="0"/>
            </a:endParaRPr>
          </a:p>
        </p:txBody>
      </p:sp>
      <p:sp>
        <p:nvSpPr>
          <p:cNvPr id="50181" name="Text Box 3">
            <a:extLst>
              <a:ext uri="{FF2B5EF4-FFF2-40B4-BE49-F238E27FC236}">
                <a16:creationId xmlns:a16="http://schemas.microsoft.com/office/drawing/2014/main" id="{88A44E0B-C68D-4CF1-A4A4-542B06DFE6DA}"/>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0182" name="Text Box 4">
            <a:extLst>
              <a:ext uri="{FF2B5EF4-FFF2-40B4-BE49-F238E27FC236}">
                <a16:creationId xmlns:a16="http://schemas.microsoft.com/office/drawing/2014/main" id="{80E58499-A949-4BE6-8C4A-9B57FA87FEEA}"/>
              </a:ext>
            </a:extLst>
          </p:cNvPr>
          <p:cNvSpPr txBox="1">
            <a:spLocks noChangeArrowheads="1"/>
          </p:cNvSpPr>
          <p:nvPr/>
        </p:nvSpPr>
        <p:spPr bwMode="auto">
          <a:xfrm>
            <a:off x="228600" y="3041650"/>
            <a:ext cx="86868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ts val="0"/>
              </a:spcBef>
            </a:pPr>
            <a:r>
              <a:rPr lang="de-DE" altLang="de-DE" sz="1400" dirty="0">
                <a:latin typeface="Verdana" panose="020B0604030504040204" pitchFamily="34" charset="0"/>
              </a:rPr>
              <a:t>Ein Systemversagen, das der Versicherungsträger sich zurechnen lassen muss, kann auch darin bestehen, dass der ärztliche Leistungserbringer (Vertragsarzt oder der Arzt des Vertragskrankenhauses) den Versicherten nicht ausreichend darüber unterrichtet, dass er ihm eine Fremdleistung verordnen oder </a:t>
            </a:r>
            <a:r>
              <a:rPr lang="de-DE" altLang="de-DE" sz="1400" dirty="0" err="1">
                <a:latin typeface="Verdana" panose="020B0604030504040204" pitchFamily="34" charset="0"/>
              </a:rPr>
              <a:t>sonstwie</a:t>
            </a:r>
            <a:r>
              <a:rPr lang="de-DE" altLang="de-DE" sz="1400" dirty="0">
                <a:latin typeface="Verdana" panose="020B0604030504040204" pitchFamily="34" charset="0"/>
              </a:rPr>
              <a:t> verschaffen will. Der Versicherte, der krankenversicherungsrechtlich zulässig einen zugelassenen Leistungserbringer aufsucht, darf grundsätzlich darauf vertrauen, dass dieser ihm nur zugelassene Naturalleistungen im Rahmen des gesetzlichen Naturalleistungssystems, </a:t>
            </a:r>
            <a:r>
              <a:rPr lang="de-DE" altLang="de-DE" sz="1400" dirty="0" err="1">
                <a:latin typeface="Verdana" panose="020B0604030504040204" pitchFamily="34" charset="0"/>
              </a:rPr>
              <a:t>dh</a:t>
            </a:r>
            <a:r>
              <a:rPr lang="de-DE" altLang="de-DE" sz="1400" dirty="0">
                <a:latin typeface="Verdana" panose="020B0604030504040204" pitchFamily="34" charset="0"/>
              </a:rPr>
              <a:t> durch zugelassene Leistungserbringer, erbringt oder verschafft. Dieses System ist - wie die Beklagte zutreffend vorträgt - stets für den Versicherten kostenfrei. Ein Vertrauen des Versicherten darauf, der zugelassene ärztliche Leistungserbringer werde ihm nur für ihn kostenfreie Leistungen der gesetzlichen Krankenversicherung, nicht aber grundsätzlich von ihm selbst zu bezahlende Fremdleistungen verordnen oder verschaffen, ist jedoch nicht schutzwürdig, wenn der Versicherte weiß oder trotz ausreichender Unterrichtung durch den ärztlichen Leistungserbringer und trotz persönlicher Einsichtsfähigkeit nicht weiß, dass eine Fremdleistung verordnet oder </a:t>
            </a:r>
            <a:r>
              <a:rPr lang="de-DE" altLang="de-DE" sz="1400" dirty="0" err="1">
                <a:latin typeface="Verdana" panose="020B0604030504040204" pitchFamily="34" charset="0"/>
              </a:rPr>
              <a:t>sonstwie</a:t>
            </a:r>
            <a:r>
              <a:rPr lang="de-DE" altLang="de-DE" sz="1400" dirty="0">
                <a:latin typeface="Verdana" panose="020B0604030504040204" pitchFamily="34" charset="0"/>
              </a:rPr>
              <a:t> veranlasst werden soll. </a:t>
            </a:r>
            <a:endParaRPr lang="de-DE" altLang="de-DE" sz="1400" dirty="0"/>
          </a:p>
        </p:txBody>
      </p:sp>
      <p:sp>
        <p:nvSpPr>
          <p:cNvPr id="50183" name="Text Box 5">
            <a:extLst>
              <a:ext uri="{FF2B5EF4-FFF2-40B4-BE49-F238E27FC236}">
                <a16:creationId xmlns:a16="http://schemas.microsoft.com/office/drawing/2014/main" id="{82DA7E96-C460-4033-8BEB-FD7F4BB9A287}"/>
              </a:ext>
            </a:extLst>
          </p:cNvPr>
          <p:cNvSpPr txBox="1">
            <a:spLocks noChangeArrowheads="1"/>
          </p:cNvSpPr>
          <p:nvPr/>
        </p:nvSpPr>
        <p:spPr bwMode="auto">
          <a:xfrm>
            <a:off x="1752600" y="24384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BSG v. 23.10.1996, BSGE 79, 190 (Auszug)</a:t>
            </a:r>
          </a:p>
        </p:txBody>
      </p:sp>
      <p:sp>
        <p:nvSpPr>
          <p:cNvPr id="50184" name="Rectangle 7">
            <a:extLst>
              <a:ext uri="{FF2B5EF4-FFF2-40B4-BE49-F238E27FC236}">
                <a16:creationId xmlns:a16="http://schemas.microsoft.com/office/drawing/2014/main" id="{79897E90-FE8B-4D30-AE44-6B7034ABCBFE}"/>
              </a:ext>
            </a:extLst>
          </p:cNvPr>
          <p:cNvSpPr>
            <a:spLocks noGrp="1" noChangeArrowheads="1"/>
          </p:cNvSpPr>
          <p:nvPr>
            <p:ph type="title" idx="4294967295"/>
          </p:nvPr>
        </p:nvSpPr>
        <p:spPr/>
        <p:txBody>
          <a:bodyPr/>
          <a:lstStyle/>
          <a:p>
            <a:pPr eaLnBrk="1" hangingPunct="1"/>
            <a:r>
              <a:rPr lang="de-DE" altLang="de-DE"/>
              <a:t>Sachleistung 18</a:t>
            </a:r>
          </a:p>
        </p:txBody>
      </p:sp>
    </p:spTree>
  </p:cSld>
  <p:clrMapOvr>
    <a:masterClrMapping/>
  </p:clrMapOvr>
  <p:transition spd="med">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ußzeilenplatzhalter 2">
            <a:extLst>
              <a:ext uri="{FF2B5EF4-FFF2-40B4-BE49-F238E27FC236}">
                <a16:creationId xmlns:a16="http://schemas.microsoft.com/office/drawing/2014/main" id="{326AF06A-5E51-420C-A9B5-15A58EE3FEA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1203" name="Foliennummernplatzhalter 3">
            <a:extLst>
              <a:ext uri="{FF2B5EF4-FFF2-40B4-BE49-F238E27FC236}">
                <a16:creationId xmlns:a16="http://schemas.microsoft.com/office/drawing/2014/main" id="{47D77171-804D-478A-BC72-5A4C305C678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F586C16-32FB-4BE3-AAF7-E6DC32EF1E13}" type="slidenum">
              <a:rPr lang="de-DE" altLang="de-DE" sz="1400"/>
              <a:pPr eaLnBrk="1" hangingPunct="1"/>
              <a:t>46</a:t>
            </a:fld>
            <a:endParaRPr lang="de-DE" altLang="de-DE" sz="1400"/>
          </a:p>
        </p:txBody>
      </p:sp>
      <p:sp>
        <p:nvSpPr>
          <p:cNvPr id="51204" name="Text Box 2">
            <a:extLst>
              <a:ext uri="{FF2B5EF4-FFF2-40B4-BE49-F238E27FC236}">
                <a16:creationId xmlns:a16="http://schemas.microsoft.com/office/drawing/2014/main" id="{D014065F-3636-42CB-AFAA-224FB1715E9C}"/>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(19)</a:t>
            </a:r>
            <a:endParaRPr lang="de-DE" altLang="de-DE" sz="2000" b="1">
              <a:latin typeface="Times New Roman" panose="02020603050405020304" pitchFamily="18" charset="0"/>
            </a:endParaRPr>
          </a:p>
        </p:txBody>
      </p:sp>
      <p:sp>
        <p:nvSpPr>
          <p:cNvPr id="51205" name="Text Box 3">
            <a:extLst>
              <a:ext uri="{FF2B5EF4-FFF2-40B4-BE49-F238E27FC236}">
                <a16:creationId xmlns:a16="http://schemas.microsoft.com/office/drawing/2014/main" id="{1B5DEC81-1988-4F00-98F6-72EA0EEE6680}"/>
              </a:ext>
            </a:extLst>
          </p:cNvPr>
          <p:cNvSpPr txBox="1">
            <a:spLocks noChangeArrowheads="1"/>
          </p:cNvSpPr>
          <p:nvPr/>
        </p:nvSpPr>
        <p:spPr bwMode="auto">
          <a:xfrm>
            <a:off x="838200" y="18288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1206" name="Text Box 4">
            <a:extLst>
              <a:ext uri="{FF2B5EF4-FFF2-40B4-BE49-F238E27FC236}">
                <a16:creationId xmlns:a16="http://schemas.microsoft.com/office/drawing/2014/main" id="{706B75EA-04AC-465E-A1D0-2CF492FF21DB}"/>
              </a:ext>
            </a:extLst>
          </p:cNvPr>
          <p:cNvSpPr txBox="1">
            <a:spLocks noChangeArrowheads="1"/>
          </p:cNvSpPr>
          <p:nvPr/>
        </p:nvSpPr>
        <p:spPr bwMode="auto">
          <a:xfrm>
            <a:off x="1828800" y="2286000"/>
            <a:ext cx="533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Einzelfälle des Systemversagens:</a:t>
            </a:r>
          </a:p>
        </p:txBody>
      </p:sp>
      <p:sp>
        <p:nvSpPr>
          <p:cNvPr id="51207" name="Text Box 5">
            <a:extLst>
              <a:ext uri="{FF2B5EF4-FFF2-40B4-BE49-F238E27FC236}">
                <a16:creationId xmlns:a16="http://schemas.microsoft.com/office/drawing/2014/main" id="{B1547622-6270-4681-84D4-BADBD34D7E9F}"/>
              </a:ext>
            </a:extLst>
          </p:cNvPr>
          <p:cNvSpPr txBox="1">
            <a:spLocks noChangeArrowheads="1"/>
          </p:cNvSpPr>
          <p:nvPr/>
        </p:nvSpPr>
        <p:spPr bwMode="auto">
          <a:xfrm>
            <a:off x="1600200" y="2819400"/>
            <a:ext cx="6477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 Nicht zeitgerechte Entscheidung des Gem. Bundesausschusses</a:t>
            </a:r>
          </a:p>
        </p:txBody>
      </p:sp>
      <p:sp>
        <p:nvSpPr>
          <p:cNvPr id="51208" name="Text Box 6">
            <a:extLst>
              <a:ext uri="{FF2B5EF4-FFF2-40B4-BE49-F238E27FC236}">
                <a16:creationId xmlns:a16="http://schemas.microsoft.com/office/drawing/2014/main" id="{C6B0EB84-B2C9-46B1-82D3-A2DC7DCCFF2F}"/>
              </a:ext>
            </a:extLst>
          </p:cNvPr>
          <p:cNvSpPr txBox="1">
            <a:spLocks noChangeArrowheads="1"/>
          </p:cNvSpPr>
          <p:nvPr/>
        </p:nvSpPr>
        <p:spPr bwMode="auto">
          <a:xfrm>
            <a:off x="17526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z.B. BSG v. 16.09.1997, BSGE 81, 54</a:t>
            </a:r>
          </a:p>
        </p:txBody>
      </p:sp>
      <p:sp>
        <p:nvSpPr>
          <p:cNvPr id="119816" name="Text Box 8">
            <a:extLst>
              <a:ext uri="{FF2B5EF4-FFF2-40B4-BE49-F238E27FC236}">
                <a16:creationId xmlns:a16="http://schemas.microsoft.com/office/drawing/2014/main" id="{2C695653-063E-4DDB-8499-47E4F26F9EF4}"/>
              </a:ext>
            </a:extLst>
          </p:cNvPr>
          <p:cNvSpPr txBox="1">
            <a:spLocks noChangeArrowheads="1"/>
          </p:cNvSpPr>
          <p:nvPr/>
        </p:nvSpPr>
        <p:spPr bwMode="auto">
          <a:xfrm rot="-658289">
            <a:off x="287338" y="4311650"/>
            <a:ext cx="4267200" cy="6413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Vgl. BVerfG vom 06.12.2005 </a:t>
            </a:r>
            <a:r>
              <a:rPr lang="de-DE" altLang="de-DE" sz="1800">
                <a:latin typeface="Verdana" panose="020B0604030504040204" pitchFamily="34" charset="0"/>
              </a:rPr>
              <a:t>1 BvR 347/98</a:t>
            </a:r>
            <a:endParaRPr lang="de-DE" altLang="de-DE" sz="1800"/>
          </a:p>
        </p:txBody>
      </p:sp>
      <p:sp>
        <p:nvSpPr>
          <p:cNvPr id="51210" name="AutoShape 10">
            <a:hlinkClick r:id="rId2" action="ppaction://hlinkpres?slideindex=1&amp;slidetitle=" highlightClick="1"/>
            <a:extLst>
              <a:ext uri="{FF2B5EF4-FFF2-40B4-BE49-F238E27FC236}">
                <a16:creationId xmlns:a16="http://schemas.microsoft.com/office/drawing/2014/main" id="{A8970E66-0B7C-4EAC-9A5B-8E1071EE9DC9}"/>
              </a:ext>
            </a:extLst>
          </p:cNvPr>
          <p:cNvSpPr>
            <a:spLocks noChangeArrowheads="1"/>
          </p:cNvSpPr>
          <p:nvPr/>
        </p:nvSpPr>
        <p:spPr bwMode="auto">
          <a:xfrm>
            <a:off x="7620000" y="3657600"/>
            <a:ext cx="4572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51211" name="Rectangle 11">
            <a:extLst>
              <a:ext uri="{FF2B5EF4-FFF2-40B4-BE49-F238E27FC236}">
                <a16:creationId xmlns:a16="http://schemas.microsoft.com/office/drawing/2014/main" id="{7A2A3720-25D5-43E2-B003-4C2F9FBA1A4F}"/>
              </a:ext>
            </a:extLst>
          </p:cNvPr>
          <p:cNvSpPr>
            <a:spLocks noGrp="1" noChangeArrowheads="1"/>
          </p:cNvSpPr>
          <p:nvPr>
            <p:ph type="title" idx="4294967295"/>
          </p:nvPr>
        </p:nvSpPr>
        <p:spPr/>
        <p:txBody>
          <a:bodyPr/>
          <a:lstStyle/>
          <a:p>
            <a:pPr eaLnBrk="1" hangingPunct="1"/>
            <a:r>
              <a:rPr lang="de-DE" altLang="de-DE"/>
              <a:t>Sachleistung 19</a:t>
            </a:r>
          </a:p>
        </p:txBody>
      </p:sp>
      <p:sp>
        <p:nvSpPr>
          <p:cNvPr id="119820" name="Text Box 12">
            <a:extLst>
              <a:ext uri="{FF2B5EF4-FFF2-40B4-BE49-F238E27FC236}">
                <a16:creationId xmlns:a16="http://schemas.microsoft.com/office/drawing/2014/main" id="{2706FB8C-D1E7-4ACB-8B60-8BB5CD90EF6A}"/>
              </a:ext>
            </a:extLst>
          </p:cNvPr>
          <p:cNvSpPr txBox="1">
            <a:spLocks noChangeArrowheads="1"/>
          </p:cNvSpPr>
          <p:nvPr/>
        </p:nvSpPr>
        <p:spPr bwMode="auto">
          <a:xfrm rot="1194189">
            <a:off x="5410200" y="4572000"/>
            <a:ext cx="36576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dirty="0"/>
              <a:t>SG Marburg 11.03.2009</a:t>
            </a:r>
          </a:p>
        </p:txBody>
      </p:sp>
      <p:sp>
        <p:nvSpPr>
          <p:cNvPr id="119821" name="Text Box 13">
            <a:extLst>
              <a:ext uri="{FF2B5EF4-FFF2-40B4-BE49-F238E27FC236}">
                <a16:creationId xmlns:a16="http://schemas.microsoft.com/office/drawing/2014/main" id="{3B6EEDD1-89AE-4341-B43F-A3CD9F394850}"/>
              </a:ext>
            </a:extLst>
          </p:cNvPr>
          <p:cNvSpPr txBox="1">
            <a:spLocks noChangeArrowheads="1"/>
          </p:cNvSpPr>
          <p:nvPr/>
        </p:nvSpPr>
        <p:spPr bwMode="auto">
          <a:xfrm>
            <a:off x="3200400" y="4648200"/>
            <a:ext cx="3429000" cy="779463"/>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solidFill>
                  <a:schemeClr val="bg1"/>
                </a:solidFill>
              </a:rPr>
              <a:t>BVerfG v. 29.11.2007</a:t>
            </a:r>
          </a:p>
          <a:p>
            <a:pPr algn="ctr" eaLnBrk="1" hangingPunct="1">
              <a:spcBef>
                <a:spcPct val="50000"/>
              </a:spcBef>
            </a:pPr>
            <a:r>
              <a:rPr lang="de-DE" altLang="de-DE" sz="1800">
                <a:solidFill>
                  <a:schemeClr val="bg1"/>
                </a:solidFill>
              </a:rPr>
              <a:t>1 BvR 2496/07</a:t>
            </a:r>
          </a:p>
        </p:txBody>
      </p:sp>
      <p:sp>
        <p:nvSpPr>
          <p:cNvPr id="51214" name="AutoShape 14">
            <a:hlinkClick r:id="rId3" action="ppaction://hlinkpres?slideindex=1&amp;slidetitle=PowerPoint-Präsentation" highlightClick="1"/>
            <a:extLst>
              <a:ext uri="{FF2B5EF4-FFF2-40B4-BE49-F238E27FC236}">
                <a16:creationId xmlns:a16="http://schemas.microsoft.com/office/drawing/2014/main" id="{31D06A30-D305-4C73-B68B-856B1605EB83}"/>
              </a:ext>
            </a:extLst>
          </p:cNvPr>
          <p:cNvSpPr>
            <a:spLocks noChangeArrowheads="1"/>
          </p:cNvSpPr>
          <p:nvPr/>
        </p:nvSpPr>
        <p:spPr bwMode="auto">
          <a:xfrm>
            <a:off x="6172200" y="5029200"/>
            <a:ext cx="381000" cy="3810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51215" name="AutoShape 15">
            <a:hlinkClick r:id="rId4" action="ppaction://hlinkpres?slideindex=1&amp;slidetitle=PowerPoint-Präsentation" highlightClick="1"/>
            <a:extLst>
              <a:ext uri="{FF2B5EF4-FFF2-40B4-BE49-F238E27FC236}">
                <a16:creationId xmlns:a16="http://schemas.microsoft.com/office/drawing/2014/main" id="{484D9197-8BAA-4EB7-8F3E-85E36D126472}"/>
              </a:ext>
            </a:extLst>
          </p:cNvPr>
          <p:cNvSpPr>
            <a:spLocks noChangeArrowheads="1"/>
          </p:cNvSpPr>
          <p:nvPr/>
        </p:nvSpPr>
        <p:spPr bwMode="auto">
          <a:xfrm>
            <a:off x="2590800" y="5638800"/>
            <a:ext cx="838200" cy="7620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119824" name="Text Box 16">
            <a:extLst>
              <a:ext uri="{FF2B5EF4-FFF2-40B4-BE49-F238E27FC236}">
                <a16:creationId xmlns:a16="http://schemas.microsoft.com/office/drawing/2014/main" id="{8EC73B59-3DA6-4B0E-801D-73DFF443E138}"/>
              </a:ext>
            </a:extLst>
          </p:cNvPr>
          <p:cNvSpPr txBox="1">
            <a:spLocks noChangeArrowheads="1"/>
          </p:cNvSpPr>
          <p:nvPr/>
        </p:nvSpPr>
        <p:spPr bwMode="auto">
          <a:xfrm>
            <a:off x="228600" y="5715000"/>
            <a:ext cx="2438400" cy="457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Seit 01.01.2012:</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9816"/>
                                        </p:tgtEl>
                                        <p:attrNameLst>
                                          <p:attrName>style.visibility</p:attrName>
                                        </p:attrNameLst>
                                      </p:cBhvr>
                                      <p:to>
                                        <p:strVal val="visible"/>
                                      </p:to>
                                    </p:set>
                                    <p:anim calcmode="lin" valueType="num">
                                      <p:cBhvr additive="base">
                                        <p:cTn id="7" dur="500" fill="hold"/>
                                        <p:tgtEl>
                                          <p:spTgt spid="119816"/>
                                        </p:tgtEl>
                                        <p:attrNameLst>
                                          <p:attrName>ppt_x</p:attrName>
                                        </p:attrNameLst>
                                      </p:cBhvr>
                                      <p:tavLst>
                                        <p:tav tm="0">
                                          <p:val>
                                            <p:strVal val="0-#ppt_w/2"/>
                                          </p:val>
                                        </p:tav>
                                        <p:tav tm="100000">
                                          <p:val>
                                            <p:strVal val="#ppt_x"/>
                                          </p:val>
                                        </p:tav>
                                      </p:tavLst>
                                    </p:anim>
                                    <p:anim calcmode="lin" valueType="num">
                                      <p:cBhvr additive="base">
                                        <p:cTn id="8" dur="500" fill="hold"/>
                                        <p:tgtEl>
                                          <p:spTgt spid="11981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9820"/>
                                        </p:tgtEl>
                                        <p:attrNameLst>
                                          <p:attrName>style.visibility</p:attrName>
                                        </p:attrNameLst>
                                      </p:cBhvr>
                                      <p:to>
                                        <p:strVal val="visible"/>
                                      </p:to>
                                    </p:set>
                                    <p:anim calcmode="lin" valueType="num">
                                      <p:cBhvr additive="base">
                                        <p:cTn id="13" dur="500" fill="hold"/>
                                        <p:tgtEl>
                                          <p:spTgt spid="119820"/>
                                        </p:tgtEl>
                                        <p:attrNameLst>
                                          <p:attrName>ppt_x</p:attrName>
                                        </p:attrNameLst>
                                      </p:cBhvr>
                                      <p:tavLst>
                                        <p:tav tm="0">
                                          <p:val>
                                            <p:strVal val="0-#ppt_w/2"/>
                                          </p:val>
                                        </p:tav>
                                        <p:tav tm="100000">
                                          <p:val>
                                            <p:strVal val="#ppt_x"/>
                                          </p:val>
                                        </p:tav>
                                      </p:tavLst>
                                    </p:anim>
                                    <p:anim calcmode="lin" valueType="num">
                                      <p:cBhvr additive="base">
                                        <p:cTn id="14" dur="500" fill="hold"/>
                                        <p:tgtEl>
                                          <p:spTgt spid="11982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9821"/>
                                        </p:tgtEl>
                                        <p:attrNameLst>
                                          <p:attrName>style.visibility</p:attrName>
                                        </p:attrNameLst>
                                      </p:cBhvr>
                                      <p:to>
                                        <p:strVal val="visible"/>
                                      </p:to>
                                    </p:set>
                                    <p:anim calcmode="lin" valueType="num">
                                      <p:cBhvr additive="base">
                                        <p:cTn id="19" dur="500" fill="hold"/>
                                        <p:tgtEl>
                                          <p:spTgt spid="119821"/>
                                        </p:tgtEl>
                                        <p:attrNameLst>
                                          <p:attrName>ppt_x</p:attrName>
                                        </p:attrNameLst>
                                      </p:cBhvr>
                                      <p:tavLst>
                                        <p:tav tm="0">
                                          <p:val>
                                            <p:strVal val="0-#ppt_w/2"/>
                                          </p:val>
                                        </p:tav>
                                        <p:tav tm="100000">
                                          <p:val>
                                            <p:strVal val="#ppt_x"/>
                                          </p:val>
                                        </p:tav>
                                      </p:tavLst>
                                    </p:anim>
                                    <p:anim calcmode="lin" valueType="num">
                                      <p:cBhvr additive="base">
                                        <p:cTn id="20" dur="500" fill="hold"/>
                                        <p:tgtEl>
                                          <p:spTgt spid="11982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9824"/>
                                        </p:tgtEl>
                                        <p:attrNameLst>
                                          <p:attrName>style.visibility</p:attrName>
                                        </p:attrNameLst>
                                      </p:cBhvr>
                                      <p:to>
                                        <p:strVal val="visible"/>
                                      </p:to>
                                    </p:set>
                                    <p:anim calcmode="lin" valueType="num">
                                      <p:cBhvr additive="base">
                                        <p:cTn id="25" dur="500" fill="hold"/>
                                        <p:tgtEl>
                                          <p:spTgt spid="119824"/>
                                        </p:tgtEl>
                                        <p:attrNameLst>
                                          <p:attrName>ppt_x</p:attrName>
                                        </p:attrNameLst>
                                      </p:cBhvr>
                                      <p:tavLst>
                                        <p:tav tm="0">
                                          <p:val>
                                            <p:strVal val="0-#ppt_w/2"/>
                                          </p:val>
                                        </p:tav>
                                        <p:tav tm="100000">
                                          <p:val>
                                            <p:strVal val="#ppt_x"/>
                                          </p:val>
                                        </p:tav>
                                      </p:tavLst>
                                    </p:anim>
                                    <p:anim calcmode="lin" valueType="num">
                                      <p:cBhvr additive="base">
                                        <p:cTn id="26" dur="500" fill="hold"/>
                                        <p:tgtEl>
                                          <p:spTgt spid="119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6" grpId="0" animBg="1" autoUpdateAnimBg="0"/>
      <p:bldP spid="119820" grpId="0" animBg="1" autoUpdateAnimBg="0"/>
      <p:bldP spid="119821" grpId="0" animBg="1" autoUpdateAnimBg="0"/>
      <p:bldP spid="119824"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ußzeilenplatzhalter 2">
            <a:extLst>
              <a:ext uri="{FF2B5EF4-FFF2-40B4-BE49-F238E27FC236}">
                <a16:creationId xmlns:a16="http://schemas.microsoft.com/office/drawing/2014/main" id="{89828035-E120-446C-AFAB-0798FA73956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2227" name="Foliennummernplatzhalter 3">
            <a:extLst>
              <a:ext uri="{FF2B5EF4-FFF2-40B4-BE49-F238E27FC236}">
                <a16:creationId xmlns:a16="http://schemas.microsoft.com/office/drawing/2014/main" id="{EB7A3974-E7C0-4C28-B64C-65634E8453D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E1F8107-A110-4390-A8DE-949BDA9B0AD6}" type="slidenum">
              <a:rPr lang="de-DE" altLang="de-DE" sz="1400"/>
              <a:pPr eaLnBrk="1" hangingPunct="1"/>
              <a:t>47</a:t>
            </a:fld>
            <a:endParaRPr lang="de-DE" altLang="de-DE" sz="1400"/>
          </a:p>
        </p:txBody>
      </p:sp>
      <p:sp>
        <p:nvSpPr>
          <p:cNvPr id="52228" name="Text Box 2">
            <a:extLst>
              <a:ext uri="{FF2B5EF4-FFF2-40B4-BE49-F238E27FC236}">
                <a16:creationId xmlns:a16="http://schemas.microsoft.com/office/drawing/2014/main" id="{754C0A33-FB59-482C-A8F6-EB1EDDB81BC2}"/>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(20)</a:t>
            </a:r>
            <a:endParaRPr lang="de-DE" altLang="de-DE" sz="2000" b="1">
              <a:latin typeface="Times New Roman" panose="02020603050405020304" pitchFamily="18" charset="0"/>
            </a:endParaRPr>
          </a:p>
        </p:txBody>
      </p:sp>
      <p:sp>
        <p:nvSpPr>
          <p:cNvPr id="52229" name="Text Box 3">
            <a:extLst>
              <a:ext uri="{FF2B5EF4-FFF2-40B4-BE49-F238E27FC236}">
                <a16:creationId xmlns:a16="http://schemas.microsoft.com/office/drawing/2014/main" id="{A9BD9315-D7C4-4DA2-9137-DB8D7320D0B2}"/>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2230" name="Text Box 6">
            <a:extLst>
              <a:ext uri="{FF2B5EF4-FFF2-40B4-BE49-F238E27FC236}">
                <a16:creationId xmlns:a16="http://schemas.microsoft.com/office/drawing/2014/main" id="{F8061C88-B088-47EC-A05A-978FADB5F212}"/>
              </a:ext>
            </a:extLst>
          </p:cNvPr>
          <p:cNvSpPr txBox="1">
            <a:spLocks noChangeArrowheads="1"/>
          </p:cNvSpPr>
          <p:nvPr/>
        </p:nvSpPr>
        <p:spPr bwMode="auto">
          <a:xfrm>
            <a:off x="1752600" y="2438400"/>
            <a:ext cx="556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 v. 16.09.1997, BSGE 81, 54</a:t>
            </a:r>
          </a:p>
        </p:txBody>
      </p:sp>
      <p:sp>
        <p:nvSpPr>
          <p:cNvPr id="52231" name="Text Box 7">
            <a:extLst>
              <a:ext uri="{FF2B5EF4-FFF2-40B4-BE49-F238E27FC236}">
                <a16:creationId xmlns:a16="http://schemas.microsoft.com/office/drawing/2014/main" id="{2734D6F4-69F7-4B96-BC43-228BA394E7BD}"/>
              </a:ext>
            </a:extLst>
          </p:cNvPr>
          <p:cNvSpPr txBox="1">
            <a:spLocks noChangeArrowheads="1"/>
          </p:cNvSpPr>
          <p:nvPr/>
        </p:nvSpPr>
        <p:spPr bwMode="auto">
          <a:xfrm>
            <a:off x="228600" y="2895600"/>
            <a:ext cx="8686800" cy="33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Verdana" panose="020B0604030504040204" pitchFamily="34" charset="0"/>
              </a:rPr>
              <a:t>Leitsatz</a:t>
            </a:r>
          </a:p>
          <a:p>
            <a:pPr eaLnBrk="1" hangingPunct="1">
              <a:spcBef>
                <a:spcPct val="50000"/>
              </a:spcBef>
            </a:pPr>
            <a:r>
              <a:rPr lang="de-DE" altLang="de-DE" sz="1600">
                <a:latin typeface="Verdana" panose="020B0604030504040204" pitchFamily="34" charset="0"/>
              </a:rPr>
              <a:t>1. </a:t>
            </a:r>
            <a:r>
              <a:rPr lang="de-DE" altLang="de-DE" sz="1600">
                <a:solidFill>
                  <a:srgbClr val="FFFFFF"/>
                </a:solidFill>
                <a:latin typeface="Verdana" panose="020B0604030504040204" pitchFamily="34" charset="0"/>
                <a:hlinkMouseOver r:id="rId2"/>
              </a:rPr>
              <a:t>§ 135 Abs 1 SGB 5</a:t>
            </a:r>
            <a:r>
              <a:rPr lang="de-DE" altLang="de-DE" sz="1600">
                <a:latin typeface="Verdana" panose="020B0604030504040204" pitchFamily="34" charset="0"/>
              </a:rPr>
              <a:t> schließt die Leistungspflicht der Krankenkassen für neue Untersuchungs- und Behandlungsmethoden solange aus, bis diese vom zuständigen Bundesausschuss der Ärzte und Krankenkassen als zweckmäßig anerkannt sind. </a:t>
            </a:r>
          </a:p>
          <a:p>
            <a:pPr eaLnBrk="1" hangingPunct="1">
              <a:spcBef>
                <a:spcPct val="50000"/>
              </a:spcBef>
            </a:pPr>
            <a:r>
              <a:rPr lang="de-DE" altLang="de-DE" sz="1600">
                <a:latin typeface="Verdana" panose="020B0604030504040204" pitchFamily="34" charset="0"/>
              </a:rPr>
              <a:t>2. Hat der Bundesausschuss über die Anerkennung einer neuen Methode ohne sachlichen Grund nicht oder nicht zeitgerecht entschieden, kann ausnahmsweise ein Kostenerstattungsanspruch des Versicherten nach </a:t>
            </a:r>
            <a:r>
              <a:rPr lang="de-DE" altLang="de-DE" sz="1600">
                <a:solidFill>
                  <a:srgbClr val="FFFFFF"/>
                </a:solidFill>
                <a:latin typeface="Verdana" panose="020B0604030504040204" pitchFamily="34" charset="0"/>
                <a:hlinkClick r:id="rId3"/>
                <a:hlinkMouseOver r:id="rId4"/>
              </a:rPr>
              <a:t>§ 13 Abs 3 SGB 5</a:t>
            </a:r>
            <a:r>
              <a:rPr lang="de-DE" altLang="de-DE" sz="1600">
                <a:latin typeface="Verdana" panose="020B0604030504040204" pitchFamily="34" charset="0"/>
              </a:rPr>
              <a:t> in Betracht kommen, wenn die Wirksamkeit der Methode festgestellt wird. Lässt sich die Wirksamkeit aus medizinischen Gründen nur begrenzt objektivieren, hängt die Einstandspflicht der Krankenkasse davon ab, ob sich die fragliche Methode in der Praxis und in der medizinischen Fachdiskussion durchgesetzt hat</a:t>
            </a:r>
          </a:p>
        </p:txBody>
      </p:sp>
      <p:sp>
        <p:nvSpPr>
          <p:cNvPr id="52232" name="Rectangle 8">
            <a:extLst>
              <a:ext uri="{FF2B5EF4-FFF2-40B4-BE49-F238E27FC236}">
                <a16:creationId xmlns:a16="http://schemas.microsoft.com/office/drawing/2014/main" id="{1A1FDF04-F7F5-4711-B97F-00D725618394}"/>
              </a:ext>
            </a:extLst>
          </p:cNvPr>
          <p:cNvSpPr>
            <a:spLocks noGrp="1" noChangeArrowheads="1"/>
          </p:cNvSpPr>
          <p:nvPr>
            <p:ph type="title" idx="4294967295"/>
          </p:nvPr>
        </p:nvSpPr>
        <p:spPr/>
        <p:txBody>
          <a:bodyPr/>
          <a:lstStyle/>
          <a:p>
            <a:pPr eaLnBrk="1" hangingPunct="1"/>
            <a:r>
              <a:rPr lang="de-DE" altLang="de-DE"/>
              <a:t>Sachleistung 20</a:t>
            </a:r>
          </a:p>
        </p:txBody>
      </p:sp>
    </p:spTree>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ußzeilenplatzhalter 2">
            <a:extLst>
              <a:ext uri="{FF2B5EF4-FFF2-40B4-BE49-F238E27FC236}">
                <a16:creationId xmlns:a16="http://schemas.microsoft.com/office/drawing/2014/main" id="{E037B070-EEA8-436E-8DD2-6E2C0CD0C35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3251" name="Foliennummernplatzhalter 3">
            <a:extLst>
              <a:ext uri="{FF2B5EF4-FFF2-40B4-BE49-F238E27FC236}">
                <a16:creationId xmlns:a16="http://schemas.microsoft.com/office/drawing/2014/main" id="{2D335A58-41AE-4D23-B81B-DD8E276FF14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67EAE7F-E02B-4DD9-B4B9-8120CAC355FB}" type="slidenum">
              <a:rPr lang="de-DE" altLang="de-DE" sz="1400"/>
              <a:pPr eaLnBrk="1" hangingPunct="1"/>
              <a:t>48</a:t>
            </a:fld>
            <a:endParaRPr lang="de-DE" altLang="de-DE" sz="1400"/>
          </a:p>
        </p:txBody>
      </p:sp>
      <p:sp>
        <p:nvSpPr>
          <p:cNvPr id="53252" name="Text Box 2">
            <a:extLst>
              <a:ext uri="{FF2B5EF4-FFF2-40B4-BE49-F238E27FC236}">
                <a16:creationId xmlns:a16="http://schemas.microsoft.com/office/drawing/2014/main" id="{DFEDC11C-F1CB-438D-AE76-770F82381F57}"/>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(21)</a:t>
            </a:r>
            <a:endParaRPr lang="de-DE" altLang="de-DE" sz="2000" b="1">
              <a:latin typeface="Times New Roman" panose="02020603050405020304" pitchFamily="18" charset="0"/>
            </a:endParaRPr>
          </a:p>
        </p:txBody>
      </p:sp>
      <p:sp>
        <p:nvSpPr>
          <p:cNvPr id="53253" name="Text Box 3">
            <a:extLst>
              <a:ext uri="{FF2B5EF4-FFF2-40B4-BE49-F238E27FC236}">
                <a16:creationId xmlns:a16="http://schemas.microsoft.com/office/drawing/2014/main" id="{9F08CF2E-FE31-4CA6-9431-2F90878EED5F}"/>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3254" name="Text Box 4">
            <a:extLst>
              <a:ext uri="{FF2B5EF4-FFF2-40B4-BE49-F238E27FC236}">
                <a16:creationId xmlns:a16="http://schemas.microsoft.com/office/drawing/2014/main" id="{B7CD6252-32F6-4851-9E77-681A90B424AB}"/>
              </a:ext>
            </a:extLst>
          </p:cNvPr>
          <p:cNvSpPr txBox="1">
            <a:spLocks noChangeArrowheads="1"/>
          </p:cNvSpPr>
          <p:nvPr/>
        </p:nvSpPr>
        <p:spPr bwMode="auto">
          <a:xfrm>
            <a:off x="1752600" y="2438400"/>
            <a:ext cx="556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 v. 16.09.1997, BSGE 81, 54 (Auszug)</a:t>
            </a:r>
          </a:p>
        </p:txBody>
      </p:sp>
      <p:sp>
        <p:nvSpPr>
          <p:cNvPr id="53255" name="Text Box 7">
            <a:extLst>
              <a:ext uri="{FF2B5EF4-FFF2-40B4-BE49-F238E27FC236}">
                <a16:creationId xmlns:a16="http://schemas.microsoft.com/office/drawing/2014/main" id="{1DD6F42F-1FBD-4692-8774-AB8F7314E9BC}"/>
              </a:ext>
            </a:extLst>
          </p:cNvPr>
          <p:cNvSpPr txBox="1">
            <a:spLocks noChangeArrowheads="1"/>
          </p:cNvSpPr>
          <p:nvPr/>
        </p:nvSpPr>
        <p:spPr bwMode="auto">
          <a:xfrm>
            <a:off x="838200" y="3200400"/>
            <a:ext cx="76962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latin typeface="Verdana" panose="020B0604030504040204" pitchFamily="34" charset="0"/>
              </a:rPr>
              <a:t>Die Voraussetzungen des </a:t>
            </a:r>
            <a:r>
              <a:rPr lang="de-DE" altLang="de-DE" sz="1600">
                <a:solidFill>
                  <a:srgbClr val="FFFFFF"/>
                </a:solidFill>
                <a:latin typeface="Verdana" panose="020B0604030504040204" pitchFamily="34" charset="0"/>
                <a:hlinkClick r:id="rId2"/>
                <a:hlinkMouseOver r:id="rId3"/>
              </a:rPr>
              <a:t>§ 13 Abs 3 SGB V</a:t>
            </a:r>
            <a:r>
              <a:rPr lang="de-DE" altLang="de-DE" sz="1600">
                <a:latin typeface="Verdana" panose="020B0604030504040204" pitchFamily="34" charset="0"/>
              </a:rPr>
              <a:t> sind nicht erfüllt, weil die Beklagte die Leistung nicht zu Unrecht abgelehnt hat. Die immunbiologische Therapie gehört nicht zu den von den gesetzlichen Krankenkassen geschuldeten Leistungen. Das ergibt sich aus </a:t>
            </a:r>
            <a:r>
              <a:rPr lang="de-DE" altLang="de-DE" sz="1600">
                <a:solidFill>
                  <a:srgbClr val="FFFFFF"/>
                </a:solidFill>
                <a:latin typeface="Verdana" panose="020B0604030504040204" pitchFamily="34" charset="0"/>
                <a:hlinkClick r:id="rId4"/>
                <a:hlinkMouseOver r:id="rId5"/>
              </a:rPr>
              <a:t>§ 135 SGB V</a:t>
            </a:r>
            <a:r>
              <a:rPr lang="de-DE" altLang="de-DE" sz="1600">
                <a:latin typeface="Verdana" panose="020B0604030504040204" pitchFamily="34" charset="0"/>
              </a:rPr>
              <a:t> iVm den NUB-RL. </a:t>
            </a:r>
            <a:r>
              <a:rPr lang="de-DE" altLang="de-DE" sz="1600">
                <a:solidFill>
                  <a:srgbClr val="FFFFFF"/>
                </a:solidFill>
                <a:latin typeface="Verdana" panose="020B0604030504040204" pitchFamily="34" charset="0"/>
                <a:hlinkClick r:id="rId4"/>
                <a:hlinkMouseOver r:id="rId5"/>
              </a:rPr>
              <a:t>§ 135 Abs 1 Satz 1 SGB V</a:t>
            </a:r>
            <a:r>
              <a:rPr lang="de-DE" altLang="de-DE" sz="1600">
                <a:latin typeface="Verdana" panose="020B0604030504040204" pitchFamily="34" charset="0"/>
              </a:rPr>
              <a:t> in der hier maßgeblichen Fassung des Gesundheits-Reformgesetzes (GRG) vom 20. Dezember 1988 (BGBl I 2477) schreibt vor, daß neue Untersuchungs- und Behandlungsmethoden in der vertragsärztlichen Versorgung zu Lasten der Krankenkassen nur abgerechnet werden dürfen, wenn der Bundesausschuß der Ärzte und Krankenkassen in Richtlinien nach </a:t>
            </a:r>
            <a:r>
              <a:rPr lang="de-DE" altLang="de-DE" sz="1600">
                <a:solidFill>
                  <a:srgbClr val="FFFFFF"/>
                </a:solidFill>
                <a:latin typeface="Verdana" panose="020B0604030504040204" pitchFamily="34" charset="0"/>
                <a:hlinkClick r:id="rId6"/>
                <a:hlinkMouseOver r:id="rId7"/>
              </a:rPr>
              <a:t>§ 92 Abs 1 Satz 2 Nr 5 SGB V</a:t>
            </a:r>
            <a:r>
              <a:rPr lang="de-DE" altLang="de-DE" sz="1600">
                <a:latin typeface="Verdana" panose="020B0604030504040204" pitchFamily="34" charset="0"/>
              </a:rPr>
              <a:t> Empfehlungen ua über die Anerkennung des diagnostischen und therapeutischen Nutzens der neuen Methode abgegeben hat. </a:t>
            </a:r>
            <a:endParaRPr lang="de-DE" altLang="de-DE" sz="1600"/>
          </a:p>
        </p:txBody>
      </p:sp>
      <p:sp>
        <p:nvSpPr>
          <p:cNvPr id="53256" name="Rectangle 8">
            <a:extLst>
              <a:ext uri="{FF2B5EF4-FFF2-40B4-BE49-F238E27FC236}">
                <a16:creationId xmlns:a16="http://schemas.microsoft.com/office/drawing/2014/main" id="{18B17C69-98B6-4213-B5BD-0EEA158626AF}"/>
              </a:ext>
            </a:extLst>
          </p:cNvPr>
          <p:cNvSpPr>
            <a:spLocks noGrp="1" noChangeArrowheads="1"/>
          </p:cNvSpPr>
          <p:nvPr>
            <p:ph type="title" idx="4294967295"/>
          </p:nvPr>
        </p:nvSpPr>
        <p:spPr/>
        <p:txBody>
          <a:bodyPr/>
          <a:lstStyle/>
          <a:p>
            <a:pPr eaLnBrk="1" hangingPunct="1"/>
            <a:r>
              <a:rPr lang="de-DE" altLang="de-DE"/>
              <a:t>Sachleistung 21</a:t>
            </a:r>
          </a:p>
        </p:txBody>
      </p:sp>
    </p:spTree>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ußzeilenplatzhalter 2">
            <a:extLst>
              <a:ext uri="{FF2B5EF4-FFF2-40B4-BE49-F238E27FC236}">
                <a16:creationId xmlns:a16="http://schemas.microsoft.com/office/drawing/2014/main" id="{AE5AB662-436F-4D28-ACE0-F524F16CE2B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4275" name="Foliennummernplatzhalter 3">
            <a:extLst>
              <a:ext uri="{FF2B5EF4-FFF2-40B4-BE49-F238E27FC236}">
                <a16:creationId xmlns:a16="http://schemas.microsoft.com/office/drawing/2014/main" id="{89443408-F292-429A-A81A-A8850FEB2B8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EF49FC3-3FD8-423B-8F98-903E51AE9E65}" type="slidenum">
              <a:rPr lang="de-DE" altLang="de-DE" sz="1400"/>
              <a:pPr eaLnBrk="1" hangingPunct="1"/>
              <a:t>49</a:t>
            </a:fld>
            <a:endParaRPr lang="de-DE" altLang="de-DE" sz="1400"/>
          </a:p>
        </p:txBody>
      </p:sp>
      <p:sp>
        <p:nvSpPr>
          <p:cNvPr id="54276" name="Text Box 2">
            <a:extLst>
              <a:ext uri="{FF2B5EF4-FFF2-40B4-BE49-F238E27FC236}">
                <a16:creationId xmlns:a16="http://schemas.microsoft.com/office/drawing/2014/main" id="{1E81971A-2728-40E4-9AE1-332790B78070}"/>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(22)</a:t>
            </a:r>
            <a:endParaRPr lang="de-DE" altLang="de-DE" sz="2000" b="1">
              <a:latin typeface="Times New Roman" panose="02020603050405020304" pitchFamily="18" charset="0"/>
            </a:endParaRPr>
          </a:p>
        </p:txBody>
      </p:sp>
      <p:sp>
        <p:nvSpPr>
          <p:cNvPr id="54277" name="Text Box 3">
            <a:extLst>
              <a:ext uri="{FF2B5EF4-FFF2-40B4-BE49-F238E27FC236}">
                <a16:creationId xmlns:a16="http://schemas.microsoft.com/office/drawing/2014/main" id="{695E3F88-348C-4B18-9649-12DF011F0F2F}"/>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4278" name="Text Box 4">
            <a:extLst>
              <a:ext uri="{FF2B5EF4-FFF2-40B4-BE49-F238E27FC236}">
                <a16:creationId xmlns:a16="http://schemas.microsoft.com/office/drawing/2014/main" id="{A8AA67ED-F8E7-44FB-8FC3-C58013190640}"/>
              </a:ext>
            </a:extLst>
          </p:cNvPr>
          <p:cNvSpPr txBox="1">
            <a:spLocks noChangeArrowheads="1"/>
          </p:cNvSpPr>
          <p:nvPr/>
        </p:nvSpPr>
        <p:spPr bwMode="auto">
          <a:xfrm>
            <a:off x="1752600" y="2438400"/>
            <a:ext cx="556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 v. 16.09.1997, BSGE 81, 54 (Auszug)</a:t>
            </a:r>
          </a:p>
        </p:txBody>
      </p:sp>
      <p:sp>
        <p:nvSpPr>
          <p:cNvPr id="54279" name="Text Box 5">
            <a:extLst>
              <a:ext uri="{FF2B5EF4-FFF2-40B4-BE49-F238E27FC236}">
                <a16:creationId xmlns:a16="http://schemas.microsoft.com/office/drawing/2014/main" id="{18ADCE9C-DA38-4310-867A-D4980ACBC4A4}"/>
              </a:ext>
            </a:extLst>
          </p:cNvPr>
          <p:cNvSpPr txBox="1">
            <a:spLocks noChangeArrowheads="1"/>
          </p:cNvSpPr>
          <p:nvPr/>
        </p:nvSpPr>
        <p:spPr bwMode="auto">
          <a:xfrm>
            <a:off x="152400" y="2971800"/>
            <a:ext cx="88392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Ein Kostenerstattungsanspruch kann allerdings ausnahmsweise in Betracht kommen, wenn die fehlende Anerkennung der neuen Methode auf einem Mangel des gesetzlichen Leistungssystems beruht. Ein solcher Systemmangel kann (auch) darin bestehen, dass das Anerkennungs-verfahren trotz Erfüllung der für eine Überprüfung notwendigen formalen und inhaltlichen Voraussetzungen nicht oder nicht zeitgerecht durchgeführt wird. Die Ermächtigung in § 92 Abs 1 Satz 2 Nr 5 iVm </a:t>
            </a:r>
            <a:r>
              <a:rPr lang="de-DE" altLang="de-DE" sz="1400">
                <a:solidFill>
                  <a:srgbClr val="FFFFFF"/>
                </a:solidFill>
                <a:latin typeface="Verdana" panose="020B0604030504040204" pitchFamily="34" charset="0"/>
                <a:hlinkClick r:id="rId2"/>
                <a:hlinkMouseOver r:id="rId3"/>
              </a:rPr>
              <a:t>§ 135 Abs 1 SGB V</a:t>
            </a:r>
            <a:r>
              <a:rPr lang="de-DE" altLang="de-DE" sz="1400">
                <a:latin typeface="Verdana" panose="020B0604030504040204" pitchFamily="34" charset="0"/>
              </a:rPr>
              <a:t> besagt nicht, dass es dem Bundesausschuss freigestellt ist, ob und wann er sich mit einem Antrag auf Anerkennung einer neuen Untersuchungs- oder Behandlungsmethode befassen und hierzu eine Empfehlung abgeben will. Ebensowenig kann es im Belieben der antragsberechtigten Körperschaften und Verbände stehen, ob überhaupt ein Verfahren vor dem Bundesausschuss in Gang gesetzt wird. Das präventive Verbot in </a:t>
            </a:r>
            <a:r>
              <a:rPr lang="de-DE" altLang="de-DE" sz="1400">
                <a:solidFill>
                  <a:srgbClr val="FFFFFF"/>
                </a:solidFill>
                <a:latin typeface="Verdana" panose="020B0604030504040204" pitchFamily="34" charset="0"/>
                <a:hlinkClick r:id="rId2"/>
                <a:hlinkMouseOver r:id="rId3"/>
              </a:rPr>
              <a:t>§ 135 Abs 1 SGB V</a:t>
            </a:r>
            <a:r>
              <a:rPr lang="de-DE" altLang="de-DE" sz="1400">
                <a:latin typeface="Verdana" panose="020B0604030504040204" pitchFamily="34" charset="0"/>
              </a:rPr>
              <a:t> dient allein dem Zweck der Qualitätssicherung; nur soweit es dieser Zweck erfordert, ist der Ausschluss ungeprüfter und nicht anerkannter Heilmethoden aus der vertragsärztlichen Versorgung gerechtfertigt. Grundsätzlich zählen aber, wie die ausdrückliche Erwähnung des medizinischen Fortschritts in </a:t>
            </a:r>
            <a:r>
              <a:rPr lang="de-DE" altLang="de-DE" sz="1400">
                <a:solidFill>
                  <a:srgbClr val="FFFFFF"/>
                </a:solidFill>
                <a:latin typeface="Verdana" panose="020B0604030504040204" pitchFamily="34" charset="0"/>
                <a:hlinkClick r:id="rId4"/>
                <a:hlinkMouseOver r:id="rId5"/>
              </a:rPr>
              <a:t>§ 2 Abs 1 Satz 3 SGB V</a:t>
            </a:r>
            <a:r>
              <a:rPr lang="de-DE" altLang="de-DE" sz="1400">
                <a:latin typeface="Verdana" panose="020B0604030504040204" pitchFamily="34" charset="0"/>
              </a:rPr>
              <a:t> belegt, auch neue medizinische Verfahren zum Leistungsumfang der Krankenversicherung. </a:t>
            </a:r>
          </a:p>
        </p:txBody>
      </p:sp>
      <p:sp>
        <p:nvSpPr>
          <p:cNvPr id="54280" name="Rectangle 6">
            <a:extLst>
              <a:ext uri="{FF2B5EF4-FFF2-40B4-BE49-F238E27FC236}">
                <a16:creationId xmlns:a16="http://schemas.microsoft.com/office/drawing/2014/main" id="{990EF409-0323-4A4E-AFF9-3E170B3A3E47}"/>
              </a:ext>
            </a:extLst>
          </p:cNvPr>
          <p:cNvSpPr>
            <a:spLocks noGrp="1" noChangeArrowheads="1"/>
          </p:cNvSpPr>
          <p:nvPr>
            <p:ph type="title" idx="4294967295"/>
          </p:nvPr>
        </p:nvSpPr>
        <p:spPr/>
        <p:txBody>
          <a:bodyPr/>
          <a:lstStyle/>
          <a:p>
            <a:pPr eaLnBrk="1" hangingPunct="1"/>
            <a:r>
              <a:rPr lang="de-DE" altLang="de-DE"/>
              <a:t>Sachleistung 22</a:t>
            </a:r>
          </a:p>
        </p:txBody>
      </p:sp>
    </p:spTree>
  </p:cSld>
  <p:clrMapOvr>
    <a:masterClrMapping/>
  </p:clrMapOvr>
  <p:transition spd="med">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a:extLst>
              <a:ext uri="{FF2B5EF4-FFF2-40B4-BE49-F238E27FC236}">
                <a16:creationId xmlns:a16="http://schemas.microsoft.com/office/drawing/2014/main" id="{1C240C75-F588-40AB-809A-54AEAB295D0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195" name="Foliennummernplatzhalter 3">
            <a:extLst>
              <a:ext uri="{FF2B5EF4-FFF2-40B4-BE49-F238E27FC236}">
                <a16:creationId xmlns:a16="http://schemas.microsoft.com/office/drawing/2014/main" id="{807271B0-9E07-4186-B97E-D617E6C6D82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780B174-46E5-4615-8D34-91E88BAC05D9}" type="slidenum">
              <a:rPr lang="de-DE" altLang="de-DE" sz="1400"/>
              <a:pPr eaLnBrk="1" hangingPunct="1"/>
              <a:t>5</a:t>
            </a:fld>
            <a:endParaRPr lang="de-DE" altLang="de-DE" sz="1400"/>
          </a:p>
        </p:txBody>
      </p:sp>
      <p:sp>
        <p:nvSpPr>
          <p:cNvPr id="8196" name="Rectangle 7">
            <a:extLst>
              <a:ext uri="{FF2B5EF4-FFF2-40B4-BE49-F238E27FC236}">
                <a16:creationId xmlns:a16="http://schemas.microsoft.com/office/drawing/2014/main" id="{428EB2ED-9471-4367-A43B-DD9C9DC04D05}"/>
              </a:ext>
            </a:extLst>
          </p:cNvPr>
          <p:cNvSpPr>
            <a:spLocks noGrp="1" noChangeArrowheads="1"/>
          </p:cNvSpPr>
          <p:nvPr>
            <p:ph type="title" idx="4294967295"/>
          </p:nvPr>
        </p:nvSpPr>
        <p:spPr/>
        <p:txBody>
          <a:bodyPr/>
          <a:lstStyle/>
          <a:p>
            <a:pPr eaLnBrk="1" hangingPunct="1"/>
            <a:r>
              <a:rPr lang="de-DE" altLang="de-DE"/>
              <a:t>Gliederung Überblick Leistungsarten</a:t>
            </a:r>
          </a:p>
        </p:txBody>
      </p:sp>
      <p:sp>
        <p:nvSpPr>
          <p:cNvPr id="8197" name="Text Box 2">
            <a:extLst>
              <a:ext uri="{FF2B5EF4-FFF2-40B4-BE49-F238E27FC236}">
                <a16:creationId xmlns:a16="http://schemas.microsoft.com/office/drawing/2014/main" id="{E9E0629D-33AE-42CB-A0FF-4906B2CA45D1}"/>
              </a:ext>
            </a:extLst>
          </p:cNvPr>
          <p:cNvSpPr txBox="1">
            <a:spLocks noChangeArrowheads="1"/>
          </p:cNvSpPr>
          <p:nvPr/>
        </p:nvSpPr>
        <p:spPr bwMode="auto">
          <a:xfrm>
            <a:off x="1524000" y="8382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dirty="0">
                <a:latin typeface="Arial" panose="020B0604020202020204" pitchFamily="34" charset="0"/>
                <a:cs typeface="Arial" panose="020B0604020202020204" pitchFamily="34" charset="0"/>
              </a:rPr>
              <a:t>C. Überblick über die Leistungsarten</a:t>
            </a:r>
          </a:p>
        </p:txBody>
      </p:sp>
      <p:sp>
        <p:nvSpPr>
          <p:cNvPr id="36867" name="Text Box 3">
            <a:extLst>
              <a:ext uri="{FF2B5EF4-FFF2-40B4-BE49-F238E27FC236}">
                <a16:creationId xmlns:a16="http://schemas.microsoft.com/office/drawing/2014/main" id="{72F2F7D8-16B9-430C-AF2D-B1C953B68F17}"/>
              </a:ext>
            </a:extLst>
          </p:cNvPr>
          <p:cNvSpPr txBox="1">
            <a:spLocks noChangeArrowheads="1"/>
          </p:cNvSpPr>
          <p:nvPr/>
        </p:nvSpPr>
        <p:spPr bwMode="auto">
          <a:xfrm>
            <a:off x="1676400" y="2590800"/>
            <a:ext cx="57912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dirty="0">
                <a:latin typeface="Arial" panose="020B0604020202020204" pitchFamily="34" charset="0"/>
                <a:cs typeface="Arial" panose="020B0604020202020204" pitchFamily="34" charset="0"/>
              </a:rPr>
              <a:t>Einleitung</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Struktur des Leistungskatalogs</a:t>
            </a:r>
          </a:p>
          <a:p>
            <a:pPr eaLnBrk="1" hangingPunct="1">
              <a:spcBef>
                <a:spcPct val="50000"/>
              </a:spcBef>
            </a:pPr>
            <a:r>
              <a:rPr lang="de-DE" altLang="de-DE" sz="1800" dirty="0">
                <a:latin typeface="Arial" panose="020B0604020202020204" pitchFamily="34" charset="0"/>
                <a:cs typeface="Arial" panose="020B0604020202020204" pitchFamily="34" charset="0"/>
              </a:rPr>
              <a:t>	2. Überblick über die Leistungsausgaben</a:t>
            </a:r>
          </a:p>
        </p:txBody>
      </p:sp>
      <p:sp>
        <p:nvSpPr>
          <p:cNvPr id="36868" name="AutoShape 4">
            <a:hlinkClick r:id="rId2" action="ppaction://hlinksldjump" highlightClick="1"/>
            <a:extLst>
              <a:ext uri="{FF2B5EF4-FFF2-40B4-BE49-F238E27FC236}">
                <a16:creationId xmlns:a16="http://schemas.microsoft.com/office/drawing/2014/main" id="{BC383FA3-73ED-49E2-BC43-AEDA846B4F15}"/>
              </a:ext>
            </a:extLst>
          </p:cNvPr>
          <p:cNvSpPr>
            <a:spLocks noChangeArrowheads="1"/>
          </p:cNvSpPr>
          <p:nvPr/>
        </p:nvSpPr>
        <p:spPr bwMode="auto">
          <a:xfrm>
            <a:off x="7543800" y="5867400"/>
            <a:ext cx="304800" cy="304800"/>
          </a:xfrm>
          <a:prstGeom prst="actionButtonBackPrevious">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36869" name="Text Box 5">
            <a:extLst>
              <a:ext uri="{FF2B5EF4-FFF2-40B4-BE49-F238E27FC236}">
                <a16:creationId xmlns:a16="http://schemas.microsoft.com/office/drawing/2014/main" id="{7BDEA3D3-3113-4B2C-8948-EF9480249D9C}"/>
              </a:ext>
            </a:extLst>
          </p:cNvPr>
          <p:cNvSpPr txBox="1">
            <a:spLocks noChangeArrowheads="1"/>
          </p:cNvSpPr>
          <p:nvPr/>
        </p:nvSpPr>
        <p:spPr bwMode="auto">
          <a:xfrm>
            <a:off x="1600200" y="4176713"/>
            <a:ext cx="5867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dirty="0">
                <a:latin typeface="Times New Roman" panose="02020603050405020304" pitchFamily="18" charset="0"/>
              </a:rPr>
              <a:t> </a:t>
            </a:r>
            <a:r>
              <a:rPr lang="de-DE" altLang="de-DE" dirty="0">
                <a:latin typeface="Arial" panose="020B0604020202020204" pitchFamily="34" charset="0"/>
                <a:cs typeface="Arial" panose="020B0604020202020204" pitchFamily="34" charset="0"/>
              </a:rPr>
              <a:t>Die Leistungsarten (§ 11 SGB V)</a:t>
            </a:r>
          </a:p>
          <a:p>
            <a:pPr eaLnBrk="1" hangingPunct="1">
              <a:spcBef>
                <a:spcPct val="50000"/>
              </a:spcBef>
            </a:pPr>
            <a:endParaRPr lang="de-DE" altLang="de-DE" dirty="0">
              <a:latin typeface="Times New Roman" panose="02020603050405020304"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gtEl>
                                        <p:attrNameLst>
                                          <p:attrName>style.visibility</p:attrName>
                                        </p:attrNameLst>
                                      </p:cBhvr>
                                      <p:to>
                                        <p:strVal val="visible"/>
                                      </p:to>
                                    </p:set>
                                    <p:anim calcmode="lin" valueType="num">
                                      <p:cBhvr additive="base">
                                        <p:cTn id="7" dur="500" fill="hold"/>
                                        <p:tgtEl>
                                          <p:spTgt spid="36867"/>
                                        </p:tgtEl>
                                        <p:attrNameLst>
                                          <p:attrName>ppt_x</p:attrName>
                                        </p:attrNameLst>
                                      </p:cBhvr>
                                      <p:tavLst>
                                        <p:tav tm="0">
                                          <p:val>
                                            <p:strVal val="0-#ppt_w/2"/>
                                          </p:val>
                                        </p:tav>
                                        <p:tav tm="100000">
                                          <p:val>
                                            <p:strVal val="#ppt_x"/>
                                          </p:val>
                                        </p:tav>
                                      </p:tavLst>
                                    </p:anim>
                                    <p:anim calcmode="lin" valueType="num">
                                      <p:cBhvr additive="base">
                                        <p:cTn id="8" dur="500" fill="hold"/>
                                        <p:tgtEl>
                                          <p:spTgt spid="368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9"/>
                                        </p:tgtEl>
                                        <p:attrNameLst>
                                          <p:attrName>style.visibility</p:attrName>
                                        </p:attrNameLst>
                                      </p:cBhvr>
                                      <p:to>
                                        <p:strVal val="visible"/>
                                      </p:to>
                                    </p:set>
                                    <p:anim calcmode="lin" valueType="num">
                                      <p:cBhvr additive="base">
                                        <p:cTn id="13" dur="500" fill="hold"/>
                                        <p:tgtEl>
                                          <p:spTgt spid="36869"/>
                                        </p:tgtEl>
                                        <p:attrNameLst>
                                          <p:attrName>ppt_x</p:attrName>
                                        </p:attrNameLst>
                                      </p:cBhvr>
                                      <p:tavLst>
                                        <p:tav tm="0">
                                          <p:val>
                                            <p:strVal val="0-#ppt_w/2"/>
                                          </p:val>
                                        </p:tav>
                                        <p:tav tm="100000">
                                          <p:val>
                                            <p:strVal val="#ppt_x"/>
                                          </p:val>
                                        </p:tav>
                                      </p:tavLst>
                                    </p:anim>
                                    <p:anim calcmode="lin" valueType="num">
                                      <p:cBhvr additive="base">
                                        <p:cTn id="14" dur="500" fill="hold"/>
                                        <p:tgtEl>
                                          <p:spTgt spid="368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8"/>
                                        </p:tgtEl>
                                        <p:attrNameLst>
                                          <p:attrName>style.visibility</p:attrName>
                                        </p:attrNameLst>
                                      </p:cBhvr>
                                      <p:to>
                                        <p:strVal val="visible"/>
                                      </p:to>
                                    </p:set>
                                    <p:anim calcmode="lin" valueType="num">
                                      <p:cBhvr additive="base">
                                        <p:cTn id="19" dur="500" fill="hold"/>
                                        <p:tgtEl>
                                          <p:spTgt spid="36868"/>
                                        </p:tgtEl>
                                        <p:attrNameLst>
                                          <p:attrName>ppt_x</p:attrName>
                                        </p:attrNameLst>
                                      </p:cBhvr>
                                      <p:tavLst>
                                        <p:tav tm="0">
                                          <p:val>
                                            <p:strVal val="0-#ppt_w/2"/>
                                          </p:val>
                                        </p:tav>
                                        <p:tav tm="100000">
                                          <p:val>
                                            <p:strVal val="#ppt_x"/>
                                          </p:val>
                                        </p:tav>
                                      </p:tavLst>
                                    </p:anim>
                                    <p:anim calcmode="lin" valueType="num">
                                      <p:cBhvr additive="base">
                                        <p:cTn id="20" dur="500" fill="hold"/>
                                        <p:tgtEl>
                                          <p:spTgt spid="368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autoUpdateAnimBg="0"/>
      <p:bldP spid="36868" grpId="0" animBg="1"/>
      <p:bldP spid="36869"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ußzeilenplatzhalter 2">
            <a:extLst>
              <a:ext uri="{FF2B5EF4-FFF2-40B4-BE49-F238E27FC236}">
                <a16:creationId xmlns:a16="http://schemas.microsoft.com/office/drawing/2014/main" id="{38BB7C32-560B-465F-944D-9DE76FBA39F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5299" name="Foliennummernplatzhalter 3">
            <a:extLst>
              <a:ext uri="{FF2B5EF4-FFF2-40B4-BE49-F238E27FC236}">
                <a16:creationId xmlns:a16="http://schemas.microsoft.com/office/drawing/2014/main" id="{2A06B992-FB88-4FAE-A039-3AF9E5C09A6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DA0E617-F3A0-4990-8571-9070677D7BA3}" type="slidenum">
              <a:rPr lang="de-DE" altLang="de-DE" sz="1400"/>
              <a:pPr eaLnBrk="1" hangingPunct="1"/>
              <a:t>50</a:t>
            </a:fld>
            <a:endParaRPr lang="de-DE" altLang="de-DE" sz="1400"/>
          </a:p>
        </p:txBody>
      </p:sp>
      <p:sp>
        <p:nvSpPr>
          <p:cNvPr id="55300" name="Text Box 2">
            <a:extLst>
              <a:ext uri="{FF2B5EF4-FFF2-40B4-BE49-F238E27FC236}">
                <a16:creationId xmlns:a16="http://schemas.microsoft.com/office/drawing/2014/main" id="{EDACDD25-C866-442A-A3F0-1D858605957E}"/>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(23)</a:t>
            </a:r>
            <a:endParaRPr lang="de-DE" altLang="de-DE" sz="2000" b="1">
              <a:latin typeface="Times New Roman" panose="02020603050405020304" pitchFamily="18" charset="0"/>
            </a:endParaRPr>
          </a:p>
        </p:txBody>
      </p:sp>
      <p:sp>
        <p:nvSpPr>
          <p:cNvPr id="55301" name="Text Box 3">
            <a:extLst>
              <a:ext uri="{FF2B5EF4-FFF2-40B4-BE49-F238E27FC236}">
                <a16:creationId xmlns:a16="http://schemas.microsoft.com/office/drawing/2014/main" id="{FC73CC45-6C88-4CCB-BF6E-15A90B3B2E5F}"/>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5302" name="Text Box 4">
            <a:extLst>
              <a:ext uri="{FF2B5EF4-FFF2-40B4-BE49-F238E27FC236}">
                <a16:creationId xmlns:a16="http://schemas.microsoft.com/office/drawing/2014/main" id="{EAC5D816-C030-405F-91C0-BD8DA4BAAC22}"/>
              </a:ext>
            </a:extLst>
          </p:cNvPr>
          <p:cNvSpPr txBox="1">
            <a:spLocks noChangeArrowheads="1"/>
          </p:cNvSpPr>
          <p:nvPr/>
        </p:nvSpPr>
        <p:spPr bwMode="auto">
          <a:xfrm>
            <a:off x="1752600" y="2438400"/>
            <a:ext cx="5562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 v. 16.09.1997, BSGE 81, 54 (Auszug)</a:t>
            </a:r>
          </a:p>
        </p:txBody>
      </p:sp>
      <p:sp>
        <p:nvSpPr>
          <p:cNvPr id="55303" name="Text Box 5">
            <a:extLst>
              <a:ext uri="{FF2B5EF4-FFF2-40B4-BE49-F238E27FC236}">
                <a16:creationId xmlns:a16="http://schemas.microsoft.com/office/drawing/2014/main" id="{CF8E7C00-A43D-40ED-AF00-208B87BAEE40}"/>
              </a:ext>
            </a:extLst>
          </p:cNvPr>
          <p:cNvSpPr txBox="1">
            <a:spLocks noChangeArrowheads="1"/>
          </p:cNvSpPr>
          <p:nvPr/>
        </p:nvSpPr>
        <p:spPr bwMode="auto">
          <a:xfrm>
            <a:off x="152400" y="3267075"/>
            <a:ext cx="883920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Soweit sie sich als zweckmäßig und wirtschaftlich erweisen, dürfen sie den Versicherten nicht vorenthalten werden. Dem muss das Verfahren vor dem Bundesausschuss gerecht werden. Es muss gewährleisten, dass bei Vorlage der für die Beurteilung der Wirksamkeit, Zweckmäßigkeit und Wirtschaftlichkeit benötigten Unterlagen in vertretbarer Zeit eine Entscheidung über die Anerkennung der neuen Methode erreicht werden kann. Wird die Einleitung oder die Durchführung des Verfahrens willkürlich oder aus sachfremden Erwägungen blockiert oder verzögert und kann deshalb eine für die Behandlung benötigte neue Therapie nicht eingesetzt werden, widerspricht das dem Auftrag des Gesetzes. Eine sich daraus ergebende Versorgungslücke muss zugunsten des Versicherten mit Hilfe des </a:t>
            </a:r>
            <a:r>
              <a:rPr lang="de-DE" altLang="de-DE" sz="1400">
                <a:solidFill>
                  <a:srgbClr val="FFFFFF"/>
                </a:solidFill>
                <a:latin typeface="Verdana" panose="020B0604030504040204" pitchFamily="34" charset="0"/>
                <a:hlinkClick r:id="rId2"/>
                <a:hlinkMouseOver r:id="rId3"/>
              </a:rPr>
              <a:t>§ 13 Abs 3 SGB V</a:t>
            </a:r>
            <a:r>
              <a:rPr lang="de-DE" altLang="de-DE" sz="1400">
                <a:latin typeface="Verdana" panose="020B0604030504040204" pitchFamily="34" charset="0"/>
              </a:rPr>
              <a:t> geschlossen werden. </a:t>
            </a:r>
          </a:p>
        </p:txBody>
      </p:sp>
      <p:sp>
        <p:nvSpPr>
          <p:cNvPr id="55304" name="Rectangle 6">
            <a:extLst>
              <a:ext uri="{FF2B5EF4-FFF2-40B4-BE49-F238E27FC236}">
                <a16:creationId xmlns:a16="http://schemas.microsoft.com/office/drawing/2014/main" id="{253AF572-0A79-4F87-82BD-C54C20B1DCFF}"/>
              </a:ext>
            </a:extLst>
          </p:cNvPr>
          <p:cNvSpPr>
            <a:spLocks noGrp="1" noChangeArrowheads="1"/>
          </p:cNvSpPr>
          <p:nvPr>
            <p:ph type="title" idx="4294967295"/>
          </p:nvPr>
        </p:nvSpPr>
        <p:spPr/>
        <p:txBody>
          <a:bodyPr/>
          <a:lstStyle/>
          <a:p>
            <a:pPr eaLnBrk="1" hangingPunct="1"/>
            <a:r>
              <a:rPr lang="de-DE" altLang="de-DE"/>
              <a:t>Sachleistung 23</a:t>
            </a:r>
          </a:p>
        </p:txBody>
      </p:sp>
    </p:spTree>
  </p:cSld>
  <p:clrMapOvr>
    <a:masterClrMapping/>
  </p:clrMapOvr>
  <p:transition spd="med">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ußzeilenplatzhalter 2">
            <a:extLst>
              <a:ext uri="{FF2B5EF4-FFF2-40B4-BE49-F238E27FC236}">
                <a16:creationId xmlns:a16="http://schemas.microsoft.com/office/drawing/2014/main" id="{A8176058-0913-4B93-AB80-7C20DBDFBBA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6323" name="Foliennummernplatzhalter 3">
            <a:extLst>
              <a:ext uri="{FF2B5EF4-FFF2-40B4-BE49-F238E27FC236}">
                <a16:creationId xmlns:a16="http://schemas.microsoft.com/office/drawing/2014/main" id="{192871E2-0C24-43B9-A7F3-F23B03B35F2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C4F0581-14D4-465C-8CDC-211AFE81ED81}" type="slidenum">
              <a:rPr lang="de-DE" altLang="de-DE" sz="1400"/>
              <a:pPr eaLnBrk="1" hangingPunct="1"/>
              <a:t>51</a:t>
            </a:fld>
            <a:endParaRPr lang="de-DE" altLang="de-DE" sz="1400"/>
          </a:p>
        </p:txBody>
      </p:sp>
      <p:sp>
        <p:nvSpPr>
          <p:cNvPr id="56324" name="Text Box 2">
            <a:extLst>
              <a:ext uri="{FF2B5EF4-FFF2-40B4-BE49-F238E27FC236}">
                <a16:creationId xmlns:a16="http://schemas.microsoft.com/office/drawing/2014/main" id="{F63B2827-FB7F-4823-8D3B-731B78E10A9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(24)</a:t>
            </a:r>
            <a:endParaRPr lang="de-DE" altLang="de-DE" sz="2000" b="1">
              <a:latin typeface="Times New Roman" panose="02020603050405020304" pitchFamily="18" charset="0"/>
            </a:endParaRPr>
          </a:p>
        </p:txBody>
      </p:sp>
      <p:sp>
        <p:nvSpPr>
          <p:cNvPr id="56325" name="Text Box 3">
            <a:extLst>
              <a:ext uri="{FF2B5EF4-FFF2-40B4-BE49-F238E27FC236}">
                <a16:creationId xmlns:a16="http://schemas.microsoft.com/office/drawing/2014/main" id="{768A4B46-5BFD-4993-BAEA-C2CF991139B1}"/>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6326" name="Text Box 6">
            <a:extLst>
              <a:ext uri="{FF2B5EF4-FFF2-40B4-BE49-F238E27FC236}">
                <a16:creationId xmlns:a16="http://schemas.microsoft.com/office/drawing/2014/main" id="{65FFD37B-FB0F-46D1-9062-CA5EF6D9A203}"/>
              </a:ext>
            </a:extLst>
          </p:cNvPr>
          <p:cNvSpPr txBox="1">
            <a:spLocks noChangeArrowheads="1"/>
          </p:cNvSpPr>
          <p:nvPr/>
        </p:nvSpPr>
        <p:spPr bwMode="auto">
          <a:xfrm>
            <a:off x="1016000" y="2759075"/>
            <a:ext cx="6934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Voraussetzungen des Anspruchs auf Kostenerstattung nach § 13 Abs. 3 SGB V 2. Alt.:</a:t>
            </a:r>
          </a:p>
        </p:txBody>
      </p:sp>
      <p:sp>
        <p:nvSpPr>
          <p:cNvPr id="56327" name="Text Box 7">
            <a:extLst>
              <a:ext uri="{FF2B5EF4-FFF2-40B4-BE49-F238E27FC236}">
                <a16:creationId xmlns:a16="http://schemas.microsoft.com/office/drawing/2014/main" id="{A197C78C-8E92-4EF3-94E4-5C02BA125C75}"/>
              </a:ext>
            </a:extLst>
          </p:cNvPr>
          <p:cNvSpPr txBox="1">
            <a:spLocks noChangeArrowheads="1"/>
          </p:cNvSpPr>
          <p:nvPr/>
        </p:nvSpPr>
        <p:spPr bwMode="auto">
          <a:xfrm>
            <a:off x="1981200" y="3886200"/>
            <a:ext cx="5105400" cy="8223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unrechtmäßige Leistungsablehnung durch Krankenkasse </a:t>
            </a:r>
          </a:p>
        </p:txBody>
      </p:sp>
      <p:sp>
        <p:nvSpPr>
          <p:cNvPr id="56328" name="Text Box 8">
            <a:extLst>
              <a:ext uri="{FF2B5EF4-FFF2-40B4-BE49-F238E27FC236}">
                <a16:creationId xmlns:a16="http://schemas.microsoft.com/office/drawing/2014/main" id="{55101C8F-E748-430F-8F05-69B5713B6258}"/>
              </a:ext>
            </a:extLst>
          </p:cNvPr>
          <p:cNvSpPr txBox="1">
            <a:spLocks noChangeArrowheads="1"/>
          </p:cNvSpPr>
          <p:nvPr/>
        </p:nvSpPr>
        <p:spPr bwMode="auto">
          <a:xfrm>
            <a:off x="1219200" y="5257800"/>
            <a:ext cx="662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Diese setzt </a:t>
            </a:r>
            <a:r>
              <a:rPr lang="de-DE" altLang="de-DE" b="1"/>
              <a:t>vorherige</a:t>
            </a:r>
            <a:r>
              <a:rPr lang="de-DE" altLang="de-DE"/>
              <a:t> Antragsstellung voraus</a:t>
            </a:r>
          </a:p>
        </p:txBody>
      </p:sp>
      <p:sp>
        <p:nvSpPr>
          <p:cNvPr id="56329" name="Rectangle 9">
            <a:extLst>
              <a:ext uri="{FF2B5EF4-FFF2-40B4-BE49-F238E27FC236}">
                <a16:creationId xmlns:a16="http://schemas.microsoft.com/office/drawing/2014/main" id="{D6E4EB01-6437-4F42-99C3-900F559B6EC7}"/>
              </a:ext>
            </a:extLst>
          </p:cNvPr>
          <p:cNvSpPr>
            <a:spLocks noGrp="1" noChangeArrowheads="1"/>
          </p:cNvSpPr>
          <p:nvPr>
            <p:ph type="title" idx="4294967295"/>
          </p:nvPr>
        </p:nvSpPr>
        <p:spPr/>
        <p:txBody>
          <a:bodyPr/>
          <a:lstStyle/>
          <a:p>
            <a:pPr eaLnBrk="1" hangingPunct="1"/>
            <a:r>
              <a:rPr lang="de-DE" altLang="de-DE"/>
              <a:t>Sachleistung 24</a:t>
            </a:r>
          </a:p>
        </p:txBody>
      </p:sp>
    </p:spTree>
  </p:cSld>
  <p:clrMapOvr>
    <a:masterClrMapping/>
  </p:clrMapOvr>
  <p:transition spd="med">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ußzeilenplatzhalter 2">
            <a:extLst>
              <a:ext uri="{FF2B5EF4-FFF2-40B4-BE49-F238E27FC236}">
                <a16:creationId xmlns:a16="http://schemas.microsoft.com/office/drawing/2014/main" id="{351D658B-465A-4AF4-B2F7-D00F7BA5389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7347" name="Foliennummernplatzhalter 3">
            <a:extLst>
              <a:ext uri="{FF2B5EF4-FFF2-40B4-BE49-F238E27FC236}">
                <a16:creationId xmlns:a16="http://schemas.microsoft.com/office/drawing/2014/main" id="{69D209CF-6FA6-47F9-8A7B-548C6CE909D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8DDB5C2-B4D6-4FC5-8B5E-668A2559C1E5}" type="slidenum">
              <a:rPr lang="de-DE" altLang="de-DE" sz="1400"/>
              <a:pPr eaLnBrk="1" hangingPunct="1"/>
              <a:t>52</a:t>
            </a:fld>
            <a:endParaRPr lang="de-DE" altLang="de-DE" sz="1400"/>
          </a:p>
        </p:txBody>
      </p:sp>
      <p:sp>
        <p:nvSpPr>
          <p:cNvPr id="57348" name="Text Box 2">
            <a:extLst>
              <a:ext uri="{FF2B5EF4-FFF2-40B4-BE49-F238E27FC236}">
                <a16:creationId xmlns:a16="http://schemas.microsoft.com/office/drawing/2014/main" id="{EFCB9FB6-2716-492F-95B0-32E5E301F766}"/>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(25)</a:t>
            </a:r>
            <a:endParaRPr lang="de-DE" altLang="de-DE" sz="2000" b="1">
              <a:latin typeface="Times New Roman" panose="02020603050405020304" pitchFamily="18" charset="0"/>
            </a:endParaRPr>
          </a:p>
        </p:txBody>
      </p:sp>
      <p:sp>
        <p:nvSpPr>
          <p:cNvPr id="57349" name="Text Box 3">
            <a:extLst>
              <a:ext uri="{FF2B5EF4-FFF2-40B4-BE49-F238E27FC236}">
                <a16:creationId xmlns:a16="http://schemas.microsoft.com/office/drawing/2014/main" id="{1A8C2F43-AA18-44EC-8DD1-2A92B86C7DEE}"/>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7350" name="Text Box 7">
            <a:extLst>
              <a:ext uri="{FF2B5EF4-FFF2-40B4-BE49-F238E27FC236}">
                <a16:creationId xmlns:a16="http://schemas.microsoft.com/office/drawing/2014/main" id="{62DA13EF-6051-48F4-84A2-B9F8BCF6E0B9}"/>
              </a:ext>
            </a:extLst>
          </p:cNvPr>
          <p:cNvSpPr txBox="1">
            <a:spLocks noChangeArrowheads="1"/>
          </p:cNvSpPr>
          <p:nvPr/>
        </p:nvSpPr>
        <p:spPr bwMode="auto">
          <a:xfrm>
            <a:off x="685800" y="3948113"/>
            <a:ext cx="800100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Leitsatz</a:t>
            </a:r>
          </a:p>
          <a:p>
            <a:pPr eaLnBrk="1" hangingPunct="1">
              <a:spcBef>
                <a:spcPct val="50000"/>
              </a:spcBef>
            </a:pPr>
            <a:r>
              <a:rPr lang="de-DE" altLang="de-DE" sz="2000">
                <a:latin typeface="Verdana" panose="020B0604030504040204" pitchFamily="34" charset="0"/>
              </a:rPr>
              <a:t> 1. Kosten für eine selbstbeschaffte Leistung sind im Regelfall nicht zu erstatten, wenn der Versicherte sich die Leistung besorgt, ohne zuvor mit der Krankenkasse Kontakt aufzunehmen und deren Entscheidung abzuwarten</a:t>
            </a:r>
            <a:r>
              <a:rPr lang="de-DE" altLang="de-DE">
                <a:latin typeface="Verdana" panose="020B0604030504040204" pitchFamily="34" charset="0"/>
              </a:rPr>
              <a:t> </a:t>
            </a:r>
          </a:p>
          <a:p>
            <a:pPr eaLnBrk="1" hangingPunct="1">
              <a:spcBef>
                <a:spcPct val="50000"/>
              </a:spcBef>
            </a:pPr>
            <a:endParaRPr lang="de-DE" altLang="de-DE"/>
          </a:p>
        </p:txBody>
      </p:sp>
      <p:sp>
        <p:nvSpPr>
          <p:cNvPr id="57351" name="Text Box 8">
            <a:extLst>
              <a:ext uri="{FF2B5EF4-FFF2-40B4-BE49-F238E27FC236}">
                <a16:creationId xmlns:a16="http://schemas.microsoft.com/office/drawing/2014/main" id="{D80D98A5-772E-48B7-9337-7164F0F23195}"/>
              </a:ext>
            </a:extLst>
          </p:cNvPr>
          <p:cNvSpPr txBox="1">
            <a:spLocks noChangeArrowheads="1"/>
          </p:cNvSpPr>
          <p:nvPr/>
        </p:nvSpPr>
        <p:spPr bwMode="auto">
          <a:xfrm>
            <a:off x="457200" y="2743200"/>
            <a:ext cx="83820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BSG v. </a:t>
            </a:r>
            <a:r>
              <a:rPr lang="de-DE" altLang="de-DE">
                <a:latin typeface="Verdana" panose="020B0604030504040204" pitchFamily="34" charset="0"/>
              </a:rPr>
              <a:t>15.04.1997</a:t>
            </a:r>
          </a:p>
          <a:p>
            <a:pPr algn="ctr" eaLnBrk="1" hangingPunct="1">
              <a:spcBef>
                <a:spcPct val="50000"/>
              </a:spcBef>
            </a:pPr>
            <a:r>
              <a:rPr lang="de-DE" altLang="de-DE">
                <a:latin typeface="Verdana" panose="020B0604030504040204" pitchFamily="34" charset="0"/>
              </a:rPr>
              <a:t>SozR 3-2500 § 13 Nr 15 </a:t>
            </a:r>
            <a:endParaRPr lang="de-DE" altLang="de-DE"/>
          </a:p>
        </p:txBody>
      </p:sp>
      <p:sp>
        <p:nvSpPr>
          <p:cNvPr id="57352" name="Rectangle 9">
            <a:extLst>
              <a:ext uri="{FF2B5EF4-FFF2-40B4-BE49-F238E27FC236}">
                <a16:creationId xmlns:a16="http://schemas.microsoft.com/office/drawing/2014/main" id="{A40274B1-91E7-4B7E-B321-8332540F38F2}"/>
              </a:ext>
            </a:extLst>
          </p:cNvPr>
          <p:cNvSpPr>
            <a:spLocks noGrp="1" noChangeArrowheads="1"/>
          </p:cNvSpPr>
          <p:nvPr>
            <p:ph type="title" idx="4294967295"/>
          </p:nvPr>
        </p:nvSpPr>
        <p:spPr/>
        <p:txBody>
          <a:bodyPr/>
          <a:lstStyle/>
          <a:p>
            <a:pPr eaLnBrk="1" hangingPunct="1"/>
            <a:r>
              <a:rPr lang="de-DE" altLang="de-DE"/>
              <a:t>Sachleistung 25</a:t>
            </a:r>
          </a:p>
        </p:txBody>
      </p:sp>
    </p:spTree>
  </p:cSld>
  <p:clrMapOvr>
    <a:masterClrMapping/>
  </p:clrMapOvr>
  <p:transition spd="med">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ußzeilenplatzhalter 2">
            <a:extLst>
              <a:ext uri="{FF2B5EF4-FFF2-40B4-BE49-F238E27FC236}">
                <a16:creationId xmlns:a16="http://schemas.microsoft.com/office/drawing/2014/main" id="{5358CE25-2B06-4857-9B19-42F8CADDE8A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8371" name="Foliennummernplatzhalter 3">
            <a:extLst>
              <a:ext uri="{FF2B5EF4-FFF2-40B4-BE49-F238E27FC236}">
                <a16:creationId xmlns:a16="http://schemas.microsoft.com/office/drawing/2014/main" id="{35F83123-5ACB-48B4-83A7-2B98F2225CC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9B192C1-7536-488B-A80E-C0C8080EBFF8}" type="slidenum">
              <a:rPr lang="de-DE" altLang="de-DE" sz="1400"/>
              <a:pPr eaLnBrk="1" hangingPunct="1"/>
              <a:t>53</a:t>
            </a:fld>
            <a:endParaRPr lang="de-DE" altLang="de-DE" sz="1400"/>
          </a:p>
        </p:txBody>
      </p:sp>
      <p:sp>
        <p:nvSpPr>
          <p:cNvPr id="58372" name="Text Box 2">
            <a:extLst>
              <a:ext uri="{FF2B5EF4-FFF2-40B4-BE49-F238E27FC236}">
                <a16:creationId xmlns:a16="http://schemas.microsoft.com/office/drawing/2014/main" id="{855E0A72-E262-4C64-BA83-C371C5ADACB7}"/>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(26)</a:t>
            </a:r>
            <a:endParaRPr lang="de-DE" altLang="de-DE" sz="2000" b="1">
              <a:latin typeface="Times New Roman" panose="02020603050405020304" pitchFamily="18" charset="0"/>
            </a:endParaRPr>
          </a:p>
        </p:txBody>
      </p:sp>
      <p:sp>
        <p:nvSpPr>
          <p:cNvPr id="58373" name="Text Box 3">
            <a:extLst>
              <a:ext uri="{FF2B5EF4-FFF2-40B4-BE49-F238E27FC236}">
                <a16:creationId xmlns:a16="http://schemas.microsoft.com/office/drawing/2014/main" id="{98E38593-03D7-41E6-94D4-18F6C99E3BF3}"/>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8374" name="Text Box 4">
            <a:extLst>
              <a:ext uri="{FF2B5EF4-FFF2-40B4-BE49-F238E27FC236}">
                <a16:creationId xmlns:a16="http://schemas.microsoft.com/office/drawing/2014/main" id="{07F8F86B-BE54-4013-A6E7-008BD265978C}"/>
              </a:ext>
            </a:extLst>
          </p:cNvPr>
          <p:cNvSpPr txBox="1">
            <a:spLocks noChangeArrowheads="1"/>
          </p:cNvSpPr>
          <p:nvPr/>
        </p:nvSpPr>
        <p:spPr bwMode="auto">
          <a:xfrm>
            <a:off x="76200" y="3117850"/>
            <a:ext cx="89916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Einer der Beschaffung vorgeschalteten Entscheidung der Krankenkasse bedarf es unabhängig davon, welcher Art die in Anspruch genommene Leistung ist und in welcher Höhe dafür Kosten anfallen. Das BSG hat zwar zum früheren Recht der Reichsversicherungsordnung die Auffassung vertreten, der Versicherte brauche die Leistung dann nicht vorher zu beantragen, wenn von vornherein feststehe, dass die Kasse sie ihm verweigern werde (Urteil des 8. Senats vom 14. Dezember 1982 - SozR 2200 § 182 Nr 86; Urteil des 3. Senats vom 17. September 1986 - USK 86134 S 616). Diese Rechtsprechung kann indessen für das geltende Recht nicht übernommen werden. Abgesehen davon, dass sie schwierige Abgrenzungsprobleme aufwirft, weil unklar ist und sich kaum abstrakt festlegen lässt, welche Bedingungen erfüllt sein müssen, damit der Versicherte von einer als sicher zu erwartenden Ablehnung ausgehen darf, lässt der jetzige eindeutige Gesetzeswortlaut eine solche Ausnahme nicht zu. Der Senat ist deshalb bereits in seinen bisherigen Entscheidungen zu § 13 Abs 3 SGB V stillschweigend davon ausgegangen, dass die Vorschrift eine Kostenerstattung für die Zeit vor der Leistungsablehnung generell ausschließt (vgl etwa Beschluss vom 31. Januar 1995 - </a:t>
            </a:r>
            <a:r>
              <a:rPr lang="de-DE" altLang="de-DE" sz="1400">
                <a:solidFill>
                  <a:srgbClr val="FFFFFF"/>
                </a:solidFill>
                <a:latin typeface="Verdana" panose="020B0604030504040204" pitchFamily="34" charset="0"/>
                <a:hlinkClick r:id="rId2"/>
                <a:hlinkMouseOver r:id="rId3"/>
              </a:rPr>
              <a:t>1 BK 31/94</a:t>
            </a:r>
            <a:r>
              <a:rPr lang="de-DE" altLang="de-DE" sz="1400">
                <a:latin typeface="Verdana" panose="020B0604030504040204" pitchFamily="34" charset="0"/>
              </a:rPr>
              <a:t> -, nicht veröffentlicht; Urteil vom 10. Mai 1995 in SozR 3-2500 § 33 Nr 15 S 63 f; Urteil vom 24. September 1996 - </a:t>
            </a:r>
            <a:r>
              <a:rPr lang="de-DE" altLang="de-DE" sz="1400" i="1">
                <a:solidFill>
                  <a:srgbClr val="FFFFFF"/>
                </a:solidFill>
                <a:latin typeface="Verdana" panose="020B0604030504040204" pitchFamily="34" charset="0"/>
                <a:hlinkClick r:id="rId4"/>
                <a:hlinkMouseOver r:id="rId5"/>
              </a:rPr>
              <a:t>1 RK 33/95</a:t>
            </a:r>
            <a:r>
              <a:rPr lang="de-DE" altLang="de-DE" sz="1400">
                <a:latin typeface="Verdana" panose="020B0604030504040204" pitchFamily="34" charset="0"/>
              </a:rPr>
              <a:t> -, </a:t>
            </a:r>
            <a:endParaRPr lang="de-DE" altLang="de-DE" sz="1400"/>
          </a:p>
        </p:txBody>
      </p:sp>
      <p:sp>
        <p:nvSpPr>
          <p:cNvPr id="58375" name="Text Box 5">
            <a:extLst>
              <a:ext uri="{FF2B5EF4-FFF2-40B4-BE49-F238E27FC236}">
                <a16:creationId xmlns:a16="http://schemas.microsoft.com/office/drawing/2014/main" id="{BDD74008-9465-44DE-AEDB-B8E91D31558D}"/>
              </a:ext>
            </a:extLst>
          </p:cNvPr>
          <p:cNvSpPr txBox="1">
            <a:spLocks noChangeArrowheads="1"/>
          </p:cNvSpPr>
          <p:nvPr/>
        </p:nvSpPr>
        <p:spPr bwMode="auto">
          <a:xfrm>
            <a:off x="1066800" y="2438400"/>
            <a:ext cx="678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BSG v. </a:t>
            </a:r>
            <a:r>
              <a:rPr lang="de-DE" altLang="de-DE" sz="1800">
                <a:latin typeface="Verdana" panose="020B0604030504040204" pitchFamily="34" charset="0"/>
              </a:rPr>
              <a:t>15.04.1997 SozR 3-2500 § 13 Nr 15</a:t>
            </a:r>
            <a:r>
              <a:rPr lang="de-DE" altLang="de-DE">
                <a:latin typeface="Verdana" panose="020B0604030504040204" pitchFamily="34" charset="0"/>
              </a:rPr>
              <a:t> </a:t>
            </a:r>
            <a:r>
              <a:rPr lang="de-DE" altLang="de-DE" sz="1800">
                <a:latin typeface="Verdana" panose="020B0604030504040204" pitchFamily="34" charset="0"/>
              </a:rPr>
              <a:t>(Auszug)</a:t>
            </a:r>
            <a:endParaRPr lang="de-DE" altLang="de-DE" sz="1800"/>
          </a:p>
        </p:txBody>
      </p:sp>
      <p:sp>
        <p:nvSpPr>
          <p:cNvPr id="58376" name="Rectangle 6">
            <a:extLst>
              <a:ext uri="{FF2B5EF4-FFF2-40B4-BE49-F238E27FC236}">
                <a16:creationId xmlns:a16="http://schemas.microsoft.com/office/drawing/2014/main" id="{BAF12FD3-1094-40E1-B127-35DCB03AD105}"/>
              </a:ext>
            </a:extLst>
          </p:cNvPr>
          <p:cNvSpPr>
            <a:spLocks noGrp="1" noChangeArrowheads="1"/>
          </p:cNvSpPr>
          <p:nvPr>
            <p:ph type="title" idx="4294967295"/>
          </p:nvPr>
        </p:nvSpPr>
        <p:spPr/>
        <p:txBody>
          <a:bodyPr/>
          <a:lstStyle/>
          <a:p>
            <a:pPr eaLnBrk="1" hangingPunct="1"/>
            <a:r>
              <a:rPr lang="de-DE" altLang="de-DE"/>
              <a:t>Sachleistung 26</a:t>
            </a:r>
          </a:p>
        </p:txBody>
      </p:sp>
    </p:spTree>
  </p:cSld>
  <p:clrMapOvr>
    <a:masterClrMapping/>
  </p:clrMapOvr>
  <p:transition spd="med">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ußzeilenplatzhalter 2">
            <a:extLst>
              <a:ext uri="{FF2B5EF4-FFF2-40B4-BE49-F238E27FC236}">
                <a16:creationId xmlns:a16="http://schemas.microsoft.com/office/drawing/2014/main" id="{B10C576D-BC62-4C71-9D99-23E535BAD20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59395" name="Foliennummernplatzhalter 3">
            <a:extLst>
              <a:ext uri="{FF2B5EF4-FFF2-40B4-BE49-F238E27FC236}">
                <a16:creationId xmlns:a16="http://schemas.microsoft.com/office/drawing/2014/main" id="{7582CCDE-1A5C-4380-8FB4-2C84C44FA9C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DB4DF9E-1F1C-47C9-919A-53C9CB023B30}" type="slidenum">
              <a:rPr lang="de-DE" altLang="de-DE" sz="1400"/>
              <a:pPr eaLnBrk="1" hangingPunct="1"/>
              <a:t>54</a:t>
            </a:fld>
            <a:endParaRPr lang="de-DE" altLang="de-DE" sz="1400"/>
          </a:p>
        </p:txBody>
      </p:sp>
      <p:sp>
        <p:nvSpPr>
          <p:cNvPr id="59396" name="Text Box 2">
            <a:extLst>
              <a:ext uri="{FF2B5EF4-FFF2-40B4-BE49-F238E27FC236}">
                <a16:creationId xmlns:a16="http://schemas.microsoft.com/office/drawing/2014/main" id="{9A6FCD57-F07E-471D-8F98-8D3335D942C1}"/>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Sachleistungsprinzip (27)</a:t>
            </a:r>
            <a:endParaRPr lang="de-DE" altLang="de-DE" sz="2000" b="1">
              <a:latin typeface="Times New Roman" panose="02020603050405020304" pitchFamily="18" charset="0"/>
            </a:endParaRPr>
          </a:p>
        </p:txBody>
      </p:sp>
      <p:sp>
        <p:nvSpPr>
          <p:cNvPr id="59397" name="Text Box 3">
            <a:extLst>
              <a:ext uri="{FF2B5EF4-FFF2-40B4-BE49-F238E27FC236}">
                <a16:creationId xmlns:a16="http://schemas.microsoft.com/office/drawing/2014/main" id="{C7220333-1E7C-4E6E-ACD6-EB450A454CFE}"/>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Kostenerstattung</a:t>
            </a:r>
          </a:p>
        </p:txBody>
      </p:sp>
      <p:sp>
        <p:nvSpPr>
          <p:cNvPr id="59398" name="Text Box 5">
            <a:extLst>
              <a:ext uri="{FF2B5EF4-FFF2-40B4-BE49-F238E27FC236}">
                <a16:creationId xmlns:a16="http://schemas.microsoft.com/office/drawing/2014/main" id="{8D82F015-2DEC-4CE6-A8AF-C36BAC4223EA}"/>
              </a:ext>
            </a:extLst>
          </p:cNvPr>
          <p:cNvSpPr txBox="1">
            <a:spLocks noChangeArrowheads="1"/>
          </p:cNvSpPr>
          <p:nvPr/>
        </p:nvSpPr>
        <p:spPr bwMode="auto">
          <a:xfrm>
            <a:off x="457200" y="2743200"/>
            <a:ext cx="83820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62000" indent="-762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Weitere Urteile zu § 13 Abs. 3 2. Alt.:</a:t>
            </a:r>
          </a:p>
          <a:p>
            <a:pPr eaLnBrk="1" hangingPunct="1">
              <a:spcBef>
                <a:spcPct val="50000"/>
              </a:spcBef>
            </a:pPr>
            <a:endParaRPr lang="de-DE" altLang="de-DE"/>
          </a:p>
          <a:p>
            <a:pPr eaLnBrk="1" hangingPunct="1">
              <a:spcBef>
                <a:spcPct val="50000"/>
              </a:spcBef>
              <a:buFontTx/>
              <a:buChar char="•"/>
            </a:pPr>
            <a:r>
              <a:rPr lang="de-DE" altLang="de-DE"/>
              <a:t>BSGE 79, 125</a:t>
            </a:r>
          </a:p>
          <a:p>
            <a:pPr eaLnBrk="1" hangingPunct="1">
              <a:spcBef>
                <a:spcPct val="50000"/>
              </a:spcBef>
              <a:buFontTx/>
              <a:buChar char="•"/>
            </a:pPr>
            <a:r>
              <a:rPr lang="de-DE" altLang="de-DE"/>
              <a:t>SozR 4–2500 § 13 Nr. 1</a:t>
            </a:r>
          </a:p>
          <a:p>
            <a:pPr eaLnBrk="1" hangingPunct="1">
              <a:spcBef>
                <a:spcPct val="50000"/>
              </a:spcBef>
              <a:buFontTx/>
              <a:buChar char="•"/>
            </a:pPr>
            <a:r>
              <a:rPr lang="de-DE" altLang="de-DE"/>
              <a:t>SozR 3-2500  § 13 Nr. 10</a:t>
            </a:r>
          </a:p>
        </p:txBody>
      </p:sp>
      <p:sp>
        <p:nvSpPr>
          <p:cNvPr id="59399" name="Rectangle 6">
            <a:extLst>
              <a:ext uri="{FF2B5EF4-FFF2-40B4-BE49-F238E27FC236}">
                <a16:creationId xmlns:a16="http://schemas.microsoft.com/office/drawing/2014/main" id="{5321F812-9FA4-4981-9A0E-069B6B69088F}"/>
              </a:ext>
            </a:extLst>
          </p:cNvPr>
          <p:cNvSpPr>
            <a:spLocks noGrp="1" noChangeArrowheads="1"/>
          </p:cNvSpPr>
          <p:nvPr>
            <p:ph type="title" idx="4294967295"/>
          </p:nvPr>
        </p:nvSpPr>
        <p:spPr/>
        <p:txBody>
          <a:bodyPr/>
          <a:lstStyle/>
          <a:p>
            <a:pPr eaLnBrk="1" hangingPunct="1"/>
            <a:r>
              <a:rPr lang="de-DE" altLang="de-DE"/>
              <a:t>Sachleistung 27</a:t>
            </a:r>
          </a:p>
        </p:txBody>
      </p:sp>
    </p:spTree>
  </p:cSld>
  <p:clrMapOvr>
    <a:masterClrMapping/>
  </p:clrMapOvr>
  <p:transition spd="med">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ußzeilenplatzhalter 2">
            <a:extLst>
              <a:ext uri="{FF2B5EF4-FFF2-40B4-BE49-F238E27FC236}">
                <a16:creationId xmlns:a16="http://schemas.microsoft.com/office/drawing/2014/main" id="{F04788EF-69A8-4A7E-B73E-FCDB19ABFBD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0419" name="Foliennummernplatzhalter 3">
            <a:extLst>
              <a:ext uri="{FF2B5EF4-FFF2-40B4-BE49-F238E27FC236}">
                <a16:creationId xmlns:a16="http://schemas.microsoft.com/office/drawing/2014/main" id="{B2B9143A-5086-415B-9EE3-14DF9085BD5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385A263-68B1-48D9-9D28-AEBB133A781B}" type="slidenum">
              <a:rPr lang="de-DE" altLang="de-DE" sz="1400"/>
              <a:pPr eaLnBrk="1" hangingPunct="1"/>
              <a:t>55</a:t>
            </a:fld>
            <a:endParaRPr lang="de-DE" altLang="de-DE" sz="1400"/>
          </a:p>
        </p:txBody>
      </p:sp>
      <p:sp>
        <p:nvSpPr>
          <p:cNvPr id="60420" name="Rectangle 2">
            <a:extLst>
              <a:ext uri="{FF2B5EF4-FFF2-40B4-BE49-F238E27FC236}">
                <a16:creationId xmlns:a16="http://schemas.microsoft.com/office/drawing/2014/main" id="{15CB96A2-3363-4E03-A3A5-68AAE0A5CA89}"/>
              </a:ext>
            </a:extLst>
          </p:cNvPr>
          <p:cNvSpPr>
            <a:spLocks noChangeArrowheads="1"/>
          </p:cNvSpPr>
          <p:nvPr/>
        </p:nvSpPr>
        <p:spPr bwMode="auto">
          <a:xfrm>
            <a:off x="685800" y="3271838"/>
            <a:ext cx="8001000" cy="1681162"/>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60421" name="Text Box 5">
            <a:extLst>
              <a:ext uri="{FF2B5EF4-FFF2-40B4-BE49-F238E27FC236}">
                <a16:creationId xmlns:a16="http://schemas.microsoft.com/office/drawing/2014/main" id="{EB288203-1129-48B6-B226-228BE927A806}"/>
              </a:ext>
            </a:extLst>
          </p:cNvPr>
          <p:cNvSpPr txBox="1">
            <a:spLocks noChangeArrowheads="1"/>
          </p:cNvSpPr>
          <p:nvPr/>
        </p:nvSpPr>
        <p:spPr bwMode="auto">
          <a:xfrm>
            <a:off x="762000" y="2660650"/>
            <a:ext cx="80010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b="1">
                <a:latin typeface="MS Shell Dlg" panose="020B0604020202020204" pitchFamily="34" charset="0"/>
              </a:rPr>
              <a:t>§ 12 SGB V </a:t>
            </a:r>
            <a:endParaRPr lang="de-DE" altLang="de-DE" sz="1400">
              <a:latin typeface="MS Shell Dlg" panose="020B0604020202020204" pitchFamily="34" charset="0"/>
            </a:endParaRPr>
          </a:p>
          <a:p>
            <a:pPr algn="ctr" eaLnBrk="1" hangingPunct="1">
              <a:spcBef>
                <a:spcPct val="50000"/>
              </a:spcBef>
            </a:pPr>
            <a:r>
              <a:rPr lang="de-DE" altLang="de-DE" sz="1400" b="1">
                <a:latin typeface="MS Shell Dlg" panose="020B0604020202020204" pitchFamily="34" charset="0"/>
              </a:rPr>
              <a:t>Wirtschaftlichkeitsgebot </a:t>
            </a:r>
            <a:endParaRPr lang="de-DE" altLang="de-DE" sz="1400">
              <a:latin typeface="MS Shell Dlg" panose="020B0604020202020204" pitchFamily="34" charset="0"/>
            </a:endParaRPr>
          </a:p>
          <a:p>
            <a:pPr eaLnBrk="1" hangingPunct="1">
              <a:spcBef>
                <a:spcPct val="50000"/>
              </a:spcBef>
            </a:pPr>
            <a:r>
              <a:rPr lang="de-DE" altLang="de-DE" sz="1400">
                <a:latin typeface="MS Shell Dlg" panose="020B0604020202020204" pitchFamily="34" charset="0"/>
              </a:rPr>
              <a:t>(1)  Die Leistungen müssen ausreichend, zweckmäßig und wirtschaftlich sein; sie dürfen das Maß des Notwendigen nicht überschreiten.  Leistungen, die nicht notwendig oder unwirtschaftlich sind, können Versicherte nicht beanspruchen, dürfen die Leistungserbringer nicht bewirken und die Krankenkassen nicht bewilligen. </a:t>
            </a:r>
          </a:p>
          <a:p>
            <a:pPr eaLnBrk="1" hangingPunct="1">
              <a:spcBef>
                <a:spcPct val="50000"/>
              </a:spcBef>
            </a:pPr>
            <a:r>
              <a:rPr lang="de-DE" altLang="de-DE" sz="1400">
                <a:latin typeface="MS Shell Dlg" panose="020B0604020202020204" pitchFamily="34" charset="0"/>
              </a:rPr>
              <a:t>(2) Ist für eine Leistung ein Festbetrag festgesetzt, erfüllt die Krankenkasse ihre Leistungspflicht mit dem Festbetrag. </a:t>
            </a:r>
          </a:p>
        </p:txBody>
      </p:sp>
      <p:sp>
        <p:nvSpPr>
          <p:cNvPr id="60422" name="Text Box 3">
            <a:extLst>
              <a:ext uri="{FF2B5EF4-FFF2-40B4-BE49-F238E27FC236}">
                <a16:creationId xmlns:a16="http://schemas.microsoft.com/office/drawing/2014/main" id="{181E49AD-61E2-42B9-A1BA-3ED1329E6EAD}"/>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(1)</a:t>
            </a:r>
            <a:endParaRPr lang="de-DE" altLang="de-DE" sz="2000" b="1">
              <a:latin typeface="Times New Roman" panose="02020603050405020304" pitchFamily="18" charset="0"/>
            </a:endParaRPr>
          </a:p>
        </p:txBody>
      </p:sp>
      <p:sp>
        <p:nvSpPr>
          <p:cNvPr id="60423" name="Text Box 4">
            <a:extLst>
              <a:ext uri="{FF2B5EF4-FFF2-40B4-BE49-F238E27FC236}">
                <a16:creationId xmlns:a16="http://schemas.microsoft.com/office/drawing/2014/main" id="{8B99B6EF-400B-4B5D-801D-7909C7A3B3ED}"/>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a:t>
            </a:r>
          </a:p>
        </p:txBody>
      </p:sp>
      <p:sp>
        <p:nvSpPr>
          <p:cNvPr id="60424" name="Rectangle 6">
            <a:extLst>
              <a:ext uri="{FF2B5EF4-FFF2-40B4-BE49-F238E27FC236}">
                <a16:creationId xmlns:a16="http://schemas.microsoft.com/office/drawing/2014/main" id="{A2D836BE-B962-4533-9EBB-B7E4570A999C}"/>
              </a:ext>
            </a:extLst>
          </p:cNvPr>
          <p:cNvSpPr>
            <a:spLocks noGrp="1" noChangeArrowheads="1"/>
          </p:cNvSpPr>
          <p:nvPr>
            <p:ph type="title" idx="4294967295"/>
          </p:nvPr>
        </p:nvSpPr>
        <p:spPr/>
        <p:txBody>
          <a:bodyPr/>
          <a:lstStyle/>
          <a:p>
            <a:pPr eaLnBrk="1" hangingPunct="1"/>
            <a:r>
              <a:rPr lang="de-DE" altLang="de-DE"/>
              <a:t>Wirtschaftlichkeitsgrundsatz 1</a:t>
            </a:r>
          </a:p>
        </p:txBody>
      </p:sp>
    </p:spTree>
  </p:cSld>
  <p:clrMapOvr>
    <a:masterClrMapping/>
  </p:clrMapOvr>
  <p:transition spd="med">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ußzeilenplatzhalter 2">
            <a:extLst>
              <a:ext uri="{FF2B5EF4-FFF2-40B4-BE49-F238E27FC236}">
                <a16:creationId xmlns:a16="http://schemas.microsoft.com/office/drawing/2014/main" id="{A0B0AA7D-86BF-4081-9624-279E889B83C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1443" name="Foliennummernplatzhalter 3">
            <a:extLst>
              <a:ext uri="{FF2B5EF4-FFF2-40B4-BE49-F238E27FC236}">
                <a16:creationId xmlns:a16="http://schemas.microsoft.com/office/drawing/2014/main" id="{D47A7C4E-9FC0-4F64-9932-7CAA6813883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76F2916-86B2-406E-80E8-49DF724B184F}" type="slidenum">
              <a:rPr lang="de-DE" altLang="de-DE" sz="1400"/>
              <a:pPr eaLnBrk="1" hangingPunct="1"/>
              <a:t>56</a:t>
            </a:fld>
            <a:endParaRPr lang="de-DE" altLang="de-DE" sz="1400"/>
          </a:p>
        </p:txBody>
      </p:sp>
      <p:sp>
        <p:nvSpPr>
          <p:cNvPr id="61444" name="Rectangle 2">
            <a:extLst>
              <a:ext uri="{FF2B5EF4-FFF2-40B4-BE49-F238E27FC236}">
                <a16:creationId xmlns:a16="http://schemas.microsoft.com/office/drawing/2014/main" id="{9033E600-7D33-4732-9950-C79FB079E735}"/>
              </a:ext>
            </a:extLst>
          </p:cNvPr>
          <p:cNvSpPr>
            <a:spLocks noChangeArrowheads="1"/>
          </p:cNvSpPr>
          <p:nvPr/>
        </p:nvSpPr>
        <p:spPr bwMode="auto">
          <a:xfrm>
            <a:off x="685800" y="3271838"/>
            <a:ext cx="8001000" cy="919162"/>
          </a:xfrm>
          <a:prstGeom prst="rect">
            <a:avLst/>
          </a:prstGeom>
          <a:solidFill>
            <a:srgbClr val="FFFF66"/>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61445" name="Text Box 3">
            <a:extLst>
              <a:ext uri="{FF2B5EF4-FFF2-40B4-BE49-F238E27FC236}">
                <a16:creationId xmlns:a16="http://schemas.microsoft.com/office/drawing/2014/main" id="{B52994D9-3320-496D-89C2-FFA7A4145B72}"/>
              </a:ext>
            </a:extLst>
          </p:cNvPr>
          <p:cNvSpPr txBox="1">
            <a:spLocks noChangeArrowheads="1"/>
          </p:cNvSpPr>
          <p:nvPr/>
        </p:nvSpPr>
        <p:spPr bwMode="auto">
          <a:xfrm>
            <a:off x="609600" y="3429000"/>
            <a:ext cx="8001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400">
                <a:latin typeface="MS Shell Dlg" panose="020B0604020202020204" pitchFamily="34" charset="0"/>
              </a:rPr>
              <a:t>Qualität und Wirksamkeit der Leistungen haben dem allgemein anerkannten Stand der medizinischen Erkenntnisse zu entsprechen und den medizinischen Fortschritt zu berücksichtigen. </a:t>
            </a:r>
          </a:p>
          <a:p>
            <a:pPr algn="ctr" eaLnBrk="1" hangingPunct="1">
              <a:spcBef>
                <a:spcPct val="50000"/>
              </a:spcBef>
            </a:pPr>
            <a:endParaRPr lang="de-DE" altLang="de-DE" sz="1400">
              <a:latin typeface="Times New Roman" panose="02020603050405020304" pitchFamily="18" charset="0"/>
            </a:endParaRPr>
          </a:p>
        </p:txBody>
      </p:sp>
      <p:sp>
        <p:nvSpPr>
          <p:cNvPr id="61446" name="Text Box 4">
            <a:extLst>
              <a:ext uri="{FF2B5EF4-FFF2-40B4-BE49-F238E27FC236}">
                <a16:creationId xmlns:a16="http://schemas.microsoft.com/office/drawing/2014/main" id="{9B4D8556-3646-4A09-968C-FC11E1CE3822}"/>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(2)</a:t>
            </a:r>
            <a:endParaRPr lang="de-DE" altLang="de-DE" sz="2000" b="1">
              <a:latin typeface="Times New Roman" panose="02020603050405020304" pitchFamily="18" charset="0"/>
            </a:endParaRPr>
          </a:p>
        </p:txBody>
      </p:sp>
      <p:sp>
        <p:nvSpPr>
          <p:cNvPr id="61447" name="Text Box 5">
            <a:extLst>
              <a:ext uri="{FF2B5EF4-FFF2-40B4-BE49-F238E27FC236}">
                <a16:creationId xmlns:a16="http://schemas.microsoft.com/office/drawing/2014/main" id="{3FFA09E3-2C65-4EAA-8963-0A77FE86152B}"/>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a:t>
            </a:r>
          </a:p>
        </p:txBody>
      </p:sp>
      <p:sp>
        <p:nvSpPr>
          <p:cNvPr id="61448" name="Text Box 6">
            <a:extLst>
              <a:ext uri="{FF2B5EF4-FFF2-40B4-BE49-F238E27FC236}">
                <a16:creationId xmlns:a16="http://schemas.microsoft.com/office/drawing/2014/main" id="{F666576A-34BA-4F57-915F-B60BD2F60D61}"/>
              </a:ext>
            </a:extLst>
          </p:cNvPr>
          <p:cNvSpPr txBox="1">
            <a:spLocks noChangeArrowheads="1"/>
          </p:cNvSpPr>
          <p:nvPr/>
        </p:nvSpPr>
        <p:spPr bwMode="auto">
          <a:xfrm>
            <a:off x="2743200" y="26670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 2 Abs. 1 Satz 3 SGB V</a:t>
            </a:r>
          </a:p>
        </p:txBody>
      </p:sp>
      <p:sp>
        <p:nvSpPr>
          <p:cNvPr id="61449" name="Rectangle 7">
            <a:extLst>
              <a:ext uri="{FF2B5EF4-FFF2-40B4-BE49-F238E27FC236}">
                <a16:creationId xmlns:a16="http://schemas.microsoft.com/office/drawing/2014/main" id="{9BAC56B7-3EA5-47E4-9146-3055F1093C70}"/>
              </a:ext>
            </a:extLst>
          </p:cNvPr>
          <p:cNvSpPr>
            <a:spLocks noGrp="1" noChangeArrowheads="1"/>
          </p:cNvSpPr>
          <p:nvPr>
            <p:ph type="title" idx="4294967295"/>
          </p:nvPr>
        </p:nvSpPr>
        <p:spPr/>
        <p:txBody>
          <a:bodyPr/>
          <a:lstStyle/>
          <a:p>
            <a:pPr eaLnBrk="1" hangingPunct="1"/>
            <a:r>
              <a:rPr lang="de-DE" altLang="de-DE"/>
              <a:t>Wirtschaftlichkeitsgrundsatz 2</a:t>
            </a:r>
          </a:p>
        </p:txBody>
      </p:sp>
    </p:spTree>
  </p:cSld>
  <p:clrMapOvr>
    <a:masterClrMapping/>
  </p:clrMapOvr>
  <p:transition spd="med">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ußzeilenplatzhalter 2">
            <a:extLst>
              <a:ext uri="{FF2B5EF4-FFF2-40B4-BE49-F238E27FC236}">
                <a16:creationId xmlns:a16="http://schemas.microsoft.com/office/drawing/2014/main" id="{DF387D3F-427C-4D75-AF07-425A75E92D4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2467" name="Foliennummernplatzhalter 3">
            <a:extLst>
              <a:ext uri="{FF2B5EF4-FFF2-40B4-BE49-F238E27FC236}">
                <a16:creationId xmlns:a16="http://schemas.microsoft.com/office/drawing/2014/main" id="{8FFA8DB5-43BF-4455-9E4A-264A0F32F22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B9F91A9-E2D4-4E83-822B-D8F33B3E284C}" type="slidenum">
              <a:rPr lang="de-DE" altLang="de-DE" sz="1400"/>
              <a:pPr eaLnBrk="1" hangingPunct="1"/>
              <a:t>57</a:t>
            </a:fld>
            <a:endParaRPr lang="de-DE" altLang="de-DE" sz="1400"/>
          </a:p>
        </p:txBody>
      </p:sp>
      <p:sp>
        <p:nvSpPr>
          <p:cNvPr id="62468" name="Text Box 4">
            <a:extLst>
              <a:ext uri="{FF2B5EF4-FFF2-40B4-BE49-F238E27FC236}">
                <a16:creationId xmlns:a16="http://schemas.microsoft.com/office/drawing/2014/main" id="{8352D2E1-6BE5-448C-9FF6-C410F6BF120A}"/>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(3)</a:t>
            </a:r>
            <a:endParaRPr lang="de-DE" altLang="de-DE" sz="2000" b="1">
              <a:latin typeface="Times New Roman" panose="02020603050405020304" pitchFamily="18" charset="0"/>
            </a:endParaRPr>
          </a:p>
        </p:txBody>
      </p:sp>
      <p:sp>
        <p:nvSpPr>
          <p:cNvPr id="62469" name="Text Box 5">
            <a:extLst>
              <a:ext uri="{FF2B5EF4-FFF2-40B4-BE49-F238E27FC236}">
                <a16:creationId xmlns:a16="http://schemas.microsoft.com/office/drawing/2014/main" id="{A47E0BD9-5ADB-42DE-B5D0-137DDB92C265}"/>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Begriff</a:t>
            </a:r>
          </a:p>
        </p:txBody>
      </p:sp>
      <p:sp>
        <p:nvSpPr>
          <p:cNvPr id="62470" name="Line 7">
            <a:extLst>
              <a:ext uri="{FF2B5EF4-FFF2-40B4-BE49-F238E27FC236}">
                <a16:creationId xmlns:a16="http://schemas.microsoft.com/office/drawing/2014/main" id="{C5051096-39DF-47D7-A749-932A83CC886E}"/>
              </a:ext>
            </a:extLst>
          </p:cNvPr>
          <p:cNvSpPr>
            <a:spLocks noChangeShapeType="1"/>
          </p:cNvSpPr>
          <p:nvPr/>
        </p:nvSpPr>
        <p:spPr bwMode="auto">
          <a:xfrm>
            <a:off x="1866900" y="4108450"/>
            <a:ext cx="5257800" cy="1588"/>
          </a:xfrm>
          <a:prstGeom prst="line">
            <a:avLst/>
          </a:prstGeom>
          <a:noFill/>
          <a:ln w="762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62471" name="Line 8">
            <a:extLst>
              <a:ext uri="{FF2B5EF4-FFF2-40B4-BE49-F238E27FC236}">
                <a16:creationId xmlns:a16="http://schemas.microsoft.com/office/drawing/2014/main" id="{FB08D2F5-14DE-487A-A204-ABA5E73CDEE9}"/>
              </a:ext>
            </a:extLst>
          </p:cNvPr>
          <p:cNvSpPr>
            <a:spLocks noChangeShapeType="1"/>
          </p:cNvSpPr>
          <p:nvPr/>
        </p:nvSpPr>
        <p:spPr bwMode="auto">
          <a:xfrm>
            <a:off x="1866900" y="3425825"/>
            <a:ext cx="1588" cy="1570038"/>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62472" name="Line 9">
            <a:extLst>
              <a:ext uri="{FF2B5EF4-FFF2-40B4-BE49-F238E27FC236}">
                <a16:creationId xmlns:a16="http://schemas.microsoft.com/office/drawing/2014/main" id="{56B614EF-8DDF-432B-8CA8-EE8B312AAEAF}"/>
              </a:ext>
            </a:extLst>
          </p:cNvPr>
          <p:cNvSpPr>
            <a:spLocks noChangeShapeType="1"/>
          </p:cNvSpPr>
          <p:nvPr/>
        </p:nvSpPr>
        <p:spPr bwMode="auto">
          <a:xfrm>
            <a:off x="7124700" y="3425825"/>
            <a:ext cx="1588" cy="1570038"/>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de-DE"/>
          </a:p>
        </p:txBody>
      </p:sp>
      <p:sp>
        <p:nvSpPr>
          <p:cNvPr id="101386" name="Text Box 10">
            <a:extLst>
              <a:ext uri="{FF2B5EF4-FFF2-40B4-BE49-F238E27FC236}">
                <a16:creationId xmlns:a16="http://schemas.microsoft.com/office/drawing/2014/main" id="{B9F00004-8851-4465-9D77-AED36C3F74D4}"/>
              </a:ext>
            </a:extLst>
          </p:cNvPr>
          <p:cNvSpPr txBox="1">
            <a:spLocks noChangeArrowheads="1"/>
          </p:cNvSpPr>
          <p:nvPr/>
        </p:nvSpPr>
        <p:spPr bwMode="auto">
          <a:xfrm>
            <a:off x="647700" y="4941888"/>
            <a:ext cx="2362200" cy="7016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ausreichend und zweckmäßig</a:t>
            </a:r>
          </a:p>
        </p:txBody>
      </p:sp>
      <p:sp>
        <p:nvSpPr>
          <p:cNvPr id="101387" name="Text Box 11">
            <a:extLst>
              <a:ext uri="{FF2B5EF4-FFF2-40B4-BE49-F238E27FC236}">
                <a16:creationId xmlns:a16="http://schemas.microsoft.com/office/drawing/2014/main" id="{10F815C6-AA45-42C0-846D-2DCE15106803}"/>
              </a:ext>
            </a:extLst>
          </p:cNvPr>
          <p:cNvSpPr txBox="1">
            <a:spLocks noChangeArrowheads="1"/>
          </p:cNvSpPr>
          <p:nvPr/>
        </p:nvSpPr>
        <p:spPr bwMode="auto">
          <a:xfrm>
            <a:off x="5981700" y="4941888"/>
            <a:ext cx="2362200" cy="100647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solidFill>
                  <a:schemeClr val="bg1"/>
                </a:solidFill>
              </a:rPr>
              <a:t>das Maß des Notwendigen nicht überschreitend</a:t>
            </a:r>
          </a:p>
        </p:txBody>
      </p:sp>
      <p:sp>
        <p:nvSpPr>
          <p:cNvPr id="62475" name="AutoShape 12">
            <a:extLst>
              <a:ext uri="{FF2B5EF4-FFF2-40B4-BE49-F238E27FC236}">
                <a16:creationId xmlns:a16="http://schemas.microsoft.com/office/drawing/2014/main" id="{C62F492E-E55B-40B8-945B-EC952036936C}"/>
              </a:ext>
            </a:extLst>
          </p:cNvPr>
          <p:cNvSpPr>
            <a:spLocks/>
          </p:cNvSpPr>
          <p:nvPr/>
        </p:nvSpPr>
        <p:spPr bwMode="auto">
          <a:xfrm rot="5400000">
            <a:off x="3848100" y="762000"/>
            <a:ext cx="1295400" cy="5257800"/>
          </a:xfrm>
          <a:prstGeom prst="leftBrace">
            <a:avLst>
              <a:gd name="adj1" fmla="val 33824"/>
              <a:gd name="adj2"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62476" name="Text Box 14">
            <a:extLst>
              <a:ext uri="{FF2B5EF4-FFF2-40B4-BE49-F238E27FC236}">
                <a16:creationId xmlns:a16="http://schemas.microsoft.com/office/drawing/2014/main" id="{8F75CCFD-25F8-4FF4-A522-ACA5E78D7501}"/>
              </a:ext>
            </a:extLst>
          </p:cNvPr>
          <p:cNvSpPr txBox="1">
            <a:spLocks noChangeArrowheads="1"/>
          </p:cNvSpPr>
          <p:nvPr/>
        </p:nvSpPr>
        <p:spPr bwMode="auto">
          <a:xfrm>
            <a:off x="3162300" y="2324100"/>
            <a:ext cx="2667000" cy="4572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Leistungsrahmen</a:t>
            </a:r>
          </a:p>
        </p:txBody>
      </p:sp>
      <p:sp>
        <p:nvSpPr>
          <p:cNvPr id="62477" name="Rectangle 15">
            <a:extLst>
              <a:ext uri="{FF2B5EF4-FFF2-40B4-BE49-F238E27FC236}">
                <a16:creationId xmlns:a16="http://schemas.microsoft.com/office/drawing/2014/main" id="{11FD33D8-1556-4477-A04A-6E28EA9F3441}"/>
              </a:ext>
            </a:extLst>
          </p:cNvPr>
          <p:cNvSpPr>
            <a:spLocks noGrp="1" noChangeArrowheads="1"/>
          </p:cNvSpPr>
          <p:nvPr>
            <p:ph type="title" idx="4294967295"/>
          </p:nvPr>
        </p:nvSpPr>
        <p:spPr/>
        <p:txBody>
          <a:bodyPr/>
          <a:lstStyle/>
          <a:p>
            <a:pPr eaLnBrk="1" hangingPunct="1"/>
            <a:r>
              <a:rPr lang="de-DE" altLang="de-DE"/>
              <a:t>Wirtschaftlichkeitsgrundsatz 3</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86"/>
                                        </p:tgtEl>
                                        <p:attrNameLst>
                                          <p:attrName>style.visibility</p:attrName>
                                        </p:attrNameLst>
                                      </p:cBhvr>
                                      <p:to>
                                        <p:strVal val="visible"/>
                                      </p:to>
                                    </p:set>
                                    <p:anim calcmode="lin" valueType="num">
                                      <p:cBhvr additive="base">
                                        <p:cTn id="7" dur="500" fill="hold"/>
                                        <p:tgtEl>
                                          <p:spTgt spid="101386"/>
                                        </p:tgtEl>
                                        <p:attrNameLst>
                                          <p:attrName>ppt_x</p:attrName>
                                        </p:attrNameLst>
                                      </p:cBhvr>
                                      <p:tavLst>
                                        <p:tav tm="0">
                                          <p:val>
                                            <p:strVal val="0-#ppt_w/2"/>
                                          </p:val>
                                        </p:tav>
                                        <p:tav tm="100000">
                                          <p:val>
                                            <p:strVal val="#ppt_x"/>
                                          </p:val>
                                        </p:tav>
                                      </p:tavLst>
                                    </p:anim>
                                    <p:anim calcmode="lin" valueType="num">
                                      <p:cBhvr additive="base">
                                        <p:cTn id="8" dur="500" fill="hold"/>
                                        <p:tgtEl>
                                          <p:spTgt spid="1013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1387"/>
                                        </p:tgtEl>
                                        <p:attrNameLst>
                                          <p:attrName>style.visibility</p:attrName>
                                        </p:attrNameLst>
                                      </p:cBhvr>
                                      <p:to>
                                        <p:strVal val="visible"/>
                                      </p:to>
                                    </p:set>
                                    <p:anim calcmode="lin" valueType="num">
                                      <p:cBhvr additive="base">
                                        <p:cTn id="13" dur="500" fill="hold"/>
                                        <p:tgtEl>
                                          <p:spTgt spid="101387"/>
                                        </p:tgtEl>
                                        <p:attrNameLst>
                                          <p:attrName>ppt_x</p:attrName>
                                        </p:attrNameLst>
                                      </p:cBhvr>
                                      <p:tavLst>
                                        <p:tav tm="0">
                                          <p:val>
                                            <p:strVal val="1+#ppt_w/2"/>
                                          </p:val>
                                        </p:tav>
                                        <p:tav tm="100000">
                                          <p:val>
                                            <p:strVal val="#ppt_x"/>
                                          </p:val>
                                        </p:tav>
                                      </p:tavLst>
                                    </p:anim>
                                    <p:anim calcmode="lin" valueType="num">
                                      <p:cBhvr additive="base">
                                        <p:cTn id="14" dur="500" fill="hold"/>
                                        <p:tgtEl>
                                          <p:spTgt spid="1013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6" grpId="0" animBg="1" autoUpdateAnimBg="0"/>
      <p:bldP spid="101387" grpId="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ußzeilenplatzhalter 2">
            <a:extLst>
              <a:ext uri="{FF2B5EF4-FFF2-40B4-BE49-F238E27FC236}">
                <a16:creationId xmlns:a16="http://schemas.microsoft.com/office/drawing/2014/main" id="{6DE28EFE-7B85-4A78-8FA1-8AE11B1702C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3491" name="Foliennummernplatzhalter 3">
            <a:extLst>
              <a:ext uri="{FF2B5EF4-FFF2-40B4-BE49-F238E27FC236}">
                <a16:creationId xmlns:a16="http://schemas.microsoft.com/office/drawing/2014/main" id="{E28D722B-8B29-4CF4-94E6-18164B29CAE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5C605058-0694-4C7F-A7D5-089C6F06E8CD}" type="slidenum">
              <a:rPr lang="de-DE" altLang="de-DE" sz="1400"/>
              <a:pPr eaLnBrk="1" hangingPunct="1"/>
              <a:t>58</a:t>
            </a:fld>
            <a:endParaRPr lang="de-DE" altLang="de-DE" sz="1400"/>
          </a:p>
        </p:txBody>
      </p:sp>
      <p:sp>
        <p:nvSpPr>
          <p:cNvPr id="63492" name="Text Box 4">
            <a:extLst>
              <a:ext uri="{FF2B5EF4-FFF2-40B4-BE49-F238E27FC236}">
                <a16:creationId xmlns:a16="http://schemas.microsoft.com/office/drawing/2014/main" id="{5AF53A9C-215A-411D-A97C-D194F8FDE27D}"/>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(4)</a:t>
            </a:r>
            <a:endParaRPr lang="de-DE" altLang="de-DE" sz="2000" b="1">
              <a:latin typeface="Times New Roman" panose="02020603050405020304" pitchFamily="18" charset="0"/>
            </a:endParaRPr>
          </a:p>
        </p:txBody>
      </p:sp>
      <p:sp>
        <p:nvSpPr>
          <p:cNvPr id="63493" name="Text Box 5">
            <a:extLst>
              <a:ext uri="{FF2B5EF4-FFF2-40B4-BE49-F238E27FC236}">
                <a16:creationId xmlns:a16="http://schemas.microsoft.com/office/drawing/2014/main" id="{1187492B-A4FC-4492-BA27-B6EF1E2BEAB9}"/>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 Anwendungsbereich</a:t>
            </a:r>
          </a:p>
        </p:txBody>
      </p:sp>
      <p:sp>
        <p:nvSpPr>
          <p:cNvPr id="82951" name="Text Box 7">
            <a:extLst>
              <a:ext uri="{FF2B5EF4-FFF2-40B4-BE49-F238E27FC236}">
                <a16:creationId xmlns:a16="http://schemas.microsoft.com/office/drawing/2014/main" id="{6BC0D874-2A17-4C2C-98A6-08CC779D23C5}"/>
              </a:ext>
            </a:extLst>
          </p:cNvPr>
          <p:cNvSpPr txBox="1">
            <a:spLocks noChangeArrowheads="1"/>
          </p:cNvSpPr>
          <p:nvPr/>
        </p:nvSpPr>
        <p:spPr bwMode="auto">
          <a:xfrm>
            <a:off x="762000" y="3048000"/>
            <a:ext cx="7924800" cy="26479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Der Wirtschaftlichkeitsgrundsatz kommt nur zur Anwen-dung, wenn es </a:t>
            </a:r>
            <a:r>
              <a:rPr lang="de-DE" altLang="de-DE" b="1">
                <a:solidFill>
                  <a:schemeClr val="hlink"/>
                </a:solidFill>
              </a:rPr>
              <a:t>Alternativen</a:t>
            </a:r>
            <a:r>
              <a:rPr lang="de-DE" altLang="de-DE"/>
              <a:t> in Diagnostik oder Thera-pie gibt. Ein allgemeiner Grundsatz, dass bestimmte Leis-tungen abgelehnt werden können, weil sie im Hinblick etwa auf das Alter des Patienten und die Höhe der auf-zuwendenden Kosten  unwirtschaftlich sein könnten, existiert nicht</a:t>
            </a:r>
          </a:p>
        </p:txBody>
      </p:sp>
      <p:sp>
        <p:nvSpPr>
          <p:cNvPr id="63495" name="Rectangle 8">
            <a:extLst>
              <a:ext uri="{FF2B5EF4-FFF2-40B4-BE49-F238E27FC236}">
                <a16:creationId xmlns:a16="http://schemas.microsoft.com/office/drawing/2014/main" id="{889FD32B-6602-49AD-8CB1-DB556C617E6E}"/>
              </a:ext>
            </a:extLst>
          </p:cNvPr>
          <p:cNvSpPr>
            <a:spLocks noGrp="1" noChangeArrowheads="1"/>
          </p:cNvSpPr>
          <p:nvPr>
            <p:ph type="title" idx="4294967295"/>
          </p:nvPr>
        </p:nvSpPr>
        <p:spPr/>
        <p:txBody>
          <a:bodyPr/>
          <a:lstStyle/>
          <a:p>
            <a:pPr eaLnBrk="1" hangingPunct="1"/>
            <a:r>
              <a:rPr lang="de-DE" altLang="de-DE"/>
              <a:t>Wirtschaftlichkeitsgrundsatz 4</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51"/>
                                        </p:tgtEl>
                                        <p:attrNameLst>
                                          <p:attrName>style.visibility</p:attrName>
                                        </p:attrNameLst>
                                      </p:cBhvr>
                                      <p:to>
                                        <p:strVal val="visible"/>
                                      </p:to>
                                    </p:set>
                                    <p:anim calcmode="lin" valueType="num">
                                      <p:cBhvr additive="base">
                                        <p:cTn id="7" dur="500" fill="hold"/>
                                        <p:tgtEl>
                                          <p:spTgt spid="82951"/>
                                        </p:tgtEl>
                                        <p:attrNameLst>
                                          <p:attrName>ppt_x</p:attrName>
                                        </p:attrNameLst>
                                      </p:cBhvr>
                                      <p:tavLst>
                                        <p:tav tm="0">
                                          <p:val>
                                            <p:strVal val="0-#ppt_w/2"/>
                                          </p:val>
                                        </p:tav>
                                        <p:tav tm="100000">
                                          <p:val>
                                            <p:strVal val="#ppt_x"/>
                                          </p:val>
                                        </p:tav>
                                      </p:tavLst>
                                    </p:anim>
                                    <p:anim calcmode="lin" valueType="num">
                                      <p:cBhvr additive="base">
                                        <p:cTn id="8" dur="500" fill="hold"/>
                                        <p:tgtEl>
                                          <p:spTgt spid="829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1" grpId="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ußzeilenplatzhalter 2">
            <a:extLst>
              <a:ext uri="{FF2B5EF4-FFF2-40B4-BE49-F238E27FC236}">
                <a16:creationId xmlns:a16="http://schemas.microsoft.com/office/drawing/2014/main" id="{E21F603C-2F02-4C15-8137-C822BA1DB8C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4515" name="Foliennummernplatzhalter 3">
            <a:extLst>
              <a:ext uri="{FF2B5EF4-FFF2-40B4-BE49-F238E27FC236}">
                <a16:creationId xmlns:a16="http://schemas.microsoft.com/office/drawing/2014/main" id="{28B41A72-558E-4956-92F9-E5E762BBD9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508A02B-D3DC-45C0-9255-BD3D87A94472}" type="slidenum">
              <a:rPr lang="de-DE" altLang="de-DE" sz="1400"/>
              <a:pPr eaLnBrk="1" hangingPunct="1"/>
              <a:t>59</a:t>
            </a:fld>
            <a:endParaRPr lang="de-DE" altLang="de-DE" sz="1400"/>
          </a:p>
        </p:txBody>
      </p:sp>
      <p:sp>
        <p:nvSpPr>
          <p:cNvPr id="64516" name="Text Box 2">
            <a:extLst>
              <a:ext uri="{FF2B5EF4-FFF2-40B4-BE49-F238E27FC236}">
                <a16:creationId xmlns:a16="http://schemas.microsoft.com/office/drawing/2014/main" id="{7D05BF78-F018-4540-965D-30B226A1273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(5)</a:t>
            </a:r>
            <a:endParaRPr lang="de-DE" altLang="de-DE" sz="2000" b="1">
              <a:latin typeface="Times New Roman" panose="02020603050405020304" pitchFamily="18" charset="0"/>
            </a:endParaRPr>
          </a:p>
        </p:txBody>
      </p:sp>
      <p:sp>
        <p:nvSpPr>
          <p:cNvPr id="64517" name="Text Box 3">
            <a:extLst>
              <a:ext uri="{FF2B5EF4-FFF2-40B4-BE49-F238E27FC236}">
                <a16:creationId xmlns:a16="http://schemas.microsoft.com/office/drawing/2014/main" id="{25FC0B6B-7ED8-4A40-BA15-7CD9AE703C60}"/>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3. Vorstandshaftung</a:t>
            </a:r>
          </a:p>
        </p:txBody>
      </p:sp>
      <p:sp>
        <p:nvSpPr>
          <p:cNvPr id="83972" name="Text Box 4">
            <a:extLst>
              <a:ext uri="{FF2B5EF4-FFF2-40B4-BE49-F238E27FC236}">
                <a16:creationId xmlns:a16="http://schemas.microsoft.com/office/drawing/2014/main" id="{098BC663-12BD-49D9-B06A-F7CAA691F964}"/>
              </a:ext>
            </a:extLst>
          </p:cNvPr>
          <p:cNvSpPr txBox="1">
            <a:spLocks noChangeArrowheads="1"/>
          </p:cNvSpPr>
          <p:nvPr/>
        </p:nvSpPr>
        <p:spPr bwMode="auto">
          <a:xfrm>
            <a:off x="683568" y="3511660"/>
            <a:ext cx="7924800" cy="181588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dirty="0">
                <a:latin typeface="Arial" panose="020B0604020202020204" pitchFamily="34" charset="0"/>
                <a:cs typeface="Arial" panose="020B0604020202020204" pitchFamily="34" charset="0"/>
              </a:rPr>
              <a:t>(3) Hat die Krankenkasse Leistungen ohne Rechtsgrundlage oder entgegen geltendem Recht erbracht und hat ein Vorstandsmitglied hiervon gewusst oder hätte es hiervon wissen müssen, hat die zuständige Aufsichtsbehörde nach Anhörung des Vorstandsmitglieds den Verwaltungsrat zu veranlassen, das Vorstandsmitglied auf Ersatz des aus der Pflichtverletzung entstandenen Schadens in Anspruch zu nehmen, falls der Verwaltungsrat das Regressverfahren nicht bereits von sich aus eingeleitet hat. </a:t>
            </a:r>
          </a:p>
        </p:txBody>
      </p:sp>
      <p:sp>
        <p:nvSpPr>
          <p:cNvPr id="83973" name="Text Box 5">
            <a:extLst>
              <a:ext uri="{FF2B5EF4-FFF2-40B4-BE49-F238E27FC236}">
                <a16:creationId xmlns:a16="http://schemas.microsoft.com/office/drawing/2014/main" id="{E52A6416-7922-4E28-92FF-EDC68C232EB9}"/>
              </a:ext>
            </a:extLst>
          </p:cNvPr>
          <p:cNvSpPr txBox="1">
            <a:spLocks noChangeArrowheads="1"/>
          </p:cNvSpPr>
          <p:nvPr/>
        </p:nvSpPr>
        <p:spPr bwMode="auto">
          <a:xfrm>
            <a:off x="2699792" y="2528996"/>
            <a:ext cx="358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latin typeface="Times New Roman" panose="02020603050405020304" pitchFamily="18" charset="0"/>
              </a:rPr>
              <a:t>§ 12 Abs. 3 SGB V</a:t>
            </a:r>
          </a:p>
        </p:txBody>
      </p:sp>
      <p:sp>
        <p:nvSpPr>
          <p:cNvPr id="64520" name="Rectangle 6">
            <a:extLst>
              <a:ext uri="{FF2B5EF4-FFF2-40B4-BE49-F238E27FC236}">
                <a16:creationId xmlns:a16="http://schemas.microsoft.com/office/drawing/2014/main" id="{2FFB4C5B-D13D-4AF4-A8AB-E5AA7FD619A7}"/>
              </a:ext>
            </a:extLst>
          </p:cNvPr>
          <p:cNvSpPr>
            <a:spLocks noGrp="1" noChangeArrowheads="1"/>
          </p:cNvSpPr>
          <p:nvPr>
            <p:ph type="title" idx="4294967295"/>
          </p:nvPr>
        </p:nvSpPr>
        <p:spPr/>
        <p:txBody>
          <a:bodyPr/>
          <a:lstStyle/>
          <a:p>
            <a:pPr eaLnBrk="1" hangingPunct="1"/>
            <a:r>
              <a:rPr lang="de-DE" altLang="de-DE"/>
              <a:t>Wirtschaftlichkeitsgrundsatz 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3"/>
                                        </p:tgtEl>
                                        <p:attrNameLst>
                                          <p:attrName>style.visibility</p:attrName>
                                        </p:attrNameLst>
                                      </p:cBhvr>
                                      <p:to>
                                        <p:strVal val="visible"/>
                                      </p:to>
                                    </p:set>
                                    <p:anim calcmode="lin" valueType="num">
                                      <p:cBhvr additive="base">
                                        <p:cTn id="7" dur="500" fill="hold"/>
                                        <p:tgtEl>
                                          <p:spTgt spid="83973"/>
                                        </p:tgtEl>
                                        <p:attrNameLst>
                                          <p:attrName>ppt_x</p:attrName>
                                        </p:attrNameLst>
                                      </p:cBhvr>
                                      <p:tavLst>
                                        <p:tav tm="0">
                                          <p:val>
                                            <p:strVal val="0-#ppt_w/2"/>
                                          </p:val>
                                        </p:tav>
                                        <p:tav tm="100000">
                                          <p:val>
                                            <p:strVal val="#ppt_x"/>
                                          </p:val>
                                        </p:tav>
                                      </p:tavLst>
                                    </p:anim>
                                    <p:anim calcmode="lin" valueType="num">
                                      <p:cBhvr additive="base">
                                        <p:cTn id="8" dur="500" fill="hold"/>
                                        <p:tgtEl>
                                          <p:spTgt spid="8397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3972"/>
                                        </p:tgtEl>
                                        <p:attrNameLst>
                                          <p:attrName>style.visibility</p:attrName>
                                        </p:attrNameLst>
                                      </p:cBhvr>
                                      <p:to>
                                        <p:strVal val="visible"/>
                                      </p:to>
                                    </p:set>
                                    <p:anim calcmode="lin" valueType="num">
                                      <p:cBhvr additive="base">
                                        <p:cTn id="13" dur="500" fill="hold"/>
                                        <p:tgtEl>
                                          <p:spTgt spid="83972"/>
                                        </p:tgtEl>
                                        <p:attrNameLst>
                                          <p:attrName>ppt_x</p:attrName>
                                        </p:attrNameLst>
                                      </p:cBhvr>
                                      <p:tavLst>
                                        <p:tav tm="0">
                                          <p:val>
                                            <p:strVal val="0-#ppt_w/2"/>
                                          </p:val>
                                        </p:tav>
                                        <p:tav tm="100000">
                                          <p:val>
                                            <p:strVal val="#ppt_x"/>
                                          </p:val>
                                        </p:tav>
                                      </p:tavLst>
                                    </p:anim>
                                    <p:anim calcmode="lin" valueType="num">
                                      <p:cBhvr additive="base">
                                        <p:cTn id="14" dur="500" fill="hold"/>
                                        <p:tgtEl>
                                          <p:spTgt spid="83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animBg="1" autoUpdateAnimBg="0"/>
      <p:bldP spid="8397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ußzeilenplatzhalter 2">
            <a:extLst>
              <a:ext uri="{FF2B5EF4-FFF2-40B4-BE49-F238E27FC236}">
                <a16:creationId xmlns:a16="http://schemas.microsoft.com/office/drawing/2014/main" id="{8CF6751D-2C6A-4085-A5A1-F780A482ED6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219" name="Foliennummernplatzhalter 3">
            <a:extLst>
              <a:ext uri="{FF2B5EF4-FFF2-40B4-BE49-F238E27FC236}">
                <a16:creationId xmlns:a16="http://schemas.microsoft.com/office/drawing/2014/main" id="{152C3AF2-B429-480C-ACC3-F0838AEE3B6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6194112-6D3F-4B8B-B3B1-A93DFCEA8610}" type="slidenum">
              <a:rPr lang="de-DE" altLang="de-DE" sz="1400"/>
              <a:pPr eaLnBrk="1" hangingPunct="1"/>
              <a:t>6</a:t>
            </a:fld>
            <a:endParaRPr lang="de-DE" altLang="de-DE" sz="1400"/>
          </a:p>
        </p:txBody>
      </p:sp>
      <p:sp>
        <p:nvSpPr>
          <p:cNvPr id="9220" name="Rectangle 4">
            <a:extLst>
              <a:ext uri="{FF2B5EF4-FFF2-40B4-BE49-F238E27FC236}">
                <a16:creationId xmlns:a16="http://schemas.microsoft.com/office/drawing/2014/main" id="{9BDC1F83-728E-4F59-8BC0-A1DDF8BF8ECE}"/>
              </a:ext>
            </a:extLst>
          </p:cNvPr>
          <p:cNvSpPr>
            <a:spLocks noGrp="1" noChangeArrowheads="1"/>
          </p:cNvSpPr>
          <p:nvPr>
            <p:ph type="title" idx="4294967295"/>
          </p:nvPr>
        </p:nvSpPr>
        <p:spPr/>
        <p:txBody>
          <a:bodyPr/>
          <a:lstStyle/>
          <a:p>
            <a:pPr eaLnBrk="1" hangingPunct="1"/>
            <a:r>
              <a:rPr lang="de-DE" altLang="de-DE"/>
              <a:t>Gliederung Leistungen 1</a:t>
            </a:r>
          </a:p>
        </p:txBody>
      </p:sp>
      <p:sp>
        <p:nvSpPr>
          <p:cNvPr id="9221" name="Text Box 2">
            <a:extLst>
              <a:ext uri="{FF2B5EF4-FFF2-40B4-BE49-F238E27FC236}">
                <a16:creationId xmlns:a16="http://schemas.microsoft.com/office/drawing/2014/main" id="{278BBF58-B28D-4A62-8E15-9A2A307E0331}"/>
              </a:ext>
            </a:extLst>
          </p:cNvPr>
          <p:cNvSpPr txBox="1">
            <a:spLocks noChangeArrowheads="1"/>
          </p:cNvSpPr>
          <p:nvPr/>
        </p:nvSpPr>
        <p:spPr bwMode="auto">
          <a:xfrm>
            <a:off x="1600200" y="762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 Die Leistungen im einzelnen (1)</a:t>
            </a:r>
          </a:p>
        </p:txBody>
      </p:sp>
      <p:sp>
        <p:nvSpPr>
          <p:cNvPr id="9222" name="Text Box 3">
            <a:extLst>
              <a:ext uri="{FF2B5EF4-FFF2-40B4-BE49-F238E27FC236}">
                <a16:creationId xmlns:a16="http://schemas.microsoft.com/office/drawing/2014/main" id="{B1DFD5A8-23F6-49FC-A6FB-C5F13E0C8C69}"/>
              </a:ext>
            </a:extLst>
          </p:cNvPr>
          <p:cNvSpPr txBox="1">
            <a:spLocks noChangeArrowheads="1"/>
          </p:cNvSpPr>
          <p:nvPr/>
        </p:nvSpPr>
        <p:spPr bwMode="auto">
          <a:xfrm>
            <a:off x="762000" y="2590800"/>
            <a:ext cx="8346504"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dirty="0">
                <a:latin typeface="Arial" panose="020B0604020202020204" pitchFamily="34" charset="0"/>
                <a:cs typeface="Arial" panose="020B0604020202020204" pitchFamily="34" charset="0"/>
              </a:rPr>
              <a:t>Leistungen zur Verhütung von Krankheiten</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Prävention und Selbsthilfe</a:t>
            </a:r>
          </a:p>
          <a:p>
            <a:pPr eaLnBrk="1" hangingPunct="1">
              <a:spcBef>
                <a:spcPct val="50000"/>
              </a:spcBef>
            </a:pPr>
            <a:r>
              <a:rPr lang="de-DE" altLang="de-DE" sz="1800" dirty="0">
                <a:latin typeface="Arial" panose="020B0604020202020204" pitchFamily="34" charset="0"/>
                <a:cs typeface="Arial" panose="020B0604020202020204" pitchFamily="34" charset="0"/>
              </a:rPr>
              <a:t>	2. Verhütung von Zahnerkrankungen (Gruppen- und Individualprophylaxe)</a:t>
            </a:r>
          </a:p>
          <a:p>
            <a:pPr eaLnBrk="1" hangingPunct="1">
              <a:spcBef>
                <a:spcPct val="50000"/>
              </a:spcBef>
            </a:pPr>
            <a:r>
              <a:rPr lang="de-DE" altLang="de-DE" sz="1800" dirty="0">
                <a:latin typeface="Arial" panose="020B0604020202020204" pitchFamily="34" charset="0"/>
                <a:cs typeface="Arial" panose="020B0604020202020204" pitchFamily="34" charset="0"/>
              </a:rPr>
              <a:t>	3. Medizinische Vorsorgeleistungen</a:t>
            </a:r>
          </a:p>
          <a:p>
            <a:pPr eaLnBrk="1" hangingPunct="1">
              <a:spcBef>
                <a:spcPct val="50000"/>
              </a:spcBef>
            </a:pPr>
            <a:r>
              <a:rPr lang="de-DE" altLang="de-DE" sz="1800" dirty="0">
                <a:latin typeface="Arial" panose="020B0604020202020204" pitchFamily="34" charset="0"/>
                <a:cs typeface="Arial" panose="020B0604020202020204" pitchFamily="34" charset="0"/>
              </a:rPr>
              <a:t>	4. Empfängnisverhütung, Schwangerschaftsabbruch und Sterilisation</a:t>
            </a:r>
          </a:p>
        </p:txBody>
      </p:sp>
    </p:spTree>
  </p:cSld>
  <p:clrMapOvr>
    <a:masterClrMapping/>
  </p:clrMapOvr>
  <p:transition spd="med">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ußzeilenplatzhalter 2">
            <a:extLst>
              <a:ext uri="{FF2B5EF4-FFF2-40B4-BE49-F238E27FC236}">
                <a16:creationId xmlns:a16="http://schemas.microsoft.com/office/drawing/2014/main" id="{5819C472-6D29-459F-B091-DBBEF27D4EE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5539" name="Foliennummernplatzhalter 3">
            <a:extLst>
              <a:ext uri="{FF2B5EF4-FFF2-40B4-BE49-F238E27FC236}">
                <a16:creationId xmlns:a16="http://schemas.microsoft.com/office/drawing/2014/main" id="{DDF69823-99CF-4C81-8D33-78ADB55636D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23DEF30-2413-4A70-8081-3653505C1A97}" type="slidenum">
              <a:rPr lang="de-DE" altLang="de-DE" sz="1400"/>
              <a:pPr eaLnBrk="1" hangingPunct="1"/>
              <a:t>60</a:t>
            </a:fld>
            <a:endParaRPr lang="de-DE" altLang="de-DE" sz="1400"/>
          </a:p>
        </p:txBody>
      </p:sp>
      <p:sp>
        <p:nvSpPr>
          <p:cNvPr id="65540" name="Text Box 1026">
            <a:extLst>
              <a:ext uri="{FF2B5EF4-FFF2-40B4-BE49-F238E27FC236}">
                <a16:creationId xmlns:a16="http://schemas.microsoft.com/office/drawing/2014/main" id="{BF3705C2-5466-4D36-BB5A-0CC58F86329B}"/>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III. Wirtschaftlichkeitsgrundsatz (6)</a:t>
            </a:r>
            <a:endParaRPr lang="de-DE" altLang="de-DE" sz="2000" b="1">
              <a:latin typeface="Times New Roman" panose="02020603050405020304" pitchFamily="18" charset="0"/>
            </a:endParaRPr>
          </a:p>
        </p:txBody>
      </p:sp>
      <p:sp>
        <p:nvSpPr>
          <p:cNvPr id="65541" name="Text Box 1027">
            <a:extLst>
              <a:ext uri="{FF2B5EF4-FFF2-40B4-BE49-F238E27FC236}">
                <a16:creationId xmlns:a16="http://schemas.microsoft.com/office/drawing/2014/main" id="{A0EC693B-E16D-4356-BFE3-3E381CFE09B5}"/>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3. Vorstandshaftung</a:t>
            </a:r>
          </a:p>
        </p:txBody>
      </p:sp>
      <p:sp>
        <p:nvSpPr>
          <p:cNvPr id="84996" name="Text Box 1028">
            <a:extLst>
              <a:ext uri="{FF2B5EF4-FFF2-40B4-BE49-F238E27FC236}">
                <a16:creationId xmlns:a16="http://schemas.microsoft.com/office/drawing/2014/main" id="{DDB1F60E-0788-4D28-9893-2A75DE67AA49}"/>
              </a:ext>
            </a:extLst>
          </p:cNvPr>
          <p:cNvSpPr txBox="1">
            <a:spLocks noChangeArrowheads="1"/>
          </p:cNvSpPr>
          <p:nvPr/>
        </p:nvSpPr>
        <p:spPr bwMode="auto">
          <a:xfrm>
            <a:off x="609600" y="3505200"/>
            <a:ext cx="7924800" cy="11906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3600"/>
              <a:t>Welchen Kulanzspielraum hat eine Krankenkasse?</a:t>
            </a:r>
          </a:p>
        </p:txBody>
      </p:sp>
      <p:sp>
        <p:nvSpPr>
          <p:cNvPr id="65543" name="Rectangle 1030">
            <a:extLst>
              <a:ext uri="{FF2B5EF4-FFF2-40B4-BE49-F238E27FC236}">
                <a16:creationId xmlns:a16="http://schemas.microsoft.com/office/drawing/2014/main" id="{8C25A3D9-6714-43A3-9416-D92720912757}"/>
              </a:ext>
            </a:extLst>
          </p:cNvPr>
          <p:cNvSpPr>
            <a:spLocks noGrp="1" noChangeArrowheads="1"/>
          </p:cNvSpPr>
          <p:nvPr>
            <p:ph type="title" idx="4294967295"/>
          </p:nvPr>
        </p:nvSpPr>
        <p:spPr/>
        <p:txBody>
          <a:bodyPr/>
          <a:lstStyle/>
          <a:p>
            <a:pPr eaLnBrk="1" hangingPunct="1"/>
            <a:r>
              <a:rPr lang="de-DE" altLang="de-DE"/>
              <a:t>Wirtschaftlichkeitsgrundsatz 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additive="base">
                                        <p:cTn id="7" dur="500" fill="hold"/>
                                        <p:tgtEl>
                                          <p:spTgt spid="84996"/>
                                        </p:tgtEl>
                                        <p:attrNameLst>
                                          <p:attrName>ppt_x</p:attrName>
                                        </p:attrNameLst>
                                      </p:cBhvr>
                                      <p:tavLst>
                                        <p:tav tm="0">
                                          <p:val>
                                            <p:strVal val="0-#ppt_w/2"/>
                                          </p:val>
                                        </p:tav>
                                        <p:tav tm="100000">
                                          <p:val>
                                            <p:strVal val="#ppt_x"/>
                                          </p:val>
                                        </p:tav>
                                      </p:tavLst>
                                    </p:anim>
                                    <p:anim calcmode="lin" valueType="num">
                                      <p:cBhvr additive="base">
                                        <p:cTn id="8" dur="500" fill="hold"/>
                                        <p:tgtEl>
                                          <p:spTgt spid="849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ußzeilenplatzhalter 2">
            <a:extLst>
              <a:ext uri="{FF2B5EF4-FFF2-40B4-BE49-F238E27FC236}">
                <a16:creationId xmlns:a16="http://schemas.microsoft.com/office/drawing/2014/main" id="{42AFC15A-AA96-4DCB-A11B-3228FAAB372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6563" name="Foliennummernplatzhalter 3">
            <a:extLst>
              <a:ext uri="{FF2B5EF4-FFF2-40B4-BE49-F238E27FC236}">
                <a16:creationId xmlns:a16="http://schemas.microsoft.com/office/drawing/2014/main" id="{FBE52990-D8A3-4032-8CAB-F46DDFE9D28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2A0D826-D7FD-4536-8481-556BC826AE16}" type="slidenum">
              <a:rPr lang="de-DE" altLang="de-DE" sz="1400"/>
              <a:pPr eaLnBrk="1" hangingPunct="1"/>
              <a:t>61</a:t>
            </a:fld>
            <a:endParaRPr lang="de-DE" altLang="de-DE" sz="1400"/>
          </a:p>
        </p:txBody>
      </p:sp>
      <p:sp>
        <p:nvSpPr>
          <p:cNvPr id="66564" name="Text Box 2">
            <a:extLst>
              <a:ext uri="{FF2B5EF4-FFF2-40B4-BE49-F238E27FC236}">
                <a16:creationId xmlns:a16="http://schemas.microsoft.com/office/drawing/2014/main" id="{B00ED02C-E25C-48E8-8ACC-121BFB8B7513}"/>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IV. Die Richtlinien des Gemeinsamen Bundesausschusses (1)</a:t>
            </a:r>
            <a:endParaRPr lang="de-DE" altLang="de-DE" sz="2000" b="1">
              <a:latin typeface="Times New Roman" panose="02020603050405020304" pitchFamily="18" charset="0"/>
            </a:endParaRPr>
          </a:p>
        </p:txBody>
      </p:sp>
      <p:sp>
        <p:nvSpPr>
          <p:cNvPr id="66565" name="Text Box 3">
            <a:extLst>
              <a:ext uri="{FF2B5EF4-FFF2-40B4-BE49-F238E27FC236}">
                <a16:creationId xmlns:a16="http://schemas.microsoft.com/office/drawing/2014/main" id="{019D022C-3092-4D6A-9762-20CC937B7C3E}"/>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Der Gemeinsame Bundesausschuss (Errichtung) </a:t>
            </a:r>
          </a:p>
        </p:txBody>
      </p:sp>
      <p:sp>
        <p:nvSpPr>
          <p:cNvPr id="66566" name="Text Box 4">
            <a:extLst>
              <a:ext uri="{FF2B5EF4-FFF2-40B4-BE49-F238E27FC236}">
                <a16:creationId xmlns:a16="http://schemas.microsoft.com/office/drawing/2014/main" id="{9F57EC54-AF44-4AC2-98C4-AEBA9F61D117}"/>
              </a:ext>
            </a:extLst>
          </p:cNvPr>
          <p:cNvSpPr txBox="1">
            <a:spLocks noChangeArrowheads="1"/>
          </p:cNvSpPr>
          <p:nvPr/>
        </p:nvSpPr>
        <p:spPr bwMode="auto">
          <a:xfrm>
            <a:off x="457200" y="3429000"/>
            <a:ext cx="8305800" cy="2678113"/>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rabicParenBoth"/>
            </a:pPr>
            <a:r>
              <a:rPr lang="de-DE" altLang="de-DE">
                <a:solidFill>
                  <a:schemeClr val="bg1"/>
                </a:solidFill>
                <a:latin typeface="MS Shell Dlg" panose="020B0604020202020204" pitchFamily="34" charset="0"/>
              </a:rPr>
              <a:t>Die Kassenärztlichen Bundesvereinigungen, die Deutsche Krankenhausgesellschaft und der Spitzenverband Bund  der Krankenkassen bilden einen </a:t>
            </a:r>
            <a:r>
              <a:rPr lang="de-DE" altLang="de-DE" b="1">
                <a:solidFill>
                  <a:schemeClr val="bg1"/>
                </a:solidFill>
                <a:latin typeface="MS Shell Dlg" panose="020B0604020202020204" pitchFamily="34" charset="0"/>
              </a:rPr>
              <a:t>Gemeinsamen Bundesausschuss</a:t>
            </a:r>
            <a:r>
              <a:rPr lang="de-DE" altLang="de-DE">
                <a:solidFill>
                  <a:schemeClr val="bg1"/>
                </a:solidFill>
                <a:latin typeface="MS Shell Dlg" panose="020B0604020202020204" pitchFamily="34" charset="0"/>
              </a:rPr>
              <a:t>.  Der Gemeinsame Bundesausschuss ist rechtsfähig. Er wird durch den Vorsitzenden des Beschlussgremiums gerichtlich und außergerichtlich vertreten.</a:t>
            </a:r>
          </a:p>
        </p:txBody>
      </p:sp>
      <p:sp>
        <p:nvSpPr>
          <p:cNvPr id="66567" name="Text Box 5">
            <a:extLst>
              <a:ext uri="{FF2B5EF4-FFF2-40B4-BE49-F238E27FC236}">
                <a16:creationId xmlns:a16="http://schemas.microsoft.com/office/drawing/2014/main" id="{89CFD255-814C-4E0E-95D2-4E52FB55476D}"/>
              </a:ext>
            </a:extLst>
          </p:cNvPr>
          <p:cNvSpPr txBox="1">
            <a:spLocks noChangeArrowheads="1"/>
          </p:cNvSpPr>
          <p:nvPr/>
        </p:nvSpPr>
        <p:spPr bwMode="auto">
          <a:xfrm>
            <a:off x="3200400" y="27432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91 Abs. 1 SGB V</a:t>
            </a:r>
          </a:p>
        </p:txBody>
      </p:sp>
      <p:sp>
        <p:nvSpPr>
          <p:cNvPr id="66568" name="Rectangle 6">
            <a:extLst>
              <a:ext uri="{FF2B5EF4-FFF2-40B4-BE49-F238E27FC236}">
                <a16:creationId xmlns:a16="http://schemas.microsoft.com/office/drawing/2014/main" id="{9E277FE7-05E3-49B5-BBAB-D79BE4538A9F}"/>
              </a:ext>
            </a:extLst>
          </p:cNvPr>
          <p:cNvSpPr>
            <a:spLocks noGrp="1" noChangeArrowheads="1"/>
          </p:cNvSpPr>
          <p:nvPr>
            <p:ph type="title" idx="4294967295"/>
          </p:nvPr>
        </p:nvSpPr>
        <p:spPr/>
        <p:txBody>
          <a:bodyPr/>
          <a:lstStyle/>
          <a:p>
            <a:pPr eaLnBrk="1" hangingPunct="1"/>
            <a:r>
              <a:rPr lang="de-DE" altLang="de-DE"/>
              <a:t>Richtlinien 1</a:t>
            </a:r>
          </a:p>
        </p:txBody>
      </p:sp>
    </p:spTree>
  </p:cSld>
  <p:clrMapOvr>
    <a:masterClrMapping/>
  </p:clrMapOvr>
  <p:transition spd="med">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ußzeilenplatzhalter 2">
            <a:extLst>
              <a:ext uri="{FF2B5EF4-FFF2-40B4-BE49-F238E27FC236}">
                <a16:creationId xmlns:a16="http://schemas.microsoft.com/office/drawing/2014/main" id="{FFEF67CD-C8C7-4E1E-A51F-F583F3B82A9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7587" name="Foliennummernplatzhalter 3">
            <a:extLst>
              <a:ext uri="{FF2B5EF4-FFF2-40B4-BE49-F238E27FC236}">
                <a16:creationId xmlns:a16="http://schemas.microsoft.com/office/drawing/2014/main" id="{CE3AC73D-47C1-4FBD-988B-3F793471985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7712FE0-4DB6-4334-AE23-37D69D86825C}" type="slidenum">
              <a:rPr lang="de-DE" altLang="de-DE" sz="1400"/>
              <a:pPr eaLnBrk="1" hangingPunct="1"/>
              <a:t>62</a:t>
            </a:fld>
            <a:endParaRPr lang="de-DE" altLang="de-DE" sz="1400"/>
          </a:p>
        </p:txBody>
      </p:sp>
      <p:sp>
        <p:nvSpPr>
          <p:cNvPr id="67588" name="Text Box 1026">
            <a:extLst>
              <a:ext uri="{FF2B5EF4-FFF2-40B4-BE49-F238E27FC236}">
                <a16:creationId xmlns:a16="http://schemas.microsoft.com/office/drawing/2014/main" id="{D3D6CB68-EC06-479F-AC71-391CC37A379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IV. Die Richtlinien des Gemeinsamen Bundesausschusses (3)</a:t>
            </a:r>
            <a:endParaRPr lang="de-DE" altLang="de-DE" sz="2000" b="1">
              <a:latin typeface="Times New Roman" panose="02020603050405020304" pitchFamily="18" charset="0"/>
            </a:endParaRPr>
          </a:p>
        </p:txBody>
      </p:sp>
      <p:sp>
        <p:nvSpPr>
          <p:cNvPr id="67589" name="Text Box 1027">
            <a:extLst>
              <a:ext uri="{FF2B5EF4-FFF2-40B4-BE49-F238E27FC236}">
                <a16:creationId xmlns:a16="http://schemas.microsoft.com/office/drawing/2014/main" id="{C95355AC-0026-43A3-A476-BB7213381117}"/>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Der Gemeinsame Bundesausschuss (Zusammensetzung)</a:t>
            </a:r>
          </a:p>
        </p:txBody>
      </p:sp>
      <p:sp>
        <p:nvSpPr>
          <p:cNvPr id="67590" name="Text Box 1029">
            <a:extLst>
              <a:ext uri="{FF2B5EF4-FFF2-40B4-BE49-F238E27FC236}">
                <a16:creationId xmlns:a16="http://schemas.microsoft.com/office/drawing/2014/main" id="{65E53D82-0EE7-419E-96B2-FAF0778EBB22}"/>
              </a:ext>
            </a:extLst>
          </p:cNvPr>
          <p:cNvSpPr txBox="1">
            <a:spLocks noChangeArrowheads="1"/>
          </p:cNvSpPr>
          <p:nvPr/>
        </p:nvSpPr>
        <p:spPr bwMode="auto">
          <a:xfrm>
            <a:off x="3124200" y="24384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91 Abs. 2 SGB V</a:t>
            </a:r>
          </a:p>
        </p:txBody>
      </p:sp>
      <p:sp>
        <p:nvSpPr>
          <p:cNvPr id="67591" name="Rectangle 1030">
            <a:extLst>
              <a:ext uri="{FF2B5EF4-FFF2-40B4-BE49-F238E27FC236}">
                <a16:creationId xmlns:a16="http://schemas.microsoft.com/office/drawing/2014/main" id="{2D2D32A2-E039-4582-A8D9-37BF2D7D0990}"/>
              </a:ext>
            </a:extLst>
          </p:cNvPr>
          <p:cNvSpPr>
            <a:spLocks noGrp="1" noChangeArrowheads="1"/>
          </p:cNvSpPr>
          <p:nvPr>
            <p:ph type="title" idx="4294967295"/>
          </p:nvPr>
        </p:nvSpPr>
        <p:spPr/>
        <p:txBody>
          <a:bodyPr/>
          <a:lstStyle/>
          <a:p>
            <a:pPr eaLnBrk="1" hangingPunct="1"/>
            <a:r>
              <a:rPr lang="de-DE" altLang="de-DE"/>
              <a:t>Richtlinien 2</a:t>
            </a:r>
          </a:p>
        </p:txBody>
      </p:sp>
      <p:sp>
        <p:nvSpPr>
          <p:cNvPr id="144391" name="Text Box 1031">
            <a:extLst>
              <a:ext uri="{FF2B5EF4-FFF2-40B4-BE49-F238E27FC236}">
                <a16:creationId xmlns:a16="http://schemas.microsoft.com/office/drawing/2014/main" id="{236E5456-4F94-403B-A85D-79F977B666DA}"/>
              </a:ext>
            </a:extLst>
          </p:cNvPr>
          <p:cNvSpPr txBox="1">
            <a:spLocks noChangeArrowheads="1"/>
          </p:cNvSpPr>
          <p:nvPr/>
        </p:nvSpPr>
        <p:spPr bwMode="auto">
          <a:xfrm>
            <a:off x="2590800" y="4876800"/>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 13 stimmberechtigte Mitglieder</a:t>
            </a:r>
          </a:p>
        </p:txBody>
      </p:sp>
      <p:sp>
        <p:nvSpPr>
          <p:cNvPr id="144392" name="Text Box 1032">
            <a:extLst>
              <a:ext uri="{FF2B5EF4-FFF2-40B4-BE49-F238E27FC236}">
                <a16:creationId xmlns:a16="http://schemas.microsoft.com/office/drawing/2014/main" id="{613942DB-179A-4613-9814-20401A40E839}"/>
              </a:ext>
            </a:extLst>
          </p:cNvPr>
          <p:cNvSpPr txBox="1">
            <a:spLocks noChangeArrowheads="1"/>
          </p:cNvSpPr>
          <p:nvPr/>
        </p:nvSpPr>
        <p:spPr bwMode="auto">
          <a:xfrm>
            <a:off x="2133600" y="5943600"/>
            <a:ext cx="4572000" cy="457200"/>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solidFill>
                  <a:schemeClr val="bg1"/>
                </a:solidFill>
              </a:rPr>
              <a:t>Einzelheiten unter www.g-ba.de</a:t>
            </a:r>
          </a:p>
        </p:txBody>
      </p:sp>
      <p:sp>
        <p:nvSpPr>
          <p:cNvPr id="144397" name="Text Box 1037">
            <a:extLst>
              <a:ext uri="{FF2B5EF4-FFF2-40B4-BE49-F238E27FC236}">
                <a16:creationId xmlns:a16="http://schemas.microsoft.com/office/drawing/2014/main" id="{6EF24E19-33B6-4904-8497-79CE17E94CA6}"/>
              </a:ext>
            </a:extLst>
          </p:cNvPr>
          <p:cNvSpPr txBox="1">
            <a:spLocks noChangeArrowheads="1"/>
          </p:cNvSpPr>
          <p:nvPr/>
        </p:nvSpPr>
        <p:spPr bwMode="auto">
          <a:xfrm>
            <a:off x="1524000" y="2924175"/>
            <a:ext cx="5791200" cy="809625"/>
          </a:xfrm>
          <a:prstGeom prst="rect">
            <a:avLst/>
          </a:prstGeom>
          <a:solidFill>
            <a:srgbClr val="99FF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MS Shell Dlg" panose="020B0604020202020204" pitchFamily="34" charset="0"/>
              </a:rPr>
              <a:t>1 unparteiischerVorsitzender </a:t>
            </a:r>
          </a:p>
          <a:p>
            <a:pPr algn="ctr" eaLnBrk="1" hangingPunct="1">
              <a:spcBef>
                <a:spcPct val="50000"/>
              </a:spcBef>
            </a:pPr>
            <a:r>
              <a:rPr lang="de-DE" altLang="de-DE" sz="1800">
                <a:latin typeface="MS Shell Dlg" panose="020B0604020202020204" pitchFamily="34" charset="0"/>
              </a:rPr>
              <a:t>1 unparteiisches Mitglied         1 unparteiisches Mitglied</a:t>
            </a:r>
          </a:p>
        </p:txBody>
      </p:sp>
      <p:sp>
        <p:nvSpPr>
          <p:cNvPr id="144398" name="Text Box 1038">
            <a:extLst>
              <a:ext uri="{FF2B5EF4-FFF2-40B4-BE49-F238E27FC236}">
                <a16:creationId xmlns:a16="http://schemas.microsoft.com/office/drawing/2014/main" id="{230031A7-45F9-4FF4-A2BC-3E57D3193A59}"/>
              </a:ext>
            </a:extLst>
          </p:cNvPr>
          <p:cNvSpPr txBox="1">
            <a:spLocks noChangeArrowheads="1"/>
          </p:cNvSpPr>
          <p:nvPr/>
        </p:nvSpPr>
        <p:spPr bwMode="auto">
          <a:xfrm>
            <a:off x="762000" y="3911600"/>
            <a:ext cx="7315200" cy="3667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MS Shell Dlg" panose="020B0604020202020204" pitchFamily="34" charset="0"/>
              </a:rPr>
              <a:t>2 Vertreter KBV           1 Vertreter KZBV          2 Vertreter DKG</a:t>
            </a:r>
            <a:endParaRPr lang="de-DE" altLang="de-DE"/>
          </a:p>
        </p:txBody>
      </p:sp>
      <p:sp>
        <p:nvSpPr>
          <p:cNvPr id="144399" name="Text Box 1039">
            <a:extLst>
              <a:ext uri="{FF2B5EF4-FFF2-40B4-BE49-F238E27FC236}">
                <a16:creationId xmlns:a16="http://schemas.microsoft.com/office/drawing/2014/main" id="{F67421B1-B696-4CD6-9AD5-75ED9433C5F6}"/>
              </a:ext>
            </a:extLst>
          </p:cNvPr>
          <p:cNvSpPr txBox="1">
            <a:spLocks noChangeArrowheads="1"/>
          </p:cNvSpPr>
          <p:nvPr/>
        </p:nvSpPr>
        <p:spPr bwMode="auto">
          <a:xfrm>
            <a:off x="762000" y="4419600"/>
            <a:ext cx="7315200" cy="3968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MS Shell Dlg" panose="020B0604020202020204" pitchFamily="34" charset="0"/>
              </a:rPr>
              <a:t>5 Vertreter GKV-Spitzenverband</a:t>
            </a:r>
            <a:r>
              <a:rPr lang="de-DE" altLang="de-DE" sz="2000">
                <a:latin typeface="MS Shell Dlg" panose="020B0604020202020204" pitchFamily="34" charset="0"/>
              </a:rPr>
              <a:t> </a:t>
            </a:r>
            <a:endParaRPr lang="de-DE" altLang="de-DE"/>
          </a:p>
        </p:txBody>
      </p:sp>
      <p:sp>
        <p:nvSpPr>
          <p:cNvPr id="144400" name="Text Box 1040">
            <a:extLst>
              <a:ext uri="{FF2B5EF4-FFF2-40B4-BE49-F238E27FC236}">
                <a16:creationId xmlns:a16="http://schemas.microsoft.com/office/drawing/2014/main" id="{04E57E25-5B84-455F-B8B6-D3C60936D3CC}"/>
              </a:ext>
            </a:extLst>
          </p:cNvPr>
          <p:cNvSpPr txBox="1">
            <a:spLocks noChangeArrowheads="1"/>
          </p:cNvSpPr>
          <p:nvPr/>
        </p:nvSpPr>
        <p:spPr bwMode="auto">
          <a:xfrm>
            <a:off x="2133600" y="5257800"/>
            <a:ext cx="495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t>+ 5 nicht stimmberechtigte Patientenvertreter</a:t>
            </a:r>
          </a:p>
        </p:txBody>
      </p:sp>
      <p:sp>
        <p:nvSpPr>
          <p:cNvPr id="67598" name="AutoShape 1041">
            <a:hlinkClick r:id="rId2" action="ppaction://hlinkpres?slideindex=1&amp;slidetitle=PowerPoint-Präsentation" highlightClick="1"/>
            <a:extLst>
              <a:ext uri="{FF2B5EF4-FFF2-40B4-BE49-F238E27FC236}">
                <a16:creationId xmlns:a16="http://schemas.microsoft.com/office/drawing/2014/main" id="{CBE88BA4-6742-4834-B7DE-9AD5DABF971A}"/>
              </a:ext>
            </a:extLst>
          </p:cNvPr>
          <p:cNvSpPr>
            <a:spLocks noChangeArrowheads="1"/>
          </p:cNvSpPr>
          <p:nvPr/>
        </p:nvSpPr>
        <p:spPr bwMode="auto">
          <a:xfrm>
            <a:off x="6934200" y="5334000"/>
            <a:ext cx="609600" cy="5334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4397"/>
                                        </p:tgtEl>
                                        <p:attrNameLst>
                                          <p:attrName>style.visibility</p:attrName>
                                        </p:attrNameLst>
                                      </p:cBhvr>
                                      <p:to>
                                        <p:strVal val="visible"/>
                                      </p:to>
                                    </p:set>
                                    <p:anim calcmode="lin" valueType="num">
                                      <p:cBhvr additive="base">
                                        <p:cTn id="7" dur="500" fill="hold"/>
                                        <p:tgtEl>
                                          <p:spTgt spid="144397"/>
                                        </p:tgtEl>
                                        <p:attrNameLst>
                                          <p:attrName>ppt_x</p:attrName>
                                        </p:attrNameLst>
                                      </p:cBhvr>
                                      <p:tavLst>
                                        <p:tav tm="0">
                                          <p:val>
                                            <p:strVal val="0-#ppt_w/2"/>
                                          </p:val>
                                        </p:tav>
                                        <p:tav tm="100000">
                                          <p:val>
                                            <p:strVal val="#ppt_x"/>
                                          </p:val>
                                        </p:tav>
                                      </p:tavLst>
                                    </p:anim>
                                    <p:anim calcmode="lin" valueType="num">
                                      <p:cBhvr additive="base">
                                        <p:cTn id="8" dur="500" fill="hold"/>
                                        <p:tgtEl>
                                          <p:spTgt spid="14439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4398"/>
                                        </p:tgtEl>
                                        <p:attrNameLst>
                                          <p:attrName>style.visibility</p:attrName>
                                        </p:attrNameLst>
                                      </p:cBhvr>
                                      <p:to>
                                        <p:strVal val="visible"/>
                                      </p:to>
                                    </p:set>
                                    <p:anim calcmode="lin" valueType="num">
                                      <p:cBhvr additive="base">
                                        <p:cTn id="13" dur="500" fill="hold"/>
                                        <p:tgtEl>
                                          <p:spTgt spid="144398"/>
                                        </p:tgtEl>
                                        <p:attrNameLst>
                                          <p:attrName>ppt_x</p:attrName>
                                        </p:attrNameLst>
                                      </p:cBhvr>
                                      <p:tavLst>
                                        <p:tav tm="0">
                                          <p:val>
                                            <p:strVal val="0-#ppt_w/2"/>
                                          </p:val>
                                        </p:tav>
                                        <p:tav tm="100000">
                                          <p:val>
                                            <p:strVal val="#ppt_x"/>
                                          </p:val>
                                        </p:tav>
                                      </p:tavLst>
                                    </p:anim>
                                    <p:anim calcmode="lin" valueType="num">
                                      <p:cBhvr additive="base">
                                        <p:cTn id="14" dur="500" fill="hold"/>
                                        <p:tgtEl>
                                          <p:spTgt spid="14439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4399"/>
                                        </p:tgtEl>
                                        <p:attrNameLst>
                                          <p:attrName>style.visibility</p:attrName>
                                        </p:attrNameLst>
                                      </p:cBhvr>
                                      <p:to>
                                        <p:strVal val="visible"/>
                                      </p:to>
                                    </p:set>
                                    <p:anim calcmode="lin" valueType="num">
                                      <p:cBhvr additive="base">
                                        <p:cTn id="19" dur="500" fill="hold"/>
                                        <p:tgtEl>
                                          <p:spTgt spid="144399"/>
                                        </p:tgtEl>
                                        <p:attrNameLst>
                                          <p:attrName>ppt_x</p:attrName>
                                        </p:attrNameLst>
                                      </p:cBhvr>
                                      <p:tavLst>
                                        <p:tav tm="0">
                                          <p:val>
                                            <p:strVal val="0-#ppt_w/2"/>
                                          </p:val>
                                        </p:tav>
                                        <p:tav tm="100000">
                                          <p:val>
                                            <p:strVal val="#ppt_x"/>
                                          </p:val>
                                        </p:tav>
                                      </p:tavLst>
                                    </p:anim>
                                    <p:anim calcmode="lin" valueType="num">
                                      <p:cBhvr additive="base">
                                        <p:cTn id="20" dur="500" fill="hold"/>
                                        <p:tgtEl>
                                          <p:spTgt spid="14439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4391"/>
                                        </p:tgtEl>
                                        <p:attrNameLst>
                                          <p:attrName>style.visibility</p:attrName>
                                        </p:attrNameLst>
                                      </p:cBhvr>
                                      <p:to>
                                        <p:strVal val="visible"/>
                                      </p:to>
                                    </p:set>
                                    <p:anim calcmode="lin" valueType="num">
                                      <p:cBhvr additive="base">
                                        <p:cTn id="25" dur="500" fill="hold"/>
                                        <p:tgtEl>
                                          <p:spTgt spid="144391"/>
                                        </p:tgtEl>
                                        <p:attrNameLst>
                                          <p:attrName>ppt_x</p:attrName>
                                        </p:attrNameLst>
                                      </p:cBhvr>
                                      <p:tavLst>
                                        <p:tav tm="0">
                                          <p:val>
                                            <p:strVal val="0-#ppt_w/2"/>
                                          </p:val>
                                        </p:tav>
                                        <p:tav tm="100000">
                                          <p:val>
                                            <p:strVal val="#ppt_x"/>
                                          </p:val>
                                        </p:tav>
                                      </p:tavLst>
                                    </p:anim>
                                    <p:anim calcmode="lin" valueType="num">
                                      <p:cBhvr additive="base">
                                        <p:cTn id="26" dur="500" fill="hold"/>
                                        <p:tgtEl>
                                          <p:spTgt spid="14439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4400"/>
                                        </p:tgtEl>
                                        <p:attrNameLst>
                                          <p:attrName>style.visibility</p:attrName>
                                        </p:attrNameLst>
                                      </p:cBhvr>
                                      <p:to>
                                        <p:strVal val="visible"/>
                                      </p:to>
                                    </p:set>
                                    <p:anim calcmode="lin" valueType="num">
                                      <p:cBhvr additive="base">
                                        <p:cTn id="31" dur="500" fill="hold"/>
                                        <p:tgtEl>
                                          <p:spTgt spid="144400"/>
                                        </p:tgtEl>
                                        <p:attrNameLst>
                                          <p:attrName>ppt_x</p:attrName>
                                        </p:attrNameLst>
                                      </p:cBhvr>
                                      <p:tavLst>
                                        <p:tav tm="0">
                                          <p:val>
                                            <p:strVal val="0-#ppt_w/2"/>
                                          </p:val>
                                        </p:tav>
                                        <p:tav tm="100000">
                                          <p:val>
                                            <p:strVal val="#ppt_x"/>
                                          </p:val>
                                        </p:tav>
                                      </p:tavLst>
                                    </p:anim>
                                    <p:anim calcmode="lin" valueType="num">
                                      <p:cBhvr additive="base">
                                        <p:cTn id="32" dur="500" fill="hold"/>
                                        <p:tgtEl>
                                          <p:spTgt spid="144400"/>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4392"/>
                                        </p:tgtEl>
                                        <p:attrNameLst>
                                          <p:attrName>style.visibility</p:attrName>
                                        </p:attrNameLst>
                                      </p:cBhvr>
                                      <p:to>
                                        <p:strVal val="visible"/>
                                      </p:to>
                                    </p:set>
                                    <p:anim calcmode="lin" valueType="num">
                                      <p:cBhvr additive="base">
                                        <p:cTn id="37" dur="500" fill="hold"/>
                                        <p:tgtEl>
                                          <p:spTgt spid="144392"/>
                                        </p:tgtEl>
                                        <p:attrNameLst>
                                          <p:attrName>ppt_x</p:attrName>
                                        </p:attrNameLst>
                                      </p:cBhvr>
                                      <p:tavLst>
                                        <p:tav tm="0">
                                          <p:val>
                                            <p:strVal val="#ppt_x"/>
                                          </p:val>
                                        </p:tav>
                                        <p:tav tm="100000">
                                          <p:val>
                                            <p:strVal val="#ppt_x"/>
                                          </p:val>
                                        </p:tav>
                                      </p:tavLst>
                                    </p:anim>
                                    <p:anim calcmode="lin" valueType="num">
                                      <p:cBhvr additive="base">
                                        <p:cTn id="38" dur="500" fill="hold"/>
                                        <p:tgtEl>
                                          <p:spTgt spid="1443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91" grpId="0" autoUpdateAnimBg="0"/>
      <p:bldP spid="144392" grpId="0" animBg="1" autoUpdateAnimBg="0"/>
      <p:bldP spid="144397" grpId="0" animBg="1" autoUpdateAnimBg="0"/>
      <p:bldP spid="144398" grpId="0" animBg="1" autoUpdateAnimBg="0"/>
      <p:bldP spid="144399" grpId="0" animBg="1" autoUpdateAnimBg="0"/>
      <p:bldP spid="144400" grpId="0"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ußzeilenplatzhalter 2">
            <a:extLst>
              <a:ext uri="{FF2B5EF4-FFF2-40B4-BE49-F238E27FC236}">
                <a16:creationId xmlns:a16="http://schemas.microsoft.com/office/drawing/2014/main" id="{0C0A37D1-2DA8-4377-8BCF-47CEE8FBB6B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8611" name="Foliennummernplatzhalter 3">
            <a:extLst>
              <a:ext uri="{FF2B5EF4-FFF2-40B4-BE49-F238E27FC236}">
                <a16:creationId xmlns:a16="http://schemas.microsoft.com/office/drawing/2014/main" id="{02F2F2C9-6420-42BF-A849-1F4D816178E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4C22780-E3E4-4842-89DE-9DD7652E1D7C}" type="slidenum">
              <a:rPr lang="de-DE" altLang="de-DE" sz="1400"/>
              <a:pPr eaLnBrk="1" hangingPunct="1"/>
              <a:t>63</a:t>
            </a:fld>
            <a:endParaRPr lang="de-DE" altLang="de-DE" sz="1400"/>
          </a:p>
        </p:txBody>
      </p:sp>
      <p:sp>
        <p:nvSpPr>
          <p:cNvPr id="68612" name="Text Box 2">
            <a:extLst>
              <a:ext uri="{FF2B5EF4-FFF2-40B4-BE49-F238E27FC236}">
                <a16:creationId xmlns:a16="http://schemas.microsoft.com/office/drawing/2014/main" id="{B45DE03F-4392-44B0-AFDD-CF149CDDC042}"/>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IV. Die Richtlinien des Gemeinsamen Bundesausschusses (4)</a:t>
            </a:r>
            <a:endParaRPr lang="de-DE" altLang="de-DE" sz="2000" b="1">
              <a:latin typeface="Times New Roman" panose="02020603050405020304" pitchFamily="18" charset="0"/>
            </a:endParaRPr>
          </a:p>
        </p:txBody>
      </p:sp>
      <p:sp>
        <p:nvSpPr>
          <p:cNvPr id="68613" name="Text Box 3">
            <a:extLst>
              <a:ext uri="{FF2B5EF4-FFF2-40B4-BE49-F238E27FC236}">
                <a16:creationId xmlns:a16="http://schemas.microsoft.com/office/drawing/2014/main" id="{59E82236-9CA8-46B3-9F42-C5D14CFBAE67}"/>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Rechtsnormen</a:t>
            </a:r>
          </a:p>
        </p:txBody>
      </p:sp>
      <p:sp>
        <p:nvSpPr>
          <p:cNvPr id="68614" name="Text Box 5">
            <a:extLst>
              <a:ext uri="{FF2B5EF4-FFF2-40B4-BE49-F238E27FC236}">
                <a16:creationId xmlns:a16="http://schemas.microsoft.com/office/drawing/2014/main" id="{43CC3A26-2445-4C30-9CB6-F64D63FCC6A9}"/>
              </a:ext>
            </a:extLst>
          </p:cNvPr>
          <p:cNvSpPr txBox="1">
            <a:spLocks noChangeArrowheads="1"/>
          </p:cNvSpPr>
          <p:nvPr/>
        </p:nvSpPr>
        <p:spPr bwMode="auto">
          <a:xfrm>
            <a:off x="647700" y="3429000"/>
            <a:ext cx="7848600" cy="1552575"/>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bg1"/>
                </a:solidFill>
              </a:rPr>
              <a:t>Die Beschlüsse des Gemeinsamen Bundesausschusses ... sind für die Träger des GemBA, deren Mitglieder und Mitgliedskassen sowie für die Versicherten, die Kranken-kassen und die Leistungserbringer </a:t>
            </a:r>
            <a:r>
              <a:rPr lang="de-DE" altLang="de-DE" b="1">
                <a:solidFill>
                  <a:schemeClr val="bg1"/>
                </a:solidFill>
              </a:rPr>
              <a:t>verbindlich</a:t>
            </a:r>
            <a:r>
              <a:rPr lang="de-DE" altLang="de-DE">
                <a:solidFill>
                  <a:schemeClr val="bg1"/>
                </a:solidFill>
              </a:rPr>
              <a:t>. </a:t>
            </a:r>
          </a:p>
        </p:txBody>
      </p:sp>
      <p:sp>
        <p:nvSpPr>
          <p:cNvPr id="68615" name="Text Box 6">
            <a:extLst>
              <a:ext uri="{FF2B5EF4-FFF2-40B4-BE49-F238E27FC236}">
                <a16:creationId xmlns:a16="http://schemas.microsoft.com/office/drawing/2014/main" id="{DC710473-D4AC-41AA-A660-83A0E4CA2179}"/>
              </a:ext>
            </a:extLst>
          </p:cNvPr>
          <p:cNvSpPr txBox="1">
            <a:spLocks noChangeArrowheads="1"/>
          </p:cNvSpPr>
          <p:nvPr/>
        </p:nvSpPr>
        <p:spPr bwMode="auto">
          <a:xfrm>
            <a:off x="3200400" y="27432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91 Abs. 6 SGB V</a:t>
            </a:r>
          </a:p>
        </p:txBody>
      </p:sp>
      <p:sp>
        <p:nvSpPr>
          <p:cNvPr id="68616" name="Rectangle 7">
            <a:extLst>
              <a:ext uri="{FF2B5EF4-FFF2-40B4-BE49-F238E27FC236}">
                <a16:creationId xmlns:a16="http://schemas.microsoft.com/office/drawing/2014/main" id="{5D9E13B3-8E2D-4DA2-8864-7C1247625A15}"/>
              </a:ext>
            </a:extLst>
          </p:cNvPr>
          <p:cNvSpPr>
            <a:spLocks noGrp="1" noChangeArrowheads="1"/>
          </p:cNvSpPr>
          <p:nvPr>
            <p:ph type="title" idx="4294967295"/>
          </p:nvPr>
        </p:nvSpPr>
        <p:spPr/>
        <p:txBody>
          <a:bodyPr/>
          <a:lstStyle/>
          <a:p>
            <a:pPr eaLnBrk="1" hangingPunct="1"/>
            <a:r>
              <a:rPr lang="de-DE" altLang="de-DE"/>
              <a:t>Richtlinien 3</a:t>
            </a:r>
          </a:p>
        </p:txBody>
      </p:sp>
    </p:spTree>
  </p:cSld>
  <p:clrMapOvr>
    <a:masterClrMapping/>
  </p:clrMapOvr>
  <p:transition spd="med">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ußzeilenplatzhalter 2">
            <a:extLst>
              <a:ext uri="{FF2B5EF4-FFF2-40B4-BE49-F238E27FC236}">
                <a16:creationId xmlns:a16="http://schemas.microsoft.com/office/drawing/2014/main" id="{F82ADF9C-DDF0-4504-9360-6A329BE7388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69635" name="Foliennummernplatzhalter 3">
            <a:extLst>
              <a:ext uri="{FF2B5EF4-FFF2-40B4-BE49-F238E27FC236}">
                <a16:creationId xmlns:a16="http://schemas.microsoft.com/office/drawing/2014/main" id="{AD5BF0A0-C5C8-492F-A69A-3D96BD4E267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37E7430-7196-4F87-AE24-8D2FA1163B0A}" type="slidenum">
              <a:rPr lang="de-DE" altLang="de-DE" sz="1400"/>
              <a:pPr eaLnBrk="1" hangingPunct="1"/>
              <a:t>64</a:t>
            </a:fld>
            <a:endParaRPr lang="de-DE" altLang="de-DE" sz="1400"/>
          </a:p>
        </p:txBody>
      </p:sp>
      <p:sp>
        <p:nvSpPr>
          <p:cNvPr id="69636" name="Text Box 2">
            <a:extLst>
              <a:ext uri="{FF2B5EF4-FFF2-40B4-BE49-F238E27FC236}">
                <a16:creationId xmlns:a16="http://schemas.microsoft.com/office/drawing/2014/main" id="{10BAD09A-585E-4405-886C-8765B67E9E5C}"/>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IV. Die Richtlinien des Gemeinsamen Bundesausschusses (4)</a:t>
            </a:r>
            <a:endParaRPr lang="de-DE" altLang="de-DE" sz="2000" b="1">
              <a:latin typeface="Times New Roman" panose="02020603050405020304" pitchFamily="18" charset="0"/>
            </a:endParaRPr>
          </a:p>
        </p:txBody>
      </p:sp>
      <p:sp>
        <p:nvSpPr>
          <p:cNvPr id="69637" name="Text Box 3">
            <a:extLst>
              <a:ext uri="{FF2B5EF4-FFF2-40B4-BE49-F238E27FC236}">
                <a16:creationId xmlns:a16="http://schemas.microsoft.com/office/drawing/2014/main" id="{74C73335-13AB-4FDC-90EB-973A4515F1E2}"/>
              </a:ext>
            </a:extLst>
          </p:cNvPr>
          <p:cNvSpPr txBox="1">
            <a:spLocks noChangeArrowheads="1"/>
          </p:cNvSpPr>
          <p:nvPr/>
        </p:nvSpPr>
        <p:spPr bwMode="auto">
          <a:xfrm>
            <a:off x="838200" y="19812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1. Rechtsnormen</a:t>
            </a:r>
          </a:p>
        </p:txBody>
      </p:sp>
      <p:sp>
        <p:nvSpPr>
          <p:cNvPr id="69638" name="Text Box 5">
            <a:extLst>
              <a:ext uri="{FF2B5EF4-FFF2-40B4-BE49-F238E27FC236}">
                <a16:creationId xmlns:a16="http://schemas.microsoft.com/office/drawing/2014/main" id="{04AB8D54-703D-480D-90AE-84C4DBB3206F}"/>
              </a:ext>
            </a:extLst>
          </p:cNvPr>
          <p:cNvSpPr txBox="1">
            <a:spLocks noChangeArrowheads="1"/>
          </p:cNvSpPr>
          <p:nvPr/>
        </p:nvSpPr>
        <p:spPr bwMode="auto">
          <a:xfrm>
            <a:off x="457200" y="2309813"/>
            <a:ext cx="792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„Legitimationsketten“ für Verbindlichkeit der Richtlinien</a:t>
            </a:r>
          </a:p>
        </p:txBody>
      </p:sp>
      <p:sp>
        <p:nvSpPr>
          <p:cNvPr id="69639" name="Rectangle 6">
            <a:extLst>
              <a:ext uri="{FF2B5EF4-FFF2-40B4-BE49-F238E27FC236}">
                <a16:creationId xmlns:a16="http://schemas.microsoft.com/office/drawing/2014/main" id="{40857C14-8C56-4E0B-BD8D-69F8E707B4EF}"/>
              </a:ext>
            </a:extLst>
          </p:cNvPr>
          <p:cNvSpPr>
            <a:spLocks noGrp="1" noChangeArrowheads="1"/>
          </p:cNvSpPr>
          <p:nvPr>
            <p:ph type="title" idx="4294967295"/>
          </p:nvPr>
        </p:nvSpPr>
        <p:spPr/>
        <p:txBody>
          <a:bodyPr/>
          <a:lstStyle/>
          <a:p>
            <a:pPr eaLnBrk="1" hangingPunct="1"/>
            <a:r>
              <a:rPr lang="de-DE" altLang="de-DE"/>
              <a:t>Richtlinien 4</a:t>
            </a:r>
          </a:p>
        </p:txBody>
      </p:sp>
      <p:sp>
        <p:nvSpPr>
          <p:cNvPr id="69640" name="Rectangle 40">
            <a:extLst>
              <a:ext uri="{FF2B5EF4-FFF2-40B4-BE49-F238E27FC236}">
                <a16:creationId xmlns:a16="http://schemas.microsoft.com/office/drawing/2014/main" id="{C3D246E1-EF93-42C4-9915-998F06C9BA18}"/>
              </a:ext>
            </a:extLst>
          </p:cNvPr>
          <p:cNvSpPr>
            <a:spLocks noChangeArrowheads="1"/>
          </p:cNvSpPr>
          <p:nvPr/>
        </p:nvSpPr>
        <p:spPr bwMode="auto">
          <a:xfrm>
            <a:off x="228600" y="2819400"/>
            <a:ext cx="8382000" cy="1219200"/>
          </a:xfrm>
          <a:prstGeom prst="rect">
            <a:avLst/>
          </a:prstGeom>
          <a:solidFill>
            <a:srgbClr val="FFFF99"/>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
        <p:nvSpPr>
          <p:cNvPr id="69641" name="Text Box 7">
            <a:extLst>
              <a:ext uri="{FF2B5EF4-FFF2-40B4-BE49-F238E27FC236}">
                <a16:creationId xmlns:a16="http://schemas.microsoft.com/office/drawing/2014/main" id="{82FEE331-1081-43D2-B1DB-1FB26FB1FB80}"/>
              </a:ext>
            </a:extLst>
          </p:cNvPr>
          <p:cNvSpPr txBox="1">
            <a:spLocks noChangeArrowheads="1"/>
          </p:cNvSpPr>
          <p:nvPr/>
        </p:nvSpPr>
        <p:spPr bwMode="auto">
          <a:xfrm>
            <a:off x="228600" y="2819400"/>
            <a:ext cx="84582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LcParenR"/>
            </a:pPr>
            <a:r>
              <a:rPr lang="de-DE" altLang="de-DE"/>
              <a:t>Versicherte</a:t>
            </a:r>
          </a:p>
          <a:p>
            <a:pPr algn="ctr" eaLnBrk="1" hangingPunct="1">
              <a:spcBef>
                <a:spcPct val="50000"/>
              </a:spcBef>
            </a:pPr>
            <a:r>
              <a:rPr lang="de-DE" altLang="de-DE" sz="1600"/>
              <a:t>Versicherter         Krankenkasse         Landesverband         SpiBu          GemBA</a:t>
            </a:r>
          </a:p>
        </p:txBody>
      </p:sp>
      <p:sp>
        <p:nvSpPr>
          <p:cNvPr id="69642" name="Line 8">
            <a:extLst>
              <a:ext uri="{FF2B5EF4-FFF2-40B4-BE49-F238E27FC236}">
                <a16:creationId xmlns:a16="http://schemas.microsoft.com/office/drawing/2014/main" id="{845DBEB5-C26C-40D7-AB82-EA50C071F162}"/>
              </a:ext>
            </a:extLst>
          </p:cNvPr>
          <p:cNvSpPr>
            <a:spLocks noChangeShapeType="1"/>
          </p:cNvSpPr>
          <p:nvPr/>
        </p:nvSpPr>
        <p:spPr bwMode="auto">
          <a:xfrm>
            <a:off x="1981200" y="3471863"/>
            <a:ext cx="4572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43" name="Line 9">
            <a:extLst>
              <a:ext uri="{FF2B5EF4-FFF2-40B4-BE49-F238E27FC236}">
                <a16:creationId xmlns:a16="http://schemas.microsoft.com/office/drawing/2014/main" id="{6364C85D-6E45-4F10-9423-155337F7219E}"/>
              </a:ext>
            </a:extLst>
          </p:cNvPr>
          <p:cNvSpPr>
            <a:spLocks noChangeShapeType="1"/>
          </p:cNvSpPr>
          <p:nvPr/>
        </p:nvSpPr>
        <p:spPr bwMode="auto">
          <a:xfrm>
            <a:off x="3810000" y="3471863"/>
            <a:ext cx="4572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44" name="Line 10">
            <a:extLst>
              <a:ext uri="{FF2B5EF4-FFF2-40B4-BE49-F238E27FC236}">
                <a16:creationId xmlns:a16="http://schemas.microsoft.com/office/drawing/2014/main" id="{C9C379EA-B7AB-48DB-BEA7-16B235E70685}"/>
              </a:ext>
            </a:extLst>
          </p:cNvPr>
          <p:cNvSpPr>
            <a:spLocks noChangeShapeType="1"/>
          </p:cNvSpPr>
          <p:nvPr/>
        </p:nvSpPr>
        <p:spPr bwMode="auto">
          <a:xfrm>
            <a:off x="5715000" y="3471863"/>
            <a:ext cx="4572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45" name="Line 11">
            <a:extLst>
              <a:ext uri="{FF2B5EF4-FFF2-40B4-BE49-F238E27FC236}">
                <a16:creationId xmlns:a16="http://schemas.microsoft.com/office/drawing/2014/main" id="{B88A26FF-99F5-4C2B-BCAE-E5CFBFD59B0D}"/>
              </a:ext>
            </a:extLst>
          </p:cNvPr>
          <p:cNvSpPr>
            <a:spLocks noChangeShapeType="1"/>
          </p:cNvSpPr>
          <p:nvPr/>
        </p:nvSpPr>
        <p:spPr bwMode="auto">
          <a:xfrm>
            <a:off x="6858000" y="3471863"/>
            <a:ext cx="4572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grpSp>
        <p:nvGrpSpPr>
          <p:cNvPr id="69646" name="Group 16">
            <a:extLst>
              <a:ext uri="{FF2B5EF4-FFF2-40B4-BE49-F238E27FC236}">
                <a16:creationId xmlns:a16="http://schemas.microsoft.com/office/drawing/2014/main" id="{9D335B8B-F766-4B06-BF6F-B25FA33D2E37}"/>
              </a:ext>
            </a:extLst>
          </p:cNvPr>
          <p:cNvGrpSpPr>
            <a:grpSpLocks/>
          </p:cNvGrpSpPr>
          <p:nvPr/>
        </p:nvGrpSpPr>
        <p:grpSpPr bwMode="auto">
          <a:xfrm>
            <a:off x="1219200" y="3657600"/>
            <a:ext cx="6858000" cy="284163"/>
            <a:chOff x="864" y="2784"/>
            <a:chExt cx="4320" cy="179"/>
          </a:xfrm>
        </p:grpSpPr>
        <p:sp>
          <p:nvSpPr>
            <p:cNvPr id="69665" name="Text Box 12">
              <a:extLst>
                <a:ext uri="{FF2B5EF4-FFF2-40B4-BE49-F238E27FC236}">
                  <a16:creationId xmlns:a16="http://schemas.microsoft.com/office/drawing/2014/main" id="{C9E69C0D-700E-4F28-A9E8-FBF7B01E5ACF}"/>
                </a:ext>
              </a:extLst>
            </p:cNvPr>
            <p:cNvSpPr txBox="1">
              <a:spLocks noChangeArrowheads="1"/>
            </p:cNvSpPr>
            <p:nvPr/>
          </p:nvSpPr>
          <p:spPr bwMode="auto">
            <a:xfrm>
              <a:off x="864" y="2784"/>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66" name="Text Box 13">
              <a:extLst>
                <a:ext uri="{FF2B5EF4-FFF2-40B4-BE49-F238E27FC236}">
                  <a16:creationId xmlns:a16="http://schemas.microsoft.com/office/drawing/2014/main" id="{5D505C9F-D92B-4637-BD81-F283E45CB175}"/>
                </a:ext>
              </a:extLst>
            </p:cNvPr>
            <p:cNvSpPr txBox="1">
              <a:spLocks noChangeArrowheads="1"/>
            </p:cNvSpPr>
            <p:nvPr/>
          </p:nvSpPr>
          <p:spPr bwMode="auto">
            <a:xfrm>
              <a:off x="1920" y="2784"/>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67" name="Text Box 14">
              <a:extLst>
                <a:ext uri="{FF2B5EF4-FFF2-40B4-BE49-F238E27FC236}">
                  <a16:creationId xmlns:a16="http://schemas.microsoft.com/office/drawing/2014/main" id="{F1C72F0C-6798-4636-931A-B74BE2F7829D}"/>
                </a:ext>
              </a:extLst>
            </p:cNvPr>
            <p:cNvSpPr txBox="1">
              <a:spLocks noChangeArrowheads="1"/>
            </p:cNvSpPr>
            <p:nvPr/>
          </p:nvSpPr>
          <p:spPr bwMode="auto">
            <a:xfrm>
              <a:off x="3168" y="2784"/>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68" name="Text Box 15">
              <a:extLst>
                <a:ext uri="{FF2B5EF4-FFF2-40B4-BE49-F238E27FC236}">
                  <a16:creationId xmlns:a16="http://schemas.microsoft.com/office/drawing/2014/main" id="{1D2BD169-945E-4512-91D8-288E9174BC76}"/>
                </a:ext>
              </a:extLst>
            </p:cNvPr>
            <p:cNvSpPr txBox="1">
              <a:spLocks noChangeArrowheads="1"/>
            </p:cNvSpPr>
            <p:nvPr/>
          </p:nvSpPr>
          <p:spPr bwMode="auto">
            <a:xfrm>
              <a:off x="4464" y="2784"/>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grpSp>
      <p:grpSp>
        <p:nvGrpSpPr>
          <p:cNvPr id="3" name="Group 42">
            <a:extLst>
              <a:ext uri="{FF2B5EF4-FFF2-40B4-BE49-F238E27FC236}">
                <a16:creationId xmlns:a16="http://schemas.microsoft.com/office/drawing/2014/main" id="{CDC6F0ED-233F-4163-B922-EBA029EBED1C}"/>
              </a:ext>
            </a:extLst>
          </p:cNvPr>
          <p:cNvGrpSpPr>
            <a:grpSpLocks/>
          </p:cNvGrpSpPr>
          <p:nvPr/>
        </p:nvGrpSpPr>
        <p:grpSpPr bwMode="auto">
          <a:xfrm>
            <a:off x="228600" y="5486400"/>
            <a:ext cx="8458200" cy="1219200"/>
            <a:chOff x="240" y="3456"/>
            <a:chExt cx="5328" cy="768"/>
          </a:xfrm>
        </p:grpSpPr>
        <p:sp>
          <p:nvSpPr>
            <p:cNvPr id="69656" name="Rectangle 39">
              <a:extLst>
                <a:ext uri="{FF2B5EF4-FFF2-40B4-BE49-F238E27FC236}">
                  <a16:creationId xmlns:a16="http://schemas.microsoft.com/office/drawing/2014/main" id="{BBE76DA2-30AB-4069-A5D8-5898303CA022}"/>
                </a:ext>
              </a:extLst>
            </p:cNvPr>
            <p:cNvSpPr>
              <a:spLocks noChangeArrowheads="1"/>
            </p:cNvSpPr>
            <p:nvPr/>
          </p:nvSpPr>
          <p:spPr bwMode="auto">
            <a:xfrm>
              <a:off x="240" y="3504"/>
              <a:ext cx="5328" cy="720"/>
            </a:xfrm>
            <a:prstGeom prst="rect">
              <a:avLst/>
            </a:prstGeom>
            <a:solidFill>
              <a:srgbClr val="FFFF00"/>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grpSp>
          <p:nvGrpSpPr>
            <p:cNvPr id="69657" name="Group 38">
              <a:extLst>
                <a:ext uri="{FF2B5EF4-FFF2-40B4-BE49-F238E27FC236}">
                  <a16:creationId xmlns:a16="http://schemas.microsoft.com/office/drawing/2014/main" id="{5A3EF8B6-19FC-4825-8F4B-62DE895A8056}"/>
                </a:ext>
              </a:extLst>
            </p:cNvPr>
            <p:cNvGrpSpPr>
              <a:grpSpLocks/>
            </p:cNvGrpSpPr>
            <p:nvPr/>
          </p:nvGrpSpPr>
          <p:grpSpPr bwMode="auto">
            <a:xfrm>
              <a:off x="240" y="3456"/>
              <a:ext cx="5328" cy="707"/>
              <a:chOff x="240" y="3469"/>
              <a:chExt cx="5328" cy="707"/>
            </a:xfrm>
          </p:grpSpPr>
          <p:sp>
            <p:nvSpPr>
              <p:cNvPr id="69658" name="Text Box 24">
                <a:extLst>
                  <a:ext uri="{FF2B5EF4-FFF2-40B4-BE49-F238E27FC236}">
                    <a16:creationId xmlns:a16="http://schemas.microsoft.com/office/drawing/2014/main" id="{8D42C562-79D5-4B79-9E20-931B1EEB5E8F}"/>
                  </a:ext>
                </a:extLst>
              </p:cNvPr>
              <p:cNvSpPr txBox="1">
                <a:spLocks noChangeArrowheads="1"/>
              </p:cNvSpPr>
              <p:nvPr/>
            </p:nvSpPr>
            <p:spPr bwMode="auto">
              <a:xfrm>
                <a:off x="240" y="3469"/>
                <a:ext cx="5328"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lphaLcParenR" startAt="3"/>
                </a:pPr>
                <a:r>
                  <a:rPr lang="de-DE" altLang="de-DE"/>
                  <a:t>Krankenhäuser</a:t>
                </a:r>
              </a:p>
              <a:p>
                <a:pPr algn="ctr" eaLnBrk="1" hangingPunct="1">
                  <a:spcBef>
                    <a:spcPct val="50000"/>
                  </a:spcBef>
                </a:pPr>
                <a:r>
                  <a:rPr lang="de-DE" altLang="de-DE" sz="1600"/>
                  <a:t>Krankenhaus              LKhG             DKG                     GemBA</a:t>
                </a:r>
              </a:p>
            </p:txBody>
          </p:sp>
          <p:sp>
            <p:nvSpPr>
              <p:cNvPr id="69659" name="Line 25">
                <a:extLst>
                  <a:ext uri="{FF2B5EF4-FFF2-40B4-BE49-F238E27FC236}">
                    <a16:creationId xmlns:a16="http://schemas.microsoft.com/office/drawing/2014/main" id="{8F5DE81C-C669-4A96-B7B7-F2CB3DD4C07C}"/>
                  </a:ext>
                </a:extLst>
              </p:cNvPr>
              <p:cNvSpPr>
                <a:spLocks noChangeShapeType="1"/>
              </p:cNvSpPr>
              <p:nvPr/>
            </p:nvSpPr>
            <p:spPr bwMode="auto">
              <a:xfrm>
                <a:off x="1920" y="3880"/>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60" name="Line 26">
                <a:extLst>
                  <a:ext uri="{FF2B5EF4-FFF2-40B4-BE49-F238E27FC236}">
                    <a16:creationId xmlns:a16="http://schemas.microsoft.com/office/drawing/2014/main" id="{085F17B7-68BB-4E77-8AC3-0D4C13D722C0}"/>
                  </a:ext>
                </a:extLst>
              </p:cNvPr>
              <p:cNvSpPr>
                <a:spLocks noChangeShapeType="1"/>
              </p:cNvSpPr>
              <p:nvPr/>
            </p:nvSpPr>
            <p:spPr bwMode="auto">
              <a:xfrm>
                <a:off x="2784" y="3880"/>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61" name="Line 27">
                <a:extLst>
                  <a:ext uri="{FF2B5EF4-FFF2-40B4-BE49-F238E27FC236}">
                    <a16:creationId xmlns:a16="http://schemas.microsoft.com/office/drawing/2014/main" id="{DE89B070-7E73-4B75-AFB5-187B7D6E5A2B}"/>
                  </a:ext>
                </a:extLst>
              </p:cNvPr>
              <p:cNvSpPr>
                <a:spLocks noChangeShapeType="1"/>
              </p:cNvSpPr>
              <p:nvPr/>
            </p:nvSpPr>
            <p:spPr bwMode="auto">
              <a:xfrm>
                <a:off x="3744" y="3880"/>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62" name="Text Box 31">
                <a:extLst>
                  <a:ext uri="{FF2B5EF4-FFF2-40B4-BE49-F238E27FC236}">
                    <a16:creationId xmlns:a16="http://schemas.microsoft.com/office/drawing/2014/main" id="{1F8DB462-885B-47F2-8D90-51018652B550}"/>
                  </a:ext>
                </a:extLst>
              </p:cNvPr>
              <p:cNvSpPr txBox="1">
                <a:spLocks noChangeArrowheads="1"/>
              </p:cNvSpPr>
              <p:nvPr/>
            </p:nvSpPr>
            <p:spPr bwMode="auto">
              <a:xfrm>
                <a:off x="1680" y="3997"/>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63" name="Text Box 32">
                <a:extLst>
                  <a:ext uri="{FF2B5EF4-FFF2-40B4-BE49-F238E27FC236}">
                    <a16:creationId xmlns:a16="http://schemas.microsoft.com/office/drawing/2014/main" id="{ED38EFEA-31CC-4542-9D73-66D5BF8CF605}"/>
                  </a:ext>
                </a:extLst>
              </p:cNvPr>
              <p:cNvSpPr txBox="1">
                <a:spLocks noChangeArrowheads="1"/>
              </p:cNvSpPr>
              <p:nvPr/>
            </p:nvSpPr>
            <p:spPr bwMode="auto">
              <a:xfrm>
                <a:off x="2592" y="3997"/>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64" name="Text Box 33">
                <a:extLst>
                  <a:ext uri="{FF2B5EF4-FFF2-40B4-BE49-F238E27FC236}">
                    <a16:creationId xmlns:a16="http://schemas.microsoft.com/office/drawing/2014/main" id="{54BEF9B6-70CB-46A8-B36C-29066D4106BE}"/>
                  </a:ext>
                </a:extLst>
              </p:cNvPr>
              <p:cNvSpPr txBox="1">
                <a:spLocks noChangeArrowheads="1"/>
              </p:cNvSpPr>
              <p:nvPr/>
            </p:nvSpPr>
            <p:spPr bwMode="auto">
              <a:xfrm>
                <a:off x="3504" y="3997"/>
                <a:ext cx="720" cy="1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grpSp>
      </p:grpSp>
      <p:grpSp>
        <p:nvGrpSpPr>
          <p:cNvPr id="5" name="Group 37">
            <a:extLst>
              <a:ext uri="{FF2B5EF4-FFF2-40B4-BE49-F238E27FC236}">
                <a16:creationId xmlns:a16="http://schemas.microsoft.com/office/drawing/2014/main" id="{6DBDC7BA-EF5F-4BB6-8A62-716C63FC0E48}"/>
              </a:ext>
            </a:extLst>
          </p:cNvPr>
          <p:cNvGrpSpPr>
            <a:grpSpLocks/>
          </p:cNvGrpSpPr>
          <p:nvPr/>
        </p:nvGrpSpPr>
        <p:grpSpPr bwMode="auto">
          <a:xfrm>
            <a:off x="228600" y="4114800"/>
            <a:ext cx="8458200" cy="1381125"/>
            <a:chOff x="240" y="2832"/>
            <a:chExt cx="5328" cy="921"/>
          </a:xfrm>
        </p:grpSpPr>
        <p:sp>
          <p:nvSpPr>
            <p:cNvPr id="69649" name="Text Box 18">
              <a:extLst>
                <a:ext uri="{FF2B5EF4-FFF2-40B4-BE49-F238E27FC236}">
                  <a16:creationId xmlns:a16="http://schemas.microsoft.com/office/drawing/2014/main" id="{AF949166-CBD4-47F2-90E4-CB3F6373331E}"/>
                </a:ext>
              </a:extLst>
            </p:cNvPr>
            <p:cNvSpPr txBox="1">
              <a:spLocks noChangeArrowheads="1"/>
            </p:cNvSpPr>
            <p:nvPr/>
          </p:nvSpPr>
          <p:spPr bwMode="auto">
            <a:xfrm>
              <a:off x="240" y="2832"/>
              <a:ext cx="5328" cy="921"/>
            </a:xfrm>
            <a:prstGeom prst="rect">
              <a:avLst/>
            </a:prstGeom>
            <a:solidFill>
              <a:srgbClr val="99FF33"/>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 Ärzte</a:t>
              </a:r>
            </a:p>
            <a:p>
              <a:pPr algn="ctr" eaLnBrk="1" hangingPunct="1">
                <a:spcBef>
                  <a:spcPct val="50000"/>
                </a:spcBef>
              </a:pPr>
              <a:r>
                <a:rPr lang="de-DE" altLang="de-DE" sz="1600"/>
                <a:t>Arzt                  KV              KBV               GemBA</a:t>
              </a:r>
            </a:p>
            <a:p>
              <a:pPr eaLnBrk="1" hangingPunct="1">
                <a:spcBef>
                  <a:spcPct val="50000"/>
                </a:spcBef>
              </a:pPr>
              <a:endParaRPr lang="de-DE" altLang="de-DE"/>
            </a:p>
          </p:txBody>
        </p:sp>
        <p:sp>
          <p:nvSpPr>
            <p:cNvPr id="69650" name="Line 19">
              <a:extLst>
                <a:ext uri="{FF2B5EF4-FFF2-40B4-BE49-F238E27FC236}">
                  <a16:creationId xmlns:a16="http://schemas.microsoft.com/office/drawing/2014/main" id="{0AAD33B8-A453-4E84-8865-5A7F0784A180}"/>
                </a:ext>
              </a:extLst>
            </p:cNvPr>
            <p:cNvSpPr>
              <a:spLocks noChangeShapeType="1"/>
            </p:cNvSpPr>
            <p:nvPr/>
          </p:nvSpPr>
          <p:spPr bwMode="auto">
            <a:xfrm>
              <a:off x="1947" y="3243"/>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51" name="Line 20">
              <a:extLst>
                <a:ext uri="{FF2B5EF4-FFF2-40B4-BE49-F238E27FC236}">
                  <a16:creationId xmlns:a16="http://schemas.microsoft.com/office/drawing/2014/main" id="{BBF48B6C-5D4E-4E26-9E76-018B69E7B1CE}"/>
                </a:ext>
              </a:extLst>
            </p:cNvPr>
            <p:cNvSpPr>
              <a:spLocks noChangeShapeType="1"/>
            </p:cNvSpPr>
            <p:nvPr/>
          </p:nvSpPr>
          <p:spPr bwMode="auto">
            <a:xfrm>
              <a:off x="2592" y="3243"/>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52" name="Line 21">
              <a:extLst>
                <a:ext uri="{FF2B5EF4-FFF2-40B4-BE49-F238E27FC236}">
                  <a16:creationId xmlns:a16="http://schemas.microsoft.com/office/drawing/2014/main" id="{ACDAB1F9-3860-4E11-B1AD-9716D8F61FDB}"/>
                </a:ext>
              </a:extLst>
            </p:cNvPr>
            <p:cNvSpPr>
              <a:spLocks noChangeShapeType="1"/>
            </p:cNvSpPr>
            <p:nvPr/>
          </p:nvSpPr>
          <p:spPr bwMode="auto">
            <a:xfrm>
              <a:off x="3360" y="3246"/>
              <a:ext cx="288"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de-DE"/>
            </a:p>
          </p:txBody>
        </p:sp>
        <p:sp>
          <p:nvSpPr>
            <p:cNvPr id="69653" name="Text Box 34">
              <a:extLst>
                <a:ext uri="{FF2B5EF4-FFF2-40B4-BE49-F238E27FC236}">
                  <a16:creationId xmlns:a16="http://schemas.microsoft.com/office/drawing/2014/main" id="{6681160B-62F2-4A1A-93B4-B5D8428A72CC}"/>
                </a:ext>
              </a:extLst>
            </p:cNvPr>
            <p:cNvSpPr txBox="1">
              <a:spLocks noChangeArrowheads="1"/>
            </p:cNvSpPr>
            <p:nvPr/>
          </p:nvSpPr>
          <p:spPr bwMode="auto">
            <a:xfrm>
              <a:off x="1584" y="3360"/>
              <a:ext cx="720" cy="190"/>
            </a:xfrm>
            <a:prstGeom prst="rect">
              <a:avLst/>
            </a:prstGeom>
            <a:solidFill>
              <a:srgbClr val="99FF33"/>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54" name="Text Box 35">
              <a:extLst>
                <a:ext uri="{FF2B5EF4-FFF2-40B4-BE49-F238E27FC236}">
                  <a16:creationId xmlns:a16="http://schemas.microsoft.com/office/drawing/2014/main" id="{CCBA5269-41E4-467A-82BF-8A3024E69B8C}"/>
                </a:ext>
              </a:extLst>
            </p:cNvPr>
            <p:cNvSpPr txBox="1">
              <a:spLocks noChangeArrowheads="1"/>
            </p:cNvSpPr>
            <p:nvPr/>
          </p:nvSpPr>
          <p:spPr bwMode="auto">
            <a:xfrm>
              <a:off x="2448" y="3378"/>
              <a:ext cx="720" cy="190"/>
            </a:xfrm>
            <a:prstGeom prst="rect">
              <a:avLst/>
            </a:prstGeom>
            <a:solidFill>
              <a:srgbClr val="99FF33"/>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sp>
          <p:nvSpPr>
            <p:cNvPr id="69655" name="Text Box 36">
              <a:extLst>
                <a:ext uri="{FF2B5EF4-FFF2-40B4-BE49-F238E27FC236}">
                  <a16:creationId xmlns:a16="http://schemas.microsoft.com/office/drawing/2014/main" id="{83B6399A-B098-4BE1-87E6-19ED9537B840}"/>
                </a:ext>
              </a:extLst>
            </p:cNvPr>
            <p:cNvSpPr txBox="1">
              <a:spLocks noChangeArrowheads="1"/>
            </p:cNvSpPr>
            <p:nvPr/>
          </p:nvSpPr>
          <p:spPr bwMode="auto">
            <a:xfrm>
              <a:off x="3264" y="3369"/>
              <a:ext cx="720" cy="189"/>
            </a:xfrm>
            <a:prstGeom prst="rect">
              <a:avLst/>
            </a:prstGeom>
            <a:solidFill>
              <a:srgbClr val="99FF33"/>
            </a:solidFill>
            <a:ln w="9525">
              <a:solidFill>
                <a:schemeClr val="tx1"/>
              </a:solidFill>
              <a:miter lim="800000"/>
              <a:headEnd/>
              <a:tailEnd/>
            </a:ln>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200"/>
                <a:t>Mitgliedschaft</a:t>
              </a:r>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ußzeilenplatzhalter 2">
            <a:extLst>
              <a:ext uri="{FF2B5EF4-FFF2-40B4-BE49-F238E27FC236}">
                <a16:creationId xmlns:a16="http://schemas.microsoft.com/office/drawing/2014/main" id="{4EA4EF5B-467E-4A23-8D6C-2B86FF14031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0659" name="Foliennummernplatzhalter 3">
            <a:extLst>
              <a:ext uri="{FF2B5EF4-FFF2-40B4-BE49-F238E27FC236}">
                <a16:creationId xmlns:a16="http://schemas.microsoft.com/office/drawing/2014/main" id="{1D8E7966-CCF3-40D8-91FC-1A64CB5B7CA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E098F53-04AB-46F4-AF77-AD94E47D558B}" type="slidenum">
              <a:rPr lang="de-DE" altLang="de-DE" sz="1400"/>
              <a:pPr eaLnBrk="1" hangingPunct="1"/>
              <a:t>65</a:t>
            </a:fld>
            <a:endParaRPr lang="de-DE" altLang="de-DE" sz="1400"/>
          </a:p>
        </p:txBody>
      </p:sp>
      <p:sp>
        <p:nvSpPr>
          <p:cNvPr id="70660" name="Text Box 2">
            <a:extLst>
              <a:ext uri="{FF2B5EF4-FFF2-40B4-BE49-F238E27FC236}">
                <a16:creationId xmlns:a16="http://schemas.microsoft.com/office/drawing/2014/main" id="{34EBEB74-7E7B-45EA-BBB9-976E3AFA234F}"/>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IV. Die Richtlinien des Gemeinsamen Bundesausschusses (5)</a:t>
            </a:r>
            <a:endParaRPr lang="de-DE" altLang="de-DE" sz="2000" b="1">
              <a:latin typeface="Times New Roman" panose="02020603050405020304" pitchFamily="18" charset="0"/>
            </a:endParaRPr>
          </a:p>
        </p:txBody>
      </p:sp>
      <p:sp>
        <p:nvSpPr>
          <p:cNvPr id="70661" name="Text Box 3">
            <a:extLst>
              <a:ext uri="{FF2B5EF4-FFF2-40B4-BE49-F238E27FC236}">
                <a16:creationId xmlns:a16="http://schemas.microsoft.com/office/drawing/2014/main" id="{0C1B0752-FD00-4CE6-B98D-23D6F170B2D1}"/>
              </a:ext>
            </a:extLst>
          </p:cNvPr>
          <p:cNvSpPr txBox="1">
            <a:spLocks noChangeArrowheads="1"/>
          </p:cNvSpPr>
          <p:nvPr/>
        </p:nvSpPr>
        <p:spPr bwMode="auto">
          <a:xfrm>
            <a:off x="838200" y="1789113"/>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Times New Roman" panose="02020603050405020304" pitchFamily="18" charset="0"/>
              </a:rPr>
              <a:t>2. Inhalt der Richtlinien</a:t>
            </a:r>
          </a:p>
        </p:txBody>
      </p:sp>
      <p:sp>
        <p:nvSpPr>
          <p:cNvPr id="89092" name="Text Box 4">
            <a:extLst>
              <a:ext uri="{FF2B5EF4-FFF2-40B4-BE49-F238E27FC236}">
                <a16:creationId xmlns:a16="http://schemas.microsoft.com/office/drawing/2014/main" id="{D9D6482C-DF7D-4381-842B-8506B4BBBBD4}"/>
              </a:ext>
            </a:extLst>
          </p:cNvPr>
          <p:cNvSpPr txBox="1">
            <a:spLocks noChangeArrowheads="1"/>
          </p:cNvSpPr>
          <p:nvPr/>
        </p:nvSpPr>
        <p:spPr bwMode="auto">
          <a:xfrm>
            <a:off x="609600" y="2460625"/>
            <a:ext cx="7848600" cy="4039567"/>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000" dirty="0">
                <a:solidFill>
                  <a:schemeClr val="bg1"/>
                </a:solidFill>
                <a:latin typeface="MS Shell Dlg" panose="020B0604020202020204" pitchFamily="34" charset="0"/>
              </a:rPr>
              <a:t>Er soll insbesondere Richtlinien beschließen über die </a:t>
            </a:r>
          </a:p>
          <a:p>
            <a:pPr eaLnBrk="1" hangingPunct="1">
              <a:spcBef>
                <a:spcPct val="50000"/>
              </a:spcBef>
            </a:pPr>
            <a:r>
              <a:rPr lang="de-DE" altLang="de-DE" sz="1000" dirty="0">
                <a:solidFill>
                  <a:schemeClr val="bg1"/>
                </a:solidFill>
                <a:latin typeface="MS Shell Dlg" panose="020B0604020202020204" pitchFamily="34" charset="0"/>
              </a:rPr>
              <a:t>1.  ärztliche Behandlung, </a:t>
            </a:r>
          </a:p>
          <a:p>
            <a:pPr eaLnBrk="1" hangingPunct="1">
              <a:spcBef>
                <a:spcPct val="50000"/>
              </a:spcBef>
            </a:pPr>
            <a:r>
              <a:rPr lang="de-DE" altLang="de-DE" sz="1000" dirty="0">
                <a:solidFill>
                  <a:schemeClr val="bg1"/>
                </a:solidFill>
                <a:latin typeface="MS Shell Dlg" panose="020B0604020202020204" pitchFamily="34" charset="0"/>
              </a:rPr>
              <a:t>2.  zahnärztliche Behandlung einschließlich der Versorgung mit Zahnersatz sowie kieferorthopädische Behandlung, </a:t>
            </a:r>
          </a:p>
          <a:p>
            <a:pPr eaLnBrk="1" hangingPunct="1">
              <a:spcBef>
                <a:spcPct val="50000"/>
              </a:spcBef>
            </a:pPr>
            <a:r>
              <a:rPr lang="de-DE" altLang="de-DE" sz="1000" dirty="0">
                <a:solidFill>
                  <a:schemeClr val="bg1"/>
                </a:solidFill>
                <a:latin typeface="MS Shell Dlg" panose="020B0604020202020204" pitchFamily="34" charset="0"/>
              </a:rPr>
              <a:t>3.  Maßnahmen zur Früherkennung von Krankheiten, </a:t>
            </a:r>
          </a:p>
          <a:p>
            <a:pPr eaLnBrk="1" hangingPunct="1">
              <a:spcBef>
                <a:spcPct val="50000"/>
              </a:spcBef>
            </a:pPr>
            <a:r>
              <a:rPr lang="de-DE" altLang="de-DE" sz="1000" dirty="0">
                <a:solidFill>
                  <a:schemeClr val="bg1"/>
                </a:solidFill>
                <a:latin typeface="MS Shell Dlg" panose="020B0604020202020204" pitchFamily="34" charset="0"/>
              </a:rPr>
              <a:t>4.  ärztliche Betreuung bei Schwangerschaft und Mutterschaft, </a:t>
            </a:r>
          </a:p>
          <a:p>
            <a:pPr eaLnBrk="1" hangingPunct="1">
              <a:spcBef>
                <a:spcPct val="50000"/>
              </a:spcBef>
            </a:pPr>
            <a:r>
              <a:rPr lang="de-DE" altLang="de-DE" sz="1000" dirty="0">
                <a:solidFill>
                  <a:schemeClr val="bg1"/>
                </a:solidFill>
                <a:latin typeface="MS Shell Dlg" panose="020B0604020202020204" pitchFamily="34" charset="0"/>
              </a:rPr>
              <a:t>5.  Einführung neuer Untersuchungs- und Behandlungsmethoden, </a:t>
            </a:r>
          </a:p>
          <a:p>
            <a:pPr eaLnBrk="1" hangingPunct="1">
              <a:spcBef>
                <a:spcPct val="50000"/>
              </a:spcBef>
            </a:pPr>
            <a:r>
              <a:rPr lang="de-DE" altLang="de-DE" sz="1000" dirty="0">
                <a:solidFill>
                  <a:schemeClr val="bg1"/>
                </a:solidFill>
                <a:latin typeface="MS Shell Dlg" panose="020B0604020202020204" pitchFamily="34" charset="0"/>
              </a:rPr>
              <a:t>6.  Verordnung von Arznei-, Verband-, Heil- und Hilfsmitteln, Krankenhausbehandlung, häuslicher Krankenpflege und Soziotherapie, </a:t>
            </a:r>
          </a:p>
          <a:p>
            <a:pPr eaLnBrk="1" hangingPunct="1">
              <a:spcBef>
                <a:spcPct val="50000"/>
              </a:spcBef>
            </a:pPr>
            <a:r>
              <a:rPr lang="de-DE" altLang="de-DE" sz="1000" dirty="0">
                <a:solidFill>
                  <a:schemeClr val="bg1"/>
                </a:solidFill>
                <a:latin typeface="MS Shell Dlg" panose="020B0604020202020204" pitchFamily="34" charset="0"/>
              </a:rPr>
              <a:t>7.  Beurteilung der Arbeitsunfähigkeit einschl. der AU der nach § 5 Abs. 1 Nr. 2a und der nach § 10 versicherten erwerbsfähigen Hilfebedürftigen im Sinne des SGB II, </a:t>
            </a:r>
          </a:p>
          <a:p>
            <a:pPr eaLnBrk="1" hangingPunct="1">
              <a:spcBef>
                <a:spcPct val="50000"/>
              </a:spcBef>
            </a:pPr>
            <a:r>
              <a:rPr lang="de-DE" altLang="de-DE" sz="1000" dirty="0">
                <a:solidFill>
                  <a:schemeClr val="bg1"/>
                </a:solidFill>
                <a:latin typeface="MS Shell Dlg" panose="020B0604020202020204" pitchFamily="34" charset="0"/>
              </a:rPr>
              <a:t>8.  Verordnung von im Einzelfall gebotenen Leistungen zur medizinischen Rehabilitation und die Beratung über Leistungen zur medizinischen Rehabilitation, Leistungen zur Teilhabe am Arbeitsleben und ergänzende Leistungen zur Rehabilitation, </a:t>
            </a:r>
          </a:p>
          <a:p>
            <a:pPr eaLnBrk="1" hangingPunct="1">
              <a:spcBef>
                <a:spcPct val="50000"/>
              </a:spcBef>
            </a:pPr>
            <a:r>
              <a:rPr lang="de-DE" altLang="de-DE" sz="1000" dirty="0">
                <a:solidFill>
                  <a:schemeClr val="bg1"/>
                </a:solidFill>
                <a:latin typeface="MS Shell Dlg" panose="020B0604020202020204" pitchFamily="34" charset="0"/>
              </a:rPr>
              <a:t>9.  Bedarfsplanung, </a:t>
            </a:r>
          </a:p>
          <a:p>
            <a:pPr eaLnBrk="1" hangingPunct="1">
              <a:spcBef>
                <a:spcPct val="50000"/>
              </a:spcBef>
            </a:pPr>
            <a:r>
              <a:rPr lang="de-DE" altLang="de-DE" sz="1000" dirty="0">
                <a:solidFill>
                  <a:schemeClr val="bg1"/>
                </a:solidFill>
                <a:latin typeface="MS Shell Dlg" panose="020B0604020202020204" pitchFamily="34" charset="0"/>
              </a:rPr>
              <a:t>10.  medizinische Maßnahmen zur Herbeiführung einer Schwangerschaft nach § 27a Abs. 1 , </a:t>
            </a:r>
          </a:p>
          <a:p>
            <a:pPr eaLnBrk="1" hangingPunct="1">
              <a:spcBef>
                <a:spcPct val="50000"/>
              </a:spcBef>
            </a:pPr>
            <a:r>
              <a:rPr lang="de-DE" altLang="de-DE" sz="1000" dirty="0">
                <a:solidFill>
                  <a:schemeClr val="bg1"/>
                </a:solidFill>
                <a:latin typeface="MS Shell Dlg" panose="020B0604020202020204" pitchFamily="34" charset="0"/>
              </a:rPr>
              <a:t>11.  Maßnahmen nach den §§ 24a und 24b , </a:t>
            </a:r>
          </a:p>
          <a:p>
            <a:pPr eaLnBrk="1" hangingPunct="1">
              <a:spcBef>
                <a:spcPct val="50000"/>
              </a:spcBef>
            </a:pPr>
            <a:r>
              <a:rPr lang="de-DE" altLang="de-DE" sz="1000" dirty="0">
                <a:solidFill>
                  <a:schemeClr val="bg1"/>
                </a:solidFill>
                <a:latin typeface="MS Shell Dlg" panose="020B0604020202020204" pitchFamily="34" charset="0"/>
              </a:rPr>
              <a:t>12.  Verordnung von Krankentransporten. </a:t>
            </a:r>
          </a:p>
          <a:p>
            <a:pPr eaLnBrk="1" hangingPunct="1">
              <a:spcBef>
                <a:spcPct val="50000"/>
              </a:spcBef>
            </a:pPr>
            <a:r>
              <a:rPr lang="de-DE" altLang="de-DE" sz="1000" dirty="0">
                <a:solidFill>
                  <a:schemeClr val="bg1"/>
                </a:solidFill>
                <a:latin typeface="MS Shell Dlg" panose="020B0604020202020204" pitchFamily="34" charset="0"/>
              </a:rPr>
              <a:t>13. Qualitätssicherung</a:t>
            </a:r>
          </a:p>
          <a:p>
            <a:pPr eaLnBrk="1" hangingPunct="1">
              <a:spcBef>
                <a:spcPct val="50000"/>
              </a:spcBef>
            </a:pPr>
            <a:r>
              <a:rPr lang="de-DE" altLang="de-DE" sz="1000" dirty="0">
                <a:solidFill>
                  <a:schemeClr val="bg1"/>
                </a:solidFill>
                <a:latin typeface="MS Shell Dlg" panose="020B0604020202020204" pitchFamily="34" charset="0"/>
              </a:rPr>
              <a:t>14. spezialisierte ambulante Palliativversorgung</a:t>
            </a:r>
          </a:p>
          <a:p>
            <a:pPr eaLnBrk="1" hangingPunct="1">
              <a:spcBef>
                <a:spcPct val="50000"/>
              </a:spcBef>
            </a:pPr>
            <a:r>
              <a:rPr lang="de-DE" altLang="de-DE" sz="1000" dirty="0">
                <a:solidFill>
                  <a:schemeClr val="bg1"/>
                </a:solidFill>
                <a:latin typeface="MS Shell Dlg" panose="020B0604020202020204" pitchFamily="34" charset="0"/>
              </a:rPr>
              <a:t>15. Schutzimpfungen</a:t>
            </a:r>
          </a:p>
        </p:txBody>
      </p:sp>
      <p:sp>
        <p:nvSpPr>
          <p:cNvPr id="70663" name="Text Box 5">
            <a:extLst>
              <a:ext uri="{FF2B5EF4-FFF2-40B4-BE49-F238E27FC236}">
                <a16:creationId xmlns:a16="http://schemas.microsoft.com/office/drawing/2014/main" id="{239E56AA-C693-4935-A4AA-D283B549E3C9}"/>
              </a:ext>
            </a:extLst>
          </p:cNvPr>
          <p:cNvSpPr txBox="1">
            <a:spLocks noChangeArrowheads="1"/>
          </p:cNvSpPr>
          <p:nvPr/>
        </p:nvSpPr>
        <p:spPr bwMode="auto">
          <a:xfrm>
            <a:off x="2667000" y="2133600"/>
            <a:ext cx="3810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 92 Abs. 1 Satz 2 SGB V</a:t>
            </a:r>
          </a:p>
        </p:txBody>
      </p:sp>
      <p:sp>
        <p:nvSpPr>
          <p:cNvPr id="70664" name="Rectangle 7">
            <a:extLst>
              <a:ext uri="{FF2B5EF4-FFF2-40B4-BE49-F238E27FC236}">
                <a16:creationId xmlns:a16="http://schemas.microsoft.com/office/drawing/2014/main" id="{FABB6ED0-D7F3-4C03-AD35-A0C8915729FF}"/>
              </a:ext>
            </a:extLst>
          </p:cNvPr>
          <p:cNvSpPr>
            <a:spLocks noGrp="1" noChangeArrowheads="1"/>
          </p:cNvSpPr>
          <p:nvPr>
            <p:ph type="title" idx="4294967295"/>
          </p:nvPr>
        </p:nvSpPr>
        <p:spPr/>
        <p:txBody>
          <a:bodyPr/>
          <a:lstStyle/>
          <a:p>
            <a:pPr eaLnBrk="1" hangingPunct="1"/>
            <a:r>
              <a:rPr lang="de-DE" altLang="de-DE"/>
              <a:t>Richtlinien 5</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additive="base">
                                        <p:cTn id="7" dur="500" fill="hold"/>
                                        <p:tgtEl>
                                          <p:spTgt spid="89092"/>
                                        </p:tgtEl>
                                        <p:attrNameLst>
                                          <p:attrName>ppt_x</p:attrName>
                                        </p:attrNameLst>
                                      </p:cBhvr>
                                      <p:tavLst>
                                        <p:tav tm="0">
                                          <p:val>
                                            <p:strVal val="0-#ppt_w/2"/>
                                          </p:val>
                                        </p:tav>
                                        <p:tav tm="100000">
                                          <p:val>
                                            <p:strVal val="#ppt_x"/>
                                          </p:val>
                                        </p:tav>
                                      </p:tavLst>
                                    </p:anim>
                                    <p:anim calcmode="lin" valueType="num">
                                      <p:cBhvr additive="base">
                                        <p:cTn id="8" dur="500" fill="hold"/>
                                        <p:tgtEl>
                                          <p:spTgt spid="890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ußzeilenplatzhalter 2">
            <a:extLst>
              <a:ext uri="{FF2B5EF4-FFF2-40B4-BE49-F238E27FC236}">
                <a16:creationId xmlns:a16="http://schemas.microsoft.com/office/drawing/2014/main" id="{C674BC5A-D9B3-48FE-9502-613E2E2424B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1683" name="Foliennummernplatzhalter 3">
            <a:extLst>
              <a:ext uri="{FF2B5EF4-FFF2-40B4-BE49-F238E27FC236}">
                <a16:creationId xmlns:a16="http://schemas.microsoft.com/office/drawing/2014/main" id="{A9C6A90A-F974-4E02-A336-A2C0308037E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FDE3DD5-B2F1-4FE8-8A8C-45C53E6392BF}" type="slidenum">
              <a:rPr lang="de-DE" altLang="de-DE" sz="1400"/>
              <a:pPr eaLnBrk="1" hangingPunct="1"/>
              <a:t>66</a:t>
            </a:fld>
            <a:endParaRPr lang="de-DE" altLang="de-DE" sz="1400"/>
          </a:p>
        </p:txBody>
      </p:sp>
      <p:sp>
        <p:nvSpPr>
          <p:cNvPr id="71684" name="Text Box 2">
            <a:extLst>
              <a:ext uri="{FF2B5EF4-FFF2-40B4-BE49-F238E27FC236}">
                <a16:creationId xmlns:a16="http://schemas.microsoft.com/office/drawing/2014/main" id="{A0B69176-B7A2-4BE8-9707-D905D024F5A2}"/>
              </a:ext>
            </a:extLst>
          </p:cNvPr>
          <p:cNvSpPr txBox="1">
            <a:spLocks noChangeArrowheads="1"/>
          </p:cNvSpPr>
          <p:nvPr/>
        </p:nvSpPr>
        <p:spPr bwMode="auto">
          <a:xfrm>
            <a:off x="1600200" y="685800"/>
            <a:ext cx="754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B. Allgemeine Grundlagen des Leistungsrechts</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V. Weitere Grundsätze des Leistungsrechts</a:t>
            </a:r>
            <a:endParaRPr lang="de-DE" altLang="de-DE" sz="2000" b="1">
              <a:latin typeface="Times New Roman" panose="02020603050405020304" pitchFamily="18" charset="0"/>
            </a:endParaRPr>
          </a:p>
        </p:txBody>
      </p:sp>
      <p:sp>
        <p:nvSpPr>
          <p:cNvPr id="102407" name="Text Box 7">
            <a:extLst>
              <a:ext uri="{FF2B5EF4-FFF2-40B4-BE49-F238E27FC236}">
                <a16:creationId xmlns:a16="http://schemas.microsoft.com/office/drawing/2014/main" id="{9D2B30BC-9ABF-4D66-9831-E45E76D5F7AA}"/>
              </a:ext>
            </a:extLst>
          </p:cNvPr>
          <p:cNvSpPr txBox="1">
            <a:spLocks noChangeArrowheads="1"/>
          </p:cNvSpPr>
          <p:nvPr/>
        </p:nvSpPr>
        <p:spPr bwMode="auto">
          <a:xfrm>
            <a:off x="1371600" y="2743200"/>
            <a:ext cx="6324600" cy="8223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Inanspruchnahme der Leistungen durch Vorlage der KV-Karte (§ 15 SGB V)</a:t>
            </a:r>
          </a:p>
        </p:txBody>
      </p:sp>
      <p:sp>
        <p:nvSpPr>
          <p:cNvPr id="102408" name="Text Box 8">
            <a:extLst>
              <a:ext uri="{FF2B5EF4-FFF2-40B4-BE49-F238E27FC236}">
                <a16:creationId xmlns:a16="http://schemas.microsoft.com/office/drawing/2014/main" id="{1D2425A9-9093-438F-BDC0-07306282101A}"/>
              </a:ext>
            </a:extLst>
          </p:cNvPr>
          <p:cNvSpPr txBox="1">
            <a:spLocks noChangeArrowheads="1"/>
          </p:cNvSpPr>
          <p:nvPr/>
        </p:nvSpPr>
        <p:spPr bwMode="auto">
          <a:xfrm>
            <a:off x="1358900" y="3797300"/>
            <a:ext cx="6324600" cy="4572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2. Ruhen des Anspruchs (§ 16 SGB V)</a:t>
            </a:r>
          </a:p>
        </p:txBody>
      </p:sp>
      <p:sp>
        <p:nvSpPr>
          <p:cNvPr id="102409" name="Text Box 9">
            <a:extLst>
              <a:ext uri="{FF2B5EF4-FFF2-40B4-BE49-F238E27FC236}">
                <a16:creationId xmlns:a16="http://schemas.microsoft.com/office/drawing/2014/main" id="{1EC821C7-D8FC-47C3-8EE6-D4689026BAEA}"/>
              </a:ext>
            </a:extLst>
          </p:cNvPr>
          <p:cNvSpPr txBox="1">
            <a:spLocks noChangeArrowheads="1"/>
          </p:cNvSpPr>
          <p:nvPr/>
        </p:nvSpPr>
        <p:spPr bwMode="auto">
          <a:xfrm>
            <a:off x="1371600" y="4511675"/>
            <a:ext cx="6324600" cy="8223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3. Nachgehender Leistungsanspruch (§ 19 Abs. 2 SGB V)</a:t>
            </a:r>
          </a:p>
        </p:txBody>
      </p:sp>
      <p:sp>
        <p:nvSpPr>
          <p:cNvPr id="71688" name="Rectangle 11">
            <a:extLst>
              <a:ext uri="{FF2B5EF4-FFF2-40B4-BE49-F238E27FC236}">
                <a16:creationId xmlns:a16="http://schemas.microsoft.com/office/drawing/2014/main" id="{C93B9B8C-E544-4483-9DFA-9C48393E9DC1}"/>
              </a:ext>
            </a:extLst>
          </p:cNvPr>
          <p:cNvSpPr>
            <a:spLocks noGrp="1" noChangeArrowheads="1"/>
          </p:cNvSpPr>
          <p:nvPr>
            <p:ph type="title" idx="4294967295"/>
          </p:nvPr>
        </p:nvSpPr>
        <p:spPr/>
        <p:txBody>
          <a:bodyPr/>
          <a:lstStyle/>
          <a:p>
            <a:pPr eaLnBrk="1" hangingPunct="1"/>
            <a:r>
              <a:rPr lang="de-DE" altLang="de-DE"/>
              <a:t>Weitere Grundsätze</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7"/>
                                        </p:tgtEl>
                                        <p:attrNameLst>
                                          <p:attrName>style.visibility</p:attrName>
                                        </p:attrNameLst>
                                      </p:cBhvr>
                                      <p:to>
                                        <p:strVal val="visible"/>
                                      </p:to>
                                    </p:set>
                                    <p:anim calcmode="lin" valueType="num">
                                      <p:cBhvr additive="base">
                                        <p:cTn id="7" dur="500" fill="hold"/>
                                        <p:tgtEl>
                                          <p:spTgt spid="102407"/>
                                        </p:tgtEl>
                                        <p:attrNameLst>
                                          <p:attrName>ppt_x</p:attrName>
                                        </p:attrNameLst>
                                      </p:cBhvr>
                                      <p:tavLst>
                                        <p:tav tm="0">
                                          <p:val>
                                            <p:strVal val="0-#ppt_w/2"/>
                                          </p:val>
                                        </p:tav>
                                        <p:tav tm="100000">
                                          <p:val>
                                            <p:strVal val="#ppt_x"/>
                                          </p:val>
                                        </p:tav>
                                      </p:tavLst>
                                    </p:anim>
                                    <p:anim calcmode="lin" valueType="num">
                                      <p:cBhvr additive="base">
                                        <p:cTn id="8" dur="500" fill="hold"/>
                                        <p:tgtEl>
                                          <p:spTgt spid="10240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8"/>
                                        </p:tgtEl>
                                        <p:attrNameLst>
                                          <p:attrName>style.visibility</p:attrName>
                                        </p:attrNameLst>
                                      </p:cBhvr>
                                      <p:to>
                                        <p:strVal val="visible"/>
                                      </p:to>
                                    </p:set>
                                    <p:anim calcmode="lin" valueType="num">
                                      <p:cBhvr additive="base">
                                        <p:cTn id="13" dur="500" fill="hold"/>
                                        <p:tgtEl>
                                          <p:spTgt spid="102408"/>
                                        </p:tgtEl>
                                        <p:attrNameLst>
                                          <p:attrName>ppt_x</p:attrName>
                                        </p:attrNameLst>
                                      </p:cBhvr>
                                      <p:tavLst>
                                        <p:tav tm="0">
                                          <p:val>
                                            <p:strVal val="0-#ppt_w/2"/>
                                          </p:val>
                                        </p:tav>
                                        <p:tav tm="100000">
                                          <p:val>
                                            <p:strVal val="#ppt_x"/>
                                          </p:val>
                                        </p:tav>
                                      </p:tavLst>
                                    </p:anim>
                                    <p:anim calcmode="lin" valueType="num">
                                      <p:cBhvr additive="base">
                                        <p:cTn id="14" dur="500" fill="hold"/>
                                        <p:tgtEl>
                                          <p:spTgt spid="10240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9"/>
                                        </p:tgtEl>
                                        <p:attrNameLst>
                                          <p:attrName>style.visibility</p:attrName>
                                        </p:attrNameLst>
                                      </p:cBhvr>
                                      <p:to>
                                        <p:strVal val="visible"/>
                                      </p:to>
                                    </p:set>
                                    <p:anim calcmode="lin" valueType="num">
                                      <p:cBhvr additive="base">
                                        <p:cTn id="19" dur="500" fill="hold"/>
                                        <p:tgtEl>
                                          <p:spTgt spid="102409"/>
                                        </p:tgtEl>
                                        <p:attrNameLst>
                                          <p:attrName>ppt_x</p:attrName>
                                        </p:attrNameLst>
                                      </p:cBhvr>
                                      <p:tavLst>
                                        <p:tav tm="0">
                                          <p:val>
                                            <p:strVal val="0-#ppt_w/2"/>
                                          </p:val>
                                        </p:tav>
                                        <p:tav tm="100000">
                                          <p:val>
                                            <p:strVal val="#ppt_x"/>
                                          </p:val>
                                        </p:tav>
                                      </p:tavLst>
                                    </p:anim>
                                    <p:anim calcmode="lin" valueType="num">
                                      <p:cBhvr additive="base">
                                        <p:cTn id="20" dur="500" fill="hold"/>
                                        <p:tgtEl>
                                          <p:spTgt spid="1024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7" grpId="0" animBg="1" autoUpdateAnimBg="0"/>
      <p:bldP spid="102408" grpId="0" animBg="1" autoUpdateAnimBg="0"/>
      <p:bldP spid="102409" grpId="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ußzeilenplatzhalter 2">
            <a:extLst>
              <a:ext uri="{FF2B5EF4-FFF2-40B4-BE49-F238E27FC236}">
                <a16:creationId xmlns:a16="http://schemas.microsoft.com/office/drawing/2014/main" id="{B44FA794-AFB4-4C47-8F3D-6B44E47A63B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2707" name="Foliennummernplatzhalter 3">
            <a:extLst>
              <a:ext uri="{FF2B5EF4-FFF2-40B4-BE49-F238E27FC236}">
                <a16:creationId xmlns:a16="http://schemas.microsoft.com/office/drawing/2014/main" id="{528EB5D7-51AE-4B2C-94EA-A1CEB4F54B1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F04F170-EBBD-43B6-9B5E-F27A945028A7}" type="slidenum">
              <a:rPr lang="de-DE" altLang="de-DE" sz="1400"/>
              <a:pPr eaLnBrk="1" hangingPunct="1"/>
              <a:t>67</a:t>
            </a:fld>
            <a:endParaRPr lang="de-DE" altLang="de-DE" sz="1400"/>
          </a:p>
        </p:txBody>
      </p:sp>
      <p:sp>
        <p:nvSpPr>
          <p:cNvPr id="54274" name="Rectangle 2">
            <a:extLst>
              <a:ext uri="{FF2B5EF4-FFF2-40B4-BE49-F238E27FC236}">
                <a16:creationId xmlns:a16="http://schemas.microsoft.com/office/drawing/2014/main" id="{BDDB0489-3E3C-42E9-9BFF-A5F9620C8FF7}"/>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72709" name="Text Box 3">
            <a:extLst>
              <a:ext uri="{FF2B5EF4-FFF2-40B4-BE49-F238E27FC236}">
                <a16:creationId xmlns:a16="http://schemas.microsoft.com/office/drawing/2014/main" id="{C3BF729D-DE0C-487B-8629-01821FE66FD0}"/>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72710" name="Text Box 4">
            <a:extLst>
              <a:ext uri="{FF2B5EF4-FFF2-40B4-BE49-F238E27FC236}">
                <a16:creationId xmlns:a16="http://schemas.microsoft.com/office/drawing/2014/main" id="{EDC58CD6-74ED-461F-BBF1-9952F3A1C77B}"/>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72711" name="Text Box 5">
            <a:extLst>
              <a:ext uri="{FF2B5EF4-FFF2-40B4-BE49-F238E27FC236}">
                <a16:creationId xmlns:a16="http://schemas.microsoft.com/office/drawing/2014/main" id="{9C349029-71DD-424A-A810-150841CCEE2D}"/>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72712" name="Text Box 6">
            <a:extLst>
              <a:ext uri="{FF2B5EF4-FFF2-40B4-BE49-F238E27FC236}">
                <a16:creationId xmlns:a16="http://schemas.microsoft.com/office/drawing/2014/main" id="{74776D2F-CEB3-4C63-9181-9CF870B963B1}"/>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latin typeface="Times New Roman" panose="02020603050405020304" pitchFamily="18" charset="0"/>
              </a:rPr>
              <a:t>C. Überblick über die Leistungsarten</a:t>
            </a:r>
          </a:p>
        </p:txBody>
      </p:sp>
      <p:sp>
        <p:nvSpPr>
          <p:cNvPr id="72713" name="Text Box 7">
            <a:extLst>
              <a:ext uri="{FF2B5EF4-FFF2-40B4-BE49-F238E27FC236}">
                <a16:creationId xmlns:a16="http://schemas.microsoft.com/office/drawing/2014/main" id="{D97F9336-A54A-4316-B699-230C0A6EC211}"/>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D. Die Leistungen im einzelnen</a:t>
            </a:r>
          </a:p>
        </p:txBody>
      </p:sp>
      <p:sp>
        <p:nvSpPr>
          <p:cNvPr id="72714" name="Text Box 8">
            <a:extLst>
              <a:ext uri="{FF2B5EF4-FFF2-40B4-BE49-F238E27FC236}">
                <a16:creationId xmlns:a16="http://schemas.microsoft.com/office/drawing/2014/main" id="{7B8D56A2-B7C2-4EDD-82E8-829BC427B0E5}"/>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E. „Experimentierklauseln“, neue Versorgungsformen</a:t>
            </a:r>
          </a:p>
        </p:txBody>
      </p:sp>
      <p:sp>
        <p:nvSpPr>
          <p:cNvPr id="72716" name="Text Box 10">
            <a:extLst>
              <a:ext uri="{FF2B5EF4-FFF2-40B4-BE49-F238E27FC236}">
                <a16:creationId xmlns:a16="http://schemas.microsoft.com/office/drawing/2014/main" id="{81D4E794-75D8-44D5-A2E9-6EE2AA9FC24B}"/>
              </a:ext>
            </a:extLst>
          </p:cNvPr>
          <p:cNvSpPr txBox="1">
            <a:spLocks noChangeArrowheads="1"/>
          </p:cNvSpPr>
          <p:nvPr/>
        </p:nvSpPr>
        <p:spPr bwMode="auto">
          <a:xfrm>
            <a:off x="1600200" y="4579938"/>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F. Rück- und Ausblick: Die Gesundheitsreformen</a:t>
            </a:r>
          </a:p>
        </p:txBody>
      </p:sp>
      <p:sp>
        <p:nvSpPr>
          <p:cNvPr id="72717" name="Rectangle 11">
            <a:extLst>
              <a:ext uri="{FF2B5EF4-FFF2-40B4-BE49-F238E27FC236}">
                <a16:creationId xmlns:a16="http://schemas.microsoft.com/office/drawing/2014/main" id="{ABC32C6D-DA6C-4AC6-A22C-301E874CC0A9}"/>
              </a:ext>
            </a:extLst>
          </p:cNvPr>
          <p:cNvSpPr>
            <a:spLocks noGrp="1" noChangeArrowheads="1"/>
          </p:cNvSpPr>
          <p:nvPr>
            <p:ph type="title" idx="4294967295"/>
          </p:nvPr>
        </p:nvSpPr>
        <p:spPr/>
        <p:txBody>
          <a:bodyPr/>
          <a:lstStyle/>
          <a:p>
            <a:pPr eaLnBrk="1" hangingPunct="1"/>
            <a:r>
              <a:rPr lang="de-DE" altLang="de-DE"/>
              <a:t>Gliederung C „Überblick über Leistungsarten“</a:t>
            </a:r>
          </a:p>
        </p:txBody>
      </p:sp>
      <p:sp>
        <p:nvSpPr>
          <p:cNvPr id="72718" name="Text Box 12">
            <a:extLst>
              <a:ext uri="{FF2B5EF4-FFF2-40B4-BE49-F238E27FC236}">
                <a16:creationId xmlns:a16="http://schemas.microsoft.com/office/drawing/2014/main" id="{44AD0611-7FCD-4292-AD82-5F17C63B3C02}"/>
              </a:ext>
            </a:extLst>
          </p:cNvPr>
          <p:cNvSpPr txBox="1">
            <a:spLocks noChangeArrowheads="1"/>
          </p:cNvSpPr>
          <p:nvPr/>
        </p:nvSpPr>
        <p:spPr bwMode="auto">
          <a:xfrm>
            <a:off x="1600200" y="5085184"/>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rgbClr val="00FF99"/>
                </a:solidFill>
                <a:latin typeface="Times New Roman" panose="02020603050405020304" pitchFamily="18" charset="0"/>
              </a:rPr>
              <a:t>G. Die Leistungen der gesetzlichen Pflegeversicherung</a:t>
            </a:r>
          </a:p>
        </p:txBody>
      </p:sp>
    </p:spTree>
  </p:cSld>
  <p:clrMapOvr>
    <a:masterClrMapping/>
  </p:clrMapOvr>
  <p:transition spd="med">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ußzeilenplatzhalter 2">
            <a:extLst>
              <a:ext uri="{FF2B5EF4-FFF2-40B4-BE49-F238E27FC236}">
                <a16:creationId xmlns:a16="http://schemas.microsoft.com/office/drawing/2014/main" id="{3D387607-DD15-4CD5-AFD6-B160638F4F7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3731" name="Foliennummernplatzhalter 3">
            <a:extLst>
              <a:ext uri="{FF2B5EF4-FFF2-40B4-BE49-F238E27FC236}">
                <a16:creationId xmlns:a16="http://schemas.microsoft.com/office/drawing/2014/main" id="{4809FE62-61F4-4D8F-B012-FA56653760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D8D08C4-7E67-4B79-BE48-D124D64A96B5}" type="slidenum">
              <a:rPr lang="de-DE" altLang="de-DE" sz="1400"/>
              <a:pPr eaLnBrk="1" hangingPunct="1"/>
              <a:t>68</a:t>
            </a:fld>
            <a:endParaRPr lang="de-DE" altLang="de-DE" sz="1400"/>
          </a:p>
        </p:txBody>
      </p:sp>
      <p:sp>
        <p:nvSpPr>
          <p:cNvPr id="73732" name="Text Box 2">
            <a:extLst>
              <a:ext uri="{FF2B5EF4-FFF2-40B4-BE49-F238E27FC236}">
                <a16:creationId xmlns:a16="http://schemas.microsoft.com/office/drawing/2014/main" id="{7C55E8D4-70DE-46CC-805B-7F6EBB2EA82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C. Überblick über die Leistungsarten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Einleitung (1)</a:t>
            </a:r>
          </a:p>
        </p:txBody>
      </p:sp>
      <p:sp>
        <p:nvSpPr>
          <p:cNvPr id="73733" name="Text Box 4">
            <a:extLst>
              <a:ext uri="{FF2B5EF4-FFF2-40B4-BE49-F238E27FC236}">
                <a16:creationId xmlns:a16="http://schemas.microsoft.com/office/drawing/2014/main" id="{C132155C-39E7-4321-8475-C2E5C0013675}"/>
              </a:ext>
            </a:extLst>
          </p:cNvPr>
          <p:cNvSpPr txBox="1">
            <a:spLocks noChangeArrowheads="1"/>
          </p:cNvSpPr>
          <p:nvPr/>
        </p:nvSpPr>
        <p:spPr bwMode="auto">
          <a:xfrm>
            <a:off x="914400" y="2133600"/>
            <a:ext cx="472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1. Struktur des Leistungskatalogs</a:t>
            </a:r>
          </a:p>
        </p:txBody>
      </p:sp>
      <p:sp>
        <p:nvSpPr>
          <p:cNvPr id="97285" name="Text Box 5">
            <a:extLst>
              <a:ext uri="{FF2B5EF4-FFF2-40B4-BE49-F238E27FC236}">
                <a16:creationId xmlns:a16="http://schemas.microsoft.com/office/drawing/2014/main" id="{D791FF6C-294B-4E59-A971-0B3ADA6BA683}"/>
              </a:ext>
            </a:extLst>
          </p:cNvPr>
          <p:cNvSpPr txBox="1">
            <a:spLocks noChangeArrowheads="1"/>
          </p:cNvSpPr>
          <p:nvPr/>
        </p:nvSpPr>
        <p:spPr bwMode="auto">
          <a:xfrm>
            <a:off x="1447800" y="2895600"/>
            <a:ext cx="6096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solidFill>
                  <a:schemeClr val="bg1"/>
                </a:solidFill>
              </a:rPr>
              <a:t>Definition des Versicherungsfalles</a:t>
            </a:r>
          </a:p>
        </p:txBody>
      </p:sp>
      <p:sp>
        <p:nvSpPr>
          <p:cNvPr id="97286" name="Text Box 6">
            <a:extLst>
              <a:ext uri="{FF2B5EF4-FFF2-40B4-BE49-F238E27FC236}">
                <a16:creationId xmlns:a16="http://schemas.microsoft.com/office/drawing/2014/main" id="{742E49AF-1D65-42FF-9206-6F23F3352A71}"/>
              </a:ext>
            </a:extLst>
          </p:cNvPr>
          <p:cNvSpPr txBox="1">
            <a:spLocks noChangeArrowheads="1"/>
          </p:cNvSpPr>
          <p:nvPr/>
        </p:nvSpPr>
        <p:spPr bwMode="auto">
          <a:xfrm>
            <a:off x="457200" y="3810000"/>
            <a:ext cx="3200400" cy="396875"/>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solidFill>
                  <a:schemeClr val="bg1"/>
                </a:solidFill>
              </a:rPr>
              <a:t>Präventionsleistungen</a:t>
            </a:r>
          </a:p>
        </p:txBody>
      </p:sp>
      <p:sp>
        <p:nvSpPr>
          <p:cNvPr id="97287" name="Text Box 7">
            <a:extLst>
              <a:ext uri="{FF2B5EF4-FFF2-40B4-BE49-F238E27FC236}">
                <a16:creationId xmlns:a16="http://schemas.microsoft.com/office/drawing/2014/main" id="{93D3C256-DBBC-4550-A213-C0E9B2D75488}"/>
              </a:ext>
            </a:extLst>
          </p:cNvPr>
          <p:cNvSpPr txBox="1">
            <a:spLocks noChangeArrowheads="1"/>
          </p:cNvSpPr>
          <p:nvPr/>
        </p:nvSpPr>
        <p:spPr bwMode="auto">
          <a:xfrm>
            <a:off x="5638800" y="5318125"/>
            <a:ext cx="3200400" cy="39687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Kurative Leistungen</a:t>
            </a:r>
          </a:p>
        </p:txBody>
      </p:sp>
      <p:sp>
        <p:nvSpPr>
          <p:cNvPr id="97288" name="Text Box 8">
            <a:extLst>
              <a:ext uri="{FF2B5EF4-FFF2-40B4-BE49-F238E27FC236}">
                <a16:creationId xmlns:a16="http://schemas.microsoft.com/office/drawing/2014/main" id="{3FC43861-B06A-4159-B1A1-23CF1DBB552D}"/>
              </a:ext>
            </a:extLst>
          </p:cNvPr>
          <p:cNvSpPr txBox="1">
            <a:spLocks noChangeArrowheads="1"/>
          </p:cNvSpPr>
          <p:nvPr/>
        </p:nvSpPr>
        <p:spPr bwMode="auto">
          <a:xfrm>
            <a:off x="2590800" y="4632325"/>
            <a:ext cx="3886200" cy="3968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Früherkennungsleistungen</a:t>
            </a:r>
          </a:p>
        </p:txBody>
      </p:sp>
      <p:sp>
        <p:nvSpPr>
          <p:cNvPr id="73738" name="Rectangle 9">
            <a:extLst>
              <a:ext uri="{FF2B5EF4-FFF2-40B4-BE49-F238E27FC236}">
                <a16:creationId xmlns:a16="http://schemas.microsoft.com/office/drawing/2014/main" id="{20764338-7121-4BC5-9BB2-FB243AF03F61}"/>
              </a:ext>
            </a:extLst>
          </p:cNvPr>
          <p:cNvSpPr>
            <a:spLocks noGrp="1" noChangeArrowheads="1"/>
          </p:cNvSpPr>
          <p:nvPr>
            <p:ph type="title" idx="4294967295"/>
          </p:nvPr>
        </p:nvSpPr>
        <p:spPr/>
        <p:txBody>
          <a:bodyPr/>
          <a:lstStyle/>
          <a:p>
            <a:pPr eaLnBrk="1" hangingPunct="1"/>
            <a:r>
              <a:rPr lang="de-DE" altLang="de-DE"/>
              <a:t>Leistungsarten Einleitung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5"/>
                                        </p:tgtEl>
                                        <p:attrNameLst>
                                          <p:attrName>style.visibility</p:attrName>
                                        </p:attrNameLst>
                                      </p:cBhvr>
                                      <p:to>
                                        <p:strVal val="visible"/>
                                      </p:to>
                                    </p:set>
                                    <p:anim calcmode="lin" valueType="num">
                                      <p:cBhvr additive="base">
                                        <p:cTn id="7" dur="500" fill="hold"/>
                                        <p:tgtEl>
                                          <p:spTgt spid="97285"/>
                                        </p:tgtEl>
                                        <p:attrNameLst>
                                          <p:attrName>ppt_x</p:attrName>
                                        </p:attrNameLst>
                                      </p:cBhvr>
                                      <p:tavLst>
                                        <p:tav tm="0">
                                          <p:val>
                                            <p:strVal val="0-#ppt_w/2"/>
                                          </p:val>
                                        </p:tav>
                                        <p:tav tm="100000">
                                          <p:val>
                                            <p:strVal val="#ppt_x"/>
                                          </p:val>
                                        </p:tav>
                                      </p:tavLst>
                                    </p:anim>
                                    <p:anim calcmode="lin" valueType="num">
                                      <p:cBhvr additive="base">
                                        <p:cTn id="8" dur="500" fill="hold"/>
                                        <p:tgtEl>
                                          <p:spTgt spid="9728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6"/>
                                        </p:tgtEl>
                                        <p:attrNameLst>
                                          <p:attrName>style.visibility</p:attrName>
                                        </p:attrNameLst>
                                      </p:cBhvr>
                                      <p:to>
                                        <p:strVal val="visible"/>
                                      </p:to>
                                    </p:set>
                                    <p:anim calcmode="lin" valueType="num">
                                      <p:cBhvr additive="base">
                                        <p:cTn id="13" dur="500" fill="hold"/>
                                        <p:tgtEl>
                                          <p:spTgt spid="97286"/>
                                        </p:tgtEl>
                                        <p:attrNameLst>
                                          <p:attrName>ppt_x</p:attrName>
                                        </p:attrNameLst>
                                      </p:cBhvr>
                                      <p:tavLst>
                                        <p:tav tm="0">
                                          <p:val>
                                            <p:strVal val="0-#ppt_w/2"/>
                                          </p:val>
                                        </p:tav>
                                        <p:tav tm="100000">
                                          <p:val>
                                            <p:strVal val="#ppt_x"/>
                                          </p:val>
                                        </p:tav>
                                      </p:tavLst>
                                    </p:anim>
                                    <p:anim calcmode="lin" valueType="num">
                                      <p:cBhvr additive="base">
                                        <p:cTn id="14" dur="500" fill="hold"/>
                                        <p:tgtEl>
                                          <p:spTgt spid="9728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7288"/>
                                        </p:tgtEl>
                                        <p:attrNameLst>
                                          <p:attrName>style.visibility</p:attrName>
                                        </p:attrNameLst>
                                      </p:cBhvr>
                                      <p:to>
                                        <p:strVal val="visible"/>
                                      </p:to>
                                    </p:set>
                                    <p:anim calcmode="lin" valueType="num">
                                      <p:cBhvr additive="base">
                                        <p:cTn id="19" dur="500" fill="hold"/>
                                        <p:tgtEl>
                                          <p:spTgt spid="97288"/>
                                        </p:tgtEl>
                                        <p:attrNameLst>
                                          <p:attrName>ppt_x</p:attrName>
                                        </p:attrNameLst>
                                      </p:cBhvr>
                                      <p:tavLst>
                                        <p:tav tm="0">
                                          <p:val>
                                            <p:strVal val="1+#ppt_w/2"/>
                                          </p:val>
                                        </p:tav>
                                        <p:tav tm="100000">
                                          <p:val>
                                            <p:strVal val="#ppt_x"/>
                                          </p:val>
                                        </p:tav>
                                      </p:tavLst>
                                    </p:anim>
                                    <p:anim calcmode="lin" valueType="num">
                                      <p:cBhvr additive="base">
                                        <p:cTn id="20" dur="500" fill="hold"/>
                                        <p:tgtEl>
                                          <p:spTgt spid="9728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97287"/>
                                        </p:tgtEl>
                                        <p:attrNameLst>
                                          <p:attrName>style.visibility</p:attrName>
                                        </p:attrNameLst>
                                      </p:cBhvr>
                                      <p:to>
                                        <p:strVal val="visible"/>
                                      </p:to>
                                    </p:set>
                                    <p:anim calcmode="lin" valueType="num">
                                      <p:cBhvr additive="base">
                                        <p:cTn id="25" dur="500" fill="hold"/>
                                        <p:tgtEl>
                                          <p:spTgt spid="97287"/>
                                        </p:tgtEl>
                                        <p:attrNameLst>
                                          <p:attrName>ppt_x</p:attrName>
                                        </p:attrNameLst>
                                      </p:cBhvr>
                                      <p:tavLst>
                                        <p:tav tm="0">
                                          <p:val>
                                            <p:strVal val="1+#ppt_w/2"/>
                                          </p:val>
                                        </p:tav>
                                        <p:tav tm="100000">
                                          <p:val>
                                            <p:strVal val="#ppt_x"/>
                                          </p:val>
                                        </p:tav>
                                      </p:tavLst>
                                    </p:anim>
                                    <p:anim calcmode="lin" valueType="num">
                                      <p:cBhvr additive="base">
                                        <p:cTn id="26" dur="500" fill="hold"/>
                                        <p:tgtEl>
                                          <p:spTgt spid="972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5" grpId="0" animBg="1" autoUpdateAnimBg="0"/>
      <p:bldP spid="97286" grpId="0" animBg="1" autoUpdateAnimBg="0"/>
      <p:bldP spid="97287" grpId="0" animBg="1" autoUpdateAnimBg="0"/>
      <p:bldP spid="97288" grpId="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ußzeilenplatzhalter 2">
            <a:extLst>
              <a:ext uri="{FF2B5EF4-FFF2-40B4-BE49-F238E27FC236}">
                <a16:creationId xmlns:a16="http://schemas.microsoft.com/office/drawing/2014/main" id="{33182ED3-EF70-4268-BC2D-DE16FCA79B7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28" name="Foliennummernplatzhalter 3">
            <a:extLst>
              <a:ext uri="{FF2B5EF4-FFF2-40B4-BE49-F238E27FC236}">
                <a16:creationId xmlns:a16="http://schemas.microsoft.com/office/drawing/2014/main" id="{B3D246CD-70F7-47E3-AB24-810A70E35D2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CCA5235-3BA0-4131-97A6-127B809D240D}" type="slidenum">
              <a:rPr lang="de-DE" altLang="de-DE" sz="1400"/>
              <a:pPr eaLnBrk="1" hangingPunct="1"/>
              <a:t>69</a:t>
            </a:fld>
            <a:endParaRPr lang="de-DE" altLang="de-DE" sz="1400"/>
          </a:p>
        </p:txBody>
      </p:sp>
      <p:sp>
        <p:nvSpPr>
          <p:cNvPr id="1029" name="Text Box 3">
            <a:extLst>
              <a:ext uri="{FF2B5EF4-FFF2-40B4-BE49-F238E27FC236}">
                <a16:creationId xmlns:a16="http://schemas.microsoft.com/office/drawing/2014/main" id="{8982040E-F0A0-45E8-B38C-BA196137133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C. Überblick über die Leistungsarten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 Einleitung (II)</a:t>
            </a:r>
          </a:p>
        </p:txBody>
      </p:sp>
      <p:graphicFrame>
        <p:nvGraphicFramePr>
          <p:cNvPr id="2" name="Object 1024">
            <a:extLst>
              <a:ext uri="{FF2B5EF4-FFF2-40B4-BE49-F238E27FC236}">
                <a16:creationId xmlns:a16="http://schemas.microsoft.com/office/drawing/2014/main" id="{58962C1E-E0A5-498F-9D0B-0ACE95258112}"/>
              </a:ext>
            </a:extLst>
          </p:cNvPr>
          <p:cNvGraphicFramePr>
            <a:graphicFrameLocks noChangeAspect="1"/>
          </p:cNvGraphicFramePr>
          <p:nvPr>
            <p:extLst>
              <p:ext uri="{D42A27DB-BD31-4B8C-83A1-F6EECF244321}">
                <p14:modId xmlns:p14="http://schemas.microsoft.com/office/powerpoint/2010/main" val="2308700327"/>
              </p:ext>
            </p:extLst>
          </p:nvPr>
        </p:nvGraphicFramePr>
        <p:xfrm>
          <a:off x="-146050" y="2390773"/>
          <a:ext cx="9271000" cy="6500813"/>
        </p:xfrm>
        <a:graphic>
          <a:graphicData uri="http://schemas.openxmlformats.org/drawingml/2006/chart">
            <c:chart xmlns:c="http://schemas.openxmlformats.org/drawingml/2006/chart" xmlns:r="http://schemas.openxmlformats.org/officeDocument/2006/relationships" r:id="rId2"/>
          </a:graphicData>
        </a:graphic>
      </p:graphicFrame>
      <p:sp>
        <p:nvSpPr>
          <p:cNvPr id="1030" name="Text Box 5">
            <a:extLst>
              <a:ext uri="{FF2B5EF4-FFF2-40B4-BE49-F238E27FC236}">
                <a16:creationId xmlns:a16="http://schemas.microsoft.com/office/drawing/2014/main" id="{AF37091E-A769-41C2-939E-79CFB461769B}"/>
              </a:ext>
            </a:extLst>
          </p:cNvPr>
          <p:cNvSpPr txBox="1">
            <a:spLocks noChangeArrowheads="1"/>
          </p:cNvSpPr>
          <p:nvPr/>
        </p:nvSpPr>
        <p:spPr bwMode="auto">
          <a:xfrm>
            <a:off x="1219200" y="1905000"/>
            <a:ext cx="601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2. Überblick über die Leistungsausgaben</a:t>
            </a:r>
          </a:p>
        </p:txBody>
      </p:sp>
      <p:sp>
        <p:nvSpPr>
          <p:cNvPr id="1031" name="Rectangle 6">
            <a:extLst>
              <a:ext uri="{FF2B5EF4-FFF2-40B4-BE49-F238E27FC236}">
                <a16:creationId xmlns:a16="http://schemas.microsoft.com/office/drawing/2014/main" id="{545D959E-0CD1-4143-AAE6-596DED56AA8D}"/>
              </a:ext>
            </a:extLst>
          </p:cNvPr>
          <p:cNvSpPr>
            <a:spLocks noGrp="1" noChangeArrowheads="1"/>
          </p:cNvSpPr>
          <p:nvPr>
            <p:ph type="title" idx="4294967295"/>
          </p:nvPr>
        </p:nvSpPr>
        <p:spPr/>
        <p:txBody>
          <a:bodyPr/>
          <a:lstStyle/>
          <a:p>
            <a:pPr eaLnBrk="1" hangingPunct="1"/>
            <a:r>
              <a:rPr lang="de-DE" altLang="de-DE"/>
              <a:t>Einleitung 2 Kostenübersicht</a:t>
            </a:r>
          </a:p>
        </p:txBody>
      </p:sp>
      <p:pic>
        <p:nvPicPr>
          <p:cNvPr id="1032" name="Picture 8" descr="http://tbn0.google.com/images?q=tbn:eyx0YJ4r12FHBM:http://img.stern.de/_content/58/71/587176/arzt_500.jpg">
            <a:hlinkClick r:id="rId3"/>
            <a:extLst>
              <a:ext uri="{FF2B5EF4-FFF2-40B4-BE49-F238E27FC236}">
                <a16:creationId xmlns:a16="http://schemas.microsoft.com/office/drawing/2014/main" id="{89493D1A-26AB-4234-8710-A1F493D05F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200" y="5694363"/>
            <a:ext cx="106680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0" descr="http://tbn0.google.com/images?q=tbn:ostXg7z846CrFM:http://www.digifon-alarmbox.de/images/krankenhaus.gif">
            <a:hlinkClick r:id="rId5"/>
            <a:extLst>
              <a:ext uri="{FF2B5EF4-FFF2-40B4-BE49-F238E27FC236}">
                <a16:creationId xmlns:a16="http://schemas.microsoft.com/office/drawing/2014/main" id="{57127754-4CBF-46EF-8493-93C68A8BC1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4400" y="2430462"/>
            <a:ext cx="1219200"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2" descr="http://tbn0.google.com/images?q=tbn:BJ64-GsFjUFbIM:http://www.zipperlein.com/catalog/images/standard_rollstuhl.jpg">
            <a:hlinkClick r:id="rId7"/>
            <a:extLst>
              <a:ext uri="{FF2B5EF4-FFF2-40B4-BE49-F238E27FC236}">
                <a16:creationId xmlns:a16="http://schemas.microsoft.com/office/drawing/2014/main" id="{7F785BDC-53ED-4F94-99D9-68E7D8A0853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29100" y="2526506"/>
            <a:ext cx="6096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4" descr="http://tbn0.google.com/images?q=tbn:nujPv8MNMCWjfM:http://www.flensburg-online.de/gesundheit/tabletten.jpg">
            <a:hlinkClick r:id="rId9"/>
            <a:extLst>
              <a:ext uri="{FF2B5EF4-FFF2-40B4-BE49-F238E27FC236}">
                <a16:creationId xmlns:a16="http://schemas.microsoft.com/office/drawing/2014/main" id="{2B68A335-27EE-4A50-9A3D-5DDA2F743B7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71700" y="2582863"/>
            <a:ext cx="6858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6" descr="http://tbn0.google.com/images?q=tbn:g31GwFK9vFgqWM:http://www.welt.de/multimedia/archive/00224/zahnarzt_DW_Wissens_224493g.jpg">
            <a:hlinkClick r:id="rId11"/>
            <a:extLst>
              <a:ext uri="{FF2B5EF4-FFF2-40B4-BE49-F238E27FC236}">
                <a16:creationId xmlns:a16="http://schemas.microsoft.com/office/drawing/2014/main" id="{D01C950C-FCBD-4224-8947-814661A70A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 y="5408611"/>
            <a:ext cx="10668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8" descr="http://tbn0.google.com/images?q=tbn:UE2y4lusLU-VTM:http://www.kredite-net.de/geld1.gif">
            <a:hlinkClick r:id="rId13"/>
            <a:extLst>
              <a:ext uri="{FF2B5EF4-FFF2-40B4-BE49-F238E27FC236}">
                <a16:creationId xmlns:a16="http://schemas.microsoft.com/office/drawing/2014/main" id="{617B2ECF-36B1-4C81-BAC4-A311BE004C9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45350" y="5508625"/>
            <a:ext cx="9906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20" descr="http://tbn0.google.com/images?q=tbn:j4wGSS6-vGEaGM:http://www.seg-unterfarrnbach.de/1/files/1_3.jpg">
            <a:hlinkClick r:id="rId15"/>
            <a:extLst>
              <a:ext uri="{FF2B5EF4-FFF2-40B4-BE49-F238E27FC236}">
                <a16:creationId xmlns:a16="http://schemas.microsoft.com/office/drawing/2014/main" id="{C06BB500-C5BE-4BA1-8D81-018F039E91B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613400" y="5694363"/>
            <a:ext cx="114300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22" descr="http://tbn0.google.com/images?q=tbn:7H5Da5AIXuRg-M:http://www.ld7.de/oeffentlich/sonstiges/aok/bilder/aok10v.jpg">
            <a:hlinkClick r:id="rId17"/>
            <a:extLst>
              <a:ext uri="{FF2B5EF4-FFF2-40B4-BE49-F238E27FC236}">
                <a16:creationId xmlns:a16="http://schemas.microsoft.com/office/drawing/2014/main" id="{2C48546D-6EEE-431C-B021-C99D4D05CA0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t="24243"/>
          <a:stretch>
            <a:fillRect/>
          </a:stretch>
        </p:blipFill>
        <p:spPr bwMode="auto">
          <a:xfrm>
            <a:off x="50800" y="3582192"/>
            <a:ext cx="990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
                                            <p:graphicEl>
                                              <a:chart seriesIdx="-4" categoryIdx="2" bldStep="category"/>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
                                            <p:graphicEl>
                                              <a:chart seriesIdx="-4" categoryIdx="3" bldStep="category"/>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
                                            <p:graphicEl>
                                              <a:chart seriesIdx="-4" categoryIdx="4" bldStep="category"/>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
                                            <p:graphicEl>
                                              <a:chart seriesIdx="-4" categoryIdx="5" bldStep="category"/>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
                                            <p:graphicEl>
                                              <a:chart seriesIdx="-4" categoryIdx="6" bldStep="category"/>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
                                            <p:graphicEl>
                                              <a:chart seriesIdx="-4" categoryIdx="7" bldStep="category"/>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
                                            <p:graphicEl>
                                              <a:chart seriesIdx="-4" categoryIdx="8" bldStep="category"/>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
                                            <p:graphicEl>
                                              <a:chart seriesIdx="-4" categoryIdx="9"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ußzeilenplatzhalter 2">
            <a:extLst>
              <a:ext uri="{FF2B5EF4-FFF2-40B4-BE49-F238E27FC236}">
                <a16:creationId xmlns:a16="http://schemas.microsoft.com/office/drawing/2014/main" id="{0356141F-8BF9-47FB-A8CC-778EDBB78FC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243" name="Foliennummernplatzhalter 3">
            <a:extLst>
              <a:ext uri="{FF2B5EF4-FFF2-40B4-BE49-F238E27FC236}">
                <a16:creationId xmlns:a16="http://schemas.microsoft.com/office/drawing/2014/main" id="{883CF383-B767-4D75-9219-1F8E28888FC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BC1A2F7-BF87-4054-9AB0-2F404D6F2166}" type="slidenum">
              <a:rPr lang="de-DE" altLang="de-DE" sz="1400"/>
              <a:pPr eaLnBrk="1" hangingPunct="1"/>
              <a:t>7</a:t>
            </a:fld>
            <a:endParaRPr lang="de-DE" altLang="de-DE" sz="1400"/>
          </a:p>
        </p:txBody>
      </p:sp>
      <p:sp>
        <p:nvSpPr>
          <p:cNvPr id="10244" name="Rectangle 4">
            <a:extLst>
              <a:ext uri="{FF2B5EF4-FFF2-40B4-BE49-F238E27FC236}">
                <a16:creationId xmlns:a16="http://schemas.microsoft.com/office/drawing/2014/main" id="{C4C7FF6A-F0D5-4583-A037-93AF137DE84D}"/>
              </a:ext>
            </a:extLst>
          </p:cNvPr>
          <p:cNvSpPr>
            <a:spLocks noGrp="1" noChangeArrowheads="1"/>
          </p:cNvSpPr>
          <p:nvPr>
            <p:ph type="title" idx="4294967295"/>
          </p:nvPr>
        </p:nvSpPr>
        <p:spPr/>
        <p:txBody>
          <a:bodyPr/>
          <a:lstStyle/>
          <a:p>
            <a:pPr eaLnBrk="1" hangingPunct="1"/>
            <a:r>
              <a:rPr lang="de-DE" altLang="de-DE"/>
              <a:t>Gliederung Leistungen 2</a:t>
            </a:r>
          </a:p>
        </p:txBody>
      </p:sp>
      <p:sp>
        <p:nvSpPr>
          <p:cNvPr id="10245" name="Text Box 2">
            <a:extLst>
              <a:ext uri="{FF2B5EF4-FFF2-40B4-BE49-F238E27FC236}">
                <a16:creationId xmlns:a16="http://schemas.microsoft.com/office/drawing/2014/main" id="{4C72B882-B1FF-435D-ABCD-FB05DEA1A037}"/>
              </a:ext>
            </a:extLst>
          </p:cNvPr>
          <p:cNvSpPr txBox="1">
            <a:spLocks noChangeArrowheads="1"/>
          </p:cNvSpPr>
          <p:nvPr/>
        </p:nvSpPr>
        <p:spPr bwMode="auto">
          <a:xfrm>
            <a:off x="1600200" y="762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 Die Leistungen im einzelnen (2)</a:t>
            </a:r>
          </a:p>
        </p:txBody>
      </p:sp>
      <p:sp>
        <p:nvSpPr>
          <p:cNvPr id="10246" name="Text Box 3">
            <a:extLst>
              <a:ext uri="{FF2B5EF4-FFF2-40B4-BE49-F238E27FC236}">
                <a16:creationId xmlns:a16="http://schemas.microsoft.com/office/drawing/2014/main" id="{98AB946A-EE9C-4938-9E4F-ACF48EB75EC9}"/>
              </a:ext>
            </a:extLst>
          </p:cNvPr>
          <p:cNvSpPr txBox="1">
            <a:spLocks noChangeArrowheads="1"/>
          </p:cNvSpPr>
          <p:nvPr/>
        </p:nvSpPr>
        <p:spPr bwMode="auto">
          <a:xfrm>
            <a:off x="762000" y="2590800"/>
            <a:ext cx="80010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dirty="0">
                <a:latin typeface="Arial" panose="020B0604020202020204" pitchFamily="34" charset="0"/>
                <a:cs typeface="Arial" panose="020B0604020202020204" pitchFamily="34" charset="0"/>
              </a:rPr>
              <a:t>Leistungen zur Früherkennung von Krankheiten</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Gesundheitsuntersuchungen</a:t>
            </a:r>
          </a:p>
          <a:p>
            <a:pPr eaLnBrk="1" hangingPunct="1">
              <a:spcBef>
                <a:spcPct val="50000"/>
              </a:spcBef>
            </a:pPr>
            <a:r>
              <a:rPr lang="de-DE" altLang="de-DE" sz="1800" dirty="0">
                <a:latin typeface="Arial" panose="020B0604020202020204" pitchFamily="34" charset="0"/>
                <a:cs typeface="Arial" panose="020B0604020202020204" pitchFamily="34" charset="0"/>
              </a:rPr>
              <a:t>	2. Kinderuntersuchungen</a:t>
            </a:r>
            <a:r>
              <a:rPr lang="de-DE" altLang="de-DE" sz="1800" dirty="0">
                <a:latin typeface="Times New Roman" panose="02020603050405020304" pitchFamily="18" charset="0"/>
              </a:rPr>
              <a:t>	</a:t>
            </a:r>
          </a:p>
        </p:txBody>
      </p:sp>
    </p:spTree>
  </p:cSld>
  <p:clrMapOvr>
    <a:masterClrMapping/>
  </p:clrMapOvr>
  <p:transition spd="med">
    <p:wipe dir="r"/>
  </p:transition>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Fußzeilenplatzhalter 2">
            <a:extLst>
              <a:ext uri="{FF2B5EF4-FFF2-40B4-BE49-F238E27FC236}">
                <a16:creationId xmlns:a16="http://schemas.microsoft.com/office/drawing/2014/main" id="{DD39478B-A983-43AC-884C-23A232F3190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4755" name="Foliennummernplatzhalter 3">
            <a:extLst>
              <a:ext uri="{FF2B5EF4-FFF2-40B4-BE49-F238E27FC236}">
                <a16:creationId xmlns:a16="http://schemas.microsoft.com/office/drawing/2014/main" id="{A9A3304C-DD42-4F7D-89E2-231129A31B1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E857846-AA9C-4CDD-B78E-19231C14CECD}" type="slidenum">
              <a:rPr lang="de-DE" altLang="de-DE" sz="1400"/>
              <a:pPr eaLnBrk="1" hangingPunct="1"/>
              <a:t>70</a:t>
            </a:fld>
            <a:endParaRPr lang="de-DE" altLang="de-DE" sz="1400"/>
          </a:p>
        </p:txBody>
      </p:sp>
      <p:sp>
        <p:nvSpPr>
          <p:cNvPr id="74756" name="Text Box 2">
            <a:extLst>
              <a:ext uri="{FF2B5EF4-FFF2-40B4-BE49-F238E27FC236}">
                <a16:creationId xmlns:a16="http://schemas.microsoft.com/office/drawing/2014/main" id="{CB3F1BA1-9807-40AB-8E9B-4675E304731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C. Überblick über die Leistungsarten</a:t>
            </a:r>
          </a:p>
          <a:p>
            <a:pPr eaLnBrk="1" hangingPunct="1">
              <a:spcBef>
                <a:spcPct val="50000"/>
              </a:spcBef>
            </a:pPr>
            <a:r>
              <a:rPr lang="de-DE" altLang="de-DE">
                <a:latin typeface="Times New Roman" panose="02020603050405020304" pitchFamily="18" charset="0"/>
              </a:rPr>
              <a:t>	</a:t>
            </a:r>
            <a:r>
              <a:rPr lang="de-DE" altLang="de-DE" sz="2000">
                <a:latin typeface="Times New Roman" panose="02020603050405020304" pitchFamily="18" charset="0"/>
              </a:rPr>
              <a:t>II. Die Leistungsarten</a:t>
            </a:r>
          </a:p>
        </p:txBody>
      </p:sp>
      <p:sp>
        <p:nvSpPr>
          <p:cNvPr id="74757" name="Text Box 18">
            <a:extLst>
              <a:ext uri="{FF2B5EF4-FFF2-40B4-BE49-F238E27FC236}">
                <a16:creationId xmlns:a16="http://schemas.microsoft.com/office/drawing/2014/main" id="{7DF7D99E-7D80-4CEF-A1D6-0C6950BD6C93}"/>
              </a:ext>
            </a:extLst>
          </p:cNvPr>
          <p:cNvSpPr txBox="1">
            <a:spLocks noChangeArrowheads="1"/>
          </p:cNvSpPr>
          <p:nvPr/>
        </p:nvSpPr>
        <p:spPr bwMode="auto">
          <a:xfrm>
            <a:off x="838200" y="1981200"/>
            <a:ext cx="7696200"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dirty="0"/>
              <a:t>§ 11 SGB V </a:t>
            </a:r>
            <a:endParaRPr lang="de-DE" altLang="de-DE" sz="1800" dirty="0"/>
          </a:p>
          <a:p>
            <a:pPr algn="ctr" eaLnBrk="1" hangingPunct="1">
              <a:spcBef>
                <a:spcPct val="50000"/>
              </a:spcBef>
            </a:pPr>
            <a:r>
              <a:rPr lang="de-DE" altLang="de-DE" sz="1800" b="1" dirty="0"/>
              <a:t>Leistungsarten </a:t>
            </a:r>
            <a:endParaRPr lang="de-DE" altLang="de-DE" sz="1800" dirty="0"/>
          </a:p>
          <a:p>
            <a:pPr eaLnBrk="1" hangingPunct="1">
              <a:spcBef>
                <a:spcPct val="50000"/>
              </a:spcBef>
            </a:pPr>
            <a:r>
              <a:rPr lang="de-DE" altLang="de-DE" sz="1800" dirty="0"/>
              <a:t>(1) Versicherte haben nach den folgenden Vorschriften Anspruch auf Leistungen </a:t>
            </a:r>
          </a:p>
          <a:p>
            <a:pPr eaLnBrk="1" hangingPunct="1">
              <a:spcBef>
                <a:spcPct val="50000"/>
              </a:spcBef>
            </a:pPr>
            <a:r>
              <a:rPr lang="de-DE" altLang="de-DE" sz="1800" dirty="0"/>
              <a:t>1.  bei Schwangerschaft und Mutterschaft </a:t>
            </a:r>
            <a:r>
              <a:rPr lang="de-DE" altLang="de-DE" sz="1800" dirty="0">
                <a:solidFill>
                  <a:srgbClr val="FF0000"/>
                </a:solidFill>
              </a:rPr>
              <a:t>(§§ 24c bis 24i</a:t>
            </a:r>
            <a:r>
              <a:rPr lang="de-DE" altLang="de-DE" sz="1800" dirty="0"/>
              <a:t>)</a:t>
            </a:r>
          </a:p>
          <a:p>
            <a:pPr eaLnBrk="1" hangingPunct="1">
              <a:spcBef>
                <a:spcPct val="50000"/>
              </a:spcBef>
            </a:pPr>
            <a:r>
              <a:rPr lang="de-DE" altLang="de-DE" sz="1800" dirty="0"/>
              <a:t>2.  zur Verhütung von Krankheiten und von deren Verschlimmerung sowie zur Empfängnisverhütung, bei Sterilisation und bei Schwangerschaftsabbruch ( </a:t>
            </a:r>
            <a:r>
              <a:rPr lang="de-DE" altLang="de-DE" sz="1800" dirty="0">
                <a:solidFill>
                  <a:schemeClr val="hlink"/>
                </a:solidFill>
              </a:rPr>
              <a:t>§§ 20 bis 24b</a:t>
            </a:r>
            <a:r>
              <a:rPr lang="de-DE" altLang="de-DE" sz="1800" dirty="0">
                <a:solidFill>
                  <a:srgbClr val="0000FF"/>
                </a:solidFill>
              </a:rPr>
              <a:t> </a:t>
            </a:r>
            <a:r>
              <a:rPr lang="de-DE" altLang="de-DE" sz="1800" dirty="0"/>
              <a:t>), </a:t>
            </a:r>
          </a:p>
          <a:p>
            <a:pPr eaLnBrk="1" hangingPunct="1">
              <a:spcBef>
                <a:spcPct val="50000"/>
              </a:spcBef>
            </a:pPr>
            <a:r>
              <a:rPr lang="de-DE" altLang="de-DE" sz="1800" dirty="0"/>
              <a:t>3.  zur Früherkennung von Krankheiten ( </a:t>
            </a:r>
            <a:r>
              <a:rPr lang="de-DE" altLang="de-DE" sz="1800" dirty="0">
                <a:solidFill>
                  <a:schemeClr val="hlink"/>
                </a:solidFill>
              </a:rPr>
              <a:t>§§ 25 und 26</a:t>
            </a:r>
            <a:r>
              <a:rPr lang="de-DE" altLang="de-DE" sz="1800" dirty="0">
                <a:solidFill>
                  <a:srgbClr val="0000FF"/>
                </a:solidFill>
              </a:rPr>
              <a:t> </a:t>
            </a:r>
            <a:r>
              <a:rPr lang="de-DE" altLang="de-DE" sz="1800" dirty="0"/>
              <a:t>), </a:t>
            </a:r>
          </a:p>
          <a:p>
            <a:pPr eaLnBrk="1" hangingPunct="1">
              <a:spcBef>
                <a:spcPct val="50000"/>
              </a:spcBef>
            </a:pPr>
            <a:r>
              <a:rPr lang="de-DE" altLang="de-DE" sz="1800" dirty="0"/>
              <a:t>4.  zur Behandlung einer Krankheit ( </a:t>
            </a:r>
            <a:r>
              <a:rPr lang="de-DE" altLang="de-DE" sz="1800" dirty="0">
                <a:solidFill>
                  <a:schemeClr val="hlink"/>
                </a:solidFill>
              </a:rPr>
              <a:t>§§ 27 bis 52</a:t>
            </a:r>
            <a:r>
              <a:rPr lang="de-DE" altLang="de-DE" sz="1800" dirty="0">
                <a:solidFill>
                  <a:srgbClr val="0000FF"/>
                </a:solidFill>
              </a:rPr>
              <a:t> </a:t>
            </a:r>
            <a:r>
              <a:rPr lang="de-DE" altLang="de-DE" sz="1800" dirty="0"/>
              <a:t>), </a:t>
            </a:r>
          </a:p>
          <a:p>
            <a:pPr eaLnBrk="1" hangingPunct="1">
              <a:spcBef>
                <a:spcPct val="50000"/>
              </a:spcBef>
            </a:pPr>
            <a:r>
              <a:rPr lang="de-DE" altLang="de-DE" sz="1800" dirty="0"/>
              <a:t>5.  des persönlichen Budgets nach </a:t>
            </a:r>
            <a:r>
              <a:rPr lang="de-DE" altLang="de-DE" sz="1800" dirty="0">
                <a:solidFill>
                  <a:schemeClr val="hlink"/>
                </a:solidFill>
              </a:rPr>
              <a:t>§ 17 Abs. 2 bis 4 des Neunten Buches</a:t>
            </a:r>
            <a:endParaRPr lang="de-DE" altLang="de-DE" sz="1800" dirty="0"/>
          </a:p>
        </p:txBody>
      </p:sp>
      <p:sp>
        <p:nvSpPr>
          <p:cNvPr id="74758" name="Rectangle 19">
            <a:extLst>
              <a:ext uri="{FF2B5EF4-FFF2-40B4-BE49-F238E27FC236}">
                <a16:creationId xmlns:a16="http://schemas.microsoft.com/office/drawing/2014/main" id="{7D6E95EB-4BF0-496A-9559-E0F7C30137CF}"/>
              </a:ext>
            </a:extLst>
          </p:cNvPr>
          <p:cNvSpPr>
            <a:spLocks noGrp="1" noChangeArrowheads="1"/>
          </p:cNvSpPr>
          <p:nvPr>
            <p:ph type="title" idx="4294967295"/>
          </p:nvPr>
        </p:nvSpPr>
        <p:spPr/>
        <p:txBody>
          <a:bodyPr/>
          <a:lstStyle/>
          <a:p>
            <a:pPr eaLnBrk="1" hangingPunct="1"/>
            <a:r>
              <a:rPr lang="de-DE" altLang="de-DE"/>
              <a:t>Leistungsarten</a:t>
            </a:r>
          </a:p>
        </p:txBody>
      </p:sp>
    </p:spTree>
  </p:cSld>
  <p:clrMapOvr>
    <a:masterClrMapping/>
  </p:clrMapOvr>
  <p:transition spd="med">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ußzeilenplatzhalter 2">
            <a:extLst>
              <a:ext uri="{FF2B5EF4-FFF2-40B4-BE49-F238E27FC236}">
                <a16:creationId xmlns:a16="http://schemas.microsoft.com/office/drawing/2014/main" id="{B8C112A0-2676-495B-9C91-0B643CC718D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5779" name="Foliennummernplatzhalter 3">
            <a:extLst>
              <a:ext uri="{FF2B5EF4-FFF2-40B4-BE49-F238E27FC236}">
                <a16:creationId xmlns:a16="http://schemas.microsoft.com/office/drawing/2014/main" id="{F53213A7-1800-4AF1-9925-30ECFCC1F63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E6817E4-D4D1-4762-8620-96F932ACB947}" type="slidenum">
              <a:rPr lang="de-DE" altLang="de-DE" sz="1400"/>
              <a:pPr eaLnBrk="1" hangingPunct="1"/>
              <a:t>71</a:t>
            </a:fld>
            <a:endParaRPr lang="de-DE" altLang="de-DE" sz="1400"/>
          </a:p>
        </p:txBody>
      </p:sp>
      <p:sp>
        <p:nvSpPr>
          <p:cNvPr id="99330" name="Rectangle 2">
            <a:extLst>
              <a:ext uri="{FF2B5EF4-FFF2-40B4-BE49-F238E27FC236}">
                <a16:creationId xmlns:a16="http://schemas.microsoft.com/office/drawing/2014/main" id="{10D31CAD-A103-437C-83B2-FADC2C61EC33}"/>
              </a:ext>
            </a:extLst>
          </p:cNvPr>
          <p:cNvSpPr>
            <a:spLocks noChangeArrowheads="1"/>
          </p:cNvSpPr>
          <p:nvPr/>
        </p:nvSpPr>
        <p:spPr bwMode="auto">
          <a:xfrm>
            <a:off x="1219200" y="2209800"/>
            <a:ext cx="7391400" cy="3886200"/>
          </a:xfrm>
          <a:prstGeom prst="rect">
            <a:avLst/>
          </a:prstGeom>
          <a:solidFill>
            <a:srgbClr val="FFFF66"/>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de-DE"/>
          </a:p>
        </p:txBody>
      </p:sp>
      <p:sp>
        <p:nvSpPr>
          <p:cNvPr id="75781" name="Text Box 3">
            <a:extLst>
              <a:ext uri="{FF2B5EF4-FFF2-40B4-BE49-F238E27FC236}">
                <a16:creationId xmlns:a16="http://schemas.microsoft.com/office/drawing/2014/main" id="{F1A27C28-1C96-4CB3-9658-208693648B1E}"/>
              </a:ext>
            </a:extLst>
          </p:cNvPr>
          <p:cNvSpPr txBox="1">
            <a:spLocks noChangeArrowheads="1"/>
          </p:cNvSpPr>
          <p:nvPr/>
        </p:nvSpPr>
        <p:spPr bwMode="auto">
          <a:xfrm>
            <a:off x="1828800" y="762000"/>
            <a:ext cx="2743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4000">
                <a:latin typeface="Times New Roman" panose="02020603050405020304" pitchFamily="18" charset="0"/>
              </a:rPr>
              <a:t>Gliederung:</a:t>
            </a:r>
          </a:p>
        </p:txBody>
      </p:sp>
      <p:sp>
        <p:nvSpPr>
          <p:cNvPr id="75782" name="Text Box 4">
            <a:extLst>
              <a:ext uri="{FF2B5EF4-FFF2-40B4-BE49-F238E27FC236}">
                <a16:creationId xmlns:a16="http://schemas.microsoft.com/office/drawing/2014/main" id="{7DC599FA-E2A9-477A-A42E-5C789B5E49DA}"/>
              </a:ext>
            </a:extLst>
          </p:cNvPr>
          <p:cNvSpPr txBox="1">
            <a:spLocks noChangeArrowheads="1"/>
          </p:cNvSpPr>
          <p:nvPr/>
        </p:nvSpPr>
        <p:spPr bwMode="auto">
          <a:xfrm>
            <a:off x="1600200" y="2286000"/>
            <a:ext cx="594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A. Verfassungsrechtliche Grundlagen</a:t>
            </a:r>
          </a:p>
        </p:txBody>
      </p:sp>
      <p:sp>
        <p:nvSpPr>
          <p:cNvPr id="75783" name="Text Box 5">
            <a:extLst>
              <a:ext uri="{FF2B5EF4-FFF2-40B4-BE49-F238E27FC236}">
                <a16:creationId xmlns:a16="http://schemas.microsoft.com/office/drawing/2014/main" id="{30C77B54-082B-4787-8563-53A4EB8641D6}"/>
              </a:ext>
            </a:extLst>
          </p:cNvPr>
          <p:cNvSpPr txBox="1">
            <a:spLocks noChangeArrowheads="1"/>
          </p:cNvSpPr>
          <p:nvPr/>
        </p:nvSpPr>
        <p:spPr bwMode="auto">
          <a:xfrm>
            <a:off x="1600200" y="2743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B. Allgemeine Grundsätze des Leistungsrechts</a:t>
            </a:r>
          </a:p>
        </p:txBody>
      </p:sp>
      <p:sp>
        <p:nvSpPr>
          <p:cNvPr id="75784" name="Text Box 6">
            <a:extLst>
              <a:ext uri="{FF2B5EF4-FFF2-40B4-BE49-F238E27FC236}">
                <a16:creationId xmlns:a16="http://schemas.microsoft.com/office/drawing/2014/main" id="{576FD55E-A0C2-4BD1-9C24-50CA3184F3F8}"/>
              </a:ext>
            </a:extLst>
          </p:cNvPr>
          <p:cNvSpPr txBox="1">
            <a:spLocks noChangeArrowheads="1"/>
          </p:cNvSpPr>
          <p:nvPr/>
        </p:nvSpPr>
        <p:spPr bwMode="auto">
          <a:xfrm>
            <a:off x="1600200" y="3200400"/>
            <a:ext cx="534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a:solidFill>
                  <a:schemeClr val="accent1"/>
                </a:solidFill>
                <a:latin typeface="Times New Roman" panose="02020603050405020304" pitchFamily="18" charset="0"/>
              </a:rPr>
              <a:t>C. Überblick über die Leistungsarten</a:t>
            </a:r>
          </a:p>
        </p:txBody>
      </p:sp>
      <p:sp>
        <p:nvSpPr>
          <p:cNvPr id="75785" name="Text Box 7">
            <a:extLst>
              <a:ext uri="{FF2B5EF4-FFF2-40B4-BE49-F238E27FC236}">
                <a16:creationId xmlns:a16="http://schemas.microsoft.com/office/drawing/2014/main" id="{048F9C2F-3D93-49F8-B775-B31DEF168C4B}"/>
              </a:ext>
            </a:extLst>
          </p:cNvPr>
          <p:cNvSpPr txBox="1">
            <a:spLocks noChangeArrowheads="1"/>
          </p:cNvSpPr>
          <p:nvPr/>
        </p:nvSpPr>
        <p:spPr bwMode="auto">
          <a:xfrm>
            <a:off x="1600200" y="36576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p:txBody>
      </p:sp>
      <p:sp>
        <p:nvSpPr>
          <p:cNvPr id="75786" name="Text Box 8">
            <a:extLst>
              <a:ext uri="{FF2B5EF4-FFF2-40B4-BE49-F238E27FC236}">
                <a16:creationId xmlns:a16="http://schemas.microsoft.com/office/drawing/2014/main" id="{9376FC18-C30A-4439-A9F5-DA56EF45FC98}"/>
              </a:ext>
            </a:extLst>
          </p:cNvPr>
          <p:cNvSpPr txBox="1">
            <a:spLocks noChangeArrowheads="1"/>
          </p:cNvSpPr>
          <p:nvPr/>
        </p:nvSpPr>
        <p:spPr bwMode="auto">
          <a:xfrm>
            <a:off x="1600200" y="4114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solidFill>
                  <a:schemeClr val="accent1"/>
                </a:solidFill>
                <a:latin typeface="Times New Roman" panose="02020603050405020304" pitchFamily="18" charset="0"/>
              </a:rPr>
              <a:t>E. „Experimentierklauseln“, neue Versorgungsformen</a:t>
            </a:r>
          </a:p>
        </p:txBody>
      </p:sp>
      <p:sp>
        <p:nvSpPr>
          <p:cNvPr id="75788" name="Text Box 10">
            <a:extLst>
              <a:ext uri="{FF2B5EF4-FFF2-40B4-BE49-F238E27FC236}">
                <a16:creationId xmlns:a16="http://schemas.microsoft.com/office/drawing/2014/main" id="{D6945F69-56D6-4E61-A656-6003BC819AAD}"/>
              </a:ext>
            </a:extLst>
          </p:cNvPr>
          <p:cNvSpPr txBox="1">
            <a:spLocks noChangeArrowheads="1"/>
          </p:cNvSpPr>
          <p:nvPr/>
        </p:nvSpPr>
        <p:spPr bwMode="auto">
          <a:xfrm>
            <a:off x="1595189" y="4581128"/>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chemeClr val="accent1"/>
                </a:solidFill>
                <a:latin typeface="Times New Roman" panose="02020603050405020304" pitchFamily="18" charset="0"/>
              </a:rPr>
              <a:t>F. Rück- und Ausblick: Die Gesundheitsreformen</a:t>
            </a:r>
          </a:p>
        </p:txBody>
      </p:sp>
      <p:sp>
        <p:nvSpPr>
          <p:cNvPr id="75789" name="Rectangle 11">
            <a:extLst>
              <a:ext uri="{FF2B5EF4-FFF2-40B4-BE49-F238E27FC236}">
                <a16:creationId xmlns:a16="http://schemas.microsoft.com/office/drawing/2014/main" id="{B6DA1E79-54D7-41C0-8C9B-E1AB454BDC63}"/>
              </a:ext>
            </a:extLst>
          </p:cNvPr>
          <p:cNvSpPr>
            <a:spLocks noGrp="1" noChangeArrowheads="1"/>
          </p:cNvSpPr>
          <p:nvPr>
            <p:ph type="title" idx="4294967295"/>
          </p:nvPr>
        </p:nvSpPr>
        <p:spPr/>
        <p:txBody>
          <a:bodyPr/>
          <a:lstStyle/>
          <a:p>
            <a:pPr eaLnBrk="1" hangingPunct="1"/>
            <a:r>
              <a:rPr lang="de-DE" altLang="de-DE"/>
              <a:t>Gliederung D „Leistungen im Einzelnen“</a:t>
            </a:r>
          </a:p>
        </p:txBody>
      </p:sp>
      <p:sp>
        <p:nvSpPr>
          <p:cNvPr id="75790" name="Text Box 12">
            <a:extLst>
              <a:ext uri="{FF2B5EF4-FFF2-40B4-BE49-F238E27FC236}">
                <a16:creationId xmlns:a16="http://schemas.microsoft.com/office/drawing/2014/main" id="{1775112F-D50F-40E0-BA7A-FF5557F631F1}"/>
              </a:ext>
            </a:extLst>
          </p:cNvPr>
          <p:cNvSpPr txBox="1">
            <a:spLocks noChangeArrowheads="1"/>
          </p:cNvSpPr>
          <p:nvPr/>
        </p:nvSpPr>
        <p:spPr bwMode="auto">
          <a:xfrm>
            <a:off x="1587277" y="5046663"/>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solidFill>
                  <a:srgbClr val="00FF99"/>
                </a:solidFill>
                <a:latin typeface="Times New Roman" panose="02020603050405020304" pitchFamily="18" charset="0"/>
              </a:rPr>
              <a:t>G. Die Leistungen der gesetzlichen Pflegeversicherung</a:t>
            </a:r>
          </a:p>
        </p:txBody>
      </p:sp>
    </p:spTree>
  </p:cSld>
  <p:clrMapOvr>
    <a:masterClrMapping/>
  </p:clrMapOvr>
  <p:transition spd="med">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ußzeilenplatzhalter 2">
            <a:extLst>
              <a:ext uri="{FF2B5EF4-FFF2-40B4-BE49-F238E27FC236}">
                <a16:creationId xmlns:a16="http://schemas.microsoft.com/office/drawing/2014/main" id="{ED6D0C63-0A78-4400-B299-61524006C30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6803" name="Foliennummernplatzhalter 3">
            <a:extLst>
              <a:ext uri="{FF2B5EF4-FFF2-40B4-BE49-F238E27FC236}">
                <a16:creationId xmlns:a16="http://schemas.microsoft.com/office/drawing/2014/main" id="{6F839FA9-F0A6-4701-BAF0-6D7C82E49B3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4FC3A08-D755-43F0-B22F-496BD2339308}" type="slidenum">
              <a:rPr lang="de-DE" altLang="de-DE" sz="1400"/>
              <a:pPr eaLnBrk="1" hangingPunct="1"/>
              <a:t>72</a:t>
            </a:fld>
            <a:endParaRPr lang="de-DE" altLang="de-DE" sz="1400"/>
          </a:p>
        </p:txBody>
      </p:sp>
      <p:sp>
        <p:nvSpPr>
          <p:cNvPr id="76804" name="Text Box 2">
            <a:extLst>
              <a:ext uri="{FF2B5EF4-FFF2-40B4-BE49-F238E27FC236}">
                <a16:creationId xmlns:a16="http://schemas.microsoft.com/office/drawing/2014/main" id="{F0CD6353-430E-4F78-83E5-7F853E2DA032}"/>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76805" name="Text Box 4">
            <a:extLst>
              <a:ext uri="{FF2B5EF4-FFF2-40B4-BE49-F238E27FC236}">
                <a16:creationId xmlns:a16="http://schemas.microsoft.com/office/drawing/2014/main" id="{7B838089-FDA0-4545-9128-550C96B063A5}"/>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(1)</a:t>
            </a:r>
            <a:endParaRPr lang="de-DE" altLang="de-DE" sz="2000"/>
          </a:p>
        </p:txBody>
      </p:sp>
      <p:sp>
        <p:nvSpPr>
          <p:cNvPr id="100357" name="Text Box 5">
            <a:extLst>
              <a:ext uri="{FF2B5EF4-FFF2-40B4-BE49-F238E27FC236}">
                <a16:creationId xmlns:a16="http://schemas.microsoft.com/office/drawing/2014/main" id="{BCA83E9E-C984-4ECF-B1D8-72E6E31F5211}"/>
              </a:ext>
            </a:extLst>
          </p:cNvPr>
          <p:cNvSpPr txBox="1">
            <a:spLocks noChangeArrowheads="1"/>
          </p:cNvSpPr>
          <p:nvPr/>
        </p:nvSpPr>
        <p:spPr bwMode="auto">
          <a:xfrm>
            <a:off x="1714500" y="2667000"/>
            <a:ext cx="5486400" cy="366713"/>
          </a:xfrm>
          <a:prstGeom prst="rect">
            <a:avLst/>
          </a:prstGeom>
          <a:solidFill>
            <a:srgbClr val="FFFF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1800">
                <a:latin typeface="Times New Roman" pitchFamily="18" charset="0"/>
              </a:rPr>
              <a:t>1. Prävention und Selbsthilfe</a:t>
            </a:r>
            <a:endParaRPr lang="de-DE"/>
          </a:p>
        </p:txBody>
      </p:sp>
      <p:sp>
        <p:nvSpPr>
          <p:cNvPr id="100358" name="Text Box 6">
            <a:extLst>
              <a:ext uri="{FF2B5EF4-FFF2-40B4-BE49-F238E27FC236}">
                <a16:creationId xmlns:a16="http://schemas.microsoft.com/office/drawing/2014/main" id="{C793E0F7-5E53-47AB-905F-0E521ECD5B5F}"/>
              </a:ext>
            </a:extLst>
          </p:cNvPr>
          <p:cNvSpPr txBox="1">
            <a:spLocks noChangeArrowheads="1"/>
          </p:cNvSpPr>
          <p:nvPr/>
        </p:nvSpPr>
        <p:spPr bwMode="auto">
          <a:xfrm>
            <a:off x="1701800" y="3429000"/>
            <a:ext cx="5549900" cy="641350"/>
          </a:xfrm>
          <a:prstGeom prst="rect">
            <a:avLst/>
          </a:prstGeom>
          <a:solidFill>
            <a:srgbClr val="FF9900"/>
          </a:solidFill>
          <a:ln w="9525">
            <a:noFill/>
            <a:miter lim="800000"/>
            <a:headEnd/>
            <a:tailEnd/>
          </a:ln>
          <a:effectLst>
            <a:outerShdw dist="107763" dir="2700000" algn="ctr" rotWithShape="0">
              <a:schemeClr val="bg2"/>
            </a:outerShdw>
          </a:effectLst>
        </p:spPr>
        <p:txBody>
          <a:bodyPr>
            <a:spAutoFit/>
          </a:bodyPr>
          <a:lstStyle/>
          <a:p>
            <a:pPr marL="190500" indent="-190500" algn="ctr">
              <a:spcBef>
                <a:spcPct val="50000"/>
              </a:spcBef>
              <a:defRPr/>
            </a:pPr>
            <a:r>
              <a:rPr lang="de-DE" sz="1800">
                <a:latin typeface="Times New Roman" pitchFamily="18" charset="0"/>
              </a:rPr>
              <a:t>2. Verhütung von Zahnerkrankungen (Gruppen- und Individualprophylaxe)</a:t>
            </a:r>
            <a:endParaRPr lang="de-DE"/>
          </a:p>
        </p:txBody>
      </p:sp>
      <p:sp>
        <p:nvSpPr>
          <p:cNvPr id="100360" name="Text Box 8">
            <a:extLst>
              <a:ext uri="{FF2B5EF4-FFF2-40B4-BE49-F238E27FC236}">
                <a16:creationId xmlns:a16="http://schemas.microsoft.com/office/drawing/2014/main" id="{FB98C66D-C7C8-4D58-A57E-3ED6F5D3DA1D}"/>
              </a:ext>
            </a:extLst>
          </p:cNvPr>
          <p:cNvSpPr txBox="1">
            <a:spLocks noChangeArrowheads="1"/>
          </p:cNvSpPr>
          <p:nvPr/>
        </p:nvSpPr>
        <p:spPr bwMode="auto">
          <a:xfrm>
            <a:off x="1676400" y="4433888"/>
            <a:ext cx="5638800" cy="366712"/>
          </a:xfrm>
          <a:prstGeom prst="rect">
            <a:avLst/>
          </a:prstGeom>
          <a:solidFill>
            <a:srgbClr val="FFFF66"/>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1800">
                <a:latin typeface="Times New Roman" pitchFamily="18" charset="0"/>
              </a:rPr>
              <a:t>3. Medizinische Vorsorgeleistungen</a:t>
            </a:r>
            <a:endParaRPr lang="de-DE"/>
          </a:p>
        </p:txBody>
      </p:sp>
      <p:sp>
        <p:nvSpPr>
          <p:cNvPr id="100361" name="Text Box 9">
            <a:extLst>
              <a:ext uri="{FF2B5EF4-FFF2-40B4-BE49-F238E27FC236}">
                <a16:creationId xmlns:a16="http://schemas.microsoft.com/office/drawing/2014/main" id="{453C9CD4-6B89-4D82-8DB2-78BF31C8421B}"/>
              </a:ext>
            </a:extLst>
          </p:cNvPr>
          <p:cNvSpPr txBox="1">
            <a:spLocks noChangeArrowheads="1"/>
          </p:cNvSpPr>
          <p:nvPr/>
        </p:nvSpPr>
        <p:spPr bwMode="auto">
          <a:xfrm>
            <a:off x="1676400" y="5073650"/>
            <a:ext cx="5638800" cy="641350"/>
          </a:xfrm>
          <a:prstGeom prst="rect">
            <a:avLst/>
          </a:prstGeom>
          <a:solidFill>
            <a:srgbClr val="FFFF99"/>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sz="1800">
                <a:latin typeface="Times New Roman" pitchFamily="18" charset="0"/>
              </a:rPr>
              <a:t>4. Empfängnisverhütung, Schwangerschaftsabbruch und Sterilisation</a:t>
            </a:r>
          </a:p>
        </p:txBody>
      </p:sp>
      <p:sp>
        <p:nvSpPr>
          <p:cNvPr id="76810" name="Rectangle 10">
            <a:extLst>
              <a:ext uri="{FF2B5EF4-FFF2-40B4-BE49-F238E27FC236}">
                <a16:creationId xmlns:a16="http://schemas.microsoft.com/office/drawing/2014/main" id="{AA81A011-EAF0-4B8C-BC30-592ECC3A48B5}"/>
              </a:ext>
            </a:extLst>
          </p:cNvPr>
          <p:cNvSpPr>
            <a:spLocks noGrp="1" noChangeArrowheads="1"/>
          </p:cNvSpPr>
          <p:nvPr>
            <p:ph type="title" idx="4294967295"/>
          </p:nvPr>
        </p:nvSpPr>
        <p:spPr/>
        <p:txBody>
          <a:bodyPr/>
          <a:lstStyle/>
          <a:p>
            <a:pPr eaLnBrk="1" hangingPunct="1"/>
            <a:r>
              <a:rPr lang="de-DE" altLang="de-DE"/>
              <a:t>Verhütung v. Krankheiten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additive="base">
                                        <p:cTn id="7" dur="500" fill="hold"/>
                                        <p:tgtEl>
                                          <p:spTgt spid="100357"/>
                                        </p:tgtEl>
                                        <p:attrNameLst>
                                          <p:attrName>ppt_x</p:attrName>
                                        </p:attrNameLst>
                                      </p:cBhvr>
                                      <p:tavLst>
                                        <p:tav tm="0">
                                          <p:val>
                                            <p:strVal val="0-#ppt_w/2"/>
                                          </p:val>
                                        </p:tav>
                                        <p:tav tm="100000">
                                          <p:val>
                                            <p:strVal val="#ppt_x"/>
                                          </p:val>
                                        </p:tav>
                                      </p:tavLst>
                                    </p:anim>
                                    <p:anim calcmode="lin" valueType="num">
                                      <p:cBhvr additive="base">
                                        <p:cTn id="8" dur="500" fill="hold"/>
                                        <p:tgtEl>
                                          <p:spTgt spid="10035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8"/>
                                        </p:tgtEl>
                                        <p:attrNameLst>
                                          <p:attrName>style.visibility</p:attrName>
                                        </p:attrNameLst>
                                      </p:cBhvr>
                                      <p:to>
                                        <p:strVal val="visible"/>
                                      </p:to>
                                    </p:set>
                                    <p:anim calcmode="lin" valueType="num">
                                      <p:cBhvr additive="base">
                                        <p:cTn id="13" dur="500" fill="hold"/>
                                        <p:tgtEl>
                                          <p:spTgt spid="100358"/>
                                        </p:tgtEl>
                                        <p:attrNameLst>
                                          <p:attrName>ppt_x</p:attrName>
                                        </p:attrNameLst>
                                      </p:cBhvr>
                                      <p:tavLst>
                                        <p:tav tm="0">
                                          <p:val>
                                            <p:strVal val="0-#ppt_w/2"/>
                                          </p:val>
                                        </p:tav>
                                        <p:tav tm="100000">
                                          <p:val>
                                            <p:strVal val="#ppt_x"/>
                                          </p:val>
                                        </p:tav>
                                      </p:tavLst>
                                    </p:anim>
                                    <p:anim calcmode="lin" valueType="num">
                                      <p:cBhvr additive="base">
                                        <p:cTn id="14" dur="500" fill="hold"/>
                                        <p:tgtEl>
                                          <p:spTgt spid="10035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0360"/>
                                        </p:tgtEl>
                                        <p:attrNameLst>
                                          <p:attrName>style.visibility</p:attrName>
                                        </p:attrNameLst>
                                      </p:cBhvr>
                                      <p:to>
                                        <p:strVal val="visible"/>
                                      </p:to>
                                    </p:set>
                                    <p:anim calcmode="lin" valueType="num">
                                      <p:cBhvr additive="base">
                                        <p:cTn id="19" dur="500" fill="hold"/>
                                        <p:tgtEl>
                                          <p:spTgt spid="100360"/>
                                        </p:tgtEl>
                                        <p:attrNameLst>
                                          <p:attrName>ppt_x</p:attrName>
                                        </p:attrNameLst>
                                      </p:cBhvr>
                                      <p:tavLst>
                                        <p:tav tm="0">
                                          <p:val>
                                            <p:strVal val="0-#ppt_w/2"/>
                                          </p:val>
                                        </p:tav>
                                        <p:tav tm="100000">
                                          <p:val>
                                            <p:strVal val="#ppt_x"/>
                                          </p:val>
                                        </p:tav>
                                      </p:tavLst>
                                    </p:anim>
                                    <p:anim calcmode="lin" valueType="num">
                                      <p:cBhvr additive="base">
                                        <p:cTn id="20" dur="500" fill="hold"/>
                                        <p:tgtEl>
                                          <p:spTgt spid="10036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0361"/>
                                        </p:tgtEl>
                                        <p:attrNameLst>
                                          <p:attrName>style.visibility</p:attrName>
                                        </p:attrNameLst>
                                      </p:cBhvr>
                                      <p:to>
                                        <p:strVal val="visible"/>
                                      </p:to>
                                    </p:set>
                                    <p:anim calcmode="lin" valueType="num">
                                      <p:cBhvr additive="base">
                                        <p:cTn id="25" dur="500" fill="hold"/>
                                        <p:tgtEl>
                                          <p:spTgt spid="100361"/>
                                        </p:tgtEl>
                                        <p:attrNameLst>
                                          <p:attrName>ppt_x</p:attrName>
                                        </p:attrNameLst>
                                      </p:cBhvr>
                                      <p:tavLst>
                                        <p:tav tm="0">
                                          <p:val>
                                            <p:strVal val="0-#ppt_w/2"/>
                                          </p:val>
                                        </p:tav>
                                        <p:tav tm="100000">
                                          <p:val>
                                            <p:strVal val="#ppt_x"/>
                                          </p:val>
                                        </p:tav>
                                      </p:tavLst>
                                    </p:anim>
                                    <p:anim calcmode="lin" valueType="num">
                                      <p:cBhvr additive="base">
                                        <p:cTn id="26" dur="500" fill="hold"/>
                                        <p:tgtEl>
                                          <p:spTgt spid="1003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animBg="1" autoUpdateAnimBg="0"/>
      <p:bldP spid="100358" grpId="0" animBg="1" autoUpdateAnimBg="0"/>
      <p:bldP spid="100360" grpId="0" animBg="1" autoUpdateAnimBg="0"/>
      <p:bldP spid="100361" grpId="0" animBg="1"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Fußzeilenplatzhalter 2">
            <a:extLst>
              <a:ext uri="{FF2B5EF4-FFF2-40B4-BE49-F238E27FC236}">
                <a16:creationId xmlns:a16="http://schemas.microsoft.com/office/drawing/2014/main" id="{9B4F0F37-5DBC-4394-88C3-675141583DC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7827" name="Foliennummernplatzhalter 3">
            <a:extLst>
              <a:ext uri="{FF2B5EF4-FFF2-40B4-BE49-F238E27FC236}">
                <a16:creationId xmlns:a16="http://schemas.microsoft.com/office/drawing/2014/main" id="{0B215879-9FFB-444C-A3DC-15192F87811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D36DDA4-E3BB-48CC-8840-4BB52AAAC1C7}" type="slidenum">
              <a:rPr lang="de-DE" altLang="de-DE" sz="1400"/>
              <a:pPr eaLnBrk="1" hangingPunct="1"/>
              <a:t>73</a:t>
            </a:fld>
            <a:endParaRPr lang="de-DE" altLang="de-DE" sz="1400"/>
          </a:p>
        </p:txBody>
      </p:sp>
      <p:sp>
        <p:nvSpPr>
          <p:cNvPr id="77828" name="Text Box 2">
            <a:extLst>
              <a:ext uri="{FF2B5EF4-FFF2-40B4-BE49-F238E27FC236}">
                <a16:creationId xmlns:a16="http://schemas.microsoft.com/office/drawing/2014/main" id="{9BE30C25-F716-4820-95C9-0AA889AEA5D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77829" name="Text Box 3">
            <a:extLst>
              <a:ext uri="{FF2B5EF4-FFF2-40B4-BE49-F238E27FC236}">
                <a16:creationId xmlns:a16="http://schemas.microsoft.com/office/drawing/2014/main" id="{5FFD0ACE-EB61-4C8D-9F4B-6716845886E9}"/>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(2)</a:t>
            </a:r>
            <a:endParaRPr lang="de-DE" altLang="de-DE" sz="2000"/>
          </a:p>
        </p:txBody>
      </p:sp>
      <p:sp>
        <p:nvSpPr>
          <p:cNvPr id="77830" name="Text Box 4">
            <a:extLst>
              <a:ext uri="{FF2B5EF4-FFF2-40B4-BE49-F238E27FC236}">
                <a16:creationId xmlns:a16="http://schemas.microsoft.com/office/drawing/2014/main" id="{F14D66EA-6D82-41F0-B0FC-D5BD3ED3B99F}"/>
              </a:ext>
            </a:extLst>
          </p:cNvPr>
          <p:cNvSpPr txBox="1">
            <a:spLocks noChangeArrowheads="1"/>
          </p:cNvSpPr>
          <p:nvPr/>
        </p:nvSpPr>
        <p:spPr bwMode="auto">
          <a:xfrm>
            <a:off x="1714500" y="2376488"/>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77831" name="Text Box 8">
            <a:extLst>
              <a:ext uri="{FF2B5EF4-FFF2-40B4-BE49-F238E27FC236}">
                <a16:creationId xmlns:a16="http://schemas.microsoft.com/office/drawing/2014/main" id="{1A6146F2-B693-4FFD-90E6-D0F415502428}"/>
              </a:ext>
            </a:extLst>
          </p:cNvPr>
          <p:cNvSpPr txBox="1">
            <a:spLocks noChangeArrowheads="1"/>
          </p:cNvSpPr>
          <p:nvPr/>
        </p:nvSpPr>
        <p:spPr bwMode="auto">
          <a:xfrm>
            <a:off x="1676400" y="29718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solidFill>
                  <a:schemeClr val="hlink"/>
                </a:solidFill>
              </a:rPr>
              <a:t>§§ 20 – 20i SGB V</a:t>
            </a:r>
          </a:p>
        </p:txBody>
      </p:sp>
      <p:sp>
        <p:nvSpPr>
          <p:cNvPr id="104457" name="Text Box 9">
            <a:extLst>
              <a:ext uri="{FF2B5EF4-FFF2-40B4-BE49-F238E27FC236}">
                <a16:creationId xmlns:a16="http://schemas.microsoft.com/office/drawing/2014/main" id="{8D936B74-70B2-4071-8A91-37CAFBA17F00}"/>
              </a:ext>
            </a:extLst>
          </p:cNvPr>
          <p:cNvSpPr txBox="1">
            <a:spLocks noChangeArrowheads="1"/>
          </p:cNvSpPr>
          <p:nvPr/>
        </p:nvSpPr>
        <p:spPr bwMode="auto">
          <a:xfrm>
            <a:off x="1600200" y="3505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a:t>Primärprävention (§ 20)</a:t>
            </a:r>
          </a:p>
        </p:txBody>
      </p:sp>
      <p:sp>
        <p:nvSpPr>
          <p:cNvPr id="104458" name="Text Box 10">
            <a:extLst>
              <a:ext uri="{FF2B5EF4-FFF2-40B4-BE49-F238E27FC236}">
                <a16:creationId xmlns:a16="http://schemas.microsoft.com/office/drawing/2014/main" id="{DC6714DA-7265-4AF5-8F77-049BDB88BFC4}"/>
              </a:ext>
            </a:extLst>
          </p:cNvPr>
          <p:cNvSpPr txBox="1">
            <a:spLocks noChangeArrowheads="1"/>
          </p:cNvSpPr>
          <p:nvPr/>
        </p:nvSpPr>
        <p:spPr bwMode="auto">
          <a:xfrm>
            <a:off x="1600200" y="3962400"/>
            <a:ext cx="640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a:t>Prävention in Lebenswelten (§ 20a)</a:t>
            </a:r>
          </a:p>
        </p:txBody>
      </p:sp>
      <p:sp>
        <p:nvSpPr>
          <p:cNvPr id="104459" name="Text Box 11">
            <a:extLst>
              <a:ext uri="{FF2B5EF4-FFF2-40B4-BE49-F238E27FC236}">
                <a16:creationId xmlns:a16="http://schemas.microsoft.com/office/drawing/2014/main" id="{09BB5FC2-1598-42FB-A985-0A2C54388D54}"/>
              </a:ext>
            </a:extLst>
          </p:cNvPr>
          <p:cNvSpPr txBox="1">
            <a:spLocks noChangeArrowheads="1"/>
          </p:cNvSpPr>
          <p:nvPr/>
        </p:nvSpPr>
        <p:spPr bwMode="auto">
          <a:xfrm>
            <a:off x="1590328" y="4411960"/>
            <a:ext cx="6934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a:t>Betriebliche Gesundheitsförderung (§ 20b)</a:t>
            </a:r>
          </a:p>
        </p:txBody>
      </p:sp>
      <p:sp>
        <p:nvSpPr>
          <p:cNvPr id="104460" name="Text Box 12">
            <a:extLst>
              <a:ext uri="{FF2B5EF4-FFF2-40B4-BE49-F238E27FC236}">
                <a16:creationId xmlns:a16="http://schemas.microsoft.com/office/drawing/2014/main" id="{7E14C289-B033-4A1F-B9F9-8A5A42FD8DCC}"/>
              </a:ext>
            </a:extLst>
          </p:cNvPr>
          <p:cNvSpPr txBox="1">
            <a:spLocks noChangeArrowheads="1"/>
          </p:cNvSpPr>
          <p:nvPr/>
        </p:nvSpPr>
        <p:spPr bwMode="auto">
          <a:xfrm>
            <a:off x="1600200" y="5257800"/>
            <a:ext cx="525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a:t>Selbsthilfeförderung (§ 20h)</a:t>
            </a:r>
          </a:p>
        </p:txBody>
      </p:sp>
      <p:sp>
        <p:nvSpPr>
          <p:cNvPr id="77836" name="Rectangle 14">
            <a:extLst>
              <a:ext uri="{FF2B5EF4-FFF2-40B4-BE49-F238E27FC236}">
                <a16:creationId xmlns:a16="http://schemas.microsoft.com/office/drawing/2014/main" id="{6781EAE6-43DB-4677-90BE-23C231411008}"/>
              </a:ext>
            </a:extLst>
          </p:cNvPr>
          <p:cNvSpPr>
            <a:spLocks noGrp="1" noChangeArrowheads="1"/>
          </p:cNvSpPr>
          <p:nvPr>
            <p:ph type="title" idx="4294967295"/>
          </p:nvPr>
        </p:nvSpPr>
        <p:spPr/>
        <p:txBody>
          <a:bodyPr/>
          <a:lstStyle/>
          <a:p>
            <a:pPr eaLnBrk="1" hangingPunct="1"/>
            <a:r>
              <a:rPr lang="de-DE" altLang="de-DE"/>
              <a:t>Verhütung v. Krankheiten 2</a:t>
            </a:r>
          </a:p>
        </p:txBody>
      </p:sp>
      <p:sp>
        <p:nvSpPr>
          <p:cNvPr id="104464" name="Text Box 16">
            <a:extLst>
              <a:ext uri="{FF2B5EF4-FFF2-40B4-BE49-F238E27FC236}">
                <a16:creationId xmlns:a16="http://schemas.microsoft.com/office/drawing/2014/main" id="{7CDD4F36-183B-451D-AA03-9D7A26851917}"/>
              </a:ext>
            </a:extLst>
          </p:cNvPr>
          <p:cNvSpPr txBox="1">
            <a:spLocks noChangeArrowheads="1"/>
          </p:cNvSpPr>
          <p:nvPr/>
        </p:nvSpPr>
        <p:spPr bwMode="auto">
          <a:xfrm>
            <a:off x="1600200" y="57150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a:t>Primäre Prävention durch Schutzimpfungen (§ 20i)</a:t>
            </a:r>
          </a:p>
        </p:txBody>
      </p:sp>
      <p:sp>
        <p:nvSpPr>
          <p:cNvPr id="14" name="Text Box 11">
            <a:extLst>
              <a:ext uri="{FF2B5EF4-FFF2-40B4-BE49-F238E27FC236}">
                <a16:creationId xmlns:a16="http://schemas.microsoft.com/office/drawing/2014/main" id="{A5248004-E410-4126-B7B9-24D061735D74}"/>
              </a:ext>
            </a:extLst>
          </p:cNvPr>
          <p:cNvSpPr txBox="1">
            <a:spLocks noChangeArrowheads="1"/>
          </p:cNvSpPr>
          <p:nvPr/>
        </p:nvSpPr>
        <p:spPr bwMode="auto">
          <a:xfrm>
            <a:off x="1580355" y="4839543"/>
            <a:ext cx="7563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74650" indent="-3746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dirty="0" err="1"/>
              <a:t>Präv</a:t>
            </a:r>
            <a:r>
              <a:rPr lang="de-DE" altLang="de-DE" dirty="0"/>
              <a:t>. arbeitsbedingter Gesundheitsgefahren(§ 20c)</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7"/>
                                        </p:tgtEl>
                                        <p:attrNameLst>
                                          <p:attrName>style.visibility</p:attrName>
                                        </p:attrNameLst>
                                      </p:cBhvr>
                                      <p:to>
                                        <p:strVal val="visible"/>
                                      </p:to>
                                    </p:set>
                                    <p:anim calcmode="lin" valueType="num">
                                      <p:cBhvr additive="base">
                                        <p:cTn id="7" dur="500" fill="hold"/>
                                        <p:tgtEl>
                                          <p:spTgt spid="104457"/>
                                        </p:tgtEl>
                                        <p:attrNameLst>
                                          <p:attrName>ppt_x</p:attrName>
                                        </p:attrNameLst>
                                      </p:cBhvr>
                                      <p:tavLst>
                                        <p:tav tm="0">
                                          <p:val>
                                            <p:strVal val="0-#ppt_w/2"/>
                                          </p:val>
                                        </p:tav>
                                        <p:tav tm="100000">
                                          <p:val>
                                            <p:strVal val="#ppt_x"/>
                                          </p:val>
                                        </p:tav>
                                      </p:tavLst>
                                    </p:anim>
                                    <p:anim calcmode="lin" valueType="num">
                                      <p:cBhvr additive="base">
                                        <p:cTn id="8" dur="500" fill="hold"/>
                                        <p:tgtEl>
                                          <p:spTgt spid="10445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8"/>
                                        </p:tgtEl>
                                        <p:attrNameLst>
                                          <p:attrName>style.visibility</p:attrName>
                                        </p:attrNameLst>
                                      </p:cBhvr>
                                      <p:to>
                                        <p:strVal val="visible"/>
                                      </p:to>
                                    </p:set>
                                    <p:anim calcmode="lin" valueType="num">
                                      <p:cBhvr additive="base">
                                        <p:cTn id="13" dur="500" fill="hold"/>
                                        <p:tgtEl>
                                          <p:spTgt spid="104458"/>
                                        </p:tgtEl>
                                        <p:attrNameLst>
                                          <p:attrName>ppt_x</p:attrName>
                                        </p:attrNameLst>
                                      </p:cBhvr>
                                      <p:tavLst>
                                        <p:tav tm="0">
                                          <p:val>
                                            <p:strVal val="0-#ppt_w/2"/>
                                          </p:val>
                                        </p:tav>
                                        <p:tav tm="100000">
                                          <p:val>
                                            <p:strVal val="#ppt_x"/>
                                          </p:val>
                                        </p:tav>
                                      </p:tavLst>
                                    </p:anim>
                                    <p:anim calcmode="lin" valueType="num">
                                      <p:cBhvr additive="base">
                                        <p:cTn id="14" dur="500" fill="hold"/>
                                        <p:tgtEl>
                                          <p:spTgt spid="10445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4459"/>
                                        </p:tgtEl>
                                        <p:attrNameLst>
                                          <p:attrName>style.visibility</p:attrName>
                                        </p:attrNameLst>
                                      </p:cBhvr>
                                      <p:to>
                                        <p:strVal val="visible"/>
                                      </p:to>
                                    </p:set>
                                    <p:anim calcmode="lin" valueType="num">
                                      <p:cBhvr additive="base">
                                        <p:cTn id="19" dur="500" fill="hold"/>
                                        <p:tgtEl>
                                          <p:spTgt spid="104459"/>
                                        </p:tgtEl>
                                        <p:attrNameLst>
                                          <p:attrName>ppt_x</p:attrName>
                                        </p:attrNameLst>
                                      </p:cBhvr>
                                      <p:tavLst>
                                        <p:tav tm="0">
                                          <p:val>
                                            <p:strVal val="0-#ppt_w/2"/>
                                          </p:val>
                                        </p:tav>
                                        <p:tav tm="100000">
                                          <p:val>
                                            <p:strVal val="#ppt_x"/>
                                          </p:val>
                                        </p:tav>
                                      </p:tavLst>
                                    </p:anim>
                                    <p:anim calcmode="lin" valueType="num">
                                      <p:cBhvr additive="base">
                                        <p:cTn id="20" dur="500" fill="hold"/>
                                        <p:tgtEl>
                                          <p:spTgt spid="10445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4460"/>
                                        </p:tgtEl>
                                        <p:attrNameLst>
                                          <p:attrName>style.visibility</p:attrName>
                                        </p:attrNameLst>
                                      </p:cBhvr>
                                      <p:to>
                                        <p:strVal val="visible"/>
                                      </p:to>
                                    </p:set>
                                    <p:anim calcmode="lin" valueType="num">
                                      <p:cBhvr additive="base">
                                        <p:cTn id="25" dur="500" fill="hold"/>
                                        <p:tgtEl>
                                          <p:spTgt spid="104460"/>
                                        </p:tgtEl>
                                        <p:attrNameLst>
                                          <p:attrName>ppt_x</p:attrName>
                                        </p:attrNameLst>
                                      </p:cBhvr>
                                      <p:tavLst>
                                        <p:tav tm="0">
                                          <p:val>
                                            <p:strVal val="0-#ppt_w/2"/>
                                          </p:val>
                                        </p:tav>
                                        <p:tav tm="100000">
                                          <p:val>
                                            <p:strVal val="#ppt_x"/>
                                          </p:val>
                                        </p:tav>
                                      </p:tavLst>
                                    </p:anim>
                                    <p:anim calcmode="lin" valueType="num">
                                      <p:cBhvr additive="base">
                                        <p:cTn id="26" dur="500" fill="hold"/>
                                        <p:tgtEl>
                                          <p:spTgt spid="10446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4464"/>
                                        </p:tgtEl>
                                        <p:attrNameLst>
                                          <p:attrName>style.visibility</p:attrName>
                                        </p:attrNameLst>
                                      </p:cBhvr>
                                      <p:to>
                                        <p:strVal val="visible"/>
                                      </p:to>
                                    </p:set>
                                    <p:anim calcmode="lin" valueType="num">
                                      <p:cBhvr additive="base">
                                        <p:cTn id="31" dur="500" fill="hold"/>
                                        <p:tgtEl>
                                          <p:spTgt spid="104464"/>
                                        </p:tgtEl>
                                        <p:attrNameLst>
                                          <p:attrName>ppt_x</p:attrName>
                                        </p:attrNameLst>
                                      </p:cBhvr>
                                      <p:tavLst>
                                        <p:tav tm="0">
                                          <p:val>
                                            <p:strVal val="0-#ppt_w/2"/>
                                          </p:val>
                                        </p:tav>
                                        <p:tav tm="100000">
                                          <p:val>
                                            <p:strVal val="#ppt_x"/>
                                          </p:val>
                                        </p:tav>
                                      </p:tavLst>
                                    </p:anim>
                                    <p:anim calcmode="lin" valueType="num">
                                      <p:cBhvr additive="base">
                                        <p:cTn id="32" dur="500" fill="hold"/>
                                        <p:tgtEl>
                                          <p:spTgt spid="10446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7" grpId="0" autoUpdateAnimBg="0"/>
      <p:bldP spid="104458" grpId="0" autoUpdateAnimBg="0"/>
      <p:bldP spid="104459" grpId="0" autoUpdateAnimBg="0"/>
      <p:bldP spid="104460" grpId="0" autoUpdateAnimBg="0"/>
      <p:bldP spid="104464" grpId="0" autoUpdateAnimBg="0"/>
      <p:bldP spid="14" grpId="0"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ußzeilenplatzhalter 2">
            <a:extLst>
              <a:ext uri="{FF2B5EF4-FFF2-40B4-BE49-F238E27FC236}">
                <a16:creationId xmlns:a16="http://schemas.microsoft.com/office/drawing/2014/main" id="{1AF77F5E-2F8A-48E3-BEC7-C6EECEBCA19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8851" name="Foliennummernplatzhalter 3">
            <a:extLst>
              <a:ext uri="{FF2B5EF4-FFF2-40B4-BE49-F238E27FC236}">
                <a16:creationId xmlns:a16="http://schemas.microsoft.com/office/drawing/2014/main" id="{B8FA02EF-2D29-449E-9C16-51FDF0F6FB6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F85E823-2EE6-47D6-8B09-E8EEA964B7AE}" type="slidenum">
              <a:rPr lang="de-DE" altLang="de-DE" sz="1400"/>
              <a:pPr eaLnBrk="1" hangingPunct="1"/>
              <a:t>74</a:t>
            </a:fld>
            <a:endParaRPr lang="de-DE" altLang="de-DE" sz="1400"/>
          </a:p>
        </p:txBody>
      </p:sp>
      <p:sp>
        <p:nvSpPr>
          <p:cNvPr id="78852" name="Text Box 2">
            <a:extLst>
              <a:ext uri="{FF2B5EF4-FFF2-40B4-BE49-F238E27FC236}">
                <a16:creationId xmlns:a16="http://schemas.microsoft.com/office/drawing/2014/main" id="{8B84B7FE-2B6F-46AE-991F-DF3B2397A7F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78853" name="Text Box 3">
            <a:extLst>
              <a:ext uri="{FF2B5EF4-FFF2-40B4-BE49-F238E27FC236}">
                <a16:creationId xmlns:a16="http://schemas.microsoft.com/office/drawing/2014/main" id="{CA98E9D7-DFC7-41E6-B7AE-BD778158898B}"/>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(3)</a:t>
            </a:r>
            <a:endParaRPr lang="de-DE" altLang="de-DE" sz="2000"/>
          </a:p>
        </p:txBody>
      </p:sp>
      <p:sp>
        <p:nvSpPr>
          <p:cNvPr id="78854" name="Text Box 4">
            <a:extLst>
              <a:ext uri="{FF2B5EF4-FFF2-40B4-BE49-F238E27FC236}">
                <a16:creationId xmlns:a16="http://schemas.microsoft.com/office/drawing/2014/main" id="{3B042124-0C08-4279-9B0B-676DD3E7D857}"/>
              </a:ext>
            </a:extLst>
          </p:cNvPr>
          <p:cNvSpPr txBox="1">
            <a:spLocks noChangeArrowheads="1"/>
          </p:cNvSpPr>
          <p:nvPr/>
        </p:nvSpPr>
        <p:spPr bwMode="auto">
          <a:xfrm>
            <a:off x="1714500" y="19812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78855" name="Text Box 6">
            <a:extLst>
              <a:ext uri="{FF2B5EF4-FFF2-40B4-BE49-F238E27FC236}">
                <a16:creationId xmlns:a16="http://schemas.microsoft.com/office/drawing/2014/main" id="{E32105CD-D6BE-4BD6-8429-27501B2E6CB9}"/>
              </a:ext>
            </a:extLst>
          </p:cNvPr>
          <p:cNvSpPr txBox="1">
            <a:spLocks noChangeArrowheads="1"/>
          </p:cNvSpPr>
          <p:nvPr/>
        </p:nvSpPr>
        <p:spPr bwMode="auto">
          <a:xfrm>
            <a:off x="1371600" y="26670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Primärprävention (§ 20)</a:t>
            </a:r>
          </a:p>
        </p:txBody>
      </p:sp>
      <p:sp>
        <p:nvSpPr>
          <p:cNvPr id="78856" name="Rectangle 10">
            <a:extLst>
              <a:ext uri="{FF2B5EF4-FFF2-40B4-BE49-F238E27FC236}">
                <a16:creationId xmlns:a16="http://schemas.microsoft.com/office/drawing/2014/main" id="{B7D9EB62-F003-420A-9835-14E2C55775F0}"/>
              </a:ext>
            </a:extLst>
          </p:cNvPr>
          <p:cNvSpPr>
            <a:spLocks noGrp="1" noChangeArrowheads="1"/>
          </p:cNvSpPr>
          <p:nvPr>
            <p:ph type="title" idx="4294967295"/>
          </p:nvPr>
        </p:nvSpPr>
        <p:spPr/>
        <p:txBody>
          <a:bodyPr/>
          <a:lstStyle/>
          <a:p>
            <a:pPr eaLnBrk="1" hangingPunct="1"/>
            <a:r>
              <a:rPr lang="de-DE" altLang="de-DE"/>
              <a:t>Verhütung v. Krankheiten 3</a:t>
            </a:r>
          </a:p>
        </p:txBody>
      </p:sp>
      <p:sp>
        <p:nvSpPr>
          <p:cNvPr id="78857" name="Text Box 11">
            <a:extLst>
              <a:ext uri="{FF2B5EF4-FFF2-40B4-BE49-F238E27FC236}">
                <a16:creationId xmlns:a16="http://schemas.microsoft.com/office/drawing/2014/main" id="{E34EB657-3007-40D5-9539-C3E529E5DCDE}"/>
              </a:ext>
            </a:extLst>
          </p:cNvPr>
          <p:cNvSpPr txBox="1">
            <a:spLocks noChangeArrowheads="1"/>
          </p:cNvSpPr>
          <p:nvPr/>
        </p:nvSpPr>
        <p:spPr bwMode="auto">
          <a:xfrm>
            <a:off x="152400" y="3276600"/>
            <a:ext cx="8534400" cy="20313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dirty="0">
                <a:latin typeface="MS Shell Dlg" panose="020B0604020202020204" pitchFamily="34" charset="0"/>
              </a:rPr>
              <a:t>(1) </a:t>
            </a:r>
            <a:r>
              <a:rPr lang="de-DE" sz="1800" dirty="0"/>
              <a:t>Die Krankenkasse sieht in der Satzung Leistungen zur Verhinderung und Verminderung von Krankheitsrisiken (primäre Prävention) sowie zur Förderung des selbstbestimmten gesundheitsorientierten Handelns der Versicherten (Gesundheitsförderung) vor. Die Leistungen sollen insbesondere zur Verminderung sozial bedingter sowie geschlechtsbezogener Ungleichheit von Gesundheits-chancen beitragen. Die Krankenkasse legt dabei die Handlungsfelder und Kriterien nach Absatz 2 zugrunde.</a:t>
            </a:r>
            <a:endParaRPr lang="de-DE" altLang="de-DE" sz="1800" dirty="0"/>
          </a:p>
        </p:txBody>
      </p:sp>
    </p:spTree>
  </p:cSld>
  <p:clrMapOvr>
    <a:masterClrMapping/>
  </p:clrMapOvr>
  <p:transition spd="med">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ußzeilenplatzhalter 2">
            <a:extLst>
              <a:ext uri="{FF2B5EF4-FFF2-40B4-BE49-F238E27FC236}">
                <a16:creationId xmlns:a16="http://schemas.microsoft.com/office/drawing/2014/main" id="{A9C86912-1BB9-404A-A610-9BB171059DB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79875" name="Foliennummernplatzhalter 3">
            <a:extLst>
              <a:ext uri="{FF2B5EF4-FFF2-40B4-BE49-F238E27FC236}">
                <a16:creationId xmlns:a16="http://schemas.microsoft.com/office/drawing/2014/main" id="{0AF75CB2-4A03-4B0A-82D9-6B1250D7115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44B3A11D-5783-41FB-8310-AE7F75765BEC}" type="slidenum">
              <a:rPr lang="de-DE" altLang="de-DE" sz="1400"/>
              <a:pPr eaLnBrk="1" hangingPunct="1"/>
              <a:t>75</a:t>
            </a:fld>
            <a:endParaRPr lang="de-DE" altLang="de-DE" sz="1400"/>
          </a:p>
        </p:txBody>
      </p:sp>
      <p:sp>
        <p:nvSpPr>
          <p:cNvPr id="79876" name="Text Box 2">
            <a:extLst>
              <a:ext uri="{FF2B5EF4-FFF2-40B4-BE49-F238E27FC236}">
                <a16:creationId xmlns:a16="http://schemas.microsoft.com/office/drawing/2014/main" id="{56A7918F-EDEB-4CF7-BE80-AFCCD5839C2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79877" name="Text Box 3">
            <a:extLst>
              <a:ext uri="{FF2B5EF4-FFF2-40B4-BE49-F238E27FC236}">
                <a16:creationId xmlns:a16="http://schemas.microsoft.com/office/drawing/2014/main" id="{FD1241F5-0AC6-4CA7-9BC7-2C1656CC6250}"/>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(4)</a:t>
            </a:r>
            <a:endParaRPr lang="de-DE" altLang="de-DE" sz="2000"/>
          </a:p>
        </p:txBody>
      </p:sp>
      <p:sp>
        <p:nvSpPr>
          <p:cNvPr id="79878" name="Text Box 4">
            <a:extLst>
              <a:ext uri="{FF2B5EF4-FFF2-40B4-BE49-F238E27FC236}">
                <a16:creationId xmlns:a16="http://schemas.microsoft.com/office/drawing/2014/main" id="{6273DC6B-3558-4735-862E-19758C8F8419}"/>
              </a:ext>
            </a:extLst>
          </p:cNvPr>
          <p:cNvSpPr txBox="1">
            <a:spLocks noChangeArrowheads="1"/>
          </p:cNvSpPr>
          <p:nvPr/>
        </p:nvSpPr>
        <p:spPr bwMode="auto">
          <a:xfrm>
            <a:off x="1714500" y="19812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79879" name="Text Box 5">
            <a:extLst>
              <a:ext uri="{FF2B5EF4-FFF2-40B4-BE49-F238E27FC236}">
                <a16:creationId xmlns:a16="http://schemas.microsoft.com/office/drawing/2014/main" id="{E1F140C7-E579-4F30-9616-2520E1F02902}"/>
              </a:ext>
            </a:extLst>
          </p:cNvPr>
          <p:cNvSpPr txBox="1">
            <a:spLocks noChangeArrowheads="1"/>
          </p:cNvSpPr>
          <p:nvPr/>
        </p:nvSpPr>
        <p:spPr bwMode="auto">
          <a:xfrm>
            <a:off x="1600200" y="25146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endParaRPr lang="de-DE" altLang="de-DE">
              <a:solidFill>
                <a:schemeClr val="hlink"/>
              </a:solidFill>
            </a:endParaRPr>
          </a:p>
        </p:txBody>
      </p:sp>
      <p:sp>
        <p:nvSpPr>
          <p:cNvPr id="79880" name="Text Box 6">
            <a:extLst>
              <a:ext uri="{FF2B5EF4-FFF2-40B4-BE49-F238E27FC236}">
                <a16:creationId xmlns:a16="http://schemas.microsoft.com/office/drawing/2014/main" id="{EF1FC986-4B42-4ABD-9447-9AFEF1C6FA41}"/>
              </a:ext>
            </a:extLst>
          </p:cNvPr>
          <p:cNvSpPr txBox="1">
            <a:spLocks noChangeArrowheads="1"/>
          </p:cNvSpPr>
          <p:nvPr/>
        </p:nvSpPr>
        <p:spPr bwMode="auto">
          <a:xfrm>
            <a:off x="1371600" y="2492896"/>
            <a:ext cx="6172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t>Leistungen zu Gesundheitsförderung und Prävention in Lebenswelten (§ 20a)</a:t>
            </a:r>
          </a:p>
        </p:txBody>
      </p:sp>
      <p:sp>
        <p:nvSpPr>
          <p:cNvPr id="79881" name="Rectangle 7">
            <a:extLst>
              <a:ext uri="{FF2B5EF4-FFF2-40B4-BE49-F238E27FC236}">
                <a16:creationId xmlns:a16="http://schemas.microsoft.com/office/drawing/2014/main" id="{37CD0CEA-47E3-4D41-A22B-50F6C512C06E}"/>
              </a:ext>
            </a:extLst>
          </p:cNvPr>
          <p:cNvSpPr>
            <a:spLocks noGrp="1" noChangeArrowheads="1"/>
          </p:cNvSpPr>
          <p:nvPr>
            <p:ph type="title" idx="4294967295"/>
          </p:nvPr>
        </p:nvSpPr>
        <p:spPr/>
        <p:txBody>
          <a:bodyPr/>
          <a:lstStyle/>
          <a:p>
            <a:pPr eaLnBrk="1" hangingPunct="1"/>
            <a:r>
              <a:rPr lang="de-DE" altLang="de-DE"/>
              <a:t>Verhütung v. Krankheiten 4</a:t>
            </a:r>
          </a:p>
        </p:txBody>
      </p:sp>
      <p:sp>
        <p:nvSpPr>
          <p:cNvPr id="79882" name="Text Box 8">
            <a:extLst>
              <a:ext uri="{FF2B5EF4-FFF2-40B4-BE49-F238E27FC236}">
                <a16:creationId xmlns:a16="http://schemas.microsoft.com/office/drawing/2014/main" id="{4E8CC832-30D7-44E3-84EE-E13F84E579BF}"/>
              </a:ext>
            </a:extLst>
          </p:cNvPr>
          <p:cNvSpPr txBox="1">
            <a:spLocks noChangeArrowheads="1"/>
          </p:cNvSpPr>
          <p:nvPr/>
        </p:nvSpPr>
        <p:spPr bwMode="auto">
          <a:xfrm>
            <a:off x="152400" y="3429000"/>
            <a:ext cx="8534400" cy="297004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300" dirty="0"/>
              <a:t>(1)</a:t>
            </a:r>
            <a:r>
              <a:rPr lang="de-DE" altLang="de-DE" sz="1800" dirty="0"/>
              <a:t> </a:t>
            </a:r>
            <a:r>
              <a:rPr lang="de-DE" sz="1300" dirty="0"/>
              <a:t>Lebenswelten im Sinne des § 20 Absatz 4 Nummer 2 sind für die Gesundheit bedeutsame, abgrenzbare soziale Systeme insbesondere des Wohnens, des Lernens, des Studierens, der medizinischen und pflegerischen Versorgung sowie der Freizeitgestaltung einschließlich des Sports. Die Krankenkassen fördern unbeschadet der Aufgaben anderer auf der Grundlage von Rahmenvereinbarungen nach § 20f Absatz 1 mit Leistungen zur Gesundheitsförderung und Prävention in Lebenswelten insbesondere den Aufbau und die Stärkung gesundheitsförderlicher Strukturen. Hierzu erheben sie unter Beteiligung der Versicherten und der für die Lebenswelt Verantwortlichen die gesundheitliche Situation einschließlich ihrer Risiken und Potenziale und entwickeln Vorschläge zur Verbesserung der gesundheitlichen Situation sowie zur Stärkung der gesundheitlichen Ressourcen und Fähigkeiten und unterstützen deren Umsetzung. Bei der Wahrnehmung ihrer Aufgaben nach Satz 2 sollen die Krankenkassen zusammenarbeiten und kassenübergreifende Leistungen zur Gesundheitsförderung und Prävention in Lebenswelten erbringen. Bei der Erbringung von Leistungen für Personen, deren berufliche Eingliederung auf Grund gesundheitlicher Einschränkungen </a:t>
            </a:r>
            <a:r>
              <a:rPr lang="de-DE" sz="1300" i="1" dirty="0"/>
              <a:t>besonderes</a:t>
            </a:r>
            <a:r>
              <a:rPr lang="de-DE" sz="1300" dirty="0"/>
              <a:t> erschwert ist, arbeiten die Krankenkassen mit der Bundesagentur für Arbeit und mit den kommunalen Trägern der Grundsicherung für Arbeitsuchende eng zusammen.</a:t>
            </a:r>
            <a:endParaRPr lang="de-DE" altLang="de-DE" sz="1300" dirty="0"/>
          </a:p>
        </p:txBody>
      </p:sp>
    </p:spTree>
  </p:cSld>
  <p:clrMapOvr>
    <a:masterClrMapping/>
  </p:clrMapOvr>
  <p:transition spd="med">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ußzeilenplatzhalter 2">
            <a:extLst>
              <a:ext uri="{FF2B5EF4-FFF2-40B4-BE49-F238E27FC236}">
                <a16:creationId xmlns:a16="http://schemas.microsoft.com/office/drawing/2014/main" id="{788CEF46-34F2-461F-999B-8D79889A767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0899" name="Foliennummernplatzhalter 3">
            <a:extLst>
              <a:ext uri="{FF2B5EF4-FFF2-40B4-BE49-F238E27FC236}">
                <a16:creationId xmlns:a16="http://schemas.microsoft.com/office/drawing/2014/main" id="{1D040422-99FC-4E9A-88A4-8687B8F4674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1AE738E-51CC-4F94-9A69-869D04EC6183}" type="slidenum">
              <a:rPr lang="de-DE" altLang="de-DE" sz="1400"/>
              <a:pPr eaLnBrk="1" hangingPunct="1"/>
              <a:t>76</a:t>
            </a:fld>
            <a:endParaRPr lang="de-DE" altLang="de-DE" sz="1400"/>
          </a:p>
        </p:txBody>
      </p:sp>
      <p:sp>
        <p:nvSpPr>
          <p:cNvPr id="80900" name="Text Box 2">
            <a:extLst>
              <a:ext uri="{FF2B5EF4-FFF2-40B4-BE49-F238E27FC236}">
                <a16:creationId xmlns:a16="http://schemas.microsoft.com/office/drawing/2014/main" id="{7DD9FB65-94A0-4F9F-9282-B2707DEB733A}"/>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0901" name="Text Box 3">
            <a:extLst>
              <a:ext uri="{FF2B5EF4-FFF2-40B4-BE49-F238E27FC236}">
                <a16:creationId xmlns:a16="http://schemas.microsoft.com/office/drawing/2014/main" id="{5BD14391-9926-4DD2-A25A-812318E59E6D}"/>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(5)</a:t>
            </a:r>
            <a:endParaRPr lang="de-DE" altLang="de-DE" sz="2000"/>
          </a:p>
        </p:txBody>
      </p:sp>
      <p:sp>
        <p:nvSpPr>
          <p:cNvPr id="80902" name="Text Box 4">
            <a:extLst>
              <a:ext uri="{FF2B5EF4-FFF2-40B4-BE49-F238E27FC236}">
                <a16:creationId xmlns:a16="http://schemas.microsoft.com/office/drawing/2014/main" id="{28D02487-5729-4B90-ABD3-9F8301217E51}"/>
              </a:ext>
            </a:extLst>
          </p:cNvPr>
          <p:cNvSpPr txBox="1">
            <a:spLocks noChangeArrowheads="1"/>
          </p:cNvSpPr>
          <p:nvPr/>
        </p:nvSpPr>
        <p:spPr bwMode="auto">
          <a:xfrm>
            <a:off x="1714500" y="19812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80903" name="Text Box 5">
            <a:extLst>
              <a:ext uri="{FF2B5EF4-FFF2-40B4-BE49-F238E27FC236}">
                <a16:creationId xmlns:a16="http://schemas.microsoft.com/office/drawing/2014/main" id="{E36F928E-D737-42A1-B46E-E6DA45149AFE}"/>
              </a:ext>
            </a:extLst>
          </p:cNvPr>
          <p:cNvSpPr txBox="1">
            <a:spLocks noChangeArrowheads="1"/>
          </p:cNvSpPr>
          <p:nvPr/>
        </p:nvSpPr>
        <p:spPr bwMode="auto">
          <a:xfrm>
            <a:off x="1600200" y="25146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endParaRPr lang="de-DE" altLang="de-DE">
              <a:solidFill>
                <a:schemeClr val="hlink"/>
              </a:solidFill>
            </a:endParaRPr>
          </a:p>
        </p:txBody>
      </p:sp>
      <p:sp>
        <p:nvSpPr>
          <p:cNvPr id="80904" name="Text Box 6">
            <a:extLst>
              <a:ext uri="{FF2B5EF4-FFF2-40B4-BE49-F238E27FC236}">
                <a16:creationId xmlns:a16="http://schemas.microsoft.com/office/drawing/2014/main" id="{98613FB1-01F6-4C16-BD6E-014639507313}"/>
              </a:ext>
            </a:extLst>
          </p:cNvPr>
          <p:cNvSpPr txBox="1">
            <a:spLocks noChangeArrowheads="1"/>
          </p:cNvSpPr>
          <p:nvPr/>
        </p:nvSpPr>
        <p:spPr bwMode="auto">
          <a:xfrm>
            <a:off x="1371600" y="2667000"/>
            <a:ext cx="6172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Betriebliche Gesundheitsförderung (§ 20b)</a:t>
            </a:r>
          </a:p>
        </p:txBody>
      </p:sp>
      <p:sp>
        <p:nvSpPr>
          <p:cNvPr id="80905" name="Rectangle 7">
            <a:extLst>
              <a:ext uri="{FF2B5EF4-FFF2-40B4-BE49-F238E27FC236}">
                <a16:creationId xmlns:a16="http://schemas.microsoft.com/office/drawing/2014/main" id="{2B7B8CC1-B7BB-45AD-84F7-5F012B62AD1D}"/>
              </a:ext>
            </a:extLst>
          </p:cNvPr>
          <p:cNvSpPr>
            <a:spLocks noGrp="1" noChangeArrowheads="1"/>
          </p:cNvSpPr>
          <p:nvPr>
            <p:ph type="title" idx="4294967295"/>
          </p:nvPr>
        </p:nvSpPr>
        <p:spPr/>
        <p:txBody>
          <a:bodyPr/>
          <a:lstStyle/>
          <a:p>
            <a:pPr eaLnBrk="1" hangingPunct="1"/>
            <a:r>
              <a:rPr lang="de-DE" altLang="de-DE"/>
              <a:t>Verhütung v. Krankheiten 4</a:t>
            </a:r>
          </a:p>
        </p:txBody>
      </p:sp>
      <p:sp>
        <p:nvSpPr>
          <p:cNvPr id="80906" name="Text Box 8">
            <a:extLst>
              <a:ext uri="{FF2B5EF4-FFF2-40B4-BE49-F238E27FC236}">
                <a16:creationId xmlns:a16="http://schemas.microsoft.com/office/drawing/2014/main" id="{98BB9660-D112-4E2B-8B8C-395A9824ED2F}"/>
              </a:ext>
            </a:extLst>
          </p:cNvPr>
          <p:cNvSpPr txBox="1">
            <a:spLocks noChangeArrowheads="1"/>
          </p:cNvSpPr>
          <p:nvPr/>
        </p:nvSpPr>
        <p:spPr bwMode="auto">
          <a:xfrm>
            <a:off x="179512" y="3141345"/>
            <a:ext cx="8534400" cy="249299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200" dirty="0"/>
              <a:t>(1) Die Krankenkassen fördern mit Leistungen zur Gesundheitsförderung in Betrieben (betriebliche Gesundheitsförderung) insbesondere den Aufbau und die Stärkung gesundheitsförderlicher Strukturen. Hierzu erheben sie unter Beteiligung der Versicherten und der Verantwortlichen für den Betrieb sowie der Betriebsärzte und der Fachkräfte für Arbeitssicherheit die gesundheitliche Situation einschließlich ihrer Risiken und Potenziale und entwickeln Vorschläge zur Verbesserung der gesundheitlichen Situation sowie zur Stärkung der gesundheitlichen Ressourcen und Fähigkeiten und unterstützen deren Umsetzung. Für im Rahmen der Gesundheitsförderung in Betrieben erbrachte Leistungen zur individuellen, verhaltensbezogenen Prävention gilt § 20 Absatz 5 Satz 1 entsprechend.</a:t>
            </a:r>
          </a:p>
          <a:p>
            <a:r>
              <a:rPr lang="de-DE" sz="1200" dirty="0"/>
              <a:t>(2) Bei der Wahrnehmung von Aufgaben nach Absatz 1 arbeiten die Krankenkassen mit dem zuständigen Unfallversicherungsträger sowie mit den für den Arbeitsschutz zuständigen Landesbehörden zusammen. Sie können Aufgaben nach Absatz 1 durch andere Krankenkassen, durch ihre Verbände oder durch zu diesem Zweck gebildete Arbeitsgemeinschaften (Beauftragte) mit deren Zustimmung wahrnehmen lassen und sollen bei der Aufgabenwahrnehmung mit anderen Krankenkassen zusammenarbeiten. § 88 Abs. 1 Satz 1 und Abs. 2 des Zehnten Buches und § 219 gelten entsprechend.</a:t>
            </a:r>
          </a:p>
        </p:txBody>
      </p:sp>
    </p:spTree>
  </p:cSld>
  <p:clrMapOvr>
    <a:masterClrMapping/>
  </p:clrMapOvr>
  <p:transition spd="med">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ußzeilenplatzhalter 2">
            <a:extLst>
              <a:ext uri="{FF2B5EF4-FFF2-40B4-BE49-F238E27FC236}">
                <a16:creationId xmlns:a16="http://schemas.microsoft.com/office/drawing/2014/main" id="{457E9195-9AD2-4FCE-84A7-56D5D059487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1923" name="Foliennummernplatzhalter 3">
            <a:extLst>
              <a:ext uri="{FF2B5EF4-FFF2-40B4-BE49-F238E27FC236}">
                <a16:creationId xmlns:a16="http://schemas.microsoft.com/office/drawing/2014/main" id="{0BCBE9F3-0789-478C-AFBF-C675960BBE0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FAF27A1-C844-4BD4-92A6-84BAEDA579B1}" type="slidenum">
              <a:rPr lang="de-DE" altLang="de-DE" sz="1400"/>
              <a:pPr eaLnBrk="1" hangingPunct="1"/>
              <a:t>77</a:t>
            </a:fld>
            <a:endParaRPr lang="de-DE" altLang="de-DE" sz="1400"/>
          </a:p>
        </p:txBody>
      </p:sp>
      <p:sp>
        <p:nvSpPr>
          <p:cNvPr id="81924" name="Text Box 2">
            <a:extLst>
              <a:ext uri="{FF2B5EF4-FFF2-40B4-BE49-F238E27FC236}">
                <a16:creationId xmlns:a16="http://schemas.microsoft.com/office/drawing/2014/main" id="{4A741642-FF20-4742-8461-BF6B1B2B0C9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1925" name="Text Box 3">
            <a:extLst>
              <a:ext uri="{FF2B5EF4-FFF2-40B4-BE49-F238E27FC236}">
                <a16:creationId xmlns:a16="http://schemas.microsoft.com/office/drawing/2014/main" id="{2A2DCDC5-84CD-4CE8-ABF8-3AD70D7384B9}"/>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(6)</a:t>
            </a:r>
            <a:endParaRPr lang="de-DE" altLang="de-DE" sz="2000"/>
          </a:p>
        </p:txBody>
      </p:sp>
      <p:sp>
        <p:nvSpPr>
          <p:cNvPr id="81926" name="Text Box 4">
            <a:extLst>
              <a:ext uri="{FF2B5EF4-FFF2-40B4-BE49-F238E27FC236}">
                <a16:creationId xmlns:a16="http://schemas.microsoft.com/office/drawing/2014/main" id="{252DFE7C-61A2-4F83-8E1B-2A903D5BF920}"/>
              </a:ext>
            </a:extLst>
          </p:cNvPr>
          <p:cNvSpPr txBox="1">
            <a:spLocks noChangeArrowheads="1"/>
          </p:cNvSpPr>
          <p:nvPr/>
        </p:nvSpPr>
        <p:spPr bwMode="auto">
          <a:xfrm>
            <a:off x="1714500" y="19812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81927" name="Text Box 6">
            <a:extLst>
              <a:ext uri="{FF2B5EF4-FFF2-40B4-BE49-F238E27FC236}">
                <a16:creationId xmlns:a16="http://schemas.microsoft.com/office/drawing/2014/main" id="{EF737577-5C6F-4FD9-B1DA-CA36EE19F1BF}"/>
              </a:ext>
            </a:extLst>
          </p:cNvPr>
          <p:cNvSpPr txBox="1">
            <a:spLocks noChangeArrowheads="1"/>
          </p:cNvSpPr>
          <p:nvPr/>
        </p:nvSpPr>
        <p:spPr bwMode="auto">
          <a:xfrm>
            <a:off x="1333500" y="2606675"/>
            <a:ext cx="6172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Budget für Primärprävention und betriebl. Prävention (§ 20 Abs. 2)</a:t>
            </a:r>
          </a:p>
        </p:txBody>
      </p:sp>
      <p:sp>
        <p:nvSpPr>
          <p:cNvPr id="81928" name="Rectangle 7">
            <a:extLst>
              <a:ext uri="{FF2B5EF4-FFF2-40B4-BE49-F238E27FC236}">
                <a16:creationId xmlns:a16="http://schemas.microsoft.com/office/drawing/2014/main" id="{696B6BF3-EEEC-490E-8354-C0EA3E02865C}"/>
              </a:ext>
            </a:extLst>
          </p:cNvPr>
          <p:cNvSpPr>
            <a:spLocks noGrp="1" noChangeArrowheads="1"/>
          </p:cNvSpPr>
          <p:nvPr>
            <p:ph type="title" idx="4294967295"/>
          </p:nvPr>
        </p:nvSpPr>
        <p:spPr/>
        <p:txBody>
          <a:bodyPr/>
          <a:lstStyle/>
          <a:p>
            <a:pPr eaLnBrk="1" hangingPunct="1"/>
            <a:r>
              <a:rPr lang="de-DE" altLang="de-DE"/>
              <a:t>Verhütung v. Krankheiten 5</a:t>
            </a:r>
          </a:p>
        </p:txBody>
      </p:sp>
      <p:sp>
        <p:nvSpPr>
          <p:cNvPr id="81929" name="Text Box 8">
            <a:extLst>
              <a:ext uri="{FF2B5EF4-FFF2-40B4-BE49-F238E27FC236}">
                <a16:creationId xmlns:a16="http://schemas.microsoft.com/office/drawing/2014/main" id="{DC33283E-2751-484B-9DCA-667C03D237CE}"/>
              </a:ext>
            </a:extLst>
          </p:cNvPr>
          <p:cNvSpPr txBox="1">
            <a:spLocks noChangeArrowheads="1"/>
          </p:cNvSpPr>
          <p:nvPr/>
        </p:nvSpPr>
        <p:spPr bwMode="auto">
          <a:xfrm>
            <a:off x="152400" y="3810000"/>
            <a:ext cx="8534400" cy="146526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800">
                <a:latin typeface="MS Shell Dlg" panose="020B0604020202020204" pitchFamily="34" charset="0"/>
              </a:rPr>
              <a:t>(2) Die Ausgaben der Krankenkasse für die Wahrnehmung ihrer Aufgaben nach den Absätzen 1 und nach den §§ 20 a und 20 b sollen insgesamt im Jahr 2006 für jeden ihrer Versicherten einen Betrag von 2,74 Euro umfassen; sie sind in den Folgejahren entsprechend der prozentualen Veränderung der monatlichen Bezugsgröße nach </a:t>
            </a:r>
            <a:r>
              <a:rPr lang="de-DE" altLang="de-DE" sz="1800" u="sng">
                <a:solidFill>
                  <a:srgbClr val="0000FF"/>
                </a:solidFill>
                <a:latin typeface="MS Shell Dlg" panose="020B0604020202020204" pitchFamily="34" charset="0"/>
                <a:hlinkClick r:id="rId2"/>
              </a:rPr>
              <a:t>§ 18 Abs. 1 des Vierten Buches </a:t>
            </a:r>
            <a:r>
              <a:rPr lang="de-DE" altLang="de-DE" sz="1800">
                <a:latin typeface="MS Shell Dlg" panose="020B0604020202020204" pitchFamily="34" charset="0"/>
              </a:rPr>
              <a:t>anzupassen. </a:t>
            </a:r>
            <a:endParaRPr lang="de-DE" altLang="de-DE" sz="1800"/>
          </a:p>
        </p:txBody>
      </p:sp>
    </p:spTree>
  </p:cSld>
  <p:clrMapOvr>
    <a:masterClrMapping/>
  </p:clrMapOvr>
  <p:transition spd="med">
    <p:wipe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ußzeilenplatzhalter 2">
            <a:extLst>
              <a:ext uri="{FF2B5EF4-FFF2-40B4-BE49-F238E27FC236}">
                <a16:creationId xmlns:a16="http://schemas.microsoft.com/office/drawing/2014/main" id="{FCF3CAA7-0942-42EE-9EC4-61F007B27B2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2947" name="Foliennummernplatzhalter 3">
            <a:extLst>
              <a:ext uri="{FF2B5EF4-FFF2-40B4-BE49-F238E27FC236}">
                <a16:creationId xmlns:a16="http://schemas.microsoft.com/office/drawing/2014/main" id="{3C050024-4C16-44A7-8B44-79FDD617341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0E9918D-CB87-40F0-A30C-9C8E59B3ABFA}" type="slidenum">
              <a:rPr lang="de-DE" altLang="de-DE" sz="1400"/>
              <a:pPr eaLnBrk="1" hangingPunct="1"/>
              <a:t>78</a:t>
            </a:fld>
            <a:endParaRPr lang="de-DE" altLang="de-DE" sz="1400"/>
          </a:p>
        </p:txBody>
      </p:sp>
      <p:sp>
        <p:nvSpPr>
          <p:cNvPr id="82948" name="Text Box 2">
            <a:extLst>
              <a:ext uri="{FF2B5EF4-FFF2-40B4-BE49-F238E27FC236}">
                <a16:creationId xmlns:a16="http://schemas.microsoft.com/office/drawing/2014/main" id="{297F8FB3-3B04-46FF-8816-BB6B77273E2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2949" name="Text Box 3">
            <a:extLst>
              <a:ext uri="{FF2B5EF4-FFF2-40B4-BE49-F238E27FC236}">
                <a16:creationId xmlns:a16="http://schemas.microsoft.com/office/drawing/2014/main" id="{DF4E02AF-DECE-4BFE-B62D-AF25EC1B535C}"/>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(7)</a:t>
            </a:r>
            <a:endParaRPr lang="de-DE" altLang="de-DE" sz="2000"/>
          </a:p>
        </p:txBody>
      </p:sp>
      <p:sp>
        <p:nvSpPr>
          <p:cNvPr id="82950" name="Text Box 4">
            <a:extLst>
              <a:ext uri="{FF2B5EF4-FFF2-40B4-BE49-F238E27FC236}">
                <a16:creationId xmlns:a16="http://schemas.microsoft.com/office/drawing/2014/main" id="{B8A1D26B-7FAA-47C0-9CE2-5AB3FA15C13C}"/>
              </a:ext>
            </a:extLst>
          </p:cNvPr>
          <p:cNvSpPr txBox="1">
            <a:spLocks noChangeArrowheads="1"/>
          </p:cNvSpPr>
          <p:nvPr/>
        </p:nvSpPr>
        <p:spPr bwMode="auto">
          <a:xfrm>
            <a:off x="1714500" y="18288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82951" name="Text Box 6">
            <a:extLst>
              <a:ext uri="{FF2B5EF4-FFF2-40B4-BE49-F238E27FC236}">
                <a16:creationId xmlns:a16="http://schemas.microsoft.com/office/drawing/2014/main" id="{19142BDB-A1E2-44B5-845F-DA7F335864C3}"/>
              </a:ext>
            </a:extLst>
          </p:cNvPr>
          <p:cNvSpPr txBox="1">
            <a:spLocks noChangeArrowheads="1"/>
          </p:cNvSpPr>
          <p:nvPr/>
        </p:nvSpPr>
        <p:spPr bwMode="auto">
          <a:xfrm>
            <a:off x="1600200" y="25146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Förderung der Selbsthilfe (§ 20h)</a:t>
            </a:r>
          </a:p>
        </p:txBody>
      </p:sp>
      <p:sp>
        <p:nvSpPr>
          <p:cNvPr id="82952" name="Rectangle 7">
            <a:extLst>
              <a:ext uri="{FF2B5EF4-FFF2-40B4-BE49-F238E27FC236}">
                <a16:creationId xmlns:a16="http://schemas.microsoft.com/office/drawing/2014/main" id="{FA8364B7-AD0C-41CF-BAF9-7334673F8F89}"/>
              </a:ext>
            </a:extLst>
          </p:cNvPr>
          <p:cNvSpPr>
            <a:spLocks noGrp="1" noChangeArrowheads="1"/>
          </p:cNvSpPr>
          <p:nvPr>
            <p:ph type="title" idx="4294967295"/>
          </p:nvPr>
        </p:nvSpPr>
        <p:spPr/>
        <p:txBody>
          <a:bodyPr/>
          <a:lstStyle/>
          <a:p>
            <a:pPr eaLnBrk="1" hangingPunct="1"/>
            <a:r>
              <a:rPr lang="de-DE" altLang="de-DE"/>
              <a:t>Verhütung v. Krankheiten 6</a:t>
            </a:r>
          </a:p>
        </p:txBody>
      </p:sp>
      <p:sp>
        <p:nvSpPr>
          <p:cNvPr id="82953" name="Text Box 8">
            <a:extLst>
              <a:ext uri="{FF2B5EF4-FFF2-40B4-BE49-F238E27FC236}">
                <a16:creationId xmlns:a16="http://schemas.microsoft.com/office/drawing/2014/main" id="{E80DFB8D-5E4F-4058-A218-39A0545724EC}"/>
              </a:ext>
            </a:extLst>
          </p:cNvPr>
          <p:cNvSpPr txBox="1">
            <a:spLocks noChangeArrowheads="1"/>
          </p:cNvSpPr>
          <p:nvPr/>
        </p:nvSpPr>
        <p:spPr bwMode="auto">
          <a:xfrm>
            <a:off x="304800" y="3048000"/>
            <a:ext cx="8534400" cy="25368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600"/>
              <a:t>(1) Die Krankenkassen und ihre Verbände fördern Selbsthilfegruppen und -organisationen, die sich die gesundheitliche Prävention oder die Rehabilitation von Versicherten bei einer der im Verzeichnis nach Satz 2 aufgeführten Krankheiten zum Ziel gesetzt haben, sowie Selbsthilfekontaktstellen im Rahmen der Festlegungen des Absatzes 3. Der Spitzenverband  Bund der Krankenkassen beschließt gemeinsam und einheitlich ein Verzeichnis der Krankheitsbilder, bei deren gesundheitlicher Prävention oder Rehabilitation eine Förderung zulässig ist; sie haben die Kassenärztliche Bundesvereinigung und die Vertretungen der für die Wahrnehmung der Interessen der Selbsthilfe maßgeblichen Spitzenorganisationen zu beteiligen. Selbsthilfekontaktstellen müssen für eine Förderung ihrer gesundheitsbezogenen Arbeit themen-, bereichs- und indikationsgruppenübergreifend tätig sein. </a:t>
            </a:r>
          </a:p>
        </p:txBody>
      </p:sp>
    </p:spTree>
  </p:cSld>
  <p:clrMapOvr>
    <a:masterClrMapping/>
  </p:clrMapOvr>
  <p:transition spd="med">
    <p:wipe dir="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Fußzeilenplatzhalter 2">
            <a:extLst>
              <a:ext uri="{FF2B5EF4-FFF2-40B4-BE49-F238E27FC236}">
                <a16:creationId xmlns:a16="http://schemas.microsoft.com/office/drawing/2014/main" id="{3CEBBECE-C5CD-4949-95E4-8AF99E318FB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3971" name="Foliennummernplatzhalter 3">
            <a:extLst>
              <a:ext uri="{FF2B5EF4-FFF2-40B4-BE49-F238E27FC236}">
                <a16:creationId xmlns:a16="http://schemas.microsoft.com/office/drawing/2014/main" id="{8256A47E-D47E-4C36-B8CF-218B3C442B0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00C7B61-BF36-4EF4-BA6F-0F75778C50F4}" type="slidenum">
              <a:rPr lang="de-DE" altLang="de-DE" sz="1400"/>
              <a:pPr eaLnBrk="1" hangingPunct="1"/>
              <a:t>79</a:t>
            </a:fld>
            <a:endParaRPr lang="de-DE" altLang="de-DE" sz="1400"/>
          </a:p>
        </p:txBody>
      </p:sp>
      <p:sp>
        <p:nvSpPr>
          <p:cNvPr id="83972" name="Text Box 1026">
            <a:extLst>
              <a:ext uri="{FF2B5EF4-FFF2-40B4-BE49-F238E27FC236}">
                <a16:creationId xmlns:a16="http://schemas.microsoft.com/office/drawing/2014/main" id="{03982E8E-B54A-4023-9EC3-B6ECF746014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3973" name="Text Box 1027">
            <a:extLst>
              <a:ext uri="{FF2B5EF4-FFF2-40B4-BE49-F238E27FC236}">
                <a16:creationId xmlns:a16="http://schemas.microsoft.com/office/drawing/2014/main" id="{903D55FB-F4CB-4E48-AE2F-311673A8E7CE}"/>
              </a:ext>
            </a:extLst>
          </p:cNvPr>
          <p:cNvSpPr txBox="1">
            <a:spLocks noChangeArrowheads="1"/>
          </p:cNvSpPr>
          <p:nvPr/>
        </p:nvSpPr>
        <p:spPr bwMode="auto">
          <a:xfrm>
            <a:off x="1257300" y="1295400"/>
            <a:ext cx="647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(8)</a:t>
            </a:r>
            <a:endParaRPr lang="de-DE" altLang="de-DE" sz="2000"/>
          </a:p>
        </p:txBody>
      </p:sp>
      <p:sp>
        <p:nvSpPr>
          <p:cNvPr id="83974" name="Text Box 1028">
            <a:extLst>
              <a:ext uri="{FF2B5EF4-FFF2-40B4-BE49-F238E27FC236}">
                <a16:creationId xmlns:a16="http://schemas.microsoft.com/office/drawing/2014/main" id="{4C30C679-3E38-499C-9A2E-E04ABC5689B5}"/>
              </a:ext>
            </a:extLst>
          </p:cNvPr>
          <p:cNvSpPr txBox="1">
            <a:spLocks noChangeArrowheads="1"/>
          </p:cNvSpPr>
          <p:nvPr/>
        </p:nvSpPr>
        <p:spPr bwMode="auto">
          <a:xfrm>
            <a:off x="1714500" y="1828800"/>
            <a:ext cx="5486400"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latin typeface="Times New Roman" panose="02020603050405020304" pitchFamily="18" charset="0"/>
              </a:rPr>
              <a:t>1. </a:t>
            </a:r>
            <a:r>
              <a:rPr lang="de-DE" altLang="de-DE">
                <a:latin typeface="Times New Roman" panose="02020603050405020304" pitchFamily="18" charset="0"/>
              </a:rPr>
              <a:t>Prävention und Selbsthilfe</a:t>
            </a:r>
            <a:endParaRPr lang="de-DE" altLang="de-DE"/>
          </a:p>
        </p:txBody>
      </p:sp>
      <p:sp>
        <p:nvSpPr>
          <p:cNvPr id="83975" name="Text Box 1029">
            <a:extLst>
              <a:ext uri="{FF2B5EF4-FFF2-40B4-BE49-F238E27FC236}">
                <a16:creationId xmlns:a16="http://schemas.microsoft.com/office/drawing/2014/main" id="{D223326A-E5BE-4F5C-BBF5-F70AA958A6F7}"/>
              </a:ext>
            </a:extLst>
          </p:cNvPr>
          <p:cNvSpPr txBox="1">
            <a:spLocks noChangeArrowheads="1"/>
          </p:cNvSpPr>
          <p:nvPr/>
        </p:nvSpPr>
        <p:spPr bwMode="auto">
          <a:xfrm>
            <a:off x="838200" y="25146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Primäre Prävention durch Schutzimpfungen(§ 20i)</a:t>
            </a:r>
          </a:p>
        </p:txBody>
      </p:sp>
      <p:sp>
        <p:nvSpPr>
          <p:cNvPr id="83976" name="Rectangle 1030">
            <a:extLst>
              <a:ext uri="{FF2B5EF4-FFF2-40B4-BE49-F238E27FC236}">
                <a16:creationId xmlns:a16="http://schemas.microsoft.com/office/drawing/2014/main" id="{DEE02F47-BDBB-403F-B459-0C5DAF31964B}"/>
              </a:ext>
            </a:extLst>
          </p:cNvPr>
          <p:cNvSpPr>
            <a:spLocks noGrp="1" noChangeArrowheads="1"/>
          </p:cNvSpPr>
          <p:nvPr>
            <p:ph type="title" idx="4294967295"/>
          </p:nvPr>
        </p:nvSpPr>
        <p:spPr/>
        <p:txBody>
          <a:bodyPr/>
          <a:lstStyle/>
          <a:p>
            <a:pPr eaLnBrk="1" hangingPunct="1"/>
            <a:r>
              <a:rPr lang="de-DE" altLang="de-DE"/>
              <a:t>Verhütung v. Krankheiten 6</a:t>
            </a:r>
          </a:p>
        </p:txBody>
      </p:sp>
      <p:sp>
        <p:nvSpPr>
          <p:cNvPr id="83977" name="Text Box 1031">
            <a:extLst>
              <a:ext uri="{FF2B5EF4-FFF2-40B4-BE49-F238E27FC236}">
                <a16:creationId xmlns:a16="http://schemas.microsoft.com/office/drawing/2014/main" id="{E9487307-318B-4F3F-8922-5BB70D3EB9A5}"/>
              </a:ext>
            </a:extLst>
          </p:cNvPr>
          <p:cNvSpPr txBox="1">
            <a:spLocks noChangeArrowheads="1"/>
          </p:cNvSpPr>
          <p:nvPr/>
        </p:nvSpPr>
        <p:spPr bwMode="auto">
          <a:xfrm>
            <a:off x="228600" y="3048000"/>
            <a:ext cx="8534400" cy="33924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arabicParenBoth"/>
            </a:pPr>
            <a:r>
              <a:rPr lang="de-DE" altLang="de-DE" sz="1600" dirty="0"/>
              <a:t>Versicherte haben Anspruch auf Leistungen für Schutzimpfungen im Sinne des § 2 Nr. 9 des Infektionsschutzgesetzes. Ausgenommen sind Schutzimpfungen, die wegen eines durch einen nicht beruflichen Auslandsaufenthalt erhöhten Gesundheitsrisikos indiziert sind, es sei denn, dass zum Schutz der öffentlichen Gesundheit ein besonderes Inter-esse daran besteht, der Einschleppung einer übertragbaren Krankheit in die Bundes-republik Deutschland vorzubeugen. Einzelheiten zu Voraussetzungen, Art und Umfang der Leistungen bestimmt der Gemeinsame Bundesausschuss in Richtlinien nach </a:t>
            </a:r>
            <a:r>
              <a:rPr lang="de-DE" altLang="de-DE" sz="1600" dirty="0">
                <a:hlinkClick r:id="rId2"/>
              </a:rPr>
              <a:t>§ 92</a:t>
            </a:r>
            <a:r>
              <a:rPr lang="de-DE" altLang="de-DE" sz="1600" dirty="0"/>
              <a:t> auf der Grundlage der Empfehlungen der Ständigen Impfkommission beim Robert Koch-Institut gemäß § 20 Abs. 2 des Infektionsschutzgesetzes unter besonderer Berücksichtigung der Bedeutung der Schutzimpfungen für die öffentliche Gesundheit....</a:t>
            </a:r>
          </a:p>
          <a:p>
            <a:pPr eaLnBrk="1" hangingPunct="1">
              <a:spcBef>
                <a:spcPct val="50000"/>
              </a:spcBef>
              <a:buFontTx/>
              <a:buAutoNum type="arabicParenBoth"/>
            </a:pPr>
            <a:r>
              <a:rPr lang="de-DE" altLang="de-DE" sz="1600" dirty="0"/>
              <a:t>Die Krankenkasse kann in ihrer Satzung weitere Schutzimpfungen vorsehen. Bis zum Vorliegen einer Richtlinie nach Absatz 1 Satz 5 gelten die bisherigen Satzungsrege-lungen zu Schutzimpfungen fort.  </a:t>
            </a:r>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ußzeilenplatzhalter 2">
            <a:extLst>
              <a:ext uri="{FF2B5EF4-FFF2-40B4-BE49-F238E27FC236}">
                <a16:creationId xmlns:a16="http://schemas.microsoft.com/office/drawing/2014/main" id="{F86D8D5F-935C-43EC-8F63-E25E4FABDF7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1267" name="Foliennummernplatzhalter 3">
            <a:extLst>
              <a:ext uri="{FF2B5EF4-FFF2-40B4-BE49-F238E27FC236}">
                <a16:creationId xmlns:a16="http://schemas.microsoft.com/office/drawing/2014/main" id="{861B13EA-E32F-4D9E-9F58-E350DF98B90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DBDA951-0833-4424-8473-638801062092}" type="slidenum">
              <a:rPr lang="de-DE" altLang="de-DE" sz="1400"/>
              <a:pPr eaLnBrk="1" hangingPunct="1"/>
              <a:t>8</a:t>
            </a:fld>
            <a:endParaRPr lang="de-DE" altLang="de-DE" sz="1400"/>
          </a:p>
        </p:txBody>
      </p:sp>
      <p:sp>
        <p:nvSpPr>
          <p:cNvPr id="11268" name="Rectangle 4">
            <a:extLst>
              <a:ext uri="{FF2B5EF4-FFF2-40B4-BE49-F238E27FC236}">
                <a16:creationId xmlns:a16="http://schemas.microsoft.com/office/drawing/2014/main" id="{69182408-99A9-4E72-852F-1602D39B0703}"/>
              </a:ext>
            </a:extLst>
          </p:cNvPr>
          <p:cNvSpPr>
            <a:spLocks noGrp="1" noChangeArrowheads="1"/>
          </p:cNvSpPr>
          <p:nvPr>
            <p:ph type="title" idx="4294967295"/>
          </p:nvPr>
        </p:nvSpPr>
        <p:spPr/>
        <p:txBody>
          <a:bodyPr/>
          <a:lstStyle/>
          <a:p>
            <a:pPr eaLnBrk="1" hangingPunct="1"/>
            <a:r>
              <a:rPr lang="de-DE" altLang="de-DE"/>
              <a:t>Gliederung Leistungen 3</a:t>
            </a:r>
          </a:p>
        </p:txBody>
      </p:sp>
      <p:sp>
        <p:nvSpPr>
          <p:cNvPr id="11269" name="Text Box 2">
            <a:extLst>
              <a:ext uri="{FF2B5EF4-FFF2-40B4-BE49-F238E27FC236}">
                <a16:creationId xmlns:a16="http://schemas.microsoft.com/office/drawing/2014/main" id="{FD2C5B83-25A9-4B83-BA40-022BBB8415CA}"/>
              </a:ext>
            </a:extLst>
          </p:cNvPr>
          <p:cNvSpPr txBox="1">
            <a:spLocks noChangeArrowheads="1"/>
          </p:cNvSpPr>
          <p:nvPr/>
        </p:nvSpPr>
        <p:spPr bwMode="auto">
          <a:xfrm>
            <a:off x="1600200" y="762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 Die Leistungen im einzelnen (3)</a:t>
            </a:r>
          </a:p>
        </p:txBody>
      </p:sp>
      <p:sp>
        <p:nvSpPr>
          <p:cNvPr id="11270" name="Text Box 3">
            <a:extLst>
              <a:ext uri="{FF2B5EF4-FFF2-40B4-BE49-F238E27FC236}">
                <a16:creationId xmlns:a16="http://schemas.microsoft.com/office/drawing/2014/main" id="{DB8BA998-F8B5-4D54-BD3B-D80DA500B37A}"/>
              </a:ext>
            </a:extLst>
          </p:cNvPr>
          <p:cNvSpPr txBox="1">
            <a:spLocks noChangeArrowheads="1"/>
          </p:cNvSpPr>
          <p:nvPr/>
        </p:nvSpPr>
        <p:spPr bwMode="auto">
          <a:xfrm>
            <a:off x="533400" y="1874986"/>
            <a:ext cx="8001000"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dirty="0">
                <a:latin typeface="Arial" panose="020B0604020202020204" pitchFamily="34" charset="0"/>
                <a:cs typeface="Arial" panose="020B0604020202020204" pitchFamily="34" charset="0"/>
              </a:rPr>
              <a:t>Leistungen bei Krankheit</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1. Begriff der Krankheit</a:t>
            </a:r>
          </a:p>
          <a:p>
            <a:pPr eaLnBrk="1" hangingPunct="1">
              <a:spcBef>
                <a:spcPct val="50000"/>
              </a:spcBef>
            </a:pPr>
            <a:r>
              <a:rPr lang="de-DE" altLang="de-DE" sz="1800" dirty="0">
                <a:latin typeface="Arial" panose="020B0604020202020204" pitchFamily="34" charset="0"/>
                <a:cs typeface="Arial" panose="020B0604020202020204" pitchFamily="34" charset="0"/>
              </a:rPr>
              <a:t>	2. Anspruchsvoraussetzungen</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3. Krankenbehandlung</a:t>
            </a:r>
          </a:p>
          <a:p>
            <a:pPr eaLnBrk="1" hangingPunct="1">
              <a:spcBef>
                <a:spcPct val="50000"/>
              </a:spcBef>
            </a:pPr>
            <a:r>
              <a:rPr lang="de-DE" altLang="de-DE" sz="1800" dirty="0">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a) Künstliche Befruchtung</a:t>
            </a:r>
          </a:p>
          <a:p>
            <a:pPr eaLnBrk="1" hangingPunct="1">
              <a:spcBef>
                <a:spcPct val="50000"/>
              </a:spcBef>
            </a:pPr>
            <a:r>
              <a:rPr lang="de-DE" altLang="de-DE" sz="1600" dirty="0">
                <a:latin typeface="Arial" panose="020B0604020202020204" pitchFamily="34" charset="0"/>
                <a:cs typeface="Arial" panose="020B0604020202020204" pitchFamily="34" charset="0"/>
              </a:rPr>
              <a:t>		b) Ärztliche und zahnärztliche Behandlung, Kieferorthopädische Behandlung</a:t>
            </a:r>
          </a:p>
          <a:p>
            <a:pPr eaLnBrk="1" hangingPunct="1">
              <a:spcBef>
                <a:spcPct val="50000"/>
              </a:spcBef>
            </a:pPr>
            <a:r>
              <a:rPr lang="de-DE" altLang="de-DE" sz="1600" dirty="0">
                <a:latin typeface="Arial" panose="020B0604020202020204" pitchFamily="34" charset="0"/>
                <a:cs typeface="Arial" panose="020B0604020202020204" pitchFamily="34" charset="0"/>
              </a:rPr>
              <a:t>		c) Arznei- und Verbandmittel</a:t>
            </a:r>
          </a:p>
          <a:p>
            <a:pPr eaLnBrk="1" hangingPunct="1">
              <a:spcBef>
                <a:spcPct val="50000"/>
              </a:spcBef>
            </a:pPr>
            <a:r>
              <a:rPr lang="de-DE" altLang="de-DE" sz="1600" dirty="0">
                <a:latin typeface="Arial" panose="020B0604020202020204" pitchFamily="34" charset="0"/>
                <a:cs typeface="Arial" panose="020B0604020202020204" pitchFamily="34" charset="0"/>
              </a:rPr>
              <a:t>		d) Heil- und Hilfsmittel</a:t>
            </a:r>
          </a:p>
          <a:p>
            <a:pPr eaLnBrk="1" hangingPunct="1">
              <a:spcBef>
                <a:spcPct val="50000"/>
              </a:spcBef>
            </a:pPr>
            <a:r>
              <a:rPr lang="de-DE" altLang="de-DE" sz="1600" dirty="0">
                <a:latin typeface="Arial" panose="020B0604020202020204" pitchFamily="34" charset="0"/>
                <a:cs typeface="Arial" panose="020B0604020202020204" pitchFamily="34" charset="0"/>
              </a:rPr>
              <a:t>		e) Häusliche Krankenpflege und Haushaltshilfe</a:t>
            </a:r>
          </a:p>
          <a:p>
            <a:pPr eaLnBrk="1" hangingPunct="1">
              <a:spcBef>
                <a:spcPct val="50000"/>
              </a:spcBef>
            </a:pPr>
            <a:r>
              <a:rPr lang="de-DE" altLang="de-DE" sz="1600" dirty="0">
                <a:latin typeface="Arial" panose="020B0604020202020204" pitchFamily="34" charset="0"/>
                <a:cs typeface="Arial" panose="020B0604020202020204" pitchFamily="34" charset="0"/>
              </a:rPr>
              <a:t>		f) Krankenhausbehandlung</a:t>
            </a:r>
          </a:p>
          <a:p>
            <a:pPr eaLnBrk="1" hangingPunct="1">
              <a:spcBef>
                <a:spcPct val="50000"/>
              </a:spcBef>
            </a:pPr>
            <a:r>
              <a:rPr lang="de-DE" altLang="de-DE" sz="1600" dirty="0">
                <a:latin typeface="Arial" panose="020B0604020202020204" pitchFamily="34" charset="0"/>
                <a:cs typeface="Arial" panose="020B0604020202020204" pitchFamily="34" charset="0"/>
              </a:rPr>
              <a:t>		g) Leistungen zur medizinischen Rehabilitation</a:t>
            </a:r>
          </a:p>
        </p:txBody>
      </p:sp>
    </p:spTree>
  </p:cSld>
  <p:clrMapOvr>
    <a:masterClrMapping/>
  </p:clrMapOvr>
  <p:transition spd="med">
    <p:wipe dir="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Fußzeilenplatzhalter 2">
            <a:extLst>
              <a:ext uri="{FF2B5EF4-FFF2-40B4-BE49-F238E27FC236}">
                <a16:creationId xmlns:a16="http://schemas.microsoft.com/office/drawing/2014/main" id="{E7E8F847-BD82-4905-AC93-CA7126DD6BF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4995" name="Foliennummernplatzhalter 3">
            <a:extLst>
              <a:ext uri="{FF2B5EF4-FFF2-40B4-BE49-F238E27FC236}">
                <a16:creationId xmlns:a16="http://schemas.microsoft.com/office/drawing/2014/main" id="{78CE3BFC-B192-4F55-AAB5-B2875DFB6A6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EB64478-D5F3-4E4E-97B1-86C4614DD67B}" type="slidenum">
              <a:rPr lang="de-DE" altLang="de-DE" sz="1400"/>
              <a:pPr eaLnBrk="1" hangingPunct="1"/>
              <a:t>80</a:t>
            </a:fld>
            <a:endParaRPr lang="de-DE" altLang="de-DE" sz="1400"/>
          </a:p>
        </p:txBody>
      </p:sp>
      <p:sp>
        <p:nvSpPr>
          <p:cNvPr id="84996" name="Text Box 2">
            <a:extLst>
              <a:ext uri="{FF2B5EF4-FFF2-40B4-BE49-F238E27FC236}">
                <a16:creationId xmlns:a16="http://schemas.microsoft.com/office/drawing/2014/main" id="{90A6ED3C-E451-43A2-A35D-C7F2047BBC9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4997" name="Text Box 3">
            <a:extLst>
              <a:ext uri="{FF2B5EF4-FFF2-40B4-BE49-F238E27FC236}">
                <a16:creationId xmlns:a16="http://schemas.microsoft.com/office/drawing/2014/main" id="{7FBDD180-E642-4C31-9D86-EC3A6A41755F}"/>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(9)</a:t>
            </a:r>
            <a:endParaRPr lang="de-DE" altLang="de-DE" sz="2000"/>
          </a:p>
        </p:txBody>
      </p:sp>
      <p:sp>
        <p:nvSpPr>
          <p:cNvPr id="84998" name="Text Box 5">
            <a:extLst>
              <a:ext uri="{FF2B5EF4-FFF2-40B4-BE49-F238E27FC236}">
                <a16:creationId xmlns:a16="http://schemas.microsoft.com/office/drawing/2014/main" id="{5B1A79B2-E1D0-4036-99C6-FC4DB707B638}"/>
              </a:ext>
            </a:extLst>
          </p:cNvPr>
          <p:cNvSpPr txBox="1">
            <a:spLocks noChangeArrowheads="1"/>
          </p:cNvSpPr>
          <p:nvPr/>
        </p:nvSpPr>
        <p:spPr bwMode="auto">
          <a:xfrm>
            <a:off x="1905000" y="2330450"/>
            <a:ext cx="5257800" cy="8223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indent="-1905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2.</a:t>
            </a:r>
            <a:r>
              <a:rPr lang="de-DE" altLang="de-DE" sz="1800">
                <a:latin typeface="Times New Roman" panose="02020603050405020304" pitchFamily="18" charset="0"/>
              </a:rPr>
              <a:t> </a:t>
            </a:r>
            <a:r>
              <a:rPr lang="de-DE" altLang="de-DE">
                <a:latin typeface="Times New Roman" panose="02020603050405020304" pitchFamily="18" charset="0"/>
              </a:rPr>
              <a:t>Verhütung von Zahnerkrankungen (Gruppen- und Individualprophylaxe)</a:t>
            </a:r>
            <a:endParaRPr lang="de-DE" altLang="de-DE"/>
          </a:p>
        </p:txBody>
      </p:sp>
      <p:sp>
        <p:nvSpPr>
          <p:cNvPr id="105480" name="Text Box 8">
            <a:extLst>
              <a:ext uri="{FF2B5EF4-FFF2-40B4-BE49-F238E27FC236}">
                <a16:creationId xmlns:a16="http://schemas.microsoft.com/office/drawing/2014/main" id="{6ECA8917-FEA8-4C6F-A644-D726370AE954}"/>
              </a:ext>
            </a:extLst>
          </p:cNvPr>
          <p:cNvSpPr txBox="1">
            <a:spLocks noChangeArrowheads="1"/>
          </p:cNvSpPr>
          <p:nvPr/>
        </p:nvSpPr>
        <p:spPr bwMode="auto">
          <a:xfrm>
            <a:off x="1905000" y="34290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Gruppenprophylaxe (</a:t>
            </a:r>
            <a:r>
              <a:rPr lang="de-DE" altLang="de-DE">
                <a:solidFill>
                  <a:schemeClr val="hlink"/>
                </a:solidFill>
              </a:rPr>
              <a:t>§ 21 SGB V</a:t>
            </a:r>
            <a:r>
              <a:rPr lang="de-DE" altLang="de-DE"/>
              <a:t>)</a:t>
            </a:r>
          </a:p>
        </p:txBody>
      </p:sp>
      <p:sp>
        <p:nvSpPr>
          <p:cNvPr id="105481" name="Text Box 9">
            <a:extLst>
              <a:ext uri="{FF2B5EF4-FFF2-40B4-BE49-F238E27FC236}">
                <a16:creationId xmlns:a16="http://schemas.microsoft.com/office/drawing/2014/main" id="{4AB3A1F3-55E6-4296-B027-0502005E3BAE}"/>
              </a:ext>
            </a:extLst>
          </p:cNvPr>
          <p:cNvSpPr txBox="1">
            <a:spLocks noChangeArrowheads="1"/>
          </p:cNvSpPr>
          <p:nvPr/>
        </p:nvSpPr>
        <p:spPr bwMode="auto">
          <a:xfrm>
            <a:off x="1905000" y="40386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Individualprophylaxe (</a:t>
            </a:r>
            <a:r>
              <a:rPr lang="de-DE" altLang="de-DE">
                <a:solidFill>
                  <a:schemeClr val="hlink"/>
                </a:solidFill>
              </a:rPr>
              <a:t>§ 22 SGB V</a:t>
            </a:r>
            <a:r>
              <a:rPr lang="de-DE" altLang="de-DE"/>
              <a:t>)</a:t>
            </a:r>
          </a:p>
        </p:txBody>
      </p:sp>
      <p:sp>
        <p:nvSpPr>
          <p:cNvPr id="85001" name="Rectangle 10">
            <a:extLst>
              <a:ext uri="{FF2B5EF4-FFF2-40B4-BE49-F238E27FC236}">
                <a16:creationId xmlns:a16="http://schemas.microsoft.com/office/drawing/2014/main" id="{19199EBE-B0A0-4F58-87C5-F010ABAFFB7C}"/>
              </a:ext>
            </a:extLst>
          </p:cNvPr>
          <p:cNvSpPr>
            <a:spLocks noGrp="1" noChangeArrowheads="1"/>
          </p:cNvSpPr>
          <p:nvPr>
            <p:ph type="title" idx="4294967295"/>
          </p:nvPr>
        </p:nvSpPr>
        <p:spPr/>
        <p:txBody>
          <a:bodyPr/>
          <a:lstStyle/>
          <a:p>
            <a:pPr eaLnBrk="1" hangingPunct="1"/>
            <a:r>
              <a:rPr lang="de-DE" altLang="de-DE"/>
              <a:t>Verhütung v. Krankheiten 7</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80"/>
                                        </p:tgtEl>
                                        <p:attrNameLst>
                                          <p:attrName>style.visibility</p:attrName>
                                        </p:attrNameLst>
                                      </p:cBhvr>
                                      <p:to>
                                        <p:strVal val="visible"/>
                                      </p:to>
                                    </p:set>
                                    <p:anim calcmode="lin" valueType="num">
                                      <p:cBhvr additive="base">
                                        <p:cTn id="7" dur="500" fill="hold"/>
                                        <p:tgtEl>
                                          <p:spTgt spid="105480"/>
                                        </p:tgtEl>
                                        <p:attrNameLst>
                                          <p:attrName>ppt_x</p:attrName>
                                        </p:attrNameLst>
                                      </p:cBhvr>
                                      <p:tavLst>
                                        <p:tav tm="0">
                                          <p:val>
                                            <p:strVal val="0-#ppt_w/2"/>
                                          </p:val>
                                        </p:tav>
                                        <p:tav tm="100000">
                                          <p:val>
                                            <p:strVal val="#ppt_x"/>
                                          </p:val>
                                        </p:tav>
                                      </p:tavLst>
                                    </p:anim>
                                    <p:anim calcmode="lin" valueType="num">
                                      <p:cBhvr additive="base">
                                        <p:cTn id="8" dur="500" fill="hold"/>
                                        <p:tgtEl>
                                          <p:spTgt spid="10548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5481"/>
                                        </p:tgtEl>
                                        <p:attrNameLst>
                                          <p:attrName>style.visibility</p:attrName>
                                        </p:attrNameLst>
                                      </p:cBhvr>
                                      <p:to>
                                        <p:strVal val="visible"/>
                                      </p:to>
                                    </p:set>
                                    <p:anim calcmode="lin" valueType="num">
                                      <p:cBhvr additive="base">
                                        <p:cTn id="13" dur="500" fill="hold"/>
                                        <p:tgtEl>
                                          <p:spTgt spid="105481"/>
                                        </p:tgtEl>
                                        <p:attrNameLst>
                                          <p:attrName>ppt_x</p:attrName>
                                        </p:attrNameLst>
                                      </p:cBhvr>
                                      <p:tavLst>
                                        <p:tav tm="0">
                                          <p:val>
                                            <p:strVal val="0-#ppt_w/2"/>
                                          </p:val>
                                        </p:tav>
                                        <p:tav tm="100000">
                                          <p:val>
                                            <p:strVal val="#ppt_x"/>
                                          </p:val>
                                        </p:tav>
                                      </p:tavLst>
                                    </p:anim>
                                    <p:anim calcmode="lin" valueType="num">
                                      <p:cBhvr additive="base">
                                        <p:cTn id="14" dur="500" fill="hold"/>
                                        <p:tgtEl>
                                          <p:spTgt spid="1054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80" grpId="0" autoUpdateAnimBg="0"/>
      <p:bldP spid="105481" grpId="0"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ußzeilenplatzhalter 2">
            <a:extLst>
              <a:ext uri="{FF2B5EF4-FFF2-40B4-BE49-F238E27FC236}">
                <a16:creationId xmlns:a16="http://schemas.microsoft.com/office/drawing/2014/main" id="{F45AF1DE-FC34-494E-8BE6-1650F49CD39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6019" name="Foliennummernplatzhalter 3">
            <a:extLst>
              <a:ext uri="{FF2B5EF4-FFF2-40B4-BE49-F238E27FC236}">
                <a16:creationId xmlns:a16="http://schemas.microsoft.com/office/drawing/2014/main" id="{00705001-7064-474A-B143-2621DC6584C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7CD4C17-F87C-48E8-9EFC-16062C5EBD28}" type="slidenum">
              <a:rPr lang="de-DE" altLang="de-DE" sz="1400"/>
              <a:pPr eaLnBrk="1" hangingPunct="1"/>
              <a:t>81</a:t>
            </a:fld>
            <a:endParaRPr lang="de-DE" altLang="de-DE" sz="1400"/>
          </a:p>
        </p:txBody>
      </p:sp>
      <p:sp>
        <p:nvSpPr>
          <p:cNvPr id="86020" name="Text Box 2">
            <a:extLst>
              <a:ext uri="{FF2B5EF4-FFF2-40B4-BE49-F238E27FC236}">
                <a16:creationId xmlns:a16="http://schemas.microsoft.com/office/drawing/2014/main" id="{8CD86487-251B-49AC-9832-92AD0707106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6021" name="Text Box 3">
            <a:extLst>
              <a:ext uri="{FF2B5EF4-FFF2-40B4-BE49-F238E27FC236}">
                <a16:creationId xmlns:a16="http://schemas.microsoft.com/office/drawing/2014/main" id="{537F0BE4-FB05-43DE-BEAC-FAFEE15B4782}"/>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(10)</a:t>
            </a:r>
            <a:endParaRPr lang="de-DE" altLang="de-DE" sz="2000"/>
          </a:p>
        </p:txBody>
      </p:sp>
      <p:sp>
        <p:nvSpPr>
          <p:cNvPr id="86022" name="Text Box 6">
            <a:extLst>
              <a:ext uri="{FF2B5EF4-FFF2-40B4-BE49-F238E27FC236}">
                <a16:creationId xmlns:a16="http://schemas.microsoft.com/office/drawing/2014/main" id="{E7131E17-EF3B-4100-BDFD-DBC28CA23D8B}"/>
              </a:ext>
            </a:extLst>
          </p:cNvPr>
          <p:cNvSpPr txBox="1">
            <a:spLocks noChangeArrowheads="1"/>
          </p:cNvSpPr>
          <p:nvPr/>
        </p:nvSpPr>
        <p:spPr bwMode="auto">
          <a:xfrm>
            <a:off x="1676400" y="2590800"/>
            <a:ext cx="5638800" cy="4572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3.</a:t>
            </a:r>
            <a:r>
              <a:rPr lang="de-DE" altLang="de-DE" sz="1800">
                <a:latin typeface="Times New Roman" panose="02020603050405020304" pitchFamily="18" charset="0"/>
              </a:rPr>
              <a:t> </a:t>
            </a:r>
            <a:r>
              <a:rPr lang="de-DE" altLang="de-DE">
                <a:latin typeface="Times New Roman" panose="02020603050405020304" pitchFamily="18" charset="0"/>
              </a:rPr>
              <a:t>Medizinische Vorsorgeleistungen</a:t>
            </a:r>
            <a:endParaRPr lang="de-DE" altLang="de-DE"/>
          </a:p>
        </p:txBody>
      </p:sp>
      <p:sp>
        <p:nvSpPr>
          <p:cNvPr id="106504" name="Text Box 8">
            <a:extLst>
              <a:ext uri="{FF2B5EF4-FFF2-40B4-BE49-F238E27FC236}">
                <a16:creationId xmlns:a16="http://schemas.microsoft.com/office/drawing/2014/main" id="{790BF543-C1A1-4888-8C0D-C733A83B1917}"/>
              </a:ext>
            </a:extLst>
          </p:cNvPr>
          <p:cNvSpPr txBox="1">
            <a:spLocks noChangeArrowheads="1"/>
          </p:cNvSpPr>
          <p:nvPr/>
        </p:nvSpPr>
        <p:spPr bwMode="auto">
          <a:xfrm>
            <a:off x="1524000" y="3429000"/>
            <a:ext cx="640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Medizinische Vorsorgeleistungen (</a:t>
            </a:r>
            <a:r>
              <a:rPr lang="de-DE" altLang="de-DE">
                <a:solidFill>
                  <a:schemeClr val="hlink"/>
                </a:solidFill>
              </a:rPr>
              <a:t>§ 23 SGB V</a:t>
            </a:r>
            <a:r>
              <a:rPr lang="de-DE" altLang="de-DE"/>
              <a:t>)</a:t>
            </a:r>
          </a:p>
        </p:txBody>
      </p:sp>
      <p:sp>
        <p:nvSpPr>
          <p:cNvPr id="106506" name="Text Box 10">
            <a:extLst>
              <a:ext uri="{FF2B5EF4-FFF2-40B4-BE49-F238E27FC236}">
                <a16:creationId xmlns:a16="http://schemas.microsoft.com/office/drawing/2014/main" id="{BB3A27B1-9B8D-4959-85EC-0EBDE7A180B3}"/>
              </a:ext>
            </a:extLst>
          </p:cNvPr>
          <p:cNvSpPr txBox="1">
            <a:spLocks noChangeArrowheads="1"/>
          </p:cNvSpPr>
          <p:nvPr/>
        </p:nvSpPr>
        <p:spPr bwMode="auto">
          <a:xfrm>
            <a:off x="1524000" y="4114800"/>
            <a:ext cx="7315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Medizinische Vorsorge für Mütter und Väter (</a:t>
            </a:r>
            <a:r>
              <a:rPr lang="de-DE" altLang="de-DE">
                <a:solidFill>
                  <a:schemeClr val="hlink"/>
                </a:solidFill>
              </a:rPr>
              <a:t>§ 24 SGB V</a:t>
            </a:r>
            <a:r>
              <a:rPr lang="de-DE" altLang="de-DE"/>
              <a:t>)</a:t>
            </a:r>
          </a:p>
        </p:txBody>
      </p:sp>
      <p:sp>
        <p:nvSpPr>
          <p:cNvPr id="86025" name="Rectangle 11">
            <a:extLst>
              <a:ext uri="{FF2B5EF4-FFF2-40B4-BE49-F238E27FC236}">
                <a16:creationId xmlns:a16="http://schemas.microsoft.com/office/drawing/2014/main" id="{4B82E4B6-5FAC-40C9-B8F3-AD4942F2181E}"/>
              </a:ext>
            </a:extLst>
          </p:cNvPr>
          <p:cNvSpPr>
            <a:spLocks noGrp="1" noChangeArrowheads="1"/>
          </p:cNvSpPr>
          <p:nvPr>
            <p:ph type="title" idx="4294967295"/>
          </p:nvPr>
        </p:nvSpPr>
        <p:spPr/>
        <p:txBody>
          <a:bodyPr/>
          <a:lstStyle/>
          <a:p>
            <a:pPr eaLnBrk="1" hangingPunct="1"/>
            <a:r>
              <a:rPr lang="de-DE" altLang="de-DE"/>
              <a:t>Verhütung v. Krankheiten 8</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504"/>
                                        </p:tgtEl>
                                        <p:attrNameLst>
                                          <p:attrName>style.visibility</p:attrName>
                                        </p:attrNameLst>
                                      </p:cBhvr>
                                      <p:to>
                                        <p:strVal val="visible"/>
                                      </p:to>
                                    </p:set>
                                    <p:anim calcmode="lin" valueType="num">
                                      <p:cBhvr additive="base">
                                        <p:cTn id="7" dur="500" fill="hold"/>
                                        <p:tgtEl>
                                          <p:spTgt spid="106504"/>
                                        </p:tgtEl>
                                        <p:attrNameLst>
                                          <p:attrName>ppt_x</p:attrName>
                                        </p:attrNameLst>
                                      </p:cBhvr>
                                      <p:tavLst>
                                        <p:tav tm="0">
                                          <p:val>
                                            <p:strVal val="0-#ppt_w/2"/>
                                          </p:val>
                                        </p:tav>
                                        <p:tav tm="100000">
                                          <p:val>
                                            <p:strVal val="#ppt_x"/>
                                          </p:val>
                                        </p:tav>
                                      </p:tavLst>
                                    </p:anim>
                                    <p:anim calcmode="lin" valueType="num">
                                      <p:cBhvr additive="base">
                                        <p:cTn id="8" dur="500" fill="hold"/>
                                        <p:tgtEl>
                                          <p:spTgt spid="1065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506"/>
                                        </p:tgtEl>
                                        <p:attrNameLst>
                                          <p:attrName>style.visibility</p:attrName>
                                        </p:attrNameLst>
                                      </p:cBhvr>
                                      <p:to>
                                        <p:strVal val="visible"/>
                                      </p:to>
                                    </p:set>
                                    <p:anim calcmode="lin" valueType="num">
                                      <p:cBhvr additive="base">
                                        <p:cTn id="13" dur="500" fill="hold"/>
                                        <p:tgtEl>
                                          <p:spTgt spid="106506"/>
                                        </p:tgtEl>
                                        <p:attrNameLst>
                                          <p:attrName>ppt_x</p:attrName>
                                        </p:attrNameLst>
                                      </p:cBhvr>
                                      <p:tavLst>
                                        <p:tav tm="0">
                                          <p:val>
                                            <p:strVal val="0-#ppt_w/2"/>
                                          </p:val>
                                        </p:tav>
                                        <p:tav tm="100000">
                                          <p:val>
                                            <p:strVal val="#ppt_x"/>
                                          </p:val>
                                        </p:tav>
                                      </p:tavLst>
                                    </p:anim>
                                    <p:anim calcmode="lin" valueType="num">
                                      <p:cBhvr additive="base">
                                        <p:cTn id="14" dur="500" fill="hold"/>
                                        <p:tgtEl>
                                          <p:spTgt spid="1065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4" grpId="0" autoUpdateAnimBg="0"/>
      <p:bldP spid="106506"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Fußzeilenplatzhalter 2">
            <a:extLst>
              <a:ext uri="{FF2B5EF4-FFF2-40B4-BE49-F238E27FC236}">
                <a16:creationId xmlns:a16="http://schemas.microsoft.com/office/drawing/2014/main" id="{2B45BA58-D4A9-457C-815B-3025CE6BA39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7043" name="Foliennummernplatzhalter 3">
            <a:extLst>
              <a:ext uri="{FF2B5EF4-FFF2-40B4-BE49-F238E27FC236}">
                <a16:creationId xmlns:a16="http://schemas.microsoft.com/office/drawing/2014/main" id="{DBC9532C-8665-431C-AA2C-33F143C10DB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01BE3AC0-9EDF-4AB3-B869-95F9568CDC8B}" type="slidenum">
              <a:rPr lang="de-DE" altLang="de-DE" sz="1400"/>
              <a:pPr eaLnBrk="1" hangingPunct="1"/>
              <a:t>82</a:t>
            </a:fld>
            <a:endParaRPr lang="de-DE" altLang="de-DE" sz="1400"/>
          </a:p>
        </p:txBody>
      </p:sp>
      <p:sp>
        <p:nvSpPr>
          <p:cNvPr id="87044" name="Text Box 2">
            <a:extLst>
              <a:ext uri="{FF2B5EF4-FFF2-40B4-BE49-F238E27FC236}">
                <a16:creationId xmlns:a16="http://schemas.microsoft.com/office/drawing/2014/main" id="{BC30CABC-8062-4306-AD5C-7E8EC1DF4C4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7045" name="Text Box 3">
            <a:extLst>
              <a:ext uri="{FF2B5EF4-FFF2-40B4-BE49-F238E27FC236}">
                <a16:creationId xmlns:a16="http://schemas.microsoft.com/office/drawing/2014/main" id="{2DA9913A-5165-474B-BFBC-66B8785E8EB3}"/>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a:pPr>
            <a:r>
              <a:rPr lang="de-DE" altLang="de-DE" sz="2000">
                <a:latin typeface="Times New Roman" panose="02020603050405020304" pitchFamily="18" charset="0"/>
              </a:rPr>
              <a:t>Leistungen zur Verhütung von Krankheiten (11)</a:t>
            </a:r>
            <a:endParaRPr lang="de-DE" altLang="de-DE" sz="2000"/>
          </a:p>
        </p:txBody>
      </p:sp>
      <p:sp>
        <p:nvSpPr>
          <p:cNvPr id="87046" name="Text Box 7">
            <a:extLst>
              <a:ext uri="{FF2B5EF4-FFF2-40B4-BE49-F238E27FC236}">
                <a16:creationId xmlns:a16="http://schemas.microsoft.com/office/drawing/2014/main" id="{51FD24B5-C59D-49EF-8DE8-7AA2EBDC7966}"/>
              </a:ext>
            </a:extLst>
          </p:cNvPr>
          <p:cNvSpPr txBox="1">
            <a:spLocks noChangeArrowheads="1"/>
          </p:cNvSpPr>
          <p:nvPr/>
        </p:nvSpPr>
        <p:spPr bwMode="auto">
          <a:xfrm>
            <a:off x="1600200" y="2438400"/>
            <a:ext cx="5791200" cy="8223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4. Empfängnisverhütung, Schwangerschaftsabbruch und Sterilisation</a:t>
            </a:r>
          </a:p>
        </p:txBody>
      </p:sp>
      <p:sp>
        <p:nvSpPr>
          <p:cNvPr id="107528" name="Text Box 8">
            <a:extLst>
              <a:ext uri="{FF2B5EF4-FFF2-40B4-BE49-F238E27FC236}">
                <a16:creationId xmlns:a16="http://schemas.microsoft.com/office/drawing/2014/main" id="{0C8201E3-6D76-4EFA-BD14-7244DDD77D0F}"/>
              </a:ext>
            </a:extLst>
          </p:cNvPr>
          <p:cNvSpPr txBox="1">
            <a:spLocks noChangeArrowheads="1"/>
          </p:cNvSpPr>
          <p:nvPr/>
        </p:nvSpPr>
        <p:spPr bwMode="auto">
          <a:xfrm>
            <a:off x="1600200" y="36576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Empfängnisverhütung (</a:t>
            </a:r>
            <a:r>
              <a:rPr lang="de-DE" altLang="de-DE">
                <a:solidFill>
                  <a:schemeClr val="hlink"/>
                </a:solidFill>
              </a:rPr>
              <a:t>§ 24 a SGB V</a:t>
            </a:r>
            <a:r>
              <a:rPr lang="de-DE" altLang="de-DE"/>
              <a:t>)</a:t>
            </a:r>
          </a:p>
        </p:txBody>
      </p:sp>
      <p:sp>
        <p:nvSpPr>
          <p:cNvPr id="107529" name="Text Box 9">
            <a:extLst>
              <a:ext uri="{FF2B5EF4-FFF2-40B4-BE49-F238E27FC236}">
                <a16:creationId xmlns:a16="http://schemas.microsoft.com/office/drawing/2014/main" id="{0BCD49C8-7469-4C99-A012-027D20F3CE33}"/>
              </a:ext>
            </a:extLst>
          </p:cNvPr>
          <p:cNvSpPr txBox="1">
            <a:spLocks noChangeArrowheads="1"/>
          </p:cNvSpPr>
          <p:nvPr/>
        </p:nvSpPr>
        <p:spPr bwMode="auto">
          <a:xfrm>
            <a:off x="1600200" y="4343400"/>
            <a:ext cx="5029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Schwangerschaftsabbruch und Sterilisation (</a:t>
            </a:r>
            <a:r>
              <a:rPr lang="de-DE" altLang="de-DE">
                <a:solidFill>
                  <a:schemeClr val="hlink"/>
                </a:solidFill>
              </a:rPr>
              <a:t>§ 24 b SGB V</a:t>
            </a:r>
            <a:r>
              <a:rPr lang="de-DE" altLang="de-DE"/>
              <a:t>)</a:t>
            </a:r>
          </a:p>
        </p:txBody>
      </p:sp>
      <p:sp>
        <p:nvSpPr>
          <p:cNvPr id="87049" name="Rectangle 10">
            <a:extLst>
              <a:ext uri="{FF2B5EF4-FFF2-40B4-BE49-F238E27FC236}">
                <a16:creationId xmlns:a16="http://schemas.microsoft.com/office/drawing/2014/main" id="{D80E77E7-563B-4875-9E3A-A116A4CCAB21}"/>
              </a:ext>
            </a:extLst>
          </p:cNvPr>
          <p:cNvSpPr>
            <a:spLocks noGrp="1" noChangeArrowheads="1"/>
          </p:cNvSpPr>
          <p:nvPr>
            <p:ph type="title" idx="4294967295"/>
          </p:nvPr>
        </p:nvSpPr>
        <p:spPr/>
        <p:txBody>
          <a:bodyPr/>
          <a:lstStyle/>
          <a:p>
            <a:pPr eaLnBrk="1" hangingPunct="1"/>
            <a:r>
              <a:rPr lang="de-DE" altLang="de-DE"/>
              <a:t>Verhütung v. Krankheiten 9</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8"/>
                                        </p:tgtEl>
                                        <p:attrNameLst>
                                          <p:attrName>style.visibility</p:attrName>
                                        </p:attrNameLst>
                                      </p:cBhvr>
                                      <p:to>
                                        <p:strVal val="visible"/>
                                      </p:to>
                                    </p:set>
                                    <p:anim calcmode="lin" valueType="num">
                                      <p:cBhvr additive="base">
                                        <p:cTn id="7" dur="500" fill="hold"/>
                                        <p:tgtEl>
                                          <p:spTgt spid="107528"/>
                                        </p:tgtEl>
                                        <p:attrNameLst>
                                          <p:attrName>ppt_x</p:attrName>
                                        </p:attrNameLst>
                                      </p:cBhvr>
                                      <p:tavLst>
                                        <p:tav tm="0">
                                          <p:val>
                                            <p:strVal val="0-#ppt_w/2"/>
                                          </p:val>
                                        </p:tav>
                                        <p:tav tm="100000">
                                          <p:val>
                                            <p:strVal val="#ppt_x"/>
                                          </p:val>
                                        </p:tav>
                                      </p:tavLst>
                                    </p:anim>
                                    <p:anim calcmode="lin" valueType="num">
                                      <p:cBhvr additive="base">
                                        <p:cTn id="8" dur="500" fill="hold"/>
                                        <p:tgtEl>
                                          <p:spTgt spid="10752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7529"/>
                                        </p:tgtEl>
                                        <p:attrNameLst>
                                          <p:attrName>style.visibility</p:attrName>
                                        </p:attrNameLst>
                                      </p:cBhvr>
                                      <p:to>
                                        <p:strVal val="visible"/>
                                      </p:to>
                                    </p:set>
                                    <p:anim calcmode="lin" valueType="num">
                                      <p:cBhvr additive="base">
                                        <p:cTn id="13" dur="500" fill="hold"/>
                                        <p:tgtEl>
                                          <p:spTgt spid="107529"/>
                                        </p:tgtEl>
                                        <p:attrNameLst>
                                          <p:attrName>ppt_x</p:attrName>
                                        </p:attrNameLst>
                                      </p:cBhvr>
                                      <p:tavLst>
                                        <p:tav tm="0">
                                          <p:val>
                                            <p:strVal val="0-#ppt_w/2"/>
                                          </p:val>
                                        </p:tav>
                                        <p:tav tm="100000">
                                          <p:val>
                                            <p:strVal val="#ppt_x"/>
                                          </p:val>
                                        </p:tav>
                                      </p:tavLst>
                                    </p:anim>
                                    <p:anim calcmode="lin" valueType="num">
                                      <p:cBhvr additive="base">
                                        <p:cTn id="14" dur="500" fill="hold"/>
                                        <p:tgtEl>
                                          <p:spTgt spid="107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utoUpdateAnimBg="0"/>
      <p:bldP spid="107529"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ußzeilenplatzhalter 2">
            <a:extLst>
              <a:ext uri="{FF2B5EF4-FFF2-40B4-BE49-F238E27FC236}">
                <a16:creationId xmlns:a16="http://schemas.microsoft.com/office/drawing/2014/main" id="{DB3C6C9E-E043-4E55-8A4B-A55E937183F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8067" name="Foliennummernplatzhalter 3">
            <a:extLst>
              <a:ext uri="{FF2B5EF4-FFF2-40B4-BE49-F238E27FC236}">
                <a16:creationId xmlns:a16="http://schemas.microsoft.com/office/drawing/2014/main" id="{229047E9-3319-458A-9DE6-05F31563E2C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88DE0DC-A8CB-454B-A929-B1C6C9289D22}" type="slidenum">
              <a:rPr lang="de-DE" altLang="de-DE" sz="1400"/>
              <a:pPr eaLnBrk="1" hangingPunct="1"/>
              <a:t>83</a:t>
            </a:fld>
            <a:endParaRPr lang="de-DE" altLang="de-DE" sz="1400"/>
          </a:p>
        </p:txBody>
      </p:sp>
      <p:sp>
        <p:nvSpPr>
          <p:cNvPr id="88068" name="Text Box 2">
            <a:extLst>
              <a:ext uri="{FF2B5EF4-FFF2-40B4-BE49-F238E27FC236}">
                <a16:creationId xmlns:a16="http://schemas.microsoft.com/office/drawing/2014/main" id="{F5A5E91B-5FFA-451C-9CD7-308399857BF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8069" name="Text Box 3">
            <a:extLst>
              <a:ext uri="{FF2B5EF4-FFF2-40B4-BE49-F238E27FC236}">
                <a16:creationId xmlns:a16="http://schemas.microsoft.com/office/drawing/2014/main" id="{C284AB72-AAE2-4F45-93C5-F325F03078A4}"/>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Leistungen zur Früherkennung von Krankheiten (1)</a:t>
            </a:r>
            <a:endParaRPr lang="de-DE" altLang="de-DE" sz="2000"/>
          </a:p>
        </p:txBody>
      </p:sp>
      <p:sp>
        <p:nvSpPr>
          <p:cNvPr id="108551" name="Text Box 7">
            <a:extLst>
              <a:ext uri="{FF2B5EF4-FFF2-40B4-BE49-F238E27FC236}">
                <a16:creationId xmlns:a16="http://schemas.microsoft.com/office/drawing/2014/main" id="{2D58902B-18EB-465C-BA31-CF038EF26AD4}"/>
              </a:ext>
            </a:extLst>
          </p:cNvPr>
          <p:cNvSpPr txBox="1">
            <a:spLocks noChangeArrowheads="1"/>
          </p:cNvSpPr>
          <p:nvPr/>
        </p:nvSpPr>
        <p:spPr bwMode="auto">
          <a:xfrm>
            <a:off x="1371600" y="3124200"/>
            <a:ext cx="6096000" cy="457200"/>
          </a:xfrm>
          <a:prstGeom prst="rect">
            <a:avLst/>
          </a:prstGeom>
          <a:solidFill>
            <a:srgbClr val="FFFF66"/>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a:t>Gesundheits-Check-Up</a:t>
            </a:r>
          </a:p>
        </p:txBody>
      </p:sp>
      <p:sp>
        <p:nvSpPr>
          <p:cNvPr id="108552" name="Text Box 8">
            <a:extLst>
              <a:ext uri="{FF2B5EF4-FFF2-40B4-BE49-F238E27FC236}">
                <a16:creationId xmlns:a16="http://schemas.microsoft.com/office/drawing/2014/main" id="{636008B1-91EB-4F0E-840C-21AF44461595}"/>
              </a:ext>
            </a:extLst>
          </p:cNvPr>
          <p:cNvSpPr txBox="1">
            <a:spLocks noChangeArrowheads="1"/>
          </p:cNvSpPr>
          <p:nvPr/>
        </p:nvSpPr>
        <p:spPr bwMode="auto">
          <a:xfrm>
            <a:off x="1320800" y="3962400"/>
            <a:ext cx="6172200" cy="457200"/>
          </a:xfrm>
          <a:prstGeom prst="rect">
            <a:avLst/>
          </a:prstGeom>
          <a:solidFill>
            <a:srgbClr val="FF99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a:t>Krebsfrüherkennung</a:t>
            </a:r>
          </a:p>
        </p:txBody>
      </p:sp>
      <p:sp>
        <p:nvSpPr>
          <p:cNvPr id="108553" name="Text Box 9">
            <a:extLst>
              <a:ext uri="{FF2B5EF4-FFF2-40B4-BE49-F238E27FC236}">
                <a16:creationId xmlns:a16="http://schemas.microsoft.com/office/drawing/2014/main" id="{50910119-D8AD-418E-AD68-10E2462BFD1A}"/>
              </a:ext>
            </a:extLst>
          </p:cNvPr>
          <p:cNvSpPr txBox="1">
            <a:spLocks noChangeArrowheads="1"/>
          </p:cNvSpPr>
          <p:nvPr/>
        </p:nvSpPr>
        <p:spPr bwMode="auto">
          <a:xfrm>
            <a:off x="1333500" y="4876800"/>
            <a:ext cx="6172200" cy="457200"/>
          </a:xfrm>
          <a:prstGeom prst="rect">
            <a:avLst/>
          </a:prstGeom>
          <a:solidFill>
            <a:srgbClr val="FFCC00"/>
          </a:solidFill>
          <a:ln w="9525">
            <a:noFill/>
            <a:miter lim="800000"/>
            <a:headEnd/>
            <a:tailEnd/>
          </a:ln>
          <a:effectLst>
            <a:outerShdw dist="107763" dir="2700000" algn="ctr" rotWithShape="0">
              <a:schemeClr val="bg2"/>
            </a:outerShdw>
          </a:effectLst>
        </p:spPr>
        <p:txBody>
          <a:bodyPr>
            <a:spAutoFit/>
          </a:bodyPr>
          <a:lstStyle/>
          <a:p>
            <a:pPr algn="ctr">
              <a:spcBef>
                <a:spcPct val="50000"/>
              </a:spcBef>
              <a:defRPr/>
            </a:pPr>
            <a:r>
              <a:rPr lang="de-DE"/>
              <a:t>Kinderuntersuchungen</a:t>
            </a:r>
          </a:p>
        </p:txBody>
      </p:sp>
      <p:sp>
        <p:nvSpPr>
          <p:cNvPr id="88073" name="Rectangle 11">
            <a:extLst>
              <a:ext uri="{FF2B5EF4-FFF2-40B4-BE49-F238E27FC236}">
                <a16:creationId xmlns:a16="http://schemas.microsoft.com/office/drawing/2014/main" id="{BB106A94-8D5C-4FFB-A2B9-746B6691DFAD}"/>
              </a:ext>
            </a:extLst>
          </p:cNvPr>
          <p:cNvSpPr>
            <a:spLocks noGrp="1" noChangeArrowheads="1"/>
          </p:cNvSpPr>
          <p:nvPr>
            <p:ph type="title" idx="4294967295"/>
          </p:nvPr>
        </p:nvSpPr>
        <p:spPr/>
        <p:txBody>
          <a:bodyPr/>
          <a:lstStyle/>
          <a:p>
            <a:pPr eaLnBrk="1" hangingPunct="1"/>
            <a:r>
              <a:rPr lang="de-DE" altLang="de-DE"/>
              <a:t>Früherkennung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51"/>
                                        </p:tgtEl>
                                        <p:attrNameLst>
                                          <p:attrName>style.visibility</p:attrName>
                                        </p:attrNameLst>
                                      </p:cBhvr>
                                      <p:to>
                                        <p:strVal val="visible"/>
                                      </p:to>
                                    </p:set>
                                    <p:anim calcmode="lin" valueType="num">
                                      <p:cBhvr additive="base">
                                        <p:cTn id="7" dur="500" fill="hold"/>
                                        <p:tgtEl>
                                          <p:spTgt spid="108551"/>
                                        </p:tgtEl>
                                        <p:attrNameLst>
                                          <p:attrName>ppt_x</p:attrName>
                                        </p:attrNameLst>
                                      </p:cBhvr>
                                      <p:tavLst>
                                        <p:tav tm="0">
                                          <p:val>
                                            <p:strVal val="0-#ppt_w/2"/>
                                          </p:val>
                                        </p:tav>
                                        <p:tav tm="100000">
                                          <p:val>
                                            <p:strVal val="#ppt_x"/>
                                          </p:val>
                                        </p:tav>
                                      </p:tavLst>
                                    </p:anim>
                                    <p:anim calcmode="lin" valueType="num">
                                      <p:cBhvr additive="base">
                                        <p:cTn id="8" dur="500" fill="hold"/>
                                        <p:tgtEl>
                                          <p:spTgt spid="1085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8552"/>
                                        </p:tgtEl>
                                        <p:attrNameLst>
                                          <p:attrName>style.visibility</p:attrName>
                                        </p:attrNameLst>
                                      </p:cBhvr>
                                      <p:to>
                                        <p:strVal val="visible"/>
                                      </p:to>
                                    </p:set>
                                    <p:anim calcmode="lin" valueType="num">
                                      <p:cBhvr additive="base">
                                        <p:cTn id="13" dur="500" fill="hold"/>
                                        <p:tgtEl>
                                          <p:spTgt spid="108552"/>
                                        </p:tgtEl>
                                        <p:attrNameLst>
                                          <p:attrName>ppt_x</p:attrName>
                                        </p:attrNameLst>
                                      </p:cBhvr>
                                      <p:tavLst>
                                        <p:tav tm="0">
                                          <p:val>
                                            <p:strVal val="0-#ppt_w/2"/>
                                          </p:val>
                                        </p:tav>
                                        <p:tav tm="100000">
                                          <p:val>
                                            <p:strVal val="#ppt_x"/>
                                          </p:val>
                                        </p:tav>
                                      </p:tavLst>
                                    </p:anim>
                                    <p:anim calcmode="lin" valueType="num">
                                      <p:cBhvr additive="base">
                                        <p:cTn id="14" dur="500" fill="hold"/>
                                        <p:tgtEl>
                                          <p:spTgt spid="10855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8553"/>
                                        </p:tgtEl>
                                        <p:attrNameLst>
                                          <p:attrName>style.visibility</p:attrName>
                                        </p:attrNameLst>
                                      </p:cBhvr>
                                      <p:to>
                                        <p:strVal val="visible"/>
                                      </p:to>
                                    </p:set>
                                    <p:anim calcmode="lin" valueType="num">
                                      <p:cBhvr additive="base">
                                        <p:cTn id="19" dur="500" fill="hold"/>
                                        <p:tgtEl>
                                          <p:spTgt spid="108553"/>
                                        </p:tgtEl>
                                        <p:attrNameLst>
                                          <p:attrName>ppt_x</p:attrName>
                                        </p:attrNameLst>
                                      </p:cBhvr>
                                      <p:tavLst>
                                        <p:tav tm="0">
                                          <p:val>
                                            <p:strVal val="0-#ppt_w/2"/>
                                          </p:val>
                                        </p:tav>
                                        <p:tav tm="100000">
                                          <p:val>
                                            <p:strVal val="#ppt_x"/>
                                          </p:val>
                                        </p:tav>
                                      </p:tavLst>
                                    </p:anim>
                                    <p:anim calcmode="lin" valueType="num">
                                      <p:cBhvr additive="base">
                                        <p:cTn id="20" dur="500" fill="hold"/>
                                        <p:tgtEl>
                                          <p:spTgt spid="1085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1" grpId="0" animBg="1" autoUpdateAnimBg="0"/>
      <p:bldP spid="108552" grpId="0" animBg="1" autoUpdateAnimBg="0"/>
      <p:bldP spid="108553" grpId="0" animBg="1"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Fußzeilenplatzhalter 2">
            <a:extLst>
              <a:ext uri="{FF2B5EF4-FFF2-40B4-BE49-F238E27FC236}">
                <a16:creationId xmlns:a16="http://schemas.microsoft.com/office/drawing/2014/main" id="{3B3019F6-5A54-47D0-A821-7864FFB03124}"/>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89091" name="Foliennummernplatzhalter 3">
            <a:extLst>
              <a:ext uri="{FF2B5EF4-FFF2-40B4-BE49-F238E27FC236}">
                <a16:creationId xmlns:a16="http://schemas.microsoft.com/office/drawing/2014/main" id="{F8080EAB-CBAF-41CA-B692-6742F8F6B5A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3E542EA3-3A41-4F30-A330-DFAC296E54A8}" type="slidenum">
              <a:rPr lang="de-DE" altLang="de-DE" sz="1400"/>
              <a:pPr eaLnBrk="1" hangingPunct="1"/>
              <a:t>84</a:t>
            </a:fld>
            <a:endParaRPr lang="de-DE" altLang="de-DE" sz="1400"/>
          </a:p>
        </p:txBody>
      </p:sp>
      <p:sp>
        <p:nvSpPr>
          <p:cNvPr id="89092" name="Text Box 2">
            <a:extLst>
              <a:ext uri="{FF2B5EF4-FFF2-40B4-BE49-F238E27FC236}">
                <a16:creationId xmlns:a16="http://schemas.microsoft.com/office/drawing/2014/main" id="{EC8417E4-98D8-4C88-8E7A-276871D5B9B0}"/>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89093" name="Text Box 3">
            <a:extLst>
              <a:ext uri="{FF2B5EF4-FFF2-40B4-BE49-F238E27FC236}">
                <a16:creationId xmlns:a16="http://schemas.microsoft.com/office/drawing/2014/main" id="{A02AF796-807C-4D73-BF42-440FFD7B7089}"/>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Leistungen zur Früherkennung von Krankheiten (2)</a:t>
            </a:r>
            <a:endParaRPr lang="de-DE" altLang="de-DE" sz="2000"/>
          </a:p>
        </p:txBody>
      </p:sp>
      <p:sp>
        <p:nvSpPr>
          <p:cNvPr id="89094" name="Text Box 4">
            <a:extLst>
              <a:ext uri="{FF2B5EF4-FFF2-40B4-BE49-F238E27FC236}">
                <a16:creationId xmlns:a16="http://schemas.microsoft.com/office/drawing/2014/main" id="{409BF941-D414-4C93-92BA-ABB78AF17AB4}"/>
              </a:ext>
            </a:extLst>
          </p:cNvPr>
          <p:cNvSpPr txBox="1">
            <a:spLocks noChangeArrowheads="1"/>
          </p:cNvSpPr>
          <p:nvPr/>
        </p:nvSpPr>
        <p:spPr bwMode="auto">
          <a:xfrm>
            <a:off x="1104900" y="1844824"/>
            <a:ext cx="3276600" cy="4572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Gesundheits-Check-Up</a:t>
            </a:r>
          </a:p>
        </p:txBody>
      </p:sp>
      <p:sp>
        <p:nvSpPr>
          <p:cNvPr id="109575" name="Text Box 7">
            <a:extLst>
              <a:ext uri="{FF2B5EF4-FFF2-40B4-BE49-F238E27FC236}">
                <a16:creationId xmlns:a16="http://schemas.microsoft.com/office/drawing/2014/main" id="{A6EA1BA5-77F5-465F-9676-87D9502DD98B}"/>
              </a:ext>
            </a:extLst>
          </p:cNvPr>
          <p:cNvSpPr txBox="1">
            <a:spLocks noChangeArrowheads="1"/>
          </p:cNvSpPr>
          <p:nvPr/>
        </p:nvSpPr>
        <p:spPr bwMode="auto">
          <a:xfrm>
            <a:off x="467544" y="2780928"/>
            <a:ext cx="8280920" cy="3554819"/>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500" dirty="0"/>
              <a:t>(1) Versicherte, die das 18. Lebensjahr vollendet haben, haben Anspruch auf alters-, geschlechter- und zielgruppengerechte ärztliche Gesundheitsuntersuchungen zur Erfassung und Bewertung gesundheitlicher Risiken und Belastungen, zur Früherkennung von bevölkerungsmedizinisch bedeutsamen Krankheiten und eine darauf abgestimmte präventionsorientierte Beratung, einschließlich einer Über-prüfung des Impfstatus im Hinblick auf die Empfehlungen der Ständigen Impfkommission nach § 20 Absatz 2 des Infektionsschutzgesetzes. Die Untersuchungen umfassen, sofern medizinisch angezeigt, eine Präventionsempfehlung für Leistungen zur verhaltensbezogenen Prävention nach § 20 Absatz 5. Die Präventionsempfehlung wird in Form einer ärztlichen Bescheinigung erteilt. Sie informiert über Möglichkeiten und Hilfen zur Veränderung gesundheitsbezogener Verhaltensweisen und kann auch auf andere Angebote zur verhaltensbezogenen Prävention hinweisen wie beispielsweise auf die vom Deutschen Olympischen Sportbund e. V. und der Bundesärztekammer empfohlenen Bewegungs-angebote in Sportvereinen oder auf sonstige qualitätsgesicherte Bewegungsangebote in Sport- oder Fitnessstudios sowie auf Angebote zur Förderung einer ausgewogenen Ernährung.</a:t>
            </a:r>
          </a:p>
        </p:txBody>
      </p:sp>
      <p:sp>
        <p:nvSpPr>
          <p:cNvPr id="89096" name="Text Box 8">
            <a:extLst>
              <a:ext uri="{FF2B5EF4-FFF2-40B4-BE49-F238E27FC236}">
                <a16:creationId xmlns:a16="http://schemas.microsoft.com/office/drawing/2014/main" id="{16294EE3-5B36-46ED-B21E-63422603791D}"/>
              </a:ext>
            </a:extLst>
          </p:cNvPr>
          <p:cNvSpPr txBox="1">
            <a:spLocks noChangeArrowheads="1"/>
          </p:cNvSpPr>
          <p:nvPr/>
        </p:nvSpPr>
        <p:spPr bwMode="auto">
          <a:xfrm>
            <a:off x="2857500" y="2348880"/>
            <a:ext cx="304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 25 Abs. 1 SGB V</a:t>
            </a:r>
          </a:p>
        </p:txBody>
      </p:sp>
      <p:sp>
        <p:nvSpPr>
          <p:cNvPr id="89097" name="Rectangle 9">
            <a:extLst>
              <a:ext uri="{FF2B5EF4-FFF2-40B4-BE49-F238E27FC236}">
                <a16:creationId xmlns:a16="http://schemas.microsoft.com/office/drawing/2014/main" id="{9B4D99FA-80B4-485D-AD57-C9382259D441}"/>
              </a:ext>
            </a:extLst>
          </p:cNvPr>
          <p:cNvSpPr>
            <a:spLocks noGrp="1" noChangeArrowheads="1"/>
          </p:cNvSpPr>
          <p:nvPr>
            <p:ph type="title" idx="4294967295"/>
          </p:nvPr>
        </p:nvSpPr>
        <p:spPr/>
        <p:txBody>
          <a:bodyPr/>
          <a:lstStyle/>
          <a:p>
            <a:pPr eaLnBrk="1" hangingPunct="1"/>
            <a:r>
              <a:rPr lang="de-DE" altLang="de-DE" dirty="0"/>
              <a:t>Früherkennung 2</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9575"/>
                                        </p:tgtEl>
                                        <p:attrNameLst>
                                          <p:attrName>style.visibility</p:attrName>
                                        </p:attrNameLst>
                                      </p:cBhvr>
                                      <p:to>
                                        <p:strVal val="visible"/>
                                      </p:to>
                                    </p:set>
                                    <p:anim calcmode="lin" valueType="num">
                                      <p:cBhvr additive="base">
                                        <p:cTn id="7" dur="500" fill="hold"/>
                                        <p:tgtEl>
                                          <p:spTgt spid="109575"/>
                                        </p:tgtEl>
                                        <p:attrNameLst>
                                          <p:attrName>ppt_x</p:attrName>
                                        </p:attrNameLst>
                                      </p:cBhvr>
                                      <p:tavLst>
                                        <p:tav tm="0">
                                          <p:val>
                                            <p:strVal val="0-#ppt_w/2"/>
                                          </p:val>
                                        </p:tav>
                                        <p:tav tm="100000">
                                          <p:val>
                                            <p:strVal val="#ppt_x"/>
                                          </p:val>
                                        </p:tav>
                                      </p:tavLst>
                                    </p:anim>
                                    <p:anim calcmode="lin" valueType="num">
                                      <p:cBhvr additive="base">
                                        <p:cTn id="8" dur="500" fill="hold"/>
                                        <p:tgtEl>
                                          <p:spTgt spid="1095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5" grpId="0" animBg="1"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Fußzeilenplatzhalter 2">
            <a:extLst>
              <a:ext uri="{FF2B5EF4-FFF2-40B4-BE49-F238E27FC236}">
                <a16:creationId xmlns:a16="http://schemas.microsoft.com/office/drawing/2014/main" id="{B7976AD7-BFE2-4B5A-A69B-F4A05111080B}"/>
              </a:ext>
            </a:extLst>
          </p:cNvPr>
          <p:cNvSpPr>
            <a:spLocks noGrp="1"/>
          </p:cNvSpPr>
          <p:nvPr>
            <p:ph type="ftr" sz="quarter" idx="11"/>
          </p:nvPr>
        </p:nvSpPr>
        <p:spPr>
          <a:xfrm>
            <a:off x="2468218" y="6318993"/>
            <a:ext cx="50292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0115" name="Foliennummernplatzhalter 3">
            <a:extLst>
              <a:ext uri="{FF2B5EF4-FFF2-40B4-BE49-F238E27FC236}">
                <a16:creationId xmlns:a16="http://schemas.microsoft.com/office/drawing/2014/main" id="{FDCE8292-1D87-470D-8A0A-7D02EC39C1B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6FCD239E-5E99-4259-A39F-BB503EC20129}" type="slidenum">
              <a:rPr lang="de-DE" altLang="de-DE" sz="1400"/>
              <a:pPr eaLnBrk="1" hangingPunct="1"/>
              <a:t>85</a:t>
            </a:fld>
            <a:endParaRPr lang="de-DE" altLang="de-DE" sz="1400"/>
          </a:p>
        </p:txBody>
      </p:sp>
      <p:sp>
        <p:nvSpPr>
          <p:cNvPr id="90116" name="Text Box 2">
            <a:extLst>
              <a:ext uri="{FF2B5EF4-FFF2-40B4-BE49-F238E27FC236}">
                <a16:creationId xmlns:a16="http://schemas.microsoft.com/office/drawing/2014/main" id="{FC7BDA71-A033-497A-90B2-F5B56AD50DC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0117" name="Text Box 3">
            <a:extLst>
              <a:ext uri="{FF2B5EF4-FFF2-40B4-BE49-F238E27FC236}">
                <a16:creationId xmlns:a16="http://schemas.microsoft.com/office/drawing/2014/main" id="{FDE3EDD0-BFFC-4ED8-862A-D252B89B4D76}"/>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Leistungen zur Früherkennung von Krankheiten (3)</a:t>
            </a:r>
            <a:endParaRPr lang="de-DE" altLang="de-DE" sz="2000"/>
          </a:p>
        </p:txBody>
      </p:sp>
      <p:sp>
        <p:nvSpPr>
          <p:cNvPr id="90118" name="Text Box 5">
            <a:extLst>
              <a:ext uri="{FF2B5EF4-FFF2-40B4-BE49-F238E27FC236}">
                <a16:creationId xmlns:a16="http://schemas.microsoft.com/office/drawing/2014/main" id="{03E673F6-5282-4787-92B1-85F897CC831F}"/>
              </a:ext>
            </a:extLst>
          </p:cNvPr>
          <p:cNvSpPr txBox="1">
            <a:spLocks noChangeArrowheads="1"/>
          </p:cNvSpPr>
          <p:nvPr/>
        </p:nvSpPr>
        <p:spPr bwMode="auto">
          <a:xfrm>
            <a:off x="1409700" y="1894147"/>
            <a:ext cx="2971800" cy="45720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t>Krebsfrüherkennung</a:t>
            </a:r>
          </a:p>
        </p:txBody>
      </p:sp>
      <p:sp>
        <p:nvSpPr>
          <p:cNvPr id="90119" name="Text Box 7">
            <a:extLst>
              <a:ext uri="{FF2B5EF4-FFF2-40B4-BE49-F238E27FC236}">
                <a16:creationId xmlns:a16="http://schemas.microsoft.com/office/drawing/2014/main" id="{CE7841B2-F3A2-4876-AE18-882DD967D1E3}"/>
              </a:ext>
            </a:extLst>
          </p:cNvPr>
          <p:cNvSpPr txBox="1">
            <a:spLocks noChangeArrowheads="1"/>
          </p:cNvSpPr>
          <p:nvPr/>
        </p:nvSpPr>
        <p:spPr bwMode="auto">
          <a:xfrm>
            <a:off x="467544" y="3038702"/>
            <a:ext cx="8208912" cy="258532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de-DE" sz="1800" dirty="0"/>
              <a:t>(2) Versicherte, die das 18. Lebensjahr vollendet haben, haben Anspruch auf Untersuchungen zur Früherkennung von Krebserkrankungen.</a:t>
            </a:r>
          </a:p>
          <a:p>
            <a:endParaRPr lang="de-DE" sz="1800" dirty="0"/>
          </a:p>
          <a:p>
            <a:r>
              <a:rPr lang="de-DE" sz="1800" dirty="0"/>
              <a:t>(4) Die Untersuchungen nach Absatz 1 und 2 sollen, soweit berufsrechtlich zulässig, zusammen angeboten werden. Der Gemeinsame Bundesausschuss bestimmt in den Richtlinien nach § 92 das Nähere über Inhalt, Art und Umfang der Untersuchungen sowie die Erfüllung der Voraussetzungen nach Absatz 3. Ferner bestimmt er für die Untersuchungen die Zielgruppen, Altersgrenzen und die Häufigkeit der Untersuchungen. </a:t>
            </a:r>
          </a:p>
        </p:txBody>
      </p:sp>
      <p:sp>
        <p:nvSpPr>
          <p:cNvPr id="90120" name="Text Box 8">
            <a:extLst>
              <a:ext uri="{FF2B5EF4-FFF2-40B4-BE49-F238E27FC236}">
                <a16:creationId xmlns:a16="http://schemas.microsoft.com/office/drawing/2014/main" id="{CFE5AF67-CCA6-460D-963F-DFD8B215165A}"/>
              </a:ext>
            </a:extLst>
          </p:cNvPr>
          <p:cNvSpPr txBox="1">
            <a:spLocks noChangeArrowheads="1"/>
          </p:cNvSpPr>
          <p:nvPr/>
        </p:nvSpPr>
        <p:spPr bwMode="auto">
          <a:xfrm>
            <a:off x="2438400" y="2447893"/>
            <a:ext cx="358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dirty="0"/>
              <a:t>§ 25 Abs. 2 und 4 SGB V</a:t>
            </a:r>
          </a:p>
        </p:txBody>
      </p:sp>
      <p:sp>
        <p:nvSpPr>
          <p:cNvPr id="90121" name="Rectangle 9">
            <a:extLst>
              <a:ext uri="{FF2B5EF4-FFF2-40B4-BE49-F238E27FC236}">
                <a16:creationId xmlns:a16="http://schemas.microsoft.com/office/drawing/2014/main" id="{41EB1D3D-5F28-4D9E-BACA-C8A6EDFFACB2}"/>
              </a:ext>
            </a:extLst>
          </p:cNvPr>
          <p:cNvSpPr>
            <a:spLocks noGrp="1" noChangeArrowheads="1"/>
          </p:cNvSpPr>
          <p:nvPr>
            <p:ph type="title" idx="4294967295"/>
          </p:nvPr>
        </p:nvSpPr>
        <p:spPr/>
        <p:txBody>
          <a:bodyPr/>
          <a:lstStyle/>
          <a:p>
            <a:pPr eaLnBrk="1" hangingPunct="1"/>
            <a:r>
              <a:rPr lang="de-DE" altLang="de-DE"/>
              <a:t>Früherkennung 3</a:t>
            </a:r>
          </a:p>
        </p:txBody>
      </p:sp>
      <p:sp>
        <p:nvSpPr>
          <p:cNvPr id="2" name="Interaktive Schaltfläche: Informationen abrufen 1">
            <a:hlinkClick r:id="rId2" action="ppaction://hlinkfile" highlightClick="1"/>
            <a:extLst>
              <a:ext uri="{FF2B5EF4-FFF2-40B4-BE49-F238E27FC236}">
                <a16:creationId xmlns:a16="http://schemas.microsoft.com/office/drawing/2014/main" id="{D14C59A3-56B3-4383-AEC1-61966E2C7B0D}"/>
              </a:ext>
            </a:extLst>
          </p:cNvPr>
          <p:cNvSpPr/>
          <p:nvPr/>
        </p:nvSpPr>
        <p:spPr bwMode="auto">
          <a:xfrm>
            <a:off x="4716016" y="5744653"/>
            <a:ext cx="360040" cy="360040"/>
          </a:xfrm>
          <a:prstGeom prst="actionButtonInformation">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ahoma" pitchFamily="34" charset="0"/>
            </a:endParaRPr>
          </a:p>
        </p:txBody>
      </p:sp>
      <p:sp>
        <p:nvSpPr>
          <p:cNvPr id="3" name="Interaktive Schaltfläche: Informationen abrufen 2">
            <a:hlinkClick r:id="rId3" action="ppaction://hlinkfile" highlightClick="1"/>
            <a:extLst>
              <a:ext uri="{FF2B5EF4-FFF2-40B4-BE49-F238E27FC236}">
                <a16:creationId xmlns:a16="http://schemas.microsoft.com/office/drawing/2014/main" id="{F65746A4-E4D8-47D8-A08D-24EE40998007}"/>
              </a:ext>
            </a:extLst>
          </p:cNvPr>
          <p:cNvSpPr/>
          <p:nvPr/>
        </p:nvSpPr>
        <p:spPr bwMode="auto">
          <a:xfrm>
            <a:off x="5292080" y="5744653"/>
            <a:ext cx="360040" cy="360040"/>
          </a:xfrm>
          <a:prstGeom prst="actionButtonInformation">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ahoma" pitchFamily="34" charset="0"/>
            </a:endParaRPr>
          </a:p>
        </p:txBody>
      </p:sp>
    </p:spTree>
  </p:cSld>
  <p:clrMapOvr>
    <a:masterClrMapping/>
  </p:clrMapOvr>
  <p:transition spd="med">
    <p:wipe dir="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Fußzeilenplatzhalter 2">
            <a:extLst>
              <a:ext uri="{FF2B5EF4-FFF2-40B4-BE49-F238E27FC236}">
                <a16:creationId xmlns:a16="http://schemas.microsoft.com/office/drawing/2014/main" id="{A5B920C3-7822-4ADD-BAFE-40D63C05E79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1139" name="Foliennummernplatzhalter 3">
            <a:extLst>
              <a:ext uri="{FF2B5EF4-FFF2-40B4-BE49-F238E27FC236}">
                <a16:creationId xmlns:a16="http://schemas.microsoft.com/office/drawing/2014/main" id="{66D4A786-8563-4E4C-8DF6-CBEA9C83B5B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12F2EB0-9700-4B23-A1C3-81E6E1E863B3}" type="slidenum">
              <a:rPr lang="de-DE" altLang="de-DE" sz="1400"/>
              <a:pPr eaLnBrk="1" hangingPunct="1"/>
              <a:t>86</a:t>
            </a:fld>
            <a:endParaRPr lang="de-DE" altLang="de-DE" sz="1400"/>
          </a:p>
        </p:txBody>
      </p:sp>
      <p:sp>
        <p:nvSpPr>
          <p:cNvPr id="91140" name="Text Box 2">
            <a:extLst>
              <a:ext uri="{FF2B5EF4-FFF2-40B4-BE49-F238E27FC236}">
                <a16:creationId xmlns:a16="http://schemas.microsoft.com/office/drawing/2014/main" id="{1EA62BB6-4B37-499A-9952-7F6CA71B457C}"/>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1141" name="Text Box 3">
            <a:extLst>
              <a:ext uri="{FF2B5EF4-FFF2-40B4-BE49-F238E27FC236}">
                <a16:creationId xmlns:a16="http://schemas.microsoft.com/office/drawing/2014/main" id="{0D6F8DDF-D47C-460B-9ED2-BBF0DEDBB13E}"/>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2"/>
            </a:pPr>
            <a:r>
              <a:rPr lang="de-DE" altLang="de-DE" sz="2000">
                <a:latin typeface="Times New Roman" panose="02020603050405020304" pitchFamily="18" charset="0"/>
              </a:rPr>
              <a:t>Leistungen zur Früherkennung von Krankheiten (4)</a:t>
            </a:r>
            <a:endParaRPr lang="de-DE" altLang="de-DE" sz="2000"/>
          </a:p>
        </p:txBody>
      </p:sp>
      <p:sp>
        <p:nvSpPr>
          <p:cNvPr id="91142" name="Text Box 6">
            <a:extLst>
              <a:ext uri="{FF2B5EF4-FFF2-40B4-BE49-F238E27FC236}">
                <a16:creationId xmlns:a16="http://schemas.microsoft.com/office/drawing/2014/main" id="{019C41CF-AC2B-4235-A31A-A7FBBE084A08}"/>
              </a:ext>
            </a:extLst>
          </p:cNvPr>
          <p:cNvSpPr txBox="1">
            <a:spLocks noChangeArrowheads="1"/>
          </p:cNvSpPr>
          <p:nvPr/>
        </p:nvSpPr>
        <p:spPr bwMode="auto">
          <a:xfrm>
            <a:off x="838200" y="2133600"/>
            <a:ext cx="43434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Kinderuntersuchungen</a:t>
            </a:r>
          </a:p>
        </p:txBody>
      </p:sp>
      <p:sp>
        <p:nvSpPr>
          <p:cNvPr id="91143" name="Text Box 7">
            <a:extLst>
              <a:ext uri="{FF2B5EF4-FFF2-40B4-BE49-F238E27FC236}">
                <a16:creationId xmlns:a16="http://schemas.microsoft.com/office/drawing/2014/main" id="{E1DDB36B-D5C1-4EEA-8AAE-3A7CA87B6C94}"/>
              </a:ext>
            </a:extLst>
          </p:cNvPr>
          <p:cNvSpPr txBox="1">
            <a:spLocks noChangeArrowheads="1"/>
          </p:cNvSpPr>
          <p:nvPr/>
        </p:nvSpPr>
        <p:spPr bwMode="auto">
          <a:xfrm>
            <a:off x="685800" y="3048000"/>
            <a:ext cx="8229600" cy="332398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sz="1400" dirty="0"/>
              <a:t>(1) Versicherte Kinder und Jugendliche haben bis zur Vollendung des 18. Lebensjahres Anspruch auf Untersuchungen zur Früherkennung von Krankheiten, die ihre körperliche, geistige oder psycho-soziale Entwicklung in nicht geringfügigem Maße gefährden. Die Untersuchungen beinhalten auch eine Erfassung und Bewertung gesundheitlicher Risiken einschließlich einer Überprüfung der Vollständigkeit des Impfstatus sowie eine darauf abgestimmte präventionsorientierte Beratung einschließlich Informationen zu regionalen Unterstützungsangeboten für Eltern und Kind. Die Untersuchungen umfassen, sofern medizinisch angezeigt, eine Präventionsempfehlung für Leistungen zur verhaltensbezogenen Prävention nach § 20 Absatz 5, die sich altersentsprechend an das Kind, den Jugendlichen oder die Eltern oder andere Sorgeberechtigte richten kann. Die Präventionsempfehlung wird in Form einer ärztlichen Bescheinigung erteilt. Zu den Früherkennungsuntersuchungen auf Zahn-, Mund- und Kieferkrankheiten gehören insbesondere die Inspektion der Mundhöhle, die Einschätzung oder Bestimmung des Kariesrisikos, die Ernährungs- und Mundhygieneberatung sowie Maßnahmen zur Schmelzhärtung der Zähne und zur Keimzahlsenkung. Die Leistungen nach Satz 5 werden bis zur Vollendung des sechsten Lebensjahres erbracht und können von Ärzten oder Zahnärzten erbracht werden.</a:t>
            </a:r>
            <a:endParaRPr lang="de-DE" altLang="de-DE" sz="1400" dirty="0"/>
          </a:p>
        </p:txBody>
      </p:sp>
      <p:sp>
        <p:nvSpPr>
          <p:cNvPr id="91144" name="Text Box 8">
            <a:extLst>
              <a:ext uri="{FF2B5EF4-FFF2-40B4-BE49-F238E27FC236}">
                <a16:creationId xmlns:a16="http://schemas.microsoft.com/office/drawing/2014/main" id="{F1CEE092-C62A-49A0-B1AD-DA25A6EFF975}"/>
              </a:ext>
            </a:extLst>
          </p:cNvPr>
          <p:cNvSpPr txBox="1">
            <a:spLocks noChangeArrowheads="1"/>
          </p:cNvSpPr>
          <p:nvPr/>
        </p:nvSpPr>
        <p:spPr bwMode="auto">
          <a:xfrm>
            <a:off x="2819400" y="25908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26 SGB V</a:t>
            </a:r>
          </a:p>
        </p:txBody>
      </p:sp>
      <p:sp>
        <p:nvSpPr>
          <p:cNvPr id="91145" name="Rectangle 9">
            <a:extLst>
              <a:ext uri="{FF2B5EF4-FFF2-40B4-BE49-F238E27FC236}">
                <a16:creationId xmlns:a16="http://schemas.microsoft.com/office/drawing/2014/main" id="{8B7466BA-0A88-49A6-9FA8-BB74CD95ABD4}"/>
              </a:ext>
            </a:extLst>
          </p:cNvPr>
          <p:cNvSpPr>
            <a:spLocks noGrp="1" noChangeArrowheads="1"/>
          </p:cNvSpPr>
          <p:nvPr>
            <p:ph type="title" idx="4294967295"/>
          </p:nvPr>
        </p:nvSpPr>
        <p:spPr/>
        <p:txBody>
          <a:bodyPr/>
          <a:lstStyle/>
          <a:p>
            <a:pPr eaLnBrk="1" hangingPunct="1"/>
            <a:r>
              <a:rPr lang="de-DE" altLang="de-DE"/>
              <a:t>Früherkennung 4</a:t>
            </a:r>
          </a:p>
        </p:txBody>
      </p:sp>
    </p:spTree>
  </p:cSld>
  <p:clrMapOvr>
    <a:masterClrMapping/>
  </p:clrMapOvr>
  <p:transition spd="med">
    <p:wipe dir="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ußzeilenplatzhalter 2">
            <a:extLst>
              <a:ext uri="{FF2B5EF4-FFF2-40B4-BE49-F238E27FC236}">
                <a16:creationId xmlns:a16="http://schemas.microsoft.com/office/drawing/2014/main" id="{FCA8077D-2F21-49BF-AD96-25F90BB7510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2163" name="Foliennummernplatzhalter 3">
            <a:extLst>
              <a:ext uri="{FF2B5EF4-FFF2-40B4-BE49-F238E27FC236}">
                <a16:creationId xmlns:a16="http://schemas.microsoft.com/office/drawing/2014/main" id="{CD7E4E6B-CD90-4523-9CF3-4F3E7912DB4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A1564380-1B0D-46F6-80F9-6784692E0175}" type="slidenum">
              <a:rPr lang="de-DE" altLang="de-DE" sz="1400"/>
              <a:pPr eaLnBrk="1" hangingPunct="1"/>
              <a:t>87</a:t>
            </a:fld>
            <a:endParaRPr lang="de-DE" altLang="de-DE" sz="1400"/>
          </a:p>
        </p:txBody>
      </p:sp>
      <p:sp>
        <p:nvSpPr>
          <p:cNvPr id="92164" name="Text Box 2">
            <a:extLst>
              <a:ext uri="{FF2B5EF4-FFF2-40B4-BE49-F238E27FC236}">
                <a16:creationId xmlns:a16="http://schemas.microsoft.com/office/drawing/2014/main" id="{709FAE21-58D3-448C-8081-08C25006D4A8}"/>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2165" name="Text Box 3">
            <a:extLst>
              <a:ext uri="{FF2B5EF4-FFF2-40B4-BE49-F238E27FC236}">
                <a16:creationId xmlns:a16="http://schemas.microsoft.com/office/drawing/2014/main" id="{7AFAA4A6-BCEA-4EBB-900B-71ECD430989D}"/>
              </a:ext>
            </a:extLst>
          </p:cNvPr>
          <p:cNvSpPr txBox="1">
            <a:spLocks noChangeArrowheads="1"/>
          </p:cNvSpPr>
          <p:nvPr/>
        </p:nvSpPr>
        <p:spPr bwMode="auto">
          <a:xfrm>
            <a:off x="1257300" y="1295400"/>
            <a:ext cx="7886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(Voraussetzungen 1)</a:t>
            </a:r>
            <a:endParaRPr lang="de-DE" altLang="de-DE" sz="2000"/>
          </a:p>
        </p:txBody>
      </p:sp>
      <p:sp>
        <p:nvSpPr>
          <p:cNvPr id="92166" name="Text Box 4">
            <a:extLst>
              <a:ext uri="{FF2B5EF4-FFF2-40B4-BE49-F238E27FC236}">
                <a16:creationId xmlns:a16="http://schemas.microsoft.com/office/drawing/2014/main" id="{802C71B3-B593-4E23-9BC9-22E25F420C9C}"/>
              </a:ext>
            </a:extLst>
          </p:cNvPr>
          <p:cNvSpPr txBox="1">
            <a:spLocks noChangeArrowheads="1"/>
          </p:cNvSpPr>
          <p:nvPr/>
        </p:nvSpPr>
        <p:spPr bwMode="auto">
          <a:xfrm>
            <a:off x="3429000" y="1981200"/>
            <a:ext cx="20574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Grundsatz</a:t>
            </a:r>
          </a:p>
        </p:txBody>
      </p:sp>
      <p:sp>
        <p:nvSpPr>
          <p:cNvPr id="129029" name="Text Box 5">
            <a:extLst>
              <a:ext uri="{FF2B5EF4-FFF2-40B4-BE49-F238E27FC236}">
                <a16:creationId xmlns:a16="http://schemas.microsoft.com/office/drawing/2014/main" id="{5BC0019B-E2D8-4298-83A5-5A9522CA067F}"/>
              </a:ext>
            </a:extLst>
          </p:cNvPr>
          <p:cNvSpPr txBox="1">
            <a:spLocks noChangeArrowheads="1"/>
          </p:cNvSpPr>
          <p:nvPr/>
        </p:nvSpPr>
        <p:spPr bwMode="auto">
          <a:xfrm>
            <a:off x="381000" y="3184525"/>
            <a:ext cx="8229600" cy="1006475"/>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latin typeface="MS Shell Dlg" panose="020B0604020202020204" pitchFamily="34" charset="0"/>
              </a:rPr>
              <a:t>(1)  Versicherte haben Anspruch auf Krankenbehandlung, wenn sie notwendig ist, um eine </a:t>
            </a:r>
            <a:r>
              <a:rPr lang="de-DE" altLang="de-DE" sz="2000" b="1">
                <a:latin typeface="MS Shell Dlg" panose="020B0604020202020204" pitchFamily="34" charset="0"/>
              </a:rPr>
              <a:t>Krankheit</a:t>
            </a:r>
            <a:r>
              <a:rPr lang="de-DE" altLang="de-DE" sz="2000">
                <a:latin typeface="MS Shell Dlg" panose="020B0604020202020204" pitchFamily="34" charset="0"/>
              </a:rPr>
              <a:t> </a:t>
            </a:r>
            <a:r>
              <a:rPr lang="de-DE" altLang="de-DE" sz="2000">
                <a:solidFill>
                  <a:schemeClr val="hlink"/>
                </a:solidFill>
                <a:latin typeface="MS Shell Dlg" panose="020B0604020202020204" pitchFamily="34" charset="0"/>
              </a:rPr>
              <a:t>zu erkennen</a:t>
            </a:r>
            <a:r>
              <a:rPr lang="de-DE" altLang="de-DE" sz="2000">
                <a:latin typeface="MS Shell Dlg" panose="020B0604020202020204" pitchFamily="34" charset="0"/>
              </a:rPr>
              <a:t>, </a:t>
            </a:r>
            <a:r>
              <a:rPr lang="de-DE" altLang="de-DE" sz="2000">
                <a:solidFill>
                  <a:schemeClr val="folHlink"/>
                </a:solidFill>
                <a:latin typeface="MS Shell Dlg" panose="020B0604020202020204" pitchFamily="34" charset="0"/>
              </a:rPr>
              <a:t>zu heilen</a:t>
            </a:r>
            <a:r>
              <a:rPr lang="de-DE" altLang="de-DE" sz="2000">
                <a:latin typeface="MS Shell Dlg" panose="020B0604020202020204" pitchFamily="34" charset="0"/>
              </a:rPr>
              <a:t>, </a:t>
            </a:r>
            <a:r>
              <a:rPr lang="de-DE" altLang="de-DE" sz="2000">
                <a:solidFill>
                  <a:srgbClr val="009900"/>
                </a:solidFill>
                <a:latin typeface="MS Shell Dlg" panose="020B0604020202020204" pitchFamily="34" charset="0"/>
              </a:rPr>
              <a:t>ihre Verschlimmerung zu verhüten</a:t>
            </a:r>
            <a:r>
              <a:rPr lang="de-DE" altLang="de-DE" sz="2000">
                <a:latin typeface="MS Shell Dlg" panose="020B0604020202020204" pitchFamily="34" charset="0"/>
              </a:rPr>
              <a:t> oder </a:t>
            </a:r>
            <a:r>
              <a:rPr lang="de-DE" altLang="de-DE" sz="2000">
                <a:solidFill>
                  <a:srgbClr val="FFFF00"/>
                </a:solidFill>
                <a:latin typeface="MS Shell Dlg" panose="020B0604020202020204" pitchFamily="34" charset="0"/>
              </a:rPr>
              <a:t>Krankheitsbeschwerden zu lindern</a:t>
            </a:r>
            <a:endParaRPr lang="de-DE" altLang="de-DE" sz="2000">
              <a:solidFill>
                <a:srgbClr val="FFFF00"/>
              </a:solidFill>
            </a:endParaRPr>
          </a:p>
        </p:txBody>
      </p:sp>
      <p:sp>
        <p:nvSpPr>
          <p:cNvPr id="92168" name="Text Box 6">
            <a:extLst>
              <a:ext uri="{FF2B5EF4-FFF2-40B4-BE49-F238E27FC236}">
                <a16:creationId xmlns:a16="http://schemas.microsoft.com/office/drawing/2014/main" id="{227C6C74-957C-4CFE-93AA-0A76C4E8D5CB}"/>
              </a:ext>
            </a:extLst>
          </p:cNvPr>
          <p:cNvSpPr txBox="1">
            <a:spLocks noChangeArrowheads="1"/>
          </p:cNvSpPr>
          <p:nvPr/>
        </p:nvSpPr>
        <p:spPr bwMode="auto">
          <a:xfrm>
            <a:off x="2819400" y="2590800"/>
            <a:ext cx="342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 27 SGB V</a:t>
            </a:r>
          </a:p>
        </p:txBody>
      </p:sp>
      <p:sp>
        <p:nvSpPr>
          <p:cNvPr id="92169" name="Rectangle 7">
            <a:extLst>
              <a:ext uri="{FF2B5EF4-FFF2-40B4-BE49-F238E27FC236}">
                <a16:creationId xmlns:a16="http://schemas.microsoft.com/office/drawing/2014/main" id="{9DEDFD25-0B4F-4A55-BA29-BEF8A4DD0AE9}"/>
              </a:ext>
            </a:extLst>
          </p:cNvPr>
          <p:cNvSpPr>
            <a:spLocks noGrp="1" noChangeArrowheads="1"/>
          </p:cNvSpPr>
          <p:nvPr>
            <p:ph type="title" idx="4294967295"/>
          </p:nvPr>
        </p:nvSpPr>
        <p:spPr/>
        <p:txBody>
          <a:bodyPr/>
          <a:lstStyle/>
          <a:p>
            <a:pPr eaLnBrk="1" hangingPunct="1"/>
            <a:r>
              <a:rPr lang="de-DE" altLang="de-DE"/>
              <a:t>Voraussetzungen 1</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9029"/>
                                        </p:tgtEl>
                                        <p:attrNameLst>
                                          <p:attrName>style.visibility</p:attrName>
                                        </p:attrNameLst>
                                      </p:cBhvr>
                                      <p:to>
                                        <p:strVal val="visible"/>
                                      </p:to>
                                    </p:set>
                                    <p:anim calcmode="lin" valueType="num">
                                      <p:cBhvr additive="base">
                                        <p:cTn id="7" dur="500" fill="hold"/>
                                        <p:tgtEl>
                                          <p:spTgt spid="129029"/>
                                        </p:tgtEl>
                                        <p:attrNameLst>
                                          <p:attrName>ppt_x</p:attrName>
                                        </p:attrNameLst>
                                      </p:cBhvr>
                                      <p:tavLst>
                                        <p:tav tm="0">
                                          <p:val>
                                            <p:strVal val="0-#ppt_w/2"/>
                                          </p:val>
                                        </p:tav>
                                        <p:tav tm="100000">
                                          <p:val>
                                            <p:strVal val="#ppt_x"/>
                                          </p:val>
                                        </p:tav>
                                      </p:tavLst>
                                    </p:anim>
                                    <p:anim calcmode="lin" valueType="num">
                                      <p:cBhvr additive="base">
                                        <p:cTn id="8" dur="500" fill="hold"/>
                                        <p:tgtEl>
                                          <p:spTgt spid="1290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9" grpId="0" animBg="1"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Fußzeilenplatzhalter 2">
            <a:extLst>
              <a:ext uri="{FF2B5EF4-FFF2-40B4-BE49-F238E27FC236}">
                <a16:creationId xmlns:a16="http://schemas.microsoft.com/office/drawing/2014/main" id="{409767AE-BE73-47F0-867E-DD65D08C9D4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3187" name="Foliennummernplatzhalter 3">
            <a:extLst>
              <a:ext uri="{FF2B5EF4-FFF2-40B4-BE49-F238E27FC236}">
                <a16:creationId xmlns:a16="http://schemas.microsoft.com/office/drawing/2014/main" id="{1E5EFC24-B121-4A30-88BA-9D39F3D286E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9DD7426-762E-4E82-B86C-7774CE6AA756}" type="slidenum">
              <a:rPr lang="de-DE" altLang="de-DE" sz="1400"/>
              <a:pPr eaLnBrk="1" hangingPunct="1"/>
              <a:t>88</a:t>
            </a:fld>
            <a:endParaRPr lang="de-DE" altLang="de-DE" sz="1400"/>
          </a:p>
        </p:txBody>
      </p:sp>
      <p:sp>
        <p:nvSpPr>
          <p:cNvPr id="93188" name="Text Box 2">
            <a:extLst>
              <a:ext uri="{FF2B5EF4-FFF2-40B4-BE49-F238E27FC236}">
                <a16:creationId xmlns:a16="http://schemas.microsoft.com/office/drawing/2014/main" id="{3C51A237-4B82-451A-9C8D-C3715B2138A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3189" name="Text Box 3">
            <a:extLst>
              <a:ext uri="{FF2B5EF4-FFF2-40B4-BE49-F238E27FC236}">
                <a16:creationId xmlns:a16="http://schemas.microsoft.com/office/drawing/2014/main" id="{9FB2BD0F-A2E9-4303-85E8-6B5A2E261354}"/>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2)</a:t>
            </a:r>
            <a:endParaRPr lang="de-DE" altLang="de-DE" sz="2000"/>
          </a:p>
        </p:txBody>
      </p:sp>
      <p:sp>
        <p:nvSpPr>
          <p:cNvPr id="93190" name="Text Box 7">
            <a:extLst>
              <a:ext uri="{FF2B5EF4-FFF2-40B4-BE49-F238E27FC236}">
                <a16:creationId xmlns:a16="http://schemas.microsoft.com/office/drawing/2014/main" id="{95AC2BDA-0668-404E-925F-1384ED5BE896}"/>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30056" name="Text Box 8">
            <a:extLst>
              <a:ext uri="{FF2B5EF4-FFF2-40B4-BE49-F238E27FC236}">
                <a16:creationId xmlns:a16="http://schemas.microsoft.com/office/drawing/2014/main" id="{F24DEFAB-0612-4237-A4BC-D3BD779AA916}"/>
              </a:ext>
            </a:extLst>
          </p:cNvPr>
          <p:cNvSpPr txBox="1">
            <a:spLocks noChangeArrowheads="1"/>
          </p:cNvSpPr>
          <p:nvPr/>
        </p:nvSpPr>
        <p:spPr bwMode="auto">
          <a:xfrm>
            <a:off x="1828800" y="2667000"/>
            <a:ext cx="525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buFontTx/>
              <a:buChar char="•"/>
            </a:pPr>
            <a:r>
              <a:rPr lang="de-DE" altLang="de-DE"/>
              <a:t>Keine Legaldefinition im SGB V</a:t>
            </a:r>
          </a:p>
        </p:txBody>
      </p:sp>
      <p:sp>
        <p:nvSpPr>
          <p:cNvPr id="130057" name="Text Box 9">
            <a:extLst>
              <a:ext uri="{FF2B5EF4-FFF2-40B4-BE49-F238E27FC236}">
                <a16:creationId xmlns:a16="http://schemas.microsoft.com/office/drawing/2014/main" id="{6EF316FE-6032-462C-884D-1F1675CB209E}"/>
              </a:ext>
            </a:extLst>
          </p:cNvPr>
          <p:cNvSpPr txBox="1">
            <a:spLocks noChangeArrowheads="1"/>
          </p:cNvSpPr>
          <p:nvPr/>
        </p:nvSpPr>
        <p:spPr bwMode="auto">
          <a:xfrm>
            <a:off x="609600" y="4038600"/>
            <a:ext cx="7696200" cy="118745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ein regelwidriger Körper- oder Geisteszustand, der die Notwendigkeit einer ärztlichen Heilbehandlung oder zugleich oder allein Arbeitsunfähigkeit zur Folge hat</a:t>
            </a:r>
          </a:p>
        </p:txBody>
      </p:sp>
      <p:sp>
        <p:nvSpPr>
          <p:cNvPr id="130058" name="Text Box 10">
            <a:extLst>
              <a:ext uri="{FF2B5EF4-FFF2-40B4-BE49-F238E27FC236}">
                <a16:creationId xmlns:a16="http://schemas.microsoft.com/office/drawing/2014/main" id="{570706BB-1437-4282-9C0C-1C4B316BE334}"/>
              </a:ext>
            </a:extLst>
          </p:cNvPr>
          <p:cNvSpPr txBox="1">
            <a:spLocks noChangeArrowheads="1"/>
          </p:cNvSpPr>
          <p:nvPr/>
        </p:nvSpPr>
        <p:spPr bwMode="auto">
          <a:xfrm>
            <a:off x="762000" y="5372100"/>
            <a:ext cx="7391400" cy="527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Umfassendes Schrifttum zum Krankheitsbegriff: u.a. Krasney, ZSR 1976, 411; Viehues ZSR 1976, 394; Schroeder-Printzen, WzS 1979, 129</a:t>
            </a:r>
          </a:p>
        </p:txBody>
      </p:sp>
      <p:sp>
        <p:nvSpPr>
          <p:cNvPr id="130060" name="Text Box 12">
            <a:extLst>
              <a:ext uri="{FF2B5EF4-FFF2-40B4-BE49-F238E27FC236}">
                <a16:creationId xmlns:a16="http://schemas.microsoft.com/office/drawing/2014/main" id="{BD4BA45D-2DD4-47B3-968E-809431C03FAB}"/>
              </a:ext>
            </a:extLst>
          </p:cNvPr>
          <p:cNvSpPr txBox="1">
            <a:spLocks noChangeArrowheads="1"/>
          </p:cNvSpPr>
          <p:nvPr/>
        </p:nvSpPr>
        <p:spPr bwMode="auto">
          <a:xfrm>
            <a:off x="2120900" y="3140075"/>
            <a:ext cx="5257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Char char="•"/>
            </a:pPr>
            <a:r>
              <a:rPr lang="de-DE" altLang="de-DE"/>
              <a:t>Nach ständiger Rechtssprechung von RVA und BSG ist Krankheit</a:t>
            </a:r>
          </a:p>
        </p:txBody>
      </p:sp>
      <p:sp>
        <p:nvSpPr>
          <p:cNvPr id="130061" name="Text Box 13">
            <a:extLst>
              <a:ext uri="{FF2B5EF4-FFF2-40B4-BE49-F238E27FC236}">
                <a16:creationId xmlns:a16="http://schemas.microsoft.com/office/drawing/2014/main" id="{233254D0-C685-41C5-9AD2-B9B84ADEDE55}"/>
              </a:ext>
            </a:extLst>
          </p:cNvPr>
          <p:cNvSpPr txBox="1">
            <a:spLocks noChangeArrowheads="1"/>
          </p:cNvSpPr>
          <p:nvPr/>
        </p:nvSpPr>
        <p:spPr bwMode="auto">
          <a:xfrm>
            <a:off x="762000" y="5984875"/>
            <a:ext cx="7391400" cy="314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t>Rechtssprechung zum Krankheitsbegriff: u.a. BSGE 33, 202; BSGE 35,10; BSGE 39, 167</a:t>
            </a:r>
          </a:p>
        </p:txBody>
      </p:sp>
      <p:sp>
        <p:nvSpPr>
          <p:cNvPr id="93196" name="Rectangle 14">
            <a:extLst>
              <a:ext uri="{FF2B5EF4-FFF2-40B4-BE49-F238E27FC236}">
                <a16:creationId xmlns:a16="http://schemas.microsoft.com/office/drawing/2014/main" id="{7289B3E7-E5DD-492F-A1A1-373C1FFADA1C}"/>
              </a:ext>
            </a:extLst>
          </p:cNvPr>
          <p:cNvSpPr>
            <a:spLocks noGrp="1" noChangeArrowheads="1"/>
          </p:cNvSpPr>
          <p:nvPr>
            <p:ph type="title" idx="4294967295"/>
          </p:nvPr>
        </p:nvSpPr>
        <p:spPr/>
        <p:txBody>
          <a:bodyPr/>
          <a:lstStyle/>
          <a:p>
            <a:pPr eaLnBrk="1" hangingPunct="1"/>
            <a:r>
              <a:rPr lang="de-DE" altLang="de-DE"/>
              <a:t>Krankheit 2</a:t>
            </a:r>
          </a:p>
        </p:txBody>
      </p:sp>
      <p:sp>
        <p:nvSpPr>
          <p:cNvPr id="93197" name="AutoShape 15">
            <a:hlinkClick r:id="rId2" action="ppaction://hlinkpres?slideindex=1&amp;slidetitle=PowerPoint-Präsentation" highlightClick="1"/>
            <a:extLst>
              <a:ext uri="{FF2B5EF4-FFF2-40B4-BE49-F238E27FC236}">
                <a16:creationId xmlns:a16="http://schemas.microsoft.com/office/drawing/2014/main" id="{A1A47344-55B9-418C-BE76-38702BA7933E}"/>
              </a:ext>
            </a:extLst>
          </p:cNvPr>
          <p:cNvSpPr>
            <a:spLocks noChangeArrowheads="1"/>
          </p:cNvSpPr>
          <p:nvPr/>
        </p:nvSpPr>
        <p:spPr bwMode="auto">
          <a:xfrm>
            <a:off x="7391400" y="3352800"/>
            <a:ext cx="533400" cy="457200"/>
          </a:xfrm>
          <a:prstGeom prst="actionButtonInformation">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endParaRPr lang="de-DE" altLang="de-DE"/>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0056"/>
                                        </p:tgtEl>
                                        <p:attrNameLst>
                                          <p:attrName>style.visibility</p:attrName>
                                        </p:attrNameLst>
                                      </p:cBhvr>
                                      <p:to>
                                        <p:strVal val="visible"/>
                                      </p:to>
                                    </p:set>
                                    <p:anim calcmode="lin" valueType="num">
                                      <p:cBhvr additive="base">
                                        <p:cTn id="7" dur="500" fill="hold"/>
                                        <p:tgtEl>
                                          <p:spTgt spid="130056"/>
                                        </p:tgtEl>
                                        <p:attrNameLst>
                                          <p:attrName>ppt_x</p:attrName>
                                        </p:attrNameLst>
                                      </p:cBhvr>
                                      <p:tavLst>
                                        <p:tav tm="0">
                                          <p:val>
                                            <p:strVal val="0-#ppt_w/2"/>
                                          </p:val>
                                        </p:tav>
                                        <p:tav tm="100000">
                                          <p:val>
                                            <p:strVal val="#ppt_x"/>
                                          </p:val>
                                        </p:tav>
                                      </p:tavLst>
                                    </p:anim>
                                    <p:anim calcmode="lin" valueType="num">
                                      <p:cBhvr additive="base">
                                        <p:cTn id="8" dur="500" fill="hold"/>
                                        <p:tgtEl>
                                          <p:spTgt spid="13005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0060"/>
                                        </p:tgtEl>
                                        <p:attrNameLst>
                                          <p:attrName>style.visibility</p:attrName>
                                        </p:attrNameLst>
                                      </p:cBhvr>
                                      <p:to>
                                        <p:strVal val="visible"/>
                                      </p:to>
                                    </p:set>
                                    <p:anim calcmode="lin" valueType="num">
                                      <p:cBhvr additive="base">
                                        <p:cTn id="13" dur="500" fill="hold"/>
                                        <p:tgtEl>
                                          <p:spTgt spid="130060"/>
                                        </p:tgtEl>
                                        <p:attrNameLst>
                                          <p:attrName>ppt_x</p:attrName>
                                        </p:attrNameLst>
                                      </p:cBhvr>
                                      <p:tavLst>
                                        <p:tav tm="0">
                                          <p:val>
                                            <p:strVal val="0-#ppt_w/2"/>
                                          </p:val>
                                        </p:tav>
                                        <p:tav tm="100000">
                                          <p:val>
                                            <p:strVal val="#ppt_x"/>
                                          </p:val>
                                        </p:tav>
                                      </p:tavLst>
                                    </p:anim>
                                    <p:anim calcmode="lin" valueType="num">
                                      <p:cBhvr additive="base">
                                        <p:cTn id="14" dur="500" fill="hold"/>
                                        <p:tgtEl>
                                          <p:spTgt spid="13006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130057"/>
                                        </p:tgtEl>
                                        <p:attrNameLst>
                                          <p:attrName>style.visibility</p:attrName>
                                        </p:attrNameLst>
                                      </p:cBhvr>
                                      <p:to>
                                        <p:strVal val="visible"/>
                                      </p:to>
                                    </p:set>
                                    <p:anim calcmode="lin" valueType="num">
                                      <p:cBhvr>
                                        <p:cTn id="19" dur="1000" fill="hold"/>
                                        <p:tgtEl>
                                          <p:spTgt spid="130057"/>
                                        </p:tgtEl>
                                        <p:attrNameLst>
                                          <p:attrName>ppt_w</p:attrName>
                                        </p:attrNameLst>
                                      </p:cBhvr>
                                      <p:tavLst>
                                        <p:tav tm="0">
                                          <p:val>
                                            <p:fltVal val="0"/>
                                          </p:val>
                                        </p:tav>
                                        <p:tav tm="100000">
                                          <p:val>
                                            <p:strVal val="#ppt_w"/>
                                          </p:val>
                                        </p:tav>
                                      </p:tavLst>
                                    </p:anim>
                                    <p:anim calcmode="lin" valueType="num">
                                      <p:cBhvr>
                                        <p:cTn id="20" dur="1000" fill="hold"/>
                                        <p:tgtEl>
                                          <p:spTgt spid="130057"/>
                                        </p:tgtEl>
                                        <p:attrNameLst>
                                          <p:attrName>ppt_h</p:attrName>
                                        </p:attrNameLst>
                                      </p:cBhvr>
                                      <p:tavLst>
                                        <p:tav tm="0">
                                          <p:val>
                                            <p:fltVal val="0"/>
                                          </p:val>
                                        </p:tav>
                                        <p:tav tm="100000">
                                          <p:val>
                                            <p:strVal val="#ppt_h"/>
                                          </p:val>
                                        </p:tav>
                                      </p:tavLst>
                                    </p:anim>
                                    <p:anim calcmode="lin" valueType="num">
                                      <p:cBhvr>
                                        <p:cTn id="21" dur="1000" fill="hold"/>
                                        <p:tgtEl>
                                          <p:spTgt spid="13005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3005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0058"/>
                                        </p:tgtEl>
                                        <p:attrNameLst>
                                          <p:attrName>style.visibility</p:attrName>
                                        </p:attrNameLst>
                                      </p:cBhvr>
                                      <p:to>
                                        <p:strVal val="visible"/>
                                      </p:to>
                                    </p:set>
                                    <p:anim calcmode="lin" valueType="num">
                                      <p:cBhvr additive="base">
                                        <p:cTn id="27" dur="500" fill="hold"/>
                                        <p:tgtEl>
                                          <p:spTgt spid="130058"/>
                                        </p:tgtEl>
                                        <p:attrNameLst>
                                          <p:attrName>ppt_x</p:attrName>
                                        </p:attrNameLst>
                                      </p:cBhvr>
                                      <p:tavLst>
                                        <p:tav tm="0">
                                          <p:val>
                                            <p:strVal val="0-#ppt_w/2"/>
                                          </p:val>
                                        </p:tav>
                                        <p:tav tm="100000">
                                          <p:val>
                                            <p:strVal val="#ppt_x"/>
                                          </p:val>
                                        </p:tav>
                                      </p:tavLst>
                                    </p:anim>
                                    <p:anim calcmode="lin" valueType="num">
                                      <p:cBhvr additive="base">
                                        <p:cTn id="28" dur="500" fill="hold"/>
                                        <p:tgtEl>
                                          <p:spTgt spid="130058"/>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30061"/>
                                        </p:tgtEl>
                                        <p:attrNameLst>
                                          <p:attrName>style.visibility</p:attrName>
                                        </p:attrNameLst>
                                      </p:cBhvr>
                                      <p:to>
                                        <p:strVal val="visible"/>
                                      </p:to>
                                    </p:set>
                                    <p:anim calcmode="lin" valueType="num">
                                      <p:cBhvr additive="base">
                                        <p:cTn id="33" dur="500" fill="hold"/>
                                        <p:tgtEl>
                                          <p:spTgt spid="130061"/>
                                        </p:tgtEl>
                                        <p:attrNameLst>
                                          <p:attrName>ppt_x</p:attrName>
                                        </p:attrNameLst>
                                      </p:cBhvr>
                                      <p:tavLst>
                                        <p:tav tm="0">
                                          <p:val>
                                            <p:strVal val="0-#ppt_w/2"/>
                                          </p:val>
                                        </p:tav>
                                        <p:tav tm="100000">
                                          <p:val>
                                            <p:strVal val="#ppt_x"/>
                                          </p:val>
                                        </p:tav>
                                      </p:tavLst>
                                    </p:anim>
                                    <p:anim calcmode="lin" valueType="num">
                                      <p:cBhvr additive="base">
                                        <p:cTn id="34" dur="500" fill="hold"/>
                                        <p:tgtEl>
                                          <p:spTgt spid="1300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6" grpId="0" autoUpdateAnimBg="0"/>
      <p:bldP spid="130057" grpId="0" animBg="1" autoUpdateAnimBg="0"/>
      <p:bldP spid="130058" grpId="0" animBg="1" autoUpdateAnimBg="0"/>
      <p:bldP spid="130060" grpId="0" autoUpdateAnimBg="0"/>
      <p:bldP spid="130061" grpId="0" animBg="1"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ußzeilenplatzhalter 2">
            <a:extLst>
              <a:ext uri="{FF2B5EF4-FFF2-40B4-BE49-F238E27FC236}">
                <a16:creationId xmlns:a16="http://schemas.microsoft.com/office/drawing/2014/main" id="{4629D9C1-894F-4AF5-B876-96283BCF5A0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4211" name="Foliennummernplatzhalter 3">
            <a:extLst>
              <a:ext uri="{FF2B5EF4-FFF2-40B4-BE49-F238E27FC236}">
                <a16:creationId xmlns:a16="http://schemas.microsoft.com/office/drawing/2014/main" id="{82DBD963-822E-4D85-B309-A3B667B8817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44F7F89-F45B-44DD-A79B-91D73427B4D5}" type="slidenum">
              <a:rPr lang="de-DE" altLang="de-DE" sz="1400"/>
              <a:pPr eaLnBrk="1" hangingPunct="1"/>
              <a:t>89</a:t>
            </a:fld>
            <a:endParaRPr lang="de-DE" altLang="de-DE" sz="1400"/>
          </a:p>
        </p:txBody>
      </p:sp>
      <p:sp>
        <p:nvSpPr>
          <p:cNvPr id="94212" name="Text Box 2">
            <a:extLst>
              <a:ext uri="{FF2B5EF4-FFF2-40B4-BE49-F238E27FC236}">
                <a16:creationId xmlns:a16="http://schemas.microsoft.com/office/drawing/2014/main" id="{0E1FE4ED-DC26-45CE-A921-3186FA5B6A8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4213" name="Text Box 3">
            <a:extLst>
              <a:ext uri="{FF2B5EF4-FFF2-40B4-BE49-F238E27FC236}">
                <a16:creationId xmlns:a16="http://schemas.microsoft.com/office/drawing/2014/main" id="{2A2FFD0D-39F6-4589-B55D-EF6D3B8DCF35}"/>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3)</a:t>
            </a:r>
            <a:endParaRPr lang="de-DE" altLang="de-DE" sz="2000"/>
          </a:p>
        </p:txBody>
      </p:sp>
      <p:sp>
        <p:nvSpPr>
          <p:cNvPr id="94214" name="Text Box 4">
            <a:extLst>
              <a:ext uri="{FF2B5EF4-FFF2-40B4-BE49-F238E27FC236}">
                <a16:creationId xmlns:a16="http://schemas.microsoft.com/office/drawing/2014/main" id="{025496EB-3B27-4C64-B3DB-F01F768307CC}"/>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4215" name="Text Box 11">
            <a:extLst>
              <a:ext uri="{FF2B5EF4-FFF2-40B4-BE49-F238E27FC236}">
                <a16:creationId xmlns:a16="http://schemas.microsoft.com/office/drawing/2014/main" id="{88C41676-F4B9-434E-BD58-07C0559156D7}"/>
              </a:ext>
            </a:extLst>
          </p:cNvPr>
          <p:cNvSpPr txBox="1">
            <a:spLocks noChangeArrowheads="1"/>
          </p:cNvSpPr>
          <p:nvPr/>
        </p:nvSpPr>
        <p:spPr bwMode="auto">
          <a:xfrm>
            <a:off x="1447800" y="2971800"/>
            <a:ext cx="5943600"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b="1"/>
              <a:t>Notwendigkeit einer Heilbehandlung</a:t>
            </a:r>
            <a:r>
              <a:rPr lang="de-DE" altLang="de-DE"/>
              <a:t>:</a:t>
            </a:r>
          </a:p>
          <a:p>
            <a:pPr eaLnBrk="1" hangingPunct="1">
              <a:spcBef>
                <a:spcPct val="50000"/>
              </a:spcBef>
            </a:pPr>
            <a:r>
              <a:rPr lang="de-DE" altLang="de-DE"/>
              <a:t>Wenn hierdurch der regelwidrige Körper- oder Geisteszustand behoben, gebessert oder vor einer Verschlimmerung bewahrt oder Schmerzen gelindert werden können</a:t>
            </a:r>
          </a:p>
        </p:txBody>
      </p:sp>
      <p:sp>
        <p:nvSpPr>
          <p:cNvPr id="94216" name="Rectangle 13">
            <a:extLst>
              <a:ext uri="{FF2B5EF4-FFF2-40B4-BE49-F238E27FC236}">
                <a16:creationId xmlns:a16="http://schemas.microsoft.com/office/drawing/2014/main" id="{FB999599-C150-4BBF-A9EC-73ABFD127411}"/>
              </a:ext>
            </a:extLst>
          </p:cNvPr>
          <p:cNvSpPr>
            <a:spLocks noGrp="1" noChangeArrowheads="1"/>
          </p:cNvSpPr>
          <p:nvPr>
            <p:ph type="title" idx="4294967295"/>
          </p:nvPr>
        </p:nvSpPr>
        <p:spPr/>
        <p:txBody>
          <a:bodyPr/>
          <a:lstStyle/>
          <a:p>
            <a:pPr eaLnBrk="1" hangingPunct="1"/>
            <a:r>
              <a:rPr lang="de-DE" altLang="de-DE"/>
              <a:t>Krankheit 3</a:t>
            </a:r>
          </a:p>
        </p:txBody>
      </p:sp>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ußzeilenplatzhalter 2">
            <a:extLst>
              <a:ext uri="{FF2B5EF4-FFF2-40B4-BE49-F238E27FC236}">
                <a16:creationId xmlns:a16="http://schemas.microsoft.com/office/drawing/2014/main" id="{D0B3C808-B09A-4FC3-B575-9233D530B17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2291" name="Foliennummernplatzhalter 3">
            <a:extLst>
              <a:ext uri="{FF2B5EF4-FFF2-40B4-BE49-F238E27FC236}">
                <a16:creationId xmlns:a16="http://schemas.microsoft.com/office/drawing/2014/main" id="{C06AC1FF-D11A-42F6-B4E2-0E4B6BF012B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64C7966-9EB8-4313-A7A0-30DA6972DEBD}" type="slidenum">
              <a:rPr lang="de-DE" altLang="de-DE" sz="1400"/>
              <a:pPr eaLnBrk="1" hangingPunct="1"/>
              <a:t>9</a:t>
            </a:fld>
            <a:endParaRPr lang="de-DE" altLang="de-DE" sz="1400"/>
          </a:p>
        </p:txBody>
      </p:sp>
      <p:sp>
        <p:nvSpPr>
          <p:cNvPr id="12292" name="Rectangle 4">
            <a:extLst>
              <a:ext uri="{FF2B5EF4-FFF2-40B4-BE49-F238E27FC236}">
                <a16:creationId xmlns:a16="http://schemas.microsoft.com/office/drawing/2014/main" id="{A4EA43ED-24F0-40E8-B247-7DB85107A478}"/>
              </a:ext>
            </a:extLst>
          </p:cNvPr>
          <p:cNvSpPr>
            <a:spLocks noGrp="1" noChangeArrowheads="1"/>
          </p:cNvSpPr>
          <p:nvPr>
            <p:ph type="title" idx="4294967295"/>
          </p:nvPr>
        </p:nvSpPr>
        <p:spPr/>
        <p:txBody>
          <a:bodyPr/>
          <a:lstStyle/>
          <a:p>
            <a:pPr eaLnBrk="1" hangingPunct="1"/>
            <a:r>
              <a:rPr lang="de-DE" altLang="de-DE"/>
              <a:t>Gliederung Leistungen 4</a:t>
            </a:r>
          </a:p>
        </p:txBody>
      </p:sp>
      <p:sp>
        <p:nvSpPr>
          <p:cNvPr id="12293" name="Text Box 2">
            <a:extLst>
              <a:ext uri="{FF2B5EF4-FFF2-40B4-BE49-F238E27FC236}">
                <a16:creationId xmlns:a16="http://schemas.microsoft.com/office/drawing/2014/main" id="{241C8E32-3CF8-4945-91A5-57C3EAD8642E}"/>
              </a:ext>
            </a:extLst>
          </p:cNvPr>
          <p:cNvSpPr txBox="1">
            <a:spLocks noChangeArrowheads="1"/>
          </p:cNvSpPr>
          <p:nvPr/>
        </p:nvSpPr>
        <p:spPr bwMode="auto">
          <a:xfrm>
            <a:off x="1600200" y="7620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dirty="0">
                <a:latin typeface="Arial" panose="020B0604020202020204" pitchFamily="34" charset="0"/>
                <a:cs typeface="Arial" panose="020B0604020202020204" pitchFamily="34" charset="0"/>
              </a:rPr>
              <a:t>D. Die Leistungen im einzelnen (4)</a:t>
            </a:r>
          </a:p>
        </p:txBody>
      </p:sp>
      <p:sp>
        <p:nvSpPr>
          <p:cNvPr id="12294" name="Text Box 3">
            <a:extLst>
              <a:ext uri="{FF2B5EF4-FFF2-40B4-BE49-F238E27FC236}">
                <a16:creationId xmlns:a16="http://schemas.microsoft.com/office/drawing/2014/main" id="{0E26DA81-85CB-4DC0-8EFC-05339514A3B3}"/>
              </a:ext>
            </a:extLst>
          </p:cNvPr>
          <p:cNvSpPr txBox="1">
            <a:spLocks noChangeArrowheads="1"/>
          </p:cNvSpPr>
          <p:nvPr/>
        </p:nvSpPr>
        <p:spPr bwMode="auto">
          <a:xfrm>
            <a:off x="762000" y="1981200"/>
            <a:ext cx="8001000" cy="444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dirty="0">
                <a:latin typeface="Arial" panose="020B0604020202020204" pitchFamily="34" charset="0"/>
                <a:cs typeface="Arial" panose="020B0604020202020204" pitchFamily="34" charset="0"/>
              </a:rPr>
              <a:t>Leistungen bei Krankheit</a:t>
            </a:r>
          </a:p>
          <a:p>
            <a:pPr eaLnBrk="1" hangingPunct="1">
              <a:spcBef>
                <a:spcPct val="50000"/>
              </a:spcBef>
            </a:pPr>
            <a:r>
              <a:rPr lang="de-DE" altLang="de-DE"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4. Krankengeld</a:t>
            </a:r>
          </a:p>
          <a:p>
            <a:pPr eaLnBrk="1" hangingPunct="1">
              <a:spcBef>
                <a:spcPct val="50000"/>
              </a:spcBef>
            </a:pPr>
            <a:r>
              <a:rPr lang="de-DE" altLang="de-DE" sz="1800" dirty="0">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a) Grundsätze</a:t>
            </a:r>
          </a:p>
          <a:p>
            <a:pPr eaLnBrk="1" hangingPunct="1">
              <a:spcBef>
                <a:spcPct val="50000"/>
              </a:spcBef>
            </a:pPr>
            <a:r>
              <a:rPr lang="de-DE" altLang="de-DE" sz="1600" dirty="0">
                <a:latin typeface="Arial" panose="020B0604020202020204" pitchFamily="34" charset="0"/>
                <a:cs typeface="Arial" panose="020B0604020202020204" pitchFamily="34" charset="0"/>
              </a:rPr>
              <a:t>		b) Höhe und Dauer</a:t>
            </a:r>
          </a:p>
          <a:p>
            <a:pPr eaLnBrk="1" hangingPunct="1">
              <a:spcBef>
                <a:spcPct val="50000"/>
              </a:spcBef>
            </a:pPr>
            <a:r>
              <a:rPr lang="de-DE" altLang="de-DE" sz="1600" dirty="0">
                <a:latin typeface="Arial" panose="020B0604020202020204" pitchFamily="34" charset="0"/>
                <a:cs typeface="Arial" panose="020B0604020202020204" pitchFamily="34" charset="0"/>
              </a:rPr>
              <a:t>		c) Ruhen, Ausschluss und Kürzung </a:t>
            </a:r>
          </a:p>
          <a:p>
            <a:pPr eaLnBrk="1" hangingPunct="1">
              <a:spcBef>
                <a:spcPct val="50000"/>
              </a:spcBef>
            </a:pPr>
            <a:r>
              <a:rPr lang="de-DE" altLang="de-DE" sz="1600"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5. Zahnersatz</a:t>
            </a:r>
          </a:p>
          <a:p>
            <a:pPr eaLnBrk="1" hangingPunct="1">
              <a:spcBef>
                <a:spcPct val="50000"/>
              </a:spcBef>
            </a:pPr>
            <a:r>
              <a:rPr lang="de-DE" altLang="de-DE" sz="1600" dirty="0">
                <a:latin typeface="Arial" panose="020B0604020202020204" pitchFamily="34" charset="0"/>
                <a:cs typeface="Arial" panose="020B0604020202020204" pitchFamily="34" charset="0"/>
              </a:rPr>
              <a:t>		a) Leistungsanspruch</a:t>
            </a:r>
          </a:p>
          <a:p>
            <a:pPr eaLnBrk="1" hangingPunct="1">
              <a:spcBef>
                <a:spcPct val="50000"/>
              </a:spcBef>
            </a:pPr>
            <a:r>
              <a:rPr lang="de-DE" altLang="de-DE" sz="1600" dirty="0">
                <a:latin typeface="Arial" panose="020B0604020202020204" pitchFamily="34" charset="0"/>
                <a:cs typeface="Arial" panose="020B0604020202020204" pitchFamily="34" charset="0"/>
              </a:rPr>
              <a:t>		b) Regelversorgung</a:t>
            </a:r>
          </a:p>
          <a:p>
            <a:pPr eaLnBrk="1" hangingPunct="1">
              <a:spcBef>
                <a:spcPct val="50000"/>
              </a:spcBef>
            </a:pPr>
            <a:r>
              <a:rPr lang="de-DE" altLang="de-DE" sz="1600" dirty="0">
                <a:latin typeface="Arial" panose="020B0604020202020204" pitchFamily="34" charset="0"/>
                <a:cs typeface="Arial" panose="020B0604020202020204" pitchFamily="34" charset="0"/>
              </a:rPr>
              <a:t>	</a:t>
            </a:r>
            <a:r>
              <a:rPr lang="de-DE" altLang="de-DE" sz="1800" dirty="0">
                <a:latin typeface="Arial" panose="020B0604020202020204" pitchFamily="34" charset="0"/>
                <a:cs typeface="Arial" panose="020B0604020202020204" pitchFamily="34" charset="0"/>
              </a:rPr>
              <a:t>6. Fahrkosten</a:t>
            </a:r>
          </a:p>
          <a:p>
            <a:pPr eaLnBrk="1" hangingPunct="1">
              <a:spcBef>
                <a:spcPct val="50000"/>
              </a:spcBef>
            </a:pPr>
            <a:r>
              <a:rPr lang="de-DE" altLang="de-DE" sz="1600" dirty="0">
                <a:latin typeface="Arial" panose="020B0604020202020204" pitchFamily="34" charset="0"/>
                <a:cs typeface="Arial" panose="020B0604020202020204" pitchFamily="34" charset="0"/>
              </a:rPr>
              <a:t>		a) Grundsätze</a:t>
            </a:r>
          </a:p>
          <a:p>
            <a:pPr eaLnBrk="1" hangingPunct="1">
              <a:spcBef>
                <a:spcPct val="50000"/>
              </a:spcBef>
            </a:pPr>
            <a:r>
              <a:rPr lang="de-DE" altLang="de-DE" sz="1600" dirty="0">
                <a:latin typeface="Arial" panose="020B0604020202020204" pitchFamily="34" charset="0"/>
                <a:cs typeface="Arial" panose="020B0604020202020204" pitchFamily="34" charset="0"/>
              </a:rPr>
              <a:t>		b) Fahrkosten zur ambulanten Behandlung</a:t>
            </a:r>
          </a:p>
        </p:txBody>
      </p:sp>
    </p:spTree>
  </p:cSld>
  <p:clrMapOvr>
    <a:masterClrMapping/>
  </p:clrMapOvr>
  <p:transition spd="med">
    <p:wipe dir="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ußzeilenplatzhalter 2">
            <a:extLst>
              <a:ext uri="{FF2B5EF4-FFF2-40B4-BE49-F238E27FC236}">
                <a16:creationId xmlns:a16="http://schemas.microsoft.com/office/drawing/2014/main" id="{9397CAF6-94BF-44E0-A54D-BDD6358F20B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5235" name="Foliennummernplatzhalter 3">
            <a:extLst>
              <a:ext uri="{FF2B5EF4-FFF2-40B4-BE49-F238E27FC236}">
                <a16:creationId xmlns:a16="http://schemas.microsoft.com/office/drawing/2014/main" id="{C87A44D7-E3BE-4C01-A17D-5EBE4ACA7D7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C4CAC81-310E-4310-B44A-6C88DBD85312}" type="slidenum">
              <a:rPr lang="de-DE" altLang="de-DE" sz="1400"/>
              <a:pPr eaLnBrk="1" hangingPunct="1"/>
              <a:t>90</a:t>
            </a:fld>
            <a:endParaRPr lang="de-DE" altLang="de-DE" sz="1400"/>
          </a:p>
        </p:txBody>
      </p:sp>
      <p:sp>
        <p:nvSpPr>
          <p:cNvPr id="95236" name="Text Box 2">
            <a:extLst>
              <a:ext uri="{FF2B5EF4-FFF2-40B4-BE49-F238E27FC236}">
                <a16:creationId xmlns:a16="http://schemas.microsoft.com/office/drawing/2014/main" id="{E3FDE1E6-459D-4A95-95BE-8A0E9D518B84}"/>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5237" name="Text Box 3">
            <a:extLst>
              <a:ext uri="{FF2B5EF4-FFF2-40B4-BE49-F238E27FC236}">
                <a16:creationId xmlns:a16="http://schemas.microsoft.com/office/drawing/2014/main" id="{80EE07F5-DF27-4E2C-B9FC-5756452B94C5}"/>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4)</a:t>
            </a:r>
            <a:endParaRPr lang="de-DE" altLang="de-DE" sz="2000"/>
          </a:p>
        </p:txBody>
      </p:sp>
      <p:sp>
        <p:nvSpPr>
          <p:cNvPr id="95238" name="Text Box 4">
            <a:extLst>
              <a:ext uri="{FF2B5EF4-FFF2-40B4-BE49-F238E27FC236}">
                <a16:creationId xmlns:a16="http://schemas.microsoft.com/office/drawing/2014/main" id="{06B892C1-1B2B-4B77-A908-E0E8C1B76769}"/>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5239" name="Text Box 6">
            <a:extLst>
              <a:ext uri="{FF2B5EF4-FFF2-40B4-BE49-F238E27FC236}">
                <a16:creationId xmlns:a16="http://schemas.microsoft.com/office/drawing/2014/main" id="{946E39DD-2BED-4C7F-AB33-E5CF953318ED}"/>
              </a:ext>
            </a:extLst>
          </p:cNvPr>
          <p:cNvSpPr txBox="1">
            <a:spLocks noChangeArrowheads="1"/>
          </p:cNvSpPr>
          <p:nvPr/>
        </p:nvSpPr>
        <p:spPr bwMode="auto">
          <a:xfrm>
            <a:off x="0" y="2971800"/>
            <a:ext cx="8915400"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200" b="1">
                <a:latin typeface="Verdana" panose="020B0604030504040204" pitchFamily="34" charset="0"/>
              </a:rPr>
              <a:t>Leitsatz</a:t>
            </a:r>
          </a:p>
          <a:p>
            <a:pPr eaLnBrk="1" hangingPunct="1">
              <a:spcBef>
                <a:spcPct val="50000"/>
              </a:spcBef>
            </a:pPr>
            <a:r>
              <a:rPr lang="de-DE" altLang="de-DE" sz="1200">
                <a:latin typeface="Verdana" panose="020B0604030504040204" pitchFamily="34" charset="0"/>
              </a:rPr>
              <a:t>1. Auch ein Dauerleiden, dessen Krankheitsbild fixiert ist, ist "Krankheit" iS des </a:t>
            </a:r>
            <a:r>
              <a:rPr lang="de-DE" altLang="de-DE" sz="1200">
                <a:solidFill>
                  <a:srgbClr val="FFFFFF"/>
                </a:solidFill>
                <a:latin typeface="Verdana" panose="020B0604030504040204" pitchFamily="34" charset="0"/>
                <a:hlinkClick r:id="rId2"/>
                <a:hlinkMouseOver r:id="rId3"/>
              </a:rPr>
              <a:t>RVO § 182 Abs 1</a:t>
            </a:r>
            <a:r>
              <a:rPr lang="de-DE" altLang="de-DE" sz="1200">
                <a:latin typeface="Verdana" panose="020B0604030504040204" pitchFamily="34" charset="0"/>
              </a:rPr>
              <a:t> , wenn die allgemeinen Voraussetzungen des Krankheitsbegriffs erfüllt sind; es brauchen weder besondere Beschwerden oder Schmerzen vorzuliegen noch die Gefahr einer wesentlichen Verschlimmerung des Zustandes zu drohen. </a:t>
            </a:r>
          </a:p>
          <a:p>
            <a:pPr algn="ctr" eaLnBrk="1" hangingPunct="1">
              <a:spcBef>
                <a:spcPct val="50000"/>
              </a:spcBef>
            </a:pPr>
            <a:r>
              <a:rPr lang="de-DE" altLang="de-DE" sz="1200">
                <a:latin typeface="Verdana" panose="020B0604030504040204" pitchFamily="34" charset="0"/>
              </a:rPr>
              <a:t> </a:t>
            </a:r>
            <a:r>
              <a:rPr lang="de-DE" altLang="de-DE" sz="1200" b="1">
                <a:latin typeface="Verdana" panose="020B0604030504040204" pitchFamily="34" charset="0"/>
              </a:rPr>
              <a:t>Sonstiger Orientierungssatz</a:t>
            </a:r>
          </a:p>
          <a:p>
            <a:pPr eaLnBrk="1" hangingPunct="1">
              <a:spcBef>
                <a:spcPct val="50000"/>
              </a:spcBef>
            </a:pPr>
            <a:r>
              <a:rPr lang="de-DE" altLang="de-DE" sz="1200">
                <a:latin typeface="Verdana" panose="020B0604030504040204" pitchFamily="34" charset="0"/>
              </a:rPr>
              <a:t>1. Die KK hat die Kosten der klinischen Untersuchung eines Versicherten, die zur Sicherung der Diagnose eines Leidens notwendig ist, auch dann zu tragen, wenn es sich um Zeugungsunfähigkeit handelt.</a:t>
            </a:r>
          </a:p>
          <a:p>
            <a:pPr eaLnBrk="1" hangingPunct="1">
              <a:spcBef>
                <a:spcPct val="50000"/>
              </a:spcBef>
            </a:pPr>
            <a:r>
              <a:rPr lang="de-DE" altLang="de-DE" sz="1200">
                <a:latin typeface="Verdana" panose="020B0604030504040204" pitchFamily="34" charset="0"/>
              </a:rPr>
              <a:t>2. Als Krankheit im versicherungsrechtlichen Sinne ist ein regelwidriger Körper- oder Geisteszustand zu ver-stehen, dessen Eintritt entweder allein Behandlungsbedürftigkeit oder zugleich oder ausschließlich AU zur Folge hat.</a:t>
            </a:r>
          </a:p>
          <a:p>
            <a:pPr eaLnBrk="1" hangingPunct="1">
              <a:spcBef>
                <a:spcPct val="50000"/>
              </a:spcBef>
            </a:pPr>
            <a:r>
              <a:rPr lang="de-DE" altLang="de-DE" sz="1200">
                <a:latin typeface="Verdana" panose="020B0604030504040204" pitchFamily="34" charset="0"/>
              </a:rPr>
              <a:t>3. Die Regelwidrigkeit eines Körper- oder Geisteszustandes ist bereits mit der Abweichung von der durch das Leitbild des gesunden Menschen geprägten Norm gegeben; die Abweichung braucht sich nicht auf die Erwerbsfähigkeit des Versicherten auszuwirken.</a:t>
            </a:r>
          </a:p>
          <a:p>
            <a:pPr eaLnBrk="1" hangingPunct="1">
              <a:spcBef>
                <a:spcPct val="50000"/>
              </a:spcBef>
            </a:pPr>
            <a:r>
              <a:rPr lang="de-DE" altLang="de-DE" sz="1200">
                <a:latin typeface="Verdana" panose="020B0604030504040204" pitchFamily="34" charset="0"/>
              </a:rPr>
              <a:t>4. Behandlungsbedürftigkeit ist anzunehmen, wenn der regelwidrige Zustand nach den Regeln der ärztlichen Kunst einer Behandlung mit dem Ziel der Heilung, Besserung, Verhütung der Verschlimmerung oder der Linderung von Schmerzen zugänglich ist.</a:t>
            </a:r>
            <a:endParaRPr lang="de-DE" altLang="de-DE" sz="1200"/>
          </a:p>
        </p:txBody>
      </p:sp>
      <p:sp>
        <p:nvSpPr>
          <p:cNvPr id="95240" name="Text Box 7">
            <a:extLst>
              <a:ext uri="{FF2B5EF4-FFF2-40B4-BE49-F238E27FC236}">
                <a16:creationId xmlns:a16="http://schemas.microsoft.com/office/drawing/2014/main" id="{43FB356E-C6E5-49CB-8AD2-4A8ED0B0CC34}"/>
              </a:ext>
            </a:extLst>
          </p:cNvPr>
          <p:cNvSpPr txBox="1">
            <a:spLocks noChangeArrowheads="1"/>
          </p:cNvSpPr>
          <p:nvPr/>
        </p:nvSpPr>
        <p:spPr bwMode="auto">
          <a:xfrm>
            <a:off x="3276600" y="2514600"/>
            <a:ext cx="228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BSGE 26, 240 </a:t>
            </a:r>
          </a:p>
        </p:txBody>
      </p:sp>
      <p:sp>
        <p:nvSpPr>
          <p:cNvPr id="95241" name="Rectangle 8">
            <a:extLst>
              <a:ext uri="{FF2B5EF4-FFF2-40B4-BE49-F238E27FC236}">
                <a16:creationId xmlns:a16="http://schemas.microsoft.com/office/drawing/2014/main" id="{4A22C93C-B5A1-4A13-8235-48B55380BB16}"/>
              </a:ext>
            </a:extLst>
          </p:cNvPr>
          <p:cNvSpPr>
            <a:spLocks noGrp="1" noChangeArrowheads="1"/>
          </p:cNvSpPr>
          <p:nvPr>
            <p:ph type="title" idx="4294967295"/>
          </p:nvPr>
        </p:nvSpPr>
        <p:spPr/>
        <p:txBody>
          <a:bodyPr/>
          <a:lstStyle/>
          <a:p>
            <a:pPr eaLnBrk="1" hangingPunct="1"/>
            <a:r>
              <a:rPr lang="de-DE" altLang="de-DE"/>
              <a:t>Krankheit 4</a:t>
            </a:r>
          </a:p>
        </p:txBody>
      </p:sp>
    </p:spTree>
  </p:cSld>
  <p:clrMapOvr>
    <a:masterClrMapping/>
  </p:clrMapOvr>
  <p:transition spd="med">
    <p:wipe dir="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ußzeilenplatzhalter 2">
            <a:extLst>
              <a:ext uri="{FF2B5EF4-FFF2-40B4-BE49-F238E27FC236}">
                <a16:creationId xmlns:a16="http://schemas.microsoft.com/office/drawing/2014/main" id="{0319B43C-2039-4102-B312-CE3D503244F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6259" name="Foliennummernplatzhalter 3">
            <a:extLst>
              <a:ext uri="{FF2B5EF4-FFF2-40B4-BE49-F238E27FC236}">
                <a16:creationId xmlns:a16="http://schemas.microsoft.com/office/drawing/2014/main" id="{D9B71448-B83C-440E-B8C0-FEA41DC8793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747A38E-33AD-48CA-94D4-A1631A73AED1}" type="slidenum">
              <a:rPr lang="de-DE" altLang="de-DE" sz="1400"/>
              <a:pPr eaLnBrk="1" hangingPunct="1"/>
              <a:t>91</a:t>
            </a:fld>
            <a:endParaRPr lang="de-DE" altLang="de-DE" sz="1400"/>
          </a:p>
        </p:txBody>
      </p:sp>
      <p:pic>
        <p:nvPicPr>
          <p:cNvPr id="96260" name="Picture 10" descr="http://tbn0.google.com/images?q=tbn:3D1o4XTpMl3zaM:http://www.football-crazy.de/wp-content/uploads/2007/05/beinbruch.jpg">
            <a:hlinkClick r:id="rId2"/>
            <a:extLst>
              <a:ext uri="{FF2B5EF4-FFF2-40B4-BE49-F238E27FC236}">
                <a16:creationId xmlns:a16="http://schemas.microsoft.com/office/drawing/2014/main" id="{E41A81E5-8209-47DF-BC02-B1C56F30EE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8825" y="3886200"/>
            <a:ext cx="224155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1" name="Text Box 2">
            <a:extLst>
              <a:ext uri="{FF2B5EF4-FFF2-40B4-BE49-F238E27FC236}">
                <a16:creationId xmlns:a16="http://schemas.microsoft.com/office/drawing/2014/main" id="{F715240F-DF0C-43E6-9E28-38D75495C0B7}"/>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6262" name="Text Box 3">
            <a:extLst>
              <a:ext uri="{FF2B5EF4-FFF2-40B4-BE49-F238E27FC236}">
                <a16:creationId xmlns:a16="http://schemas.microsoft.com/office/drawing/2014/main" id="{5C19DCE8-775D-4566-8C3C-F2F6635AA79D}"/>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5)</a:t>
            </a:r>
            <a:endParaRPr lang="de-DE" altLang="de-DE" sz="2000"/>
          </a:p>
        </p:txBody>
      </p:sp>
      <p:sp>
        <p:nvSpPr>
          <p:cNvPr id="96263" name="Text Box 4">
            <a:extLst>
              <a:ext uri="{FF2B5EF4-FFF2-40B4-BE49-F238E27FC236}">
                <a16:creationId xmlns:a16="http://schemas.microsoft.com/office/drawing/2014/main" id="{ACE91245-AB0E-4808-8142-E919B05AFBA4}"/>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6264" name="Text Box 7">
            <a:extLst>
              <a:ext uri="{FF2B5EF4-FFF2-40B4-BE49-F238E27FC236}">
                <a16:creationId xmlns:a16="http://schemas.microsoft.com/office/drawing/2014/main" id="{AEFECBF9-CB8B-4971-8D9B-9B6D36853E54}"/>
              </a:ext>
            </a:extLst>
          </p:cNvPr>
          <p:cNvSpPr txBox="1">
            <a:spLocks noChangeArrowheads="1"/>
          </p:cNvSpPr>
          <p:nvPr/>
        </p:nvSpPr>
        <p:spPr bwMode="auto">
          <a:xfrm>
            <a:off x="1447800" y="2590800"/>
            <a:ext cx="59436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b="1"/>
              <a:t>Regelwidrigkeit</a:t>
            </a:r>
            <a:r>
              <a:rPr lang="de-DE" altLang="de-DE"/>
              <a:t>:</a:t>
            </a:r>
          </a:p>
          <a:p>
            <a:pPr eaLnBrk="1" hangingPunct="1">
              <a:spcBef>
                <a:spcPct val="50000"/>
              </a:spcBef>
            </a:pPr>
            <a:r>
              <a:rPr lang="de-DE" altLang="de-DE"/>
              <a:t>Zustand, der von der Norm, vom Leitbild des gesunden Menschen abweicht</a:t>
            </a:r>
          </a:p>
        </p:txBody>
      </p:sp>
      <p:sp>
        <p:nvSpPr>
          <p:cNvPr id="96265" name="Rectangle 8">
            <a:extLst>
              <a:ext uri="{FF2B5EF4-FFF2-40B4-BE49-F238E27FC236}">
                <a16:creationId xmlns:a16="http://schemas.microsoft.com/office/drawing/2014/main" id="{31FB72A2-44A4-43E7-A327-58A3AAE5CDB8}"/>
              </a:ext>
            </a:extLst>
          </p:cNvPr>
          <p:cNvSpPr>
            <a:spLocks noGrp="1" noChangeArrowheads="1"/>
          </p:cNvSpPr>
          <p:nvPr>
            <p:ph type="title" idx="4294967295"/>
          </p:nvPr>
        </p:nvSpPr>
        <p:spPr/>
        <p:txBody>
          <a:bodyPr/>
          <a:lstStyle/>
          <a:p>
            <a:pPr eaLnBrk="1" hangingPunct="1"/>
            <a:r>
              <a:rPr lang="de-DE" altLang="de-DE"/>
              <a:t>Krankheit 5</a:t>
            </a:r>
          </a:p>
        </p:txBody>
      </p:sp>
    </p:spTree>
  </p:cSld>
  <p:clrMapOvr>
    <a:masterClrMapping/>
  </p:clrMapOvr>
  <p:transition spd="med">
    <p:wipe dir="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ußzeilenplatzhalter 2">
            <a:extLst>
              <a:ext uri="{FF2B5EF4-FFF2-40B4-BE49-F238E27FC236}">
                <a16:creationId xmlns:a16="http://schemas.microsoft.com/office/drawing/2014/main" id="{643DB498-79AB-4214-ADF1-84775782F20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7283" name="Foliennummernplatzhalter 3">
            <a:extLst>
              <a:ext uri="{FF2B5EF4-FFF2-40B4-BE49-F238E27FC236}">
                <a16:creationId xmlns:a16="http://schemas.microsoft.com/office/drawing/2014/main" id="{39B09579-2E30-4FC8-A54E-2F0B8815309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C7E7625A-B694-4130-88AC-B04ACD3043D1}" type="slidenum">
              <a:rPr lang="de-DE" altLang="de-DE" sz="1400"/>
              <a:pPr eaLnBrk="1" hangingPunct="1"/>
              <a:t>92</a:t>
            </a:fld>
            <a:endParaRPr lang="de-DE" altLang="de-DE" sz="1400"/>
          </a:p>
        </p:txBody>
      </p:sp>
      <p:sp>
        <p:nvSpPr>
          <p:cNvPr id="97284" name="Text Box 2">
            <a:extLst>
              <a:ext uri="{FF2B5EF4-FFF2-40B4-BE49-F238E27FC236}">
                <a16:creationId xmlns:a16="http://schemas.microsoft.com/office/drawing/2014/main" id="{A4DF68A5-6228-4B0B-8F60-62F51A44C60D}"/>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7285" name="Text Box 3">
            <a:extLst>
              <a:ext uri="{FF2B5EF4-FFF2-40B4-BE49-F238E27FC236}">
                <a16:creationId xmlns:a16="http://schemas.microsoft.com/office/drawing/2014/main" id="{AEE2B1C0-C291-4014-808E-2F8A50757A5A}"/>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6)</a:t>
            </a:r>
            <a:endParaRPr lang="de-DE" altLang="de-DE" sz="2000"/>
          </a:p>
        </p:txBody>
      </p:sp>
      <p:sp>
        <p:nvSpPr>
          <p:cNvPr id="97286" name="Text Box 4">
            <a:extLst>
              <a:ext uri="{FF2B5EF4-FFF2-40B4-BE49-F238E27FC236}">
                <a16:creationId xmlns:a16="http://schemas.microsoft.com/office/drawing/2014/main" id="{E6CE67BD-7C76-4B97-824E-B464845C0501}"/>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7287" name="Text Box 6">
            <a:extLst>
              <a:ext uri="{FF2B5EF4-FFF2-40B4-BE49-F238E27FC236}">
                <a16:creationId xmlns:a16="http://schemas.microsoft.com/office/drawing/2014/main" id="{8481C02B-3491-4527-85BD-53F13EA2E62F}"/>
              </a:ext>
            </a:extLst>
          </p:cNvPr>
          <p:cNvSpPr txBox="1">
            <a:spLocks noChangeArrowheads="1"/>
          </p:cNvSpPr>
          <p:nvPr/>
        </p:nvSpPr>
        <p:spPr bwMode="auto">
          <a:xfrm>
            <a:off x="1028700" y="3581400"/>
            <a:ext cx="678180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Leitsatz</a:t>
            </a:r>
          </a:p>
          <a:p>
            <a:pPr algn="ctr" eaLnBrk="1" hangingPunct="1">
              <a:spcBef>
                <a:spcPct val="50000"/>
              </a:spcBef>
            </a:pPr>
            <a:r>
              <a:rPr lang="de-DE" altLang="de-DE" sz="2000">
                <a:latin typeface="Verdana" panose="020B0604030504040204" pitchFamily="34" charset="0"/>
              </a:rPr>
              <a:t> </a:t>
            </a:r>
          </a:p>
          <a:p>
            <a:pPr eaLnBrk="1" hangingPunct="1">
              <a:spcBef>
                <a:spcPct val="50000"/>
              </a:spcBef>
            </a:pPr>
            <a:r>
              <a:rPr lang="de-DE" altLang="de-DE" sz="2000">
                <a:latin typeface="Verdana" panose="020B0604030504040204" pitchFamily="34" charset="0"/>
              </a:rPr>
              <a:t>1. Die gesetzlichen Krankenkassen sind nicht verpflichtet, zur Behebung einer psychischen Störung, die Kosten für den operativen Eingriff in einen im Normbereich liegenden Körperzustand (hier: Beinverlängerung) zu tragen.</a:t>
            </a:r>
            <a:endParaRPr lang="de-DE" altLang="de-DE" sz="2000"/>
          </a:p>
        </p:txBody>
      </p:sp>
      <p:sp>
        <p:nvSpPr>
          <p:cNvPr id="97288" name="Text Box 7">
            <a:extLst>
              <a:ext uri="{FF2B5EF4-FFF2-40B4-BE49-F238E27FC236}">
                <a16:creationId xmlns:a16="http://schemas.microsoft.com/office/drawing/2014/main" id="{52CE49C1-AA3E-42EA-BB4B-4E78F8BBA56F}"/>
              </a:ext>
            </a:extLst>
          </p:cNvPr>
          <p:cNvSpPr txBox="1">
            <a:spLocks noChangeArrowheads="1"/>
          </p:cNvSpPr>
          <p:nvPr/>
        </p:nvSpPr>
        <p:spPr bwMode="auto">
          <a:xfrm>
            <a:off x="2057400" y="2895600"/>
            <a:ext cx="472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BSG v. 10.02.1993 (BSGE 72, 96)</a:t>
            </a:r>
          </a:p>
        </p:txBody>
      </p:sp>
      <p:sp>
        <p:nvSpPr>
          <p:cNvPr id="97289" name="Rectangle 8">
            <a:extLst>
              <a:ext uri="{FF2B5EF4-FFF2-40B4-BE49-F238E27FC236}">
                <a16:creationId xmlns:a16="http://schemas.microsoft.com/office/drawing/2014/main" id="{4F0A39C9-1E4E-4A78-9AE8-B9099F8F716A}"/>
              </a:ext>
            </a:extLst>
          </p:cNvPr>
          <p:cNvSpPr>
            <a:spLocks noGrp="1" noChangeArrowheads="1"/>
          </p:cNvSpPr>
          <p:nvPr>
            <p:ph type="title" idx="4294967295"/>
          </p:nvPr>
        </p:nvSpPr>
        <p:spPr/>
        <p:txBody>
          <a:bodyPr/>
          <a:lstStyle/>
          <a:p>
            <a:pPr eaLnBrk="1" hangingPunct="1"/>
            <a:r>
              <a:rPr lang="de-DE" altLang="de-DE"/>
              <a:t>Krankheit 6</a:t>
            </a:r>
          </a:p>
        </p:txBody>
      </p:sp>
    </p:spTree>
  </p:cSld>
  <p:clrMapOvr>
    <a:masterClrMapping/>
  </p:clrMapOvr>
  <p:transition spd="med">
    <p:wipe dir="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ußzeilenplatzhalter 2">
            <a:extLst>
              <a:ext uri="{FF2B5EF4-FFF2-40B4-BE49-F238E27FC236}">
                <a16:creationId xmlns:a16="http://schemas.microsoft.com/office/drawing/2014/main" id="{92AD1C63-ED93-4953-BC8A-1B0056C31E31}"/>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8307" name="Foliennummernplatzhalter 3">
            <a:extLst>
              <a:ext uri="{FF2B5EF4-FFF2-40B4-BE49-F238E27FC236}">
                <a16:creationId xmlns:a16="http://schemas.microsoft.com/office/drawing/2014/main" id="{E2EEFC0D-D208-4597-8668-F0913AE250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1FCA2E6D-48D6-4573-AB60-A2E90115B78A}" type="slidenum">
              <a:rPr lang="de-DE" altLang="de-DE" sz="1400"/>
              <a:pPr eaLnBrk="1" hangingPunct="1"/>
              <a:t>93</a:t>
            </a:fld>
            <a:endParaRPr lang="de-DE" altLang="de-DE" sz="1400"/>
          </a:p>
        </p:txBody>
      </p:sp>
      <p:sp>
        <p:nvSpPr>
          <p:cNvPr id="98308" name="Text Box 2">
            <a:extLst>
              <a:ext uri="{FF2B5EF4-FFF2-40B4-BE49-F238E27FC236}">
                <a16:creationId xmlns:a16="http://schemas.microsoft.com/office/drawing/2014/main" id="{81CC9B4C-2C97-4329-B544-F6C67E61B463}"/>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8309" name="Text Box 3">
            <a:extLst>
              <a:ext uri="{FF2B5EF4-FFF2-40B4-BE49-F238E27FC236}">
                <a16:creationId xmlns:a16="http://schemas.microsoft.com/office/drawing/2014/main" id="{FE8DC6FD-72EE-415C-85A7-A5920967D0F1}"/>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7)</a:t>
            </a:r>
            <a:endParaRPr lang="de-DE" altLang="de-DE" sz="2000"/>
          </a:p>
        </p:txBody>
      </p:sp>
      <p:sp>
        <p:nvSpPr>
          <p:cNvPr id="98310" name="Text Box 4">
            <a:extLst>
              <a:ext uri="{FF2B5EF4-FFF2-40B4-BE49-F238E27FC236}">
                <a16:creationId xmlns:a16="http://schemas.microsoft.com/office/drawing/2014/main" id="{9DE892D1-994F-4C0D-8A76-7F238A41AB29}"/>
              </a:ext>
            </a:extLst>
          </p:cNvPr>
          <p:cNvSpPr txBox="1">
            <a:spLocks noChangeArrowheads="1"/>
          </p:cNvSpPr>
          <p:nvPr/>
        </p:nvSpPr>
        <p:spPr bwMode="auto">
          <a:xfrm>
            <a:off x="2019300" y="18288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8311" name="Text Box 5">
            <a:extLst>
              <a:ext uri="{FF2B5EF4-FFF2-40B4-BE49-F238E27FC236}">
                <a16:creationId xmlns:a16="http://schemas.microsoft.com/office/drawing/2014/main" id="{6F6A7B28-3398-4ABC-B815-A649DDC94ADD}"/>
              </a:ext>
            </a:extLst>
          </p:cNvPr>
          <p:cNvSpPr txBox="1">
            <a:spLocks noChangeArrowheads="1"/>
          </p:cNvSpPr>
          <p:nvPr/>
        </p:nvSpPr>
        <p:spPr bwMode="auto">
          <a:xfrm>
            <a:off x="1028700" y="3581400"/>
            <a:ext cx="678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a:t>
            </a:r>
            <a:endParaRPr lang="de-DE" altLang="de-DE" sz="2000"/>
          </a:p>
        </p:txBody>
      </p:sp>
      <p:sp>
        <p:nvSpPr>
          <p:cNvPr id="98312" name="Text Box 6">
            <a:extLst>
              <a:ext uri="{FF2B5EF4-FFF2-40B4-BE49-F238E27FC236}">
                <a16:creationId xmlns:a16="http://schemas.microsoft.com/office/drawing/2014/main" id="{938B32D2-ADC7-4B8C-AD82-3A3B347D44C1}"/>
              </a:ext>
            </a:extLst>
          </p:cNvPr>
          <p:cNvSpPr txBox="1">
            <a:spLocks noChangeArrowheads="1"/>
          </p:cNvSpPr>
          <p:nvPr/>
        </p:nvSpPr>
        <p:spPr bwMode="auto">
          <a:xfrm>
            <a:off x="2057400" y="2260600"/>
            <a:ext cx="4724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BSG v. 10.02.1994 (Auszüge)</a:t>
            </a:r>
          </a:p>
        </p:txBody>
      </p:sp>
      <p:sp>
        <p:nvSpPr>
          <p:cNvPr id="98313" name="Text Box 7">
            <a:extLst>
              <a:ext uri="{FF2B5EF4-FFF2-40B4-BE49-F238E27FC236}">
                <a16:creationId xmlns:a16="http://schemas.microsoft.com/office/drawing/2014/main" id="{C5F3A757-ED5C-406F-812C-0CB91F377C08}"/>
              </a:ext>
            </a:extLst>
          </p:cNvPr>
          <p:cNvSpPr txBox="1">
            <a:spLocks noChangeArrowheads="1"/>
          </p:cNvSpPr>
          <p:nvPr/>
        </p:nvSpPr>
        <p:spPr bwMode="auto">
          <a:xfrm>
            <a:off x="317500" y="2616200"/>
            <a:ext cx="8674100"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Die Beteiligten streiten darüber, ob die beklagte Krankenkasse verpflichtet ist, dem Kläger die Kosten für eine beim Beigeladenen durchgeführte </a:t>
            </a:r>
          </a:p>
          <a:p>
            <a:pPr algn="ctr" eaLnBrk="1" hangingPunct="1">
              <a:spcBef>
                <a:spcPct val="50000"/>
              </a:spcBef>
            </a:pPr>
            <a:r>
              <a:rPr lang="de-DE" altLang="de-DE" sz="1400" b="1">
                <a:latin typeface="Verdana" panose="020B0604030504040204" pitchFamily="34" charset="0"/>
              </a:rPr>
              <a:t>Distraktionsepiphyseolyse </a:t>
            </a:r>
          </a:p>
          <a:p>
            <a:pPr eaLnBrk="1" hangingPunct="1">
              <a:spcBef>
                <a:spcPct val="50000"/>
              </a:spcBef>
            </a:pPr>
            <a:r>
              <a:rPr lang="de-DE" altLang="de-DE" sz="1400">
                <a:latin typeface="Verdana" panose="020B0604030504040204" pitchFamily="34" charset="0"/>
              </a:rPr>
              <a:t>zu zahlen, durch die seine Körpergröße von 164 cm auf 178 cm verändert wurde. </a:t>
            </a:r>
          </a:p>
          <a:p>
            <a:pPr eaLnBrk="1" hangingPunct="1">
              <a:spcBef>
                <a:spcPct val="50000"/>
              </a:spcBef>
            </a:pPr>
            <a:r>
              <a:rPr lang="de-DE" altLang="de-DE" sz="1400">
                <a:latin typeface="Verdana" panose="020B0604030504040204" pitchFamily="34" charset="0"/>
              </a:rPr>
              <a:t>Die Krankenhilfe (vgl § 182 Abs 1 und 2 sowie § 184 Abs 1 RVO ) setzt eine behandlungs-bedürftige Krankheit voraus. Krankheit iS des Versicherungsrechts ist ein regelwidriger Körper- und Geisteszustand, der ärztlicher Behandlung bedarf oder - zugleich oder ausschließ-lich - Arbeitsunfähigkeit zur Folge hat ( BSGE 35, 10 , 12 mwN = SozR Nr 52 zu § 182 RVO; BSG SozR 2200 § 182 Nr 9). Als "regelwidrig" ist dabei ein Zustand anzusehen, der von der Norm, vom Leitbild des gesunden Menschen abweicht ( BSGE 26, 240 , 242 = SozR Nr 23 zu § 182 RVO; BSGE 59, 119 , 120 mwN und 66, 248, 249). </a:t>
            </a:r>
          </a:p>
          <a:p>
            <a:pPr eaLnBrk="1" hangingPunct="1">
              <a:spcBef>
                <a:spcPct val="50000"/>
              </a:spcBef>
            </a:pPr>
            <a:r>
              <a:rPr lang="de-DE" altLang="de-DE" sz="1400">
                <a:latin typeface="Verdana" panose="020B0604030504040204" pitchFamily="34" charset="0"/>
              </a:rPr>
              <a:t>Diese Voraussetzungen waren - soweit es die Körpergröße des Beigeladenen betrifft - nicht erfüllt. Vor der Distraktionsepiphyseolyse betrug seine Größe 164 cm. Das liegt nach den Tatsachenfeststellungen des LSG im Normbereich. Von einer Abweichung, die im Wege einer Operation hätte behoben werden müssen, kann also keine Rede sein. </a:t>
            </a:r>
            <a:endParaRPr lang="de-DE" altLang="de-DE" sz="1400"/>
          </a:p>
        </p:txBody>
      </p:sp>
      <p:sp>
        <p:nvSpPr>
          <p:cNvPr id="98314" name="Rectangle 8">
            <a:extLst>
              <a:ext uri="{FF2B5EF4-FFF2-40B4-BE49-F238E27FC236}">
                <a16:creationId xmlns:a16="http://schemas.microsoft.com/office/drawing/2014/main" id="{166AB3B3-5C76-422D-9498-59ACEC92020F}"/>
              </a:ext>
            </a:extLst>
          </p:cNvPr>
          <p:cNvSpPr>
            <a:spLocks noGrp="1" noChangeArrowheads="1"/>
          </p:cNvSpPr>
          <p:nvPr>
            <p:ph type="title" idx="4294967295"/>
          </p:nvPr>
        </p:nvSpPr>
        <p:spPr/>
        <p:txBody>
          <a:bodyPr/>
          <a:lstStyle/>
          <a:p>
            <a:pPr eaLnBrk="1" hangingPunct="1"/>
            <a:r>
              <a:rPr lang="de-DE" altLang="de-DE"/>
              <a:t>Krankheit 7</a:t>
            </a:r>
          </a:p>
        </p:txBody>
      </p:sp>
    </p:spTree>
  </p:cSld>
  <p:clrMapOvr>
    <a:masterClrMapping/>
  </p:clrMapOvr>
  <p:transition spd="med">
    <p:wipe dir="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Fußzeilenplatzhalter 2">
            <a:extLst>
              <a:ext uri="{FF2B5EF4-FFF2-40B4-BE49-F238E27FC236}">
                <a16:creationId xmlns:a16="http://schemas.microsoft.com/office/drawing/2014/main" id="{CB061D82-9E3F-4139-A991-AA290996B08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99331" name="Foliennummernplatzhalter 3">
            <a:extLst>
              <a:ext uri="{FF2B5EF4-FFF2-40B4-BE49-F238E27FC236}">
                <a16:creationId xmlns:a16="http://schemas.microsoft.com/office/drawing/2014/main" id="{DEE96A15-ECF0-4CFB-AD83-51566E2C2E5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7C2B9873-D798-4E0D-9FED-0DE54F47DB18}" type="slidenum">
              <a:rPr lang="de-DE" altLang="de-DE" sz="1400"/>
              <a:pPr eaLnBrk="1" hangingPunct="1"/>
              <a:t>94</a:t>
            </a:fld>
            <a:endParaRPr lang="de-DE" altLang="de-DE" sz="1400"/>
          </a:p>
        </p:txBody>
      </p:sp>
      <p:sp>
        <p:nvSpPr>
          <p:cNvPr id="99332" name="Text Box 2">
            <a:extLst>
              <a:ext uri="{FF2B5EF4-FFF2-40B4-BE49-F238E27FC236}">
                <a16:creationId xmlns:a16="http://schemas.microsoft.com/office/drawing/2014/main" id="{AE53AD32-87BF-4F5D-82CF-6AC0E241A3E6}"/>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99333" name="Text Box 3">
            <a:extLst>
              <a:ext uri="{FF2B5EF4-FFF2-40B4-BE49-F238E27FC236}">
                <a16:creationId xmlns:a16="http://schemas.microsoft.com/office/drawing/2014/main" id="{D45D8E6F-4A1C-436D-B84B-0B43108DFF4E}"/>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8)</a:t>
            </a:r>
            <a:endParaRPr lang="de-DE" altLang="de-DE" sz="2000"/>
          </a:p>
        </p:txBody>
      </p:sp>
      <p:sp>
        <p:nvSpPr>
          <p:cNvPr id="99334" name="Text Box 4">
            <a:extLst>
              <a:ext uri="{FF2B5EF4-FFF2-40B4-BE49-F238E27FC236}">
                <a16:creationId xmlns:a16="http://schemas.microsoft.com/office/drawing/2014/main" id="{0DAC7D8A-A107-4B1C-A953-E739CD4BF8A8}"/>
              </a:ext>
            </a:extLst>
          </p:cNvPr>
          <p:cNvSpPr txBox="1">
            <a:spLocks noChangeArrowheads="1"/>
          </p:cNvSpPr>
          <p:nvPr/>
        </p:nvSpPr>
        <p:spPr bwMode="auto">
          <a:xfrm>
            <a:off x="2019300" y="18415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99335" name="Text Box 5">
            <a:extLst>
              <a:ext uri="{FF2B5EF4-FFF2-40B4-BE49-F238E27FC236}">
                <a16:creationId xmlns:a16="http://schemas.microsoft.com/office/drawing/2014/main" id="{D8645518-9022-45A5-8BD5-689A8513207F}"/>
              </a:ext>
            </a:extLst>
          </p:cNvPr>
          <p:cNvSpPr txBox="1">
            <a:spLocks noChangeArrowheads="1"/>
          </p:cNvSpPr>
          <p:nvPr/>
        </p:nvSpPr>
        <p:spPr bwMode="auto">
          <a:xfrm>
            <a:off x="1028700" y="3581400"/>
            <a:ext cx="678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a:t>
            </a:r>
            <a:endParaRPr lang="de-DE" altLang="de-DE" sz="2000"/>
          </a:p>
        </p:txBody>
      </p:sp>
      <p:sp>
        <p:nvSpPr>
          <p:cNvPr id="99336" name="Text Box 7">
            <a:extLst>
              <a:ext uri="{FF2B5EF4-FFF2-40B4-BE49-F238E27FC236}">
                <a16:creationId xmlns:a16="http://schemas.microsoft.com/office/drawing/2014/main" id="{BD7D1A1F-E3B4-4279-9846-94B24711E1B7}"/>
              </a:ext>
            </a:extLst>
          </p:cNvPr>
          <p:cNvSpPr txBox="1">
            <a:spLocks noChangeArrowheads="1"/>
          </p:cNvSpPr>
          <p:nvPr/>
        </p:nvSpPr>
        <p:spPr bwMode="auto">
          <a:xfrm>
            <a:off x="304800" y="2286000"/>
            <a:ext cx="8229600" cy="402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Dagegen bestand damals bei dem Beigeladenen eine psychische Störung. Er war krankhaft darauf fixiert, dass er zu klein sei und dass ihm nur durch die von ihm gewünschte Distraktionsepiphyseolyse geholfen werden könne. Die Beseitigung seiner Fehlvorstellungen und damit des bei ihm vorliegenden regelwidrigen Geisteszustandes erforderte eine psychiatrisch/psychotherapeutische Behandlung, die die Beklagte auch bereit war, zu gewähren. </a:t>
            </a:r>
          </a:p>
          <a:p>
            <a:pPr eaLnBrk="1" hangingPunct="1">
              <a:spcBef>
                <a:spcPct val="50000"/>
              </a:spcBef>
            </a:pPr>
            <a:r>
              <a:rPr lang="de-DE" altLang="de-DE" sz="1400">
                <a:latin typeface="Verdana" panose="020B0604030504040204" pitchFamily="34" charset="0"/>
              </a:rPr>
              <a:t>Entgegen der Auffassung des LSG ist die Beklagte nicht deshalb leistungspflichtig, weil der Beigeladene - krankheitsbedingt - eine psychiatrisch/psychotherapeutische Behan-dlung vor der von ihm gewünschten Operation abgelehnt hat. Auch wenn die Distrak-tionsepiphyseolyse damit die einzige Möglichkeit darstellte, die mit Suizidgefahr ver-bundene psychische Erkrankung zu beheben, können die Kosten für die Operation und die durch die Reisen des Beigeladenen nach Erfurt dem Kläger erwachsenen Kosten nicht der Beklagten aufgebürdet werden. Es würde zu einer mit den Vorschriften der </a:t>
            </a:r>
            <a:r>
              <a:rPr lang="de-DE" altLang="de-DE" sz="1400">
                <a:solidFill>
                  <a:srgbClr val="FFFFFF"/>
                </a:solidFill>
                <a:latin typeface="Verdana" panose="020B0604030504040204" pitchFamily="34" charset="0"/>
                <a:hlinkClick r:id="rId2"/>
                <a:hlinkMouseOver r:id="rId3"/>
              </a:rPr>
              <a:t>§§ 182 und</a:t>
            </a:r>
            <a:r>
              <a:rPr lang="de-DE" altLang="de-DE" sz="1400">
                <a:latin typeface="Verdana" panose="020B0604030504040204" pitchFamily="34" charset="0"/>
              </a:rPr>
              <a:t> </a:t>
            </a:r>
            <a:r>
              <a:rPr lang="de-DE" altLang="de-DE" sz="1400">
                <a:solidFill>
                  <a:srgbClr val="FFFFFF"/>
                </a:solidFill>
                <a:latin typeface="Verdana" panose="020B0604030504040204" pitchFamily="34" charset="0"/>
                <a:hlinkClick r:id="rId4"/>
                <a:hlinkMouseOver r:id="rId5"/>
              </a:rPr>
              <a:t>184 Abs 1 RVO</a:t>
            </a:r>
            <a:r>
              <a:rPr lang="de-DE" altLang="de-DE" sz="1400">
                <a:latin typeface="Verdana" panose="020B0604030504040204" pitchFamily="34" charset="0"/>
              </a:rPr>
              <a:t> unvereinbaren Ausweitung der Leistungspflicht der gesetzlichen Krankenkassen führen, wenn der Versicherte oder ein mitversicherter Familienangehö-riger auf Kosten der Krankenkasse operative Eingriffe vornehmen lassen könnte, um einen im Normbereich liegenden Körperzustand zu verändern, nur weil er psychisch auf die gewünschten Änderungen fixiert ist.</a:t>
            </a:r>
          </a:p>
        </p:txBody>
      </p:sp>
      <p:sp>
        <p:nvSpPr>
          <p:cNvPr id="99337" name="Rectangle 8">
            <a:extLst>
              <a:ext uri="{FF2B5EF4-FFF2-40B4-BE49-F238E27FC236}">
                <a16:creationId xmlns:a16="http://schemas.microsoft.com/office/drawing/2014/main" id="{A82FE483-8E54-44EA-829F-C20826148F68}"/>
              </a:ext>
            </a:extLst>
          </p:cNvPr>
          <p:cNvSpPr>
            <a:spLocks noGrp="1" noChangeArrowheads="1"/>
          </p:cNvSpPr>
          <p:nvPr>
            <p:ph type="title" idx="4294967295"/>
          </p:nvPr>
        </p:nvSpPr>
        <p:spPr/>
        <p:txBody>
          <a:bodyPr/>
          <a:lstStyle/>
          <a:p>
            <a:pPr eaLnBrk="1" hangingPunct="1"/>
            <a:r>
              <a:rPr lang="de-DE" altLang="de-DE"/>
              <a:t>Krankheit 8</a:t>
            </a:r>
          </a:p>
        </p:txBody>
      </p:sp>
    </p:spTree>
  </p:cSld>
  <p:clrMapOvr>
    <a:masterClrMapping/>
  </p:clrMapOvr>
  <p:transition spd="med">
    <p:wipe dir="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Fußzeilenplatzhalter 2">
            <a:extLst>
              <a:ext uri="{FF2B5EF4-FFF2-40B4-BE49-F238E27FC236}">
                <a16:creationId xmlns:a16="http://schemas.microsoft.com/office/drawing/2014/main" id="{123A62F6-F390-420D-A7C2-3330D78D3EAE}"/>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0355" name="Foliennummernplatzhalter 3">
            <a:extLst>
              <a:ext uri="{FF2B5EF4-FFF2-40B4-BE49-F238E27FC236}">
                <a16:creationId xmlns:a16="http://schemas.microsoft.com/office/drawing/2014/main" id="{441AC372-FBA7-4E91-8CC4-226C1267595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FCFEB87B-C46C-4552-A081-AACF8F43312B}" type="slidenum">
              <a:rPr lang="de-DE" altLang="de-DE" sz="1400"/>
              <a:pPr eaLnBrk="1" hangingPunct="1"/>
              <a:t>95</a:t>
            </a:fld>
            <a:endParaRPr lang="de-DE" altLang="de-DE" sz="1400"/>
          </a:p>
        </p:txBody>
      </p:sp>
      <p:sp>
        <p:nvSpPr>
          <p:cNvPr id="100356" name="Text Box 2">
            <a:extLst>
              <a:ext uri="{FF2B5EF4-FFF2-40B4-BE49-F238E27FC236}">
                <a16:creationId xmlns:a16="http://schemas.microsoft.com/office/drawing/2014/main" id="{8FB9B203-1BAD-4AC2-8F06-06581059076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0357" name="Text Box 3">
            <a:extLst>
              <a:ext uri="{FF2B5EF4-FFF2-40B4-BE49-F238E27FC236}">
                <a16:creationId xmlns:a16="http://schemas.microsoft.com/office/drawing/2014/main" id="{B425677B-FD63-4F22-86F5-6CE4F2E7B18A}"/>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9)</a:t>
            </a:r>
            <a:endParaRPr lang="de-DE" altLang="de-DE" sz="2000"/>
          </a:p>
        </p:txBody>
      </p:sp>
      <p:sp>
        <p:nvSpPr>
          <p:cNvPr id="100358" name="Text Box 4">
            <a:extLst>
              <a:ext uri="{FF2B5EF4-FFF2-40B4-BE49-F238E27FC236}">
                <a16:creationId xmlns:a16="http://schemas.microsoft.com/office/drawing/2014/main" id="{DEF4E40D-FD0A-4A11-9170-652D20252F45}"/>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0359" name="Text Box 5">
            <a:extLst>
              <a:ext uri="{FF2B5EF4-FFF2-40B4-BE49-F238E27FC236}">
                <a16:creationId xmlns:a16="http://schemas.microsoft.com/office/drawing/2014/main" id="{1624D1E6-55F2-46CE-B410-3FC490F1A89A}"/>
              </a:ext>
            </a:extLst>
          </p:cNvPr>
          <p:cNvSpPr txBox="1">
            <a:spLocks noChangeArrowheads="1"/>
          </p:cNvSpPr>
          <p:nvPr/>
        </p:nvSpPr>
        <p:spPr bwMode="auto">
          <a:xfrm>
            <a:off x="1028700" y="3581400"/>
            <a:ext cx="678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a:t>
            </a:r>
            <a:endParaRPr lang="de-DE" altLang="de-DE" sz="2000"/>
          </a:p>
        </p:txBody>
      </p:sp>
      <p:sp>
        <p:nvSpPr>
          <p:cNvPr id="100360" name="Text Box 6">
            <a:extLst>
              <a:ext uri="{FF2B5EF4-FFF2-40B4-BE49-F238E27FC236}">
                <a16:creationId xmlns:a16="http://schemas.microsoft.com/office/drawing/2014/main" id="{66E500CB-E4EA-49AC-AE1D-414E37B30631}"/>
              </a:ext>
            </a:extLst>
          </p:cNvPr>
          <p:cNvSpPr txBox="1">
            <a:spLocks noChangeArrowheads="1"/>
          </p:cNvSpPr>
          <p:nvPr/>
        </p:nvSpPr>
        <p:spPr bwMode="auto">
          <a:xfrm>
            <a:off x="2057400" y="2514600"/>
            <a:ext cx="4724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a:t>BSG v. 10.02.1994 (Auszüge)</a:t>
            </a:r>
          </a:p>
        </p:txBody>
      </p:sp>
      <p:sp>
        <p:nvSpPr>
          <p:cNvPr id="100361" name="Text Box 7">
            <a:extLst>
              <a:ext uri="{FF2B5EF4-FFF2-40B4-BE49-F238E27FC236}">
                <a16:creationId xmlns:a16="http://schemas.microsoft.com/office/drawing/2014/main" id="{AB6B7D3B-A4E8-4BF3-B168-A8A7C2795C2B}"/>
              </a:ext>
            </a:extLst>
          </p:cNvPr>
          <p:cNvSpPr txBox="1">
            <a:spLocks noChangeArrowheads="1"/>
          </p:cNvSpPr>
          <p:nvPr/>
        </p:nvSpPr>
        <p:spPr bwMode="auto">
          <a:xfrm>
            <a:off x="304800" y="3359150"/>
            <a:ext cx="883920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1400">
                <a:latin typeface="Verdana" panose="020B0604030504040204" pitchFamily="34" charset="0"/>
              </a:rPr>
              <a:t>Aber auch das Urteil des 3. Senats des BSG vom 6. August 1987 (BSGE 62, 83) zur geschlechtsangleichenden Operation bei Transsexualität spricht nicht für die Auffassung des Klägers, weil bei dieser Störung der Gesamtzustand des Patienten regelwidrig ist. Es besteht eine innere Spannung zwischen seinem körperlichen Geschlecht und der seelischen Identifizierung mit dem anderen Geschlecht. Die Spannung kann zu einem schweren Leidensdruck führen, so daß die Transsexualität im Einzelfalle eine behandlungsbedürftige Krankheit im Sinne des Krankenversicherungsrechts darstellt. Nur wenn psychiatrische und psychotherapeutische Mittel das Spannungsverhältnis nicht zu lindern oder zu beseitigen vermögen, gehört es nach Auffassung des BSG zu den Aufgaben der gesetzlichen Krankenkassen, die Kosten für eine geschlechtsangleichende Operation zu tragen.</a:t>
            </a:r>
          </a:p>
        </p:txBody>
      </p:sp>
      <p:sp>
        <p:nvSpPr>
          <p:cNvPr id="100363" name="Rectangle 9">
            <a:extLst>
              <a:ext uri="{FF2B5EF4-FFF2-40B4-BE49-F238E27FC236}">
                <a16:creationId xmlns:a16="http://schemas.microsoft.com/office/drawing/2014/main" id="{3F9D450E-1DD6-465D-A09E-8EBB08B1C6C3}"/>
              </a:ext>
            </a:extLst>
          </p:cNvPr>
          <p:cNvSpPr>
            <a:spLocks noGrp="1" noChangeArrowheads="1"/>
          </p:cNvSpPr>
          <p:nvPr>
            <p:ph type="title" idx="4294967295"/>
          </p:nvPr>
        </p:nvSpPr>
        <p:spPr/>
        <p:txBody>
          <a:bodyPr/>
          <a:lstStyle/>
          <a:p>
            <a:pPr eaLnBrk="1" hangingPunct="1"/>
            <a:r>
              <a:rPr lang="de-DE" altLang="de-DE"/>
              <a:t>Krankheit 9</a:t>
            </a:r>
          </a:p>
        </p:txBody>
      </p:sp>
    </p:spTree>
  </p:cSld>
  <p:clrMapOvr>
    <a:masterClrMapping/>
  </p:clrMapOvr>
  <p:transition spd="med">
    <p:wipe dir="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ußzeilenplatzhalter 2">
            <a:extLst>
              <a:ext uri="{FF2B5EF4-FFF2-40B4-BE49-F238E27FC236}">
                <a16:creationId xmlns:a16="http://schemas.microsoft.com/office/drawing/2014/main" id="{C65D84B1-D636-43AC-B5C7-800FB40A2DD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1379" name="Foliennummernplatzhalter 3">
            <a:extLst>
              <a:ext uri="{FF2B5EF4-FFF2-40B4-BE49-F238E27FC236}">
                <a16:creationId xmlns:a16="http://schemas.microsoft.com/office/drawing/2014/main" id="{0956114C-A5FD-46F2-88AC-9083DFDA4DE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9D78B967-8939-4D9F-A093-871E1F603E6B}" type="slidenum">
              <a:rPr lang="de-DE" altLang="de-DE" sz="1400"/>
              <a:pPr eaLnBrk="1" hangingPunct="1"/>
              <a:t>96</a:t>
            </a:fld>
            <a:endParaRPr lang="de-DE" altLang="de-DE" sz="1400"/>
          </a:p>
        </p:txBody>
      </p:sp>
      <p:sp>
        <p:nvSpPr>
          <p:cNvPr id="101380" name="Text Box 2">
            <a:extLst>
              <a:ext uri="{FF2B5EF4-FFF2-40B4-BE49-F238E27FC236}">
                <a16:creationId xmlns:a16="http://schemas.microsoft.com/office/drawing/2014/main" id="{C0884F7C-DEC0-4739-BD74-BF111D405025}"/>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1381" name="Text Box 3">
            <a:extLst>
              <a:ext uri="{FF2B5EF4-FFF2-40B4-BE49-F238E27FC236}">
                <a16:creationId xmlns:a16="http://schemas.microsoft.com/office/drawing/2014/main" id="{D2938B85-3183-414C-9F52-8D1F6392F9C5}"/>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10)</a:t>
            </a:r>
            <a:endParaRPr lang="de-DE" altLang="de-DE" sz="2000"/>
          </a:p>
        </p:txBody>
      </p:sp>
      <p:sp>
        <p:nvSpPr>
          <p:cNvPr id="101382" name="Text Box 4">
            <a:extLst>
              <a:ext uri="{FF2B5EF4-FFF2-40B4-BE49-F238E27FC236}">
                <a16:creationId xmlns:a16="http://schemas.microsoft.com/office/drawing/2014/main" id="{72E344D8-D5F5-492E-9A57-B00CC8E823CA}"/>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1383" name="Text Box 5">
            <a:extLst>
              <a:ext uri="{FF2B5EF4-FFF2-40B4-BE49-F238E27FC236}">
                <a16:creationId xmlns:a16="http://schemas.microsoft.com/office/drawing/2014/main" id="{B3733C11-52D7-4BF2-B567-A41439905633}"/>
              </a:ext>
            </a:extLst>
          </p:cNvPr>
          <p:cNvSpPr txBox="1">
            <a:spLocks noChangeArrowheads="1"/>
          </p:cNvSpPr>
          <p:nvPr/>
        </p:nvSpPr>
        <p:spPr bwMode="auto">
          <a:xfrm>
            <a:off x="1028700" y="3581400"/>
            <a:ext cx="6781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latin typeface="Verdana" panose="020B0604030504040204" pitchFamily="34" charset="0"/>
              </a:rPr>
              <a:t>.</a:t>
            </a:r>
            <a:endParaRPr lang="de-DE" altLang="de-DE" sz="2000"/>
          </a:p>
        </p:txBody>
      </p:sp>
      <p:sp>
        <p:nvSpPr>
          <p:cNvPr id="101384" name="Text Box 9">
            <a:extLst>
              <a:ext uri="{FF2B5EF4-FFF2-40B4-BE49-F238E27FC236}">
                <a16:creationId xmlns:a16="http://schemas.microsoft.com/office/drawing/2014/main" id="{15145496-CC59-48CF-94DC-A6E71BF343AB}"/>
              </a:ext>
            </a:extLst>
          </p:cNvPr>
          <p:cNvSpPr txBox="1">
            <a:spLocks noChangeArrowheads="1"/>
          </p:cNvSpPr>
          <p:nvPr/>
        </p:nvSpPr>
        <p:spPr bwMode="auto">
          <a:xfrm>
            <a:off x="1143000" y="3124200"/>
            <a:ext cx="7010400"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Keine Krankheit, wenn eine bloße Schwäche beim Erwerb von Fähigkeiten vorliegt, wie sie für das Leben in der menschlichen Gesellschaft erforderlich oder nützlich sind.</a:t>
            </a:r>
          </a:p>
          <a:p>
            <a:pPr eaLnBrk="1" hangingPunct="1">
              <a:spcBef>
                <a:spcPct val="50000"/>
              </a:spcBef>
            </a:pPr>
            <a:r>
              <a:rPr lang="de-DE" altLang="de-DE"/>
              <a:t>Z.B. Legasthenie (BSGE 48, 258)</a:t>
            </a:r>
          </a:p>
        </p:txBody>
      </p:sp>
      <p:sp>
        <p:nvSpPr>
          <p:cNvPr id="101385" name="Rectangle 10">
            <a:extLst>
              <a:ext uri="{FF2B5EF4-FFF2-40B4-BE49-F238E27FC236}">
                <a16:creationId xmlns:a16="http://schemas.microsoft.com/office/drawing/2014/main" id="{B382F686-DF1F-44FB-910B-9314AA160EB6}"/>
              </a:ext>
            </a:extLst>
          </p:cNvPr>
          <p:cNvSpPr>
            <a:spLocks noGrp="1" noChangeArrowheads="1"/>
          </p:cNvSpPr>
          <p:nvPr>
            <p:ph type="title" idx="4294967295"/>
          </p:nvPr>
        </p:nvSpPr>
        <p:spPr/>
        <p:txBody>
          <a:bodyPr/>
          <a:lstStyle/>
          <a:p>
            <a:pPr eaLnBrk="1" hangingPunct="1"/>
            <a:r>
              <a:rPr lang="de-DE" altLang="de-DE"/>
              <a:t>Krankheit 10</a:t>
            </a:r>
          </a:p>
        </p:txBody>
      </p:sp>
    </p:spTree>
  </p:cSld>
  <p:clrMapOvr>
    <a:masterClrMapping/>
  </p:clrMapOvr>
  <p:transition spd="med">
    <p:wipe dir="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ußzeilenplatzhalter 2">
            <a:extLst>
              <a:ext uri="{FF2B5EF4-FFF2-40B4-BE49-F238E27FC236}">
                <a16:creationId xmlns:a16="http://schemas.microsoft.com/office/drawing/2014/main" id="{F19D06BE-0F08-45C9-AD51-AFEDE5DA430B}"/>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2403" name="Foliennummernplatzhalter 3">
            <a:extLst>
              <a:ext uri="{FF2B5EF4-FFF2-40B4-BE49-F238E27FC236}">
                <a16:creationId xmlns:a16="http://schemas.microsoft.com/office/drawing/2014/main" id="{2E2059F0-F7F7-4B81-A05F-DD4A866E2A3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23FF695E-8064-482C-B671-BFAEF5B71BE3}" type="slidenum">
              <a:rPr lang="de-DE" altLang="de-DE" sz="1400"/>
              <a:pPr eaLnBrk="1" hangingPunct="1"/>
              <a:t>97</a:t>
            </a:fld>
            <a:endParaRPr lang="de-DE" altLang="de-DE" sz="1400"/>
          </a:p>
        </p:txBody>
      </p:sp>
      <p:sp>
        <p:nvSpPr>
          <p:cNvPr id="102404" name="Text Box 2">
            <a:extLst>
              <a:ext uri="{FF2B5EF4-FFF2-40B4-BE49-F238E27FC236}">
                <a16:creationId xmlns:a16="http://schemas.microsoft.com/office/drawing/2014/main" id="{B2B86E49-A16C-461D-97D4-5BABB7FCD8A1}"/>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2405" name="Text Box 3">
            <a:extLst>
              <a:ext uri="{FF2B5EF4-FFF2-40B4-BE49-F238E27FC236}">
                <a16:creationId xmlns:a16="http://schemas.microsoft.com/office/drawing/2014/main" id="{9F64C04B-42FB-4F85-9DDF-9EDAB29C1B7E}"/>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11)</a:t>
            </a:r>
            <a:endParaRPr lang="de-DE" altLang="de-DE" sz="2000"/>
          </a:p>
        </p:txBody>
      </p:sp>
      <p:sp>
        <p:nvSpPr>
          <p:cNvPr id="102406" name="Text Box 4">
            <a:extLst>
              <a:ext uri="{FF2B5EF4-FFF2-40B4-BE49-F238E27FC236}">
                <a16:creationId xmlns:a16="http://schemas.microsoft.com/office/drawing/2014/main" id="{45FC2564-CF73-4FEF-959B-7CE3BE07B4B5}"/>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2407" name="Text Box 7">
            <a:extLst>
              <a:ext uri="{FF2B5EF4-FFF2-40B4-BE49-F238E27FC236}">
                <a16:creationId xmlns:a16="http://schemas.microsoft.com/office/drawing/2014/main" id="{8C809321-075C-4648-8410-8DE7B1E03840}"/>
              </a:ext>
            </a:extLst>
          </p:cNvPr>
          <p:cNvSpPr txBox="1">
            <a:spLocks noChangeArrowheads="1"/>
          </p:cNvSpPr>
          <p:nvPr/>
        </p:nvSpPr>
        <p:spPr bwMode="auto">
          <a:xfrm>
            <a:off x="1600200" y="24384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Einzelfälle:</a:t>
            </a:r>
          </a:p>
        </p:txBody>
      </p:sp>
      <p:sp>
        <p:nvSpPr>
          <p:cNvPr id="139272" name="Text Box 8">
            <a:extLst>
              <a:ext uri="{FF2B5EF4-FFF2-40B4-BE49-F238E27FC236}">
                <a16:creationId xmlns:a16="http://schemas.microsoft.com/office/drawing/2014/main" id="{6B79F098-A9F9-4C75-A3B5-49C419868813}"/>
              </a:ext>
            </a:extLst>
          </p:cNvPr>
          <p:cNvSpPr txBox="1">
            <a:spLocks noChangeArrowheads="1"/>
          </p:cNvSpPr>
          <p:nvPr/>
        </p:nvSpPr>
        <p:spPr bwMode="auto">
          <a:xfrm>
            <a:off x="1371600" y="2819400"/>
            <a:ext cx="609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Zeugungsunfähigkeit (BSGE 26, 240)</a:t>
            </a:r>
          </a:p>
        </p:txBody>
      </p:sp>
      <p:sp>
        <p:nvSpPr>
          <p:cNvPr id="139273" name="Text Box 9">
            <a:extLst>
              <a:ext uri="{FF2B5EF4-FFF2-40B4-BE49-F238E27FC236}">
                <a16:creationId xmlns:a16="http://schemas.microsoft.com/office/drawing/2014/main" id="{00A4DC43-6298-4A33-894C-93D355733E1D}"/>
              </a:ext>
            </a:extLst>
          </p:cNvPr>
          <p:cNvSpPr txBox="1">
            <a:spLocks noChangeArrowheads="1"/>
          </p:cNvSpPr>
          <p:nvPr/>
        </p:nvSpPr>
        <p:spPr bwMode="auto">
          <a:xfrm>
            <a:off x="1333500" y="34290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Adipositas (BSGE 46, 41)</a:t>
            </a:r>
          </a:p>
        </p:txBody>
      </p:sp>
      <p:sp>
        <p:nvSpPr>
          <p:cNvPr id="139274" name="Text Box 10">
            <a:extLst>
              <a:ext uri="{FF2B5EF4-FFF2-40B4-BE49-F238E27FC236}">
                <a16:creationId xmlns:a16="http://schemas.microsoft.com/office/drawing/2014/main" id="{03059B00-0E6C-40C1-BA20-06E09BB42FE6}"/>
              </a:ext>
            </a:extLst>
          </p:cNvPr>
          <p:cNvSpPr txBox="1">
            <a:spLocks noChangeArrowheads="1"/>
          </p:cNvSpPr>
          <p:nvPr/>
        </p:nvSpPr>
        <p:spPr bwMode="auto">
          <a:xfrm>
            <a:off x="1371600" y="31242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Alkoholismus (BSGE 28, 114)</a:t>
            </a:r>
          </a:p>
        </p:txBody>
      </p:sp>
      <p:sp>
        <p:nvSpPr>
          <p:cNvPr id="139275" name="Text Box 11">
            <a:extLst>
              <a:ext uri="{FF2B5EF4-FFF2-40B4-BE49-F238E27FC236}">
                <a16:creationId xmlns:a16="http://schemas.microsoft.com/office/drawing/2014/main" id="{369C288C-931E-439B-A26A-C65D90C1FA57}"/>
              </a:ext>
            </a:extLst>
          </p:cNvPr>
          <p:cNvSpPr txBox="1">
            <a:spLocks noChangeArrowheads="1"/>
          </p:cNvSpPr>
          <p:nvPr/>
        </p:nvSpPr>
        <p:spPr bwMode="auto">
          <a:xfrm>
            <a:off x="1371600" y="3733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Dauerausscheidung v. Erregern übertragb. Krankh. (BSGE 33, 9)</a:t>
            </a:r>
          </a:p>
        </p:txBody>
      </p:sp>
      <p:sp>
        <p:nvSpPr>
          <p:cNvPr id="139276" name="Text Box 12">
            <a:extLst>
              <a:ext uri="{FF2B5EF4-FFF2-40B4-BE49-F238E27FC236}">
                <a16:creationId xmlns:a16="http://schemas.microsoft.com/office/drawing/2014/main" id="{FC7EA307-07D6-4B4F-BDC3-394D3AE23B25}"/>
              </a:ext>
            </a:extLst>
          </p:cNvPr>
          <p:cNvSpPr txBox="1">
            <a:spLocks noChangeArrowheads="1"/>
          </p:cNvSpPr>
          <p:nvPr/>
        </p:nvSpPr>
        <p:spPr bwMode="auto">
          <a:xfrm>
            <a:off x="1371600" y="4022725"/>
            <a:ext cx="701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Drogen- und Medikamentensucht (BSGE 51, 44)</a:t>
            </a:r>
          </a:p>
        </p:txBody>
      </p:sp>
      <p:sp>
        <p:nvSpPr>
          <p:cNvPr id="139277" name="Text Box 13">
            <a:extLst>
              <a:ext uri="{FF2B5EF4-FFF2-40B4-BE49-F238E27FC236}">
                <a16:creationId xmlns:a16="http://schemas.microsoft.com/office/drawing/2014/main" id="{CEFBF696-9FFA-4AB4-B9F6-1F664146E227}"/>
              </a:ext>
            </a:extLst>
          </p:cNvPr>
          <p:cNvSpPr txBox="1">
            <a:spLocks noChangeArrowheads="1"/>
          </p:cNvSpPr>
          <p:nvPr/>
        </p:nvSpPr>
        <p:spPr bwMode="auto">
          <a:xfrm>
            <a:off x="1371600" y="4327525"/>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Psychische Erkrankungen (BSGE 59, 116)</a:t>
            </a:r>
          </a:p>
        </p:txBody>
      </p:sp>
      <p:sp>
        <p:nvSpPr>
          <p:cNvPr id="139280" name="Text Box 16">
            <a:extLst>
              <a:ext uri="{FF2B5EF4-FFF2-40B4-BE49-F238E27FC236}">
                <a16:creationId xmlns:a16="http://schemas.microsoft.com/office/drawing/2014/main" id="{0B13F233-AED0-474B-B8B5-61992339AD07}"/>
              </a:ext>
            </a:extLst>
          </p:cNvPr>
          <p:cNvSpPr txBox="1">
            <a:spLocks noChangeArrowheads="1"/>
          </p:cNvSpPr>
          <p:nvPr/>
        </p:nvSpPr>
        <p:spPr bwMode="auto">
          <a:xfrm>
            <a:off x="1371600" y="45720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Transsexualität (BSGE 62, 83)</a:t>
            </a:r>
          </a:p>
        </p:txBody>
      </p:sp>
      <p:sp>
        <p:nvSpPr>
          <p:cNvPr id="139281" name="Text Box 17">
            <a:extLst>
              <a:ext uri="{FF2B5EF4-FFF2-40B4-BE49-F238E27FC236}">
                <a16:creationId xmlns:a16="http://schemas.microsoft.com/office/drawing/2014/main" id="{7D189410-E567-47EF-AA44-B3553E9E3BAF}"/>
              </a:ext>
            </a:extLst>
          </p:cNvPr>
          <p:cNvSpPr txBox="1">
            <a:spLocks noChangeArrowheads="1"/>
          </p:cNvSpPr>
          <p:nvPr/>
        </p:nvSpPr>
        <p:spPr bwMode="auto">
          <a:xfrm>
            <a:off x="1371600" y="48768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Zahnlosigkeit (BSGE 35, 105)</a:t>
            </a:r>
          </a:p>
        </p:txBody>
      </p:sp>
      <p:sp>
        <p:nvSpPr>
          <p:cNvPr id="102416" name="Rectangle 18">
            <a:extLst>
              <a:ext uri="{FF2B5EF4-FFF2-40B4-BE49-F238E27FC236}">
                <a16:creationId xmlns:a16="http://schemas.microsoft.com/office/drawing/2014/main" id="{5C07F12D-24EC-4D06-8781-68295F309C5C}"/>
              </a:ext>
            </a:extLst>
          </p:cNvPr>
          <p:cNvSpPr>
            <a:spLocks noGrp="1" noChangeArrowheads="1"/>
          </p:cNvSpPr>
          <p:nvPr>
            <p:ph type="title" idx="4294967295"/>
          </p:nvPr>
        </p:nvSpPr>
        <p:spPr/>
        <p:txBody>
          <a:bodyPr/>
          <a:lstStyle/>
          <a:p>
            <a:pPr eaLnBrk="1" hangingPunct="1"/>
            <a:r>
              <a:rPr lang="de-DE" altLang="de-DE"/>
              <a:t>Krankheit 11</a:t>
            </a:r>
          </a:p>
        </p:txBody>
      </p:sp>
      <p:sp>
        <p:nvSpPr>
          <p:cNvPr id="139283" name="Text Box 19">
            <a:extLst>
              <a:ext uri="{FF2B5EF4-FFF2-40B4-BE49-F238E27FC236}">
                <a16:creationId xmlns:a16="http://schemas.microsoft.com/office/drawing/2014/main" id="{C19CBDF1-96BB-40D6-92BB-054E2F4DC316}"/>
              </a:ext>
            </a:extLst>
          </p:cNvPr>
          <p:cNvSpPr txBox="1">
            <a:spLocks noChangeArrowheads="1"/>
          </p:cNvSpPr>
          <p:nvPr/>
        </p:nvSpPr>
        <p:spPr bwMode="auto">
          <a:xfrm>
            <a:off x="1371600" y="5165725"/>
            <a:ext cx="548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Unfruchtbarkeit (BSGE 59, 119)</a:t>
            </a:r>
          </a:p>
        </p:txBody>
      </p:sp>
      <p:sp>
        <p:nvSpPr>
          <p:cNvPr id="139284" name="Text Box 20">
            <a:extLst>
              <a:ext uri="{FF2B5EF4-FFF2-40B4-BE49-F238E27FC236}">
                <a16:creationId xmlns:a16="http://schemas.microsoft.com/office/drawing/2014/main" id="{C6DEBDB8-36EE-4A5F-9CC8-AED91F2CE881}"/>
              </a:ext>
            </a:extLst>
          </p:cNvPr>
          <p:cNvSpPr txBox="1">
            <a:spLocks noChangeArrowheads="1"/>
          </p:cNvSpPr>
          <p:nvPr/>
        </p:nvSpPr>
        <p:spPr bwMode="auto">
          <a:xfrm>
            <a:off x="1384300" y="5476875"/>
            <a:ext cx="510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Brustverkleinerung</a:t>
            </a:r>
          </a:p>
        </p:txBody>
      </p:sp>
      <p:sp>
        <p:nvSpPr>
          <p:cNvPr id="139287" name="Text Box 23">
            <a:extLst>
              <a:ext uri="{FF2B5EF4-FFF2-40B4-BE49-F238E27FC236}">
                <a16:creationId xmlns:a16="http://schemas.microsoft.com/office/drawing/2014/main" id="{8FD4A8FC-646E-4A9A-9093-BCAD38A45034}"/>
              </a:ext>
            </a:extLst>
          </p:cNvPr>
          <p:cNvSpPr txBox="1">
            <a:spLocks noChangeArrowheads="1"/>
          </p:cNvSpPr>
          <p:nvPr/>
        </p:nvSpPr>
        <p:spPr bwMode="auto">
          <a:xfrm>
            <a:off x="1384300" y="5765800"/>
            <a:ext cx="5105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Brustvergrößerung</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9272"/>
                                        </p:tgtEl>
                                        <p:attrNameLst>
                                          <p:attrName>style.visibility</p:attrName>
                                        </p:attrNameLst>
                                      </p:cBhvr>
                                      <p:to>
                                        <p:strVal val="visible"/>
                                      </p:to>
                                    </p:set>
                                    <p:anim calcmode="lin" valueType="num">
                                      <p:cBhvr additive="base">
                                        <p:cTn id="7" dur="500" fill="hold"/>
                                        <p:tgtEl>
                                          <p:spTgt spid="139272"/>
                                        </p:tgtEl>
                                        <p:attrNameLst>
                                          <p:attrName>ppt_x</p:attrName>
                                        </p:attrNameLst>
                                      </p:cBhvr>
                                      <p:tavLst>
                                        <p:tav tm="0">
                                          <p:val>
                                            <p:strVal val="0-#ppt_w/2"/>
                                          </p:val>
                                        </p:tav>
                                        <p:tav tm="100000">
                                          <p:val>
                                            <p:strVal val="#ppt_x"/>
                                          </p:val>
                                        </p:tav>
                                      </p:tavLst>
                                    </p:anim>
                                    <p:anim calcmode="lin" valueType="num">
                                      <p:cBhvr additive="base">
                                        <p:cTn id="8" dur="500" fill="hold"/>
                                        <p:tgtEl>
                                          <p:spTgt spid="13927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9274"/>
                                        </p:tgtEl>
                                        <p:attrNameLst>
                                          <p:attrName>style.visibility</p:attrName>
                                        </p:attrNameLst>
                                      </p:cBhvr>
                                      <p:to>
                                        <p:strVal val="visible"/>
                                      </p:to>
                                    </p:set>
                                    <p:anim calcmode="lin" valueType="num">
                                      <p:cBhvr additive="base">
                                        <p:cTn id="13" dur="500" fill="hold"/>
                                        <p:tgtEl>
                                          <p:spTgt spid="139274"/>
                                        </p:tgtEl>
                                        <p:attrNameLst>
                                          <p:attrName>ppt_x</p:attrName>
                                        </p:attrNameLst>
                                      </p:cBhvr>
                                      <p:tavLst>
                                        <p:tav tm="0">
                                          <p:val>
                                            <p:strVal val="0-#ppt_w/2"/>
                                          </p:val>
                                        </p:tav>
                                        <p:tav tm="100000">
                                          <p:val>
                                            <p:strVal val="#ppt_x"/>
                                          </p:val>
                                        </p:tav>
                                      </p:tavLst>
                                    </p:anim>
                                    <p:anim calcmode="lin" valueType="num">
                                      <p:cBhvr additive="base">
                                        <p:cTn id="14" dur="500" fill="hold"/>
                                        <p:tgtEl>
                                          <p:spTgt spid="13927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9273"/>
                                        </p:tgtEl>
                                        <p:attrNameLst>
                                          <p:attrName>style.visibility</p:attrName>
                                        </p:attrNameLst>
                                      </p:cBhvr>
                                      <p:to>
                                        <p:strVal val="visible"/>
                                      </p:to>
                                    </p:set>
                                    <p:anim calcmode="lin" valueType="num">
                                      <p:cBhvr additive="base">
                                        <p:cTn id="19" dur="500" fill="hold"/>
                                        <p:tgtEl>
                                          <p:spTgt spid="139273"/>
                                        </p:tgtEl>
                                        <p:attrNameLst>
                                          <p:attrName>ppt_x</p:attrName>
                                        </p:attrNameLst>
                                      </p:cBhvr>
                                      <p:tavLst>
                                        <p:tav tm="0">
                                          <p:val>
                                            <p:strVal val="0-#ppt_w/2"/>
                                          </p:val>
                                        </p:tav>
                                        <p:tav tm="100000">
                                          <p:val>
                                            <p:strVal val="#ppt_x"/>
                                          </p:val>
                                        </p:tav>
                                      </p:tavLst>
                                    </p:anim>
                                    <p:anim calcmode="lin" valueType="num">
                                      <p:cBhvr additive="base">
                                        <p:cTn id="20" dur="500" fill="hold"/>
                                        <p:tgtEl>
                                          <p:spTgt spid="13927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9275"/>
                                        </p:tgtEl>
                                        <p:attrNameLst>
                                          <p:attrName>style.visibility</p:attrName>
                                        </p:attrNameLst>
                                      </p:cBhvr>
                                      <p:to>
                                        <p:strVal val="visible"/>
                                      </p:to>
                                    </p:set>
                                    <p:anim calcmode="lin" valueType="num">
                                      <p:cBhvr additive="base">
                                        <p:cTn id="25" dur="500" fill="hold"/>
                                        <p:tgtEl>
                                          <p:spTgt spid="139275"/>
                                        </p:tgtEl>
                                        <p:attrNameLst>
                                          <p:attrName>ppt_x</p:attrName>
                                        </p:attrNameLst>
                                      </p:cBhvr>
                                      <p:tavLst>
                                        <p:tav tm="0">
                                          <p:val>
                                            <p:strVal val="0-#ppt_w/2"/>
                                          </p:val>
                                        </p:tav>
                                        <p:tav tm="100000">
                                          <p:val>
                                            <p:strVal val="#ppt_x"/>
                                          </p:val>
                                        </p:tav>
                                      </p:tavLst>
                                    </p:anim>
                                    <p:anim calcmode="lin" valueType="num">
                                      <p:cBhvr additive="base">
                                        <p:cTn id="26" dur="500" fill="hold"/>
                                        <p:tgtEl>
                                          <p:spTgt spid="13927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9276"/>
                                        </p:tgtEl>
                                        <p:attrNameLst>
                                          <p:attrName>style.visibility</p:attrName>
                                        </p:attrNameLst>
                                      </p:cBhvr>
                                      <p:to>
                                        <p:strVal val="visible"/>
                                      </p:to>
                                    </p:set>
                                    <p:anim calcmode="lin" valueType="num">
                                      <p:cBhvr additive="base">
                                        <p:cTn id="31" dur="500" fill="hold"/>
                                        <p:tgtEl>
                                          <p:spTgt spid="139276"/>
                                        </p:tgtEl>
                                        <p:attrNameLst>
                                          <p:attrName>ppt_x</p:attrName>
                                        </p:attrNameLst>
                                      </p:cBhvr>
                                      <p:tavLst>
                                        <p:tav tm="0">
                                          <p:val>
                                            <p:strVal val="0-#ppt_w/2"/>
                                          </p:val>
                                        </p:tav>
                                        <p:tav tm="100000">
                                          <p:val>
                                            <p:strVal val="#ppt_x"/>
                                          </p:val>
                                        </p:tav>
                                      </p:tavLst>
                                    </p:anim>
                                    <p:anim calcmode="lin" valueType="num">
                                      <p:cBhvr additive="base">
                                        <p:cTn id="32" dur="500" fill="hold"/>
                                        <p:tgtEl>
                                          <p:spTgt spid="13927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9277"/>
                                        </p:tgtEl>
                                        <p:attrNameLst>
                                          <p:attrName>style.visibility</p:attrName>
                                        </p:attrNameLst>
                                      </p:cBhvr>
                                      <p:to>
                                        <p:strVal val="visible"/>
                                      </p:to>
                                    </p:set>
                                    <p:anim calcmode="lin" valueType="num">
                                      <p:cBhvr additive="base">
                                        <p:cTn id="37" dur="500" fill="hold"/>
                                        <p:tgtEl>
                                          <p:spTgt spid="139277"/>
                                        </p:tgtEl>
                                        <p:attrNameLst>
                                          <p:attrName>ppt_x</p:attrName>
                                        </p:attrNameLst>
                                      </p:cBhvr>
                                      <p:tavLst>
                                        <p:tav tm="0">
                                          <p:val>
                                            <p:strVal val="0-#ppt_w/2"/>
                                          </p:val>
                                        </p:tav>
                                        <p:tav tm="100000">
                                          <p:val>
                                            <p:strVal val="#ppt_x"/>
                                          </p:val>
                                        </p:tav>
                                      </p:tavLst>
                                    </p:anim>
                                    <p:anim calcmode="lin" valueType="num">
                                      <p:cBhvr additive="base">
                                        <p:cTn id="38" dur="500" fill="hold"/>
                                        <p:tgtEl>
                                          <p:spTgt spid="139277"/>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9280"/>
                                        </p:tgtEl>
                                        <p:attrNameLst>
                                          <p:attrName>style.visibility</p:attrName>
                                        </p:attrNameLst>
                                      </p:cBhvr>
                                      <p:to>
                                        <p:strVal val="visible"/>
                                      </p:to>
                                    </p:set>
                                    <p:anim calcmode="lin" valueType="num">
                                      <p:cBhvr additive="base">
                                        <p:cTn id="43" dur="500" fill="hold"/>
                                        <p:tgtEl>
                                          <p:spTgt spid="139280"/>
                                        </p:tgtEl>
                                        <p:attrNameLst>
                                          <p:attrName>ppt_x</p:attrName>
                                        </p:attrNameLst>
                                      </p:cBhvr>
                                      <p:tavLst>
                                        <p:tav tm="0">
                                          <p:val>
                                            <p:strVal val="0-#ppt_w/2"/>
                                          </p:val>
                                        </p:tav>
                                        <p:tav tm="100000">
                                          <p:val>
                                            <p:strVal val="#ppt_x"/>
                                          </p:val>
                                        </p:tav>
                                      </p:tavLst>
                                    </p:anim>
                                    <p:anim calcmode="lin" valueType="num">
                                      <p:cBhvr additive="base">
                                        <p:cTn id="44" dur="500" fill="hold"/>
                                        <p:tgtEl>
                                          <p:spTgt spid="13928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9281"/>
                                        </p:tgtEl>
                                        <p:attrNameLst>
                                          <p:attrName>style.visibility</p:attrName>
                                        </p:attrNameLst>
                                      </p:cBhvr>
                                      <p:to>
                                        <p:strVal val="visible"/>
                                      </p:to>
                                    </p:set>
                                    <p:anim calcmode="lin" valueType="num">
                                      <p:cBhvr additive="base">
                                        <p:cTn id="49" dur="500" fill="hold"/>
                                        <p:tgtEl>
                                          <p:spTgt spid="139281"/>
                                        </p:tgtEl>
                                        <p:attrNameLst>
                                          <p:attrName>ppt_x</p:attrName>
                                        </p:attrNameLst>
                                      </p:cBhvr>
                                      <p:tavLst>
                                        <p:tav tm="0">
                                          <p:val>
                                            <p:strVal val="0-#ppt_w/2"/>
                                          </p:val>
                                        </p:tav>
                                        <p:tav tm="100000">
                                          <p:val>
                                            <p:strVal val="#ppt_x"/>
                                          </p:val>
                                        </p:tav>
                                      </p:tavLst>
                                    </p:anim>
                                    <p:anim calcmode="lin" valueType="num">
                                      <p:cBhvr additive="base">
                                        <p:cTn id="50" dur="500" fill="hold"/>
                                        <p:tgtEl>
                                          <p:spTgt spid="139281"/>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9283"/>
                                        </p:tgtEl>
                                        <p:attrNameLst>
                                          <p:attrName>style.visibility</p:attrName>
                                        </p:attrNameLst>
                                      </p:cBhvr>
                                      <p:to>
                                        <p:strVal val="visible"/>
                                      </p:to>
                                    </p:set>
                                    <p:anim calcmode="lin" valueType="num">
                                      <p:cBhvr additive="base">
                                        <p:cTn id="55" dur="500" fill="hold"/>
                                        <p:tgtEl>
                                          <p:spTgt spid="139283"/>
                                        </p:tgtEl>
                                        <p:attrNameLst>
                                          <p:attrName>ppt_x</p:attrName>
                                        </p:attrNameLst>
                                      </p:cBhvr>
                                      <p:tavLst>
                                        <p:tav tm="0">
                                          <p:val>
                                            <p:strVal val="0-#ppt_w/2"/>
                                          </p:val>
                                        </p:tav>
                                        <p:tav tm="100000">
                                          <p:val>
                                            <p:strVal val="#ppt_x"/>
                                          </p:val>
                                        </p:tav>
                                      </p:tavLst>
                                    </p:anim>
                                    <p:anim calcmode="lin" valueType="num">
                                      <p:cBhvr additive="base">
                                        <p:cTn id="56" dur="500" fill="hold"/>
                                        <p:tgtEl>
                                          <p:spTgt spid="139283"/>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9284"/>
                                        </p:tgtEl>
                                        <p:attrNameLst>
                                          <p:attrName>style.visibility</p:attrName>
                                        </p:attrNameLst>
                                      </p:cBhvr>
                                      <p:to>
                                        <p:strVal val="visible"/>
                                      </p:to>
                                    </p:set>
                                    <p:anim calcmode="lin" valueType="num">
                                      <p:cBhvr additive="base">
                                        <p:cTn id="61" dur="500" fill="hold"/>
                                        <p:tgtEl>
                                          <p:spTgt spid="139284"/>
                                        </p:tgtEl>
                                        <p:attrNameLst>
                                          <p:attrName>ppt_x</p:attrName>
                                        </p:attrNameLst>
                                      </p:cBhvr>
                                      <p:tavLst>
                                        <p:tav tm="0">
                                          <p:val>
                                            <p:strVal val="0-#ppt_w/2"/>
                                          </p:val>
                                        </p:tav>
                                        <p:tav tm="100000">
                                          <p:val>
                                            <p:strVal val="#ppt_x"/>
                                          </p:val>
                                        </p:tav>
                                      </p:tavLst>
                                    </p:anim>
                                    <p:anim calcmode="lin" valueType="num">
                                      <p:cBhvr additive="base">
                                        <p:cTn id="62" dur="500" fill="hold"/>
                                        <p:tgtEl>
                                          <p:spTgt spid="139284"/>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9287"/>
                                        </p:tgtEl>
                                        <p:attrNameLst>
                                          <p:attrName>style.visibility</p:attrName>
                                        </p:attrNameLst>
                                      </p:cBhvr>
                                      <p:to>
                                        <p:strVal val="visible"/>
                                      </p:to>
                                    </p:set>
                                    <p:anim calcmode="lin" valueType="num">
                                      <p:cBhvr additive="base">
                                        <p:cTn id="67" dur="500" fill="hold"/>
                                        <p:tgtEl>
                                          <p:spTgt spid="139287"/>
                                        </p:tgtEl>
                                        <p:attrNameLst>
                                          <p:attrName>ppt_x</p:attrName>
                                        </p:attrNameLst>
                                      </p:cBhvr>
                                      <p:tavLst>
                                        <p:tav tm="0">
                                          <p:val>
                                            <p:strVal val="0-#ppt_w/2"/>
                                          </p:val>
                                        </p:tav>
                                        <p:tav tm="100000">
                                          <p:val>
                                            <p:strVal val="#ppt_x"/>
                                          </p:val>
                                        </p:tav>
                                      </p:tavLst>
                                    </p:anim>
                                    <p:anim calcmode="lin" valueType="num">
                                      <p:cBhvr additive="base">
                                        <p:cTn id="68" dur="500" fill="hold"/>
                                        <p:tgtEl>
                                          <p:spTgt spid="1392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72" grpId="0" autoUpdateAnimBg="0"/>
      <p:bldP spid="139273" grpId="0" autoUpdateAnimBg="0"/>
      <p:bldP spid="139274" grpId="0" autoUpdateAnimBg="0"/>
      <p:bldP spid="139275" grpId="0" autoUpdateAnimBg="0"/>
      <p:bldP spid="139276" grpId="0" autoUpdateAnimBg="0"/>
      <p:bldP spid="139277" grpId="0" autoUpdateAnimBg="0"/>
      <p:bldP spid="139280" grpId="0" autoUpdateAnimBg="0"/>
      <p:bldP spid="139281" grpId="0" autoUpdateAnimBg="0"/>
      <p:bldP spid="139283" grpId="0" autoUpdateAnimBg="0"/>
      <p:bldP spid="139284" grpId="0" autoUpdateAnimBg="0"/>
      <p:bldP spid="139287" grpId="0" autoUpdateAnimBg="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ußzeilenplatzhalter 2">
            <a:extLst>
              <a:ext uri="{FF2B5EF4-FFF2-40B4-BE49-F238E27FC236}">
                <a16:creationId xmlns:a16="http://schemas.microsoft.com/office/drawing/2014/main" id="{875C6EE5-2040-444F-84E2-941F1A2032D5}"/>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3427" name="Foliennummernplatzhalter 3">
            <a:extLst>
              <a:ext uri="{FF2B5EF4-FFF2-40B4-BE49-F238E27FC236}">
                <a16:creationId xmlns:a16="http://schemas.microsoft.com/office/drawing/2014/main" id="{C8DEF8DA-B5F4-4A82-94F5-E1878E701DC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CCFBD74-A4C2-4905-89BB-81AC3445A903}" type="slidenum">
              <a:rPr lang="de-DE" altLang="de-DE" sz="1400"/>
              <a:pPr eaLnBrk="1" hangingPunct="1"/>
              <a:t>98</a:t>
            </a:fld>
            <a:endParaRPr lang="de-DE" altLang="de-DE" sz="1400"/>
          </a:p>
        </p:txBody>
      </p:sp>
      <p:sp>
        <p:nvSpPr>
          <p:cNvPr id="103428" name="Text Box 2">
            <a:extLst>
              <a:ext uri="{FF2B5EF4-FFF2-40B4-BE49-F238E27FC236}">
                <a16:creationId xmlns:a16="http://schemas.microsoft.com/office/drawing/2014/main" id="{85A610AB-9015-4DCB-9764-99D19371537B}"/>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3429" name="Text Box 3">
            <a:extLst>
              <a:ext uri="{FF2B5EF4-FFF2-40B4-BE49-F238E27FC236}">
                <a16:creationId xmlns:a16="http://schemas.microsoft.com/office/drawing/2014/main" id="{B7C6A4AE-B0E6-474C-B18A-E87EEBC8F273}"/>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12)</a:t>
            </a:r>
            <a:endParaRPr lang="de-DE" altLang="de-DE" sz="2000"/>
          </a:p>
        </p:txBody>
      </p:sp>
      <p:sp>
        <p:nvSpPr>
          <p:cNvPr id="103430" name="Text Box 4">
            <a:extLst>
              <a:ext uri="{FF2B5EF4-FFF2-40B4-BE49-F238E27FC236}">
                <a16:creationId xmlns:a16="http://schemas.microsoft.com/office/drawing/2014/main" id="{D3F5012C-1E0A-438D-8065-91E9826EAB89}"/>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3431" name="Text Box 5">
            <a:extLst>
              <a:ext uri="{FF2B5EF4-FFF2-40B4-BE49-F238E27FC236}">
                <a16:creationId xmlns:a16="http://schemas.microsoft.com/office/drawing/2014/main" id="{A5665C2F-E386-4EB3-AEB5-77EA215A83D1}"/>
              </a:ext>
            </a:extLst>
          </p:cNvPr>
          <p:cNvSpPr txBox="1">
            <a:spLocks noChangeArrowheads="1"/>
          </p:cNvSpPr>
          <p:nvPr/>
        </p:nvSpPr>
        <p:spPr bwMode="auto">
          <a:xfrm>
            <a:off x="1600200" y="24384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Einzelfälle:</a:t>
            </a:r>
          </a:p>
        </p:txBody>
      </p:sp>
      <p:sp>
        <p:nvSpPr>
          <p:cNvPr id="103432" name="Text Box 6">
            <a:extLst>
              <a:ext uri="{FF2B5EF4-FFF2-40B4-BE49-F238E27FC236}">
                <a16:creationId xmlns:a16="http://schemas.microsoft.com/office/drawing/2014/main" id="{AB1744DF-938B-42AF-957C-2FEF35AE97A8}"/>
              </a:ext>
            </a:extLst>
          </p:cNvPr>
          <p:cNvSpPr txBox="1">
            <a:spLocks noChangeArrowheads="1"/>
          </p:cNvSpPr>
          <p:nvPr/>
        </p:nvSpPr>
        <p:spPr bwMode="auto">
          <a:xfrm>
            <a:off x="1371600" y="2819400"/>
            <a:ext cx="6096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Zeugungsunfähigkeit (BSGE 26, 240)</a:t>
            </a:r>
          </a:p>
        </p:txBody>
      </p:sp>
      <p:sp>
        <p:nvSpPr>
          <p:cNvPr id="103433" name="Text Box 7">
            <a:extLst>
              <a:ext uri="{FF2B5EF4-FFF2-40B4-BE49-F238E27FC236}">
                <a16:creationId xmlns:a16="http://schemas.microsoft.com/office/drawing/2014/main" id="{DC6EFE6F-224C-43DC-A9C9-1F73170500CE}"/>
              </a:ext>
            </a:extLst>
          </p:cNvPr>
          <p:cNvSpPr txBox="1">
            <a:spLocks noChangeArrowheads="1"/>
          </p:cNvSpPr>
          <p:nvPr/>
        </p:nvSpPr>
        <p:spPr bwMode="auto">
          <a:xfrm>
            <a:off x="1333500" y="34290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Adipositas (BSGE 46, 41)</a:t>
            </a:r>
          </a:p>
        </p:txBody>
      </p:sp>
      <p:sp>
        <p:nvSpPr>
          <p:cNvPr id="103434" name="Text Box 8">
            <a:extLst>
              <a:ext uri="{FF2B5EF4-FFF2-40B4-BE49-F238E27FC236}">
                <a16:creationId xmlns:a16="http://schemas.microsoft.com/office/drawing/2014/main" id="{FC8A4CF7-E620-4E69-9E5F-6C0C64B940ED}"/>
              </a:ext>
            </a:extLst>
          </p:cNvPr>
          <p:cNvSpPr txBox="1">
            <a:spLocks noChangeArrowheads="1"/>
          </p:cNvSpPr>
          <p:nvPr/>
        </p:nvSpPr>
        <p:spPr bwMode="auto">
          <a:xfrm>
            <a:off x="1371600" y="31242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Alkoholismus (BSGE 28, 114)</a:t>
            </a:r>
          </a:p>
        </p:txBody>
      </p:sp>
      <p:sp>
        <p:nvSpPr>
          <p:cNvPr id="103435" name="Text Box 9">
            <a:extLst>
              <a:ext uri="{FF2B5EF4-FFF2-40B4-BE49-F238E27FC236}">
                <a16:creationId xmlns:a16="http://schemas.microsoft.com/office/drawing/2014/main" id="{DB379B7A-E6D9-49B4-BB11-97D41289B7A2}"/>
              </a:ext>
            </a:extLst>
          </p:cNvPr>
          <p:cNvSpPr txBox="1">
            <a:spLocks noChangeArrowheads="1"/>
          </p:cNvSpPr>
          <p:nvPr/>
        </p:nvSpPr>
        <p:spPr bwMode="auto">
          <a:xfrm>
            <a:off x="1371600" y="3733800"/>
            <a:ext cx="746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Dauerausscheidung v. Erregern übertragb. Krankh. (BSGE 33, 9)</a:t>
            </a:r>
          </a:p>
        </p:txBody>
      </p:sp>
      <p:sp>
        <p:nvSpPr>
          <p:cNvPr id="103436" name="Text Box 10">
            <a:extLst>
              <a:ext uri="{FF2B5EF4-FFF2-40B4-BE49-F238E27FC236}">
                <a16:creationId xmlns:a16="http://schemas.microsoft.com/office/drawing/2014/main" id="{54344AB3-7F6F-4813-AEFD-4B2D030200D0}"/>
              </a:ext>
            </a:extLst>
          </p:cNvPr>
          <p:cNvSpPr txBox="1">
            <a:spLocks noChangeArrowheads="1"/>
          </p:cNvSpPr>
          <p:nvPr/>
        </p:nvSpPr>
        <p:spPr bwMode="auto">
          <a:xfrm>
            <a:off x="1371600" y="4022725"/>
            <a:ext cx="701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Drogen- und Medikamentensucht (BSGE 51, 44)</a:t>
            </a:r>
          </a:p>
        </p:txBody>
      </p:sp>
      <p:sp>
        <p:nvSpPr>
          <p:cNvPr id="103437" name="Text Box 11">
            <a:extLst>
              <a:ext uri="{FF2B5EF4-FFF2-40B4-BE49-F238E27FC236}">
                <a16:creationId xmlns:a16="http://schemas.microsoft.com/office/drawing/2014/main" id="{1E46727A-9337-4291-A5D0-2AC1BB50FCCD}"/>
              </a:ext>
            </a:extLst>
          </p:cNvPr>
          <p:cNvSpPr txBox="1">
            <a:spLocks noChangeArrowheads="1"/>
          </p:cNvSpPr>
          <p:nvPr/>
        </p:nvSpPr>
        <p:spPr bwMode="auto">
          <a:xfrm>
            <a:off x="1371600" y="4327525"/>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Psychische Erkrankungen (BSGE 59, 116)</a:t>
            </a:r>
          </a:p>
        </p:txBody>
      </p:sp>
      <p:sp>
        <p:nvSpPr>
          <p:cNvPr id="103438" name="Text Box 12">
            <a:extLst>
              <a:ext uri="{FF2B5EF4-FFF2-40B4-BE49-F238E27FC236}">
                <a16:creationId xmlns:a16="http://schemas.microsoft.com/office/drawing/2014/main" id="{178C7F1B-ECE2-4397-95B7-0E6C30E24BC0}"/>
              </a:ext>
            </a:extLst>
          </p:cNvPr>
          <p:cNvSpPr txBox="1">
            <a:spLocks noChangeArrowheads="1"/>
          </p:cNvSpPr>
          <p:nvPr/>
        </p:nvSpPr>
        <p:spPr bwMode="auto">
          <a:xfrm>
            <a:off x="1371600" y="45720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Transsexualität (BSGE 62, 83)</a:t>
            </a:r>
          </a:p>
        </p:txBody>
      </p:sp>
      <p:sp>
        <p:nvSpPr>
          <p:cNvPr id="103439" name="Text Box 13">
            <a:extLst>
              <a:ext uri="{FF2B5EF4-FFF2-40B4-BE49-F238E27FC236}">
                <a16:creationId xmlns:a16="http://schemas.microsoft.com/office/drawing/2014/main" id="{62981054-EB0B-4FE7-B666-78C7C65E96FF}"/>
              </a:ext>
            </a:extLst>
          </p:cNvPr>
          <p:cNvSpPr txBox="1">
            <a:spLocks noChangeArrowheads="1"/>
          </p:cNvSpPr>
          <p:nvPr/>
        </p:nvSpPr>
        <p:spPr bwMode="auto">
          <a:xfrm>
            <a:off x="1371600" y="4876800"/>
            <a:ext cx="6172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Zahnlosigkeit (BSGE 35, 105)</a:t>
            </a:r>
          </a:p>
        </p:txBody>
      </p:sp>
      <p:sp>
        <p:nvSpPr>
          <p:cNvPr id="103440" name="Rectangle 14">
            <a:extLst>
              <a:ext uri="{FF2B5EF4-FFF2-40B4-BE49-F238E27FC236}">
                <a16:creationId xmlns:a16="http://schemas.microsoft.com/office/drawing/2014/main" id="{0A8DBF4D-F3F4-4550-A2D8-A0F70EB519E5}"/>
              </a:ext>
            </a:extLst>
          </p:cNvPr>
          <p:cNvSpPr>
            <a:spLocks noGrp="1" noChangeArrowheads="1"/>
          </p:cNvSpPr>
          <p:nvPr>
            <p:ph type="title" idx="4294967295"/>
          </p:nvPr>
        </p:nvSpPr>
        <p:spPr/>
        <p:txBody>
          <a:bodyPr/>
          <a:lstStyle/>
          <a:p>
            <a:pPr eaLnBrk="1" hangingPunct="1"/>
            <a:r>
              <a:rPr lang="de-DE" altLang="de-DE"/>
              <a:t>Krankheit 12</a:t>
            </a:r>
          </a:p>
        </p:txBody>
      </p:sp>
      <p:sp>
        <p:nvSpPr>
          <p:cNvPr id="103441" name="Text Box 15">
            <a:extLst>
              <a:ext uri="{FF2B5EF4-FFF2-40B4-BE49-F238E27FC236}">
                <a16:creationId xmlns:a16="http://schemas.microsoft.com/office/drawing/2014/main" id="{53CB797F-B152-4C7A-A7E5-5DC122944A6D}"/>
              </a:ext>
            </a:extLst>
          </p:cNvPr>
          <p:cNvSpPr txBox="1">
            <a:spLocks noChangeArrowheads="1"/>
          </p:cNvSpPr>
          <p:nvPr/>
        </p:nvSpPr>
        <p:spPr bwMode="auto">
          <a:xfrm>
            <a:off x="1371600" y="5165725"/>
            <a:ext cx="5486400" cy="3968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sz="2000"/>
              <a:t>Unfruchtbarkeit (BSGE 59, 119)</a:t>
            </a:r>
          </a:p>
        </p:txBody>
      </p:sp>
      <p:sp>
        <p:nvSpPr>
          <p:cNvPr id="103442" name="Text Box 16">
            <a:extLst>
              <a:ext uri="{FF2B5EF4-FFF2-40B4-BE49-F238E27FC236}">
                <a16:creationId xmlns:a16="http://schemas.microsoft.com/office/drawing/2014/main" id="{F969441B-FC03-4F37-85FD-41AD846E6645}"/>
              </a:ext>
            </a:extLst>
          </p:cNvPr>
          <p:cNvSpPr txBox="1">
            <a:spLocks noChangeArrowheads="1"/>
          </p:cNvSpPr>
          <p:nvPr/>
        </p:nvSpPr>
        <p:spPr bwMode="auto">
          <a:xfrm>
            <a:off x="228600" y="5105400"/>
            <a:ext cx="914400" cy="457200"/>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t>Aber:</a:t>
            </a:r>
          </a:p>
        </p:txBody>
      </p:sp>
    </p:spTree>
  </p:cSld>
  <p:clrMapOvr>
    <a:masterClrMapping/>
  </p:clrMapOvr>
  <p:transition spd="med">
    <p:wipe dir="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ußzeilenplatzhalter 2">
            <a:extLst>
              <a:ext uri="{FF2B5EF4-FFF2-40B4-BE49-F238E27FC236}">
                <a16:creationId xmlns:a16="http://schemas.microsoft.com/office/drawing/2014/main" id="{4B95031F-1DB8-4F73-AF65-1FCB76FEBBE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r>
              <a:rPr lang="de-DE" altLang="de-DE" sz="1000"/>
              <a:t>Das  Leistungsrecht der gesetzlichen Kranken- und Pflegeversicherung; Sommersemester 2018</a:t>
            </a:r>
          </a:p>
        </p:txBody>
      </p:sp>
      <p:sp>
        <p:nvSpPr>
          <p:cNvPr id="104451" name="Foliennummernplatzhalter 3">
            <a:extLst>
              <a:ext uri="{FF2B5EF4-FFF2-40B4-BE49-F238E27FC236}">
                <a16:creationId xmlns:a16="http://schemas.microsoft.com/office/drawing/2014/main" id="{7C7FD5EF-0D9E-4AE0-BF87-ACF4B23AADA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E7857FF0-9952-4A87-9A49-55248D9F1355}" type="slidenum">
              <a:rPr lang="de-DE" altLang="de-DE" sz="1400"/>
              <a:pPr eaLnBrk="1" hangingPunct="1"/>
              <a:t>99</a:t>
            </a:fld>
            <a:endParaRPr lang="de-DE" altLang="de-DE" sz="1400"/>
          </a:p>
        </p:txBody>
      </p:sp>
      <p:sp>
        <p:nvSpPr>
          <p:cNvPr id="104452" name="Text Box 2">
            <a:extLst>
              <a:ext uri="{FF2B5EF4-FFF2-40B4-BE49-F238E27FC236}">
                <a16:creationId xmlns:a16="http://schemas.microsoft.com/office/drawing/2014/main" id="{68B690DD-3940-4CF5-9F48-E4CAA7F8D8BF}"/>
              </a:ext>
            </a:extLst>
          </p:cNvPr>
          <p:cNvSpPr txBox="1">
            <a:spLocks noChangeArrowheads="1"/>
          </p:cNvSpPr>
          <p:nvPr/>
        </p:nvSpPr>
        <p:spPr bwMode="auto">
          <a:xfrm>
            <a:off x="1828800" y="685800"/>
            <a:ext cx="6172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7350" indent="-38735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pPr>
            <a:r>
              <a:rPr lang="de-DE" altLang="de-DE">
                <a:latin typeface="Times New Roman" panose="02020603050405020304" pitchFamily="18" charset="0"/>
              </a:rPr>
              <a:t>D. Die Leistungen im Einzelnen</a:t>
            </a:r>
          </a:p>
          <a:p>
            <a:pPr eaLnBrk="1" hangingPunct="1">
              <a:spcBef>
                <a:spcPct val="50000"/>
              </a:spcBef>
            </a:pPr>
            <a:r>
              <a:rPr lang="de-DE" altLang="de-DE">
                <a:latin typeface="Times New Roman" panose="02020603050405020304" pitchFamily="18" charset="0"/>
              </a:rPr>
              <a:t>	</a:t>
            </a:r>
            <a:endParaRPr lang="de-DE" altLang="de-DE" sz="2000">
              <a:latin typeface="Times New Roman" panose="02020603050405020304" pitchFamily="18" charset="0"/>
            </a:endParaRPr>
          </a:p>
        </p:txBody>
      </p:sp>
      <p:sp>
        <p:nvSpPr>
          <p:cNvPr id="104453" name="Text Box 3">
            <a:extLst>
              <a:ext uri="{FF2B5EF4-FFF2-40B4-BE49-F238E27FC236}">
                <a16:creationId xmlns:a16="http://schemas.microsoft.com/office/drawing/2014/main" id="{C3011B42-AEB4-48C9-B330-229B4691EBEB}"/>
              </a:ext>
            </a:extLst>
          </p:cNvPr>
          <p:cNvSpPr txBox="1">
            <a:spLocks noChangeArrowheads="1"/>
          </p:cNvSpPr>
          <p:nvPr/>
        </p:nvSpPr>
        <p:spPr bwMode="auto">
          <a:xfrm>
            <a:off x="1257300" y="1295400"/>
            <a:ext cx="689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spcBef>
                <a:spcPct val="50000"/>
              </a:spcBef>
              <a:buFontTx/>
              <a:buAutoNum type="romanUcPeriod" startAt="3"/>
            </a:pPr>
            <a:r>
              <a:rPr lang="de-DE" altLang="de-DE" sz="2000">
                <a:latin typeface="Times New Roman" panose="02020603050405020304" pitchFamily="18" charset="0"/>
              </a:rPr>
              <a:t>Leistungen zur Behandlung einer Krankheit (Krankheit 13)</a:t>
            </a:r>
            <a:endParaRPr lang="de-DE" altLang="de-DE" sz="2000"/>
          </a:p>
        </p:txBody>
      </p:sp>
      <p:sp>
        <p:nvSpPr>
          <p:cNvPr id="104454" name="Text Box 4">
            <a:extLst>
              <a:ext uri="{FF2B5EF4-FFF2-40B4-BE49-F238E27FC236}">
                <a16:creationId xmlns:a16="http://schemas.microsoft.com/office/drawing/2014/main" id="{5E0D69BA-05E2-46B8-AA86-2A40008D2CC5}"/>
              </a:ext>
            </a:extLst>
          </p:cNvPr>
          <p:cNvSpPr txBox="1">
            <a:spLocks noChangeArrowheads="1"/>
          </p:cNvSpPr>
          <p:nvPr/>
        </p:nvSpPr>
        <p:spPr bwMode="auto">
          <a:xfrm>
            <a:off x="2019300" y="1981200"/>
            <a:ext cx="4953000" cy="457200"/>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1. Begriff der Krankheit</a:t>
            </a:r>
          </a:p>
        </p:txBody>
      </p:sp>
      <p:sp>
        <p:nvSpPr>
          <p:cNvPr id="104455" name="Text Box 5">
            <a:extLst>
              <a:ext uri="{FF2B5EF4-FFF2-40B4-BE49-F238E27FC236}">
                <a16:creationId xmlns:a16="http://schemas.microsoft.com/office/drawing/2014/main" id="{64979796-947D-4056-90BF-65C749969050}"/>
              </a:ext>
            </a:extLst>
          </p:cNvPr>
          <p:cNvSpPr txBox="1">
            <a:spLocks noChangeArrowheads="1"/>
          </p:cNvSpPr>
          <p:nvPr/>
        </p:nvSpPr>
        <p:spPr bwMode="auto">
          <a:xfrm>
            <a:off x="1600200" y="2438400"/>
            <a:ext cx="563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a:t>Einzelfälle:</a:t>
            </a:r>
          </a:p>
        </p:txBody>
      </p:sp>
      <p:sp>
        <p:nvSpPr>
          <p:cNvPr id="104456" name="Rectangle 14">
            <a:extLst>
              <a:ext uri="{FF2B5EF4-FFF2-40B4-BE49-F238E27FC236}">
                <a16:creationId xmlns:a16="http://schemas.microsoft.com/office/drawing/2014/main" id="{14BBE8D8-BBE8-41CF-A0C1-08EC45105C3F}"/>
              </a:ext>
            </a:extLst>
          </p:cNvPr>
          <p:cNvSpPr>
            <a:spLocks noGrp="1" noChangeArrowheads="1"/>
          </p:cNvSpPr>
          <p:nvPr>
            <p:ph type="title" idx="4294967295"/>
          </p:nvPr>
        </p:nvSpPr>
        <p:spPr/>
        <p:txBody>
          <a:bodyPr/>
          <a:lstStyle/>
          <a:p>
            <a:pPr eaLnBrk="1" hangingPunct="1"/>
            <a:r>
              <a:rPr lang="de-DE" altLang="de-DE"/>
              <a:t>Krankheit 13</a:t>
            </a:r>
          </a:p>
        </p:txBody>
      </p:sp>
      <p:sp>
        <p:nvSpPr>
          <p:cNvPr id="104457" name="Text Box 15">
            <a:extLst>
              <a:ext uri="{FF2B5EF4-FFF2-40B4-BE49-F238E27FC236}">
                <a16:creationId xmlns:a16="http://schemas.microsoft.com/office/drawing/2014/main" id="{94A5FD49-6F50-4A2F-A402-55F09C054D4E}"/>
              </a:ext>
            </a:extLst>
          </p:cNvPr>
          <p:cNvSpPr txBox="1">
            <a:spLocks noChangeArrowheads="1"/>
          </p:cNvSpPr>
          <p:nvPr/>
        </p:nvSpPr>
        <p:spPr bwMode="auto">
          <a:xfrm>
            <a:off x="1676400" y="3048000"/>
            <a:ext cx="5486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2000"/>
              <a:t>Unfruchtbarkeit (BSGE 59, 119)</a:t>
            </a:r>
          </a:p>
        </p:txBody>
      </p:sp>
      <p:sp>
        <p:nvSpPr>
          <p:cNvPr id="104458" name="Text Box 16">
            <a:extLst>
              <a:ext uri="{FF2B5EF4-FFF2-40B4-BE49-F238E27FC236}">
                <a16:creationId xmlns:a16="http://schemas.microsoft.com/office/drawing/2014/main" id="{AFE6E740-D10D-4CA5-B90D-C56A845BCE24}"/>
              </a:ext>
            </a:extLst>
          </p:cNvPr>
          <p:cNvSpPr txBox="1">
            <a:spLocks noChangeArrowheads="1"/>
          </p:cNvSpPr>
          <p:nvPr/>
        </p:nvSpPr>
        <p:spPr bwMode="auto">
          <a:xfrm>
            <a:off x="457200" y="3810000"/>
            <a:ext cx="8229600" cy="1738313"/>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algn="ctr" eaLnBrk="1" hangingPunct="1">
              <a:spcBef>
                <a:spcPct val="50000"/>
              </a:spcBef>
            </a:pPr>
            <a:r>
              <a:rPr lang="de-DE" altLang="de-DE" sz="1800" b="1">
                <a:latin typeface="Verdana" panose="020B0604030504040204" pitchFamily="34" charset="0"/>
              </a:rPr>
              <a:t>Leitsatz</a:t>
            </a:r>
          </a:p>
          <a:p>
            <a:pPr eaLnBrk="1" hangingPunct="1">
              <a:spcBef>
                <a:spcPct val="50000"/>
              </a:spcBef>
            </a:pPr>
            <a:r>
              <a:rPr lang="de-DE" altLang="de-DE" sz="2000"/>
              <a:t>Ein von der Versicherten ohne medizinische Indikation bewusst und gewollt herbeigeführter Zustand der Unfruchtbarkeit ist keine Krank-heit iS der gesetzlichen Krankenversicherung; insoweit besteht kein Anspruch auf Krankenhilfe zur Refertilisierung.</a:t>
            </a:r>
          </a:p>
        </p:txBody>
      </p:sp>
    </p:spTree>
  </p:cSld>
  <p:clrMapOvr>
    <a:masterClrMapping/>
  </p:clrMapOvr>
  <p:transition spd="med">
    <p:wipe dir="r"/>
  </p:transition>
</p:sld>
</file>

<file path=ppt/theme/theme1.xml><?xml version="1.0" encoding="utf-8"?>
<a:theme xmlns:a="http://schemas.openxmlformats.org/drawingml/2006/main" name="Übergänge">
  <a:themeElements>
    <a:clrScheme name="Übergänge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Übergänge">
      <a:majorFont>
        <a:latin typeface="Tahoma"/>
        <a:ea typeface=""/>
        <a:cs typeface=""/>
      </a:majorFont>
      <a:minorFont>
        <a:latin typeface="Tahom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Übergäng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Übergänge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Übergänge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Übergänge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Übergäng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Übergäng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Übergänge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TM10001115[[fn=Paket]]</Template>
  <TotalTime>0</TotalTime>
  <Words>25626</Words>
  <Application>Microsoft Office PowerPoint</Application>
  <PresentationFormat>Bildschirmpräsentation (4:3)</PresentationFormat>
  <Paragraphs>3780</Paragraphs>
  <Slides>328</Slides>
  <Notes>3</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328</vt:i4>
      </vt:variant>
    </vt:vector>
  </HeadingPairs>
  <TitlesOfParts>
    <vt:vector size="340" baseType="lpstr">
      <vt:lpstr>Arial Unicode MS</vt:lpstr>
      <vt:lpstr>Arial</vt:lpstr>
      <vt:lpstr>Arial Black</vt:lpstr>
      <vt:lpstr>Arial,Bold</vt:lpstr>
      <vt:lpstr>Helvetica</vt:lpstr>
      <vt:lpstr>MS Shell Dlg</vt:lpstr>
      <vt:lpstr>Symbol</vt:lpstr>
      <vt:lpstr>Tahoma</vt:lpstr>
      <vt:lpstr>Times New Roman</vt:lpstr>
      <vt:lpstr>Verdana</vt:lpstr>
      <vt:lpstr>Wingdings</vt:lpstr>
      <vt:lpstr>Übergänge</vt:lpstr>
      <vt:lpstr>Titelfolie</vt:lpstr>
      <vt:lpstr>Gliederung</vt:lpstr>
      <vt:lpstr>Gliederung verfassungsrechtl. Grundlagen</vt:lpstr>
      <vt:lpstr>Gliederung Allgemeine Grundlagen</vt:lpstr>
      <vt:lpstr>Gliederung Überblick Leistungsarten</vt:lpstr>
      <vt:lpstr>Gliederung Leistungen 1</vt:lpstr>
      <vt:lpstr>Gliederung Leistungen 2</vt:lpstr>
      <vt:lpstr>Gliederung Leistungen 3</vt:lpstr>
      <vt:lpstr>Gliederung Leistungen 4</vt:lpstr>
      <vt:lpstr>Gliederung Leistungen 5</vt:lpstr>
      <vt:lpstr>Gliederung Experimentierklauseln 1</vt:lpstr>
      <vt:lpstr>Gliederung Experimentierklauseln 2</vt:lpstr>
      <vt:lpstr>Gliederung Gesundheitsreform</vt:lpstr>
      <vt:lpstr>Gliederung PV</vt:lpstr>
      <vt:lpstr>Gliederung A „verfassungsrechtl. Grundlagen“</vt:lpstr>
      <vt:lpstr>Sozialstaatsprinzip 1</vt:lpstr>
      <vt:lpstr>Sozialstaatsprinzip 2</vt:lpstr>
      <vt:lpstr>Sozialstaatsprinzip 3</vt:lpstr>
      <vt:lpstr>Gestaltungsauftrag</vt:lpstr>
      <vt:lpstr>Grenzen</vt:lpstr>
      <vt:lpstr>Gliederung B „Allgemeine Grundlagen“</vt:lpstr>
      <vt:lpstr>Spannungsfeld 1</vt:lpstr>
      <vt:lpstr>Spannungsfeld 2</vt:lpstr>
      <vt:lpstr>Spannungsfeld 3</vt:lpstr>
      <vt:lpstr>Spannungsfeld 4</vt:lpstr>
      <vt:lpstr>Spannungsfeld 5</vt:lpstr>
      <vt:lpstr>Spannungsfeld 6</vt:lpstr>
      <vt:lpstr>Sachleistung 1</vt:lpstr>
      <vt:lpstr>Sachleistung 2</vt:lpstr>
      <vt:lpstr>Sachleistung 3</vt:lpstr>
      <vt:lpstr>Sachleistung 4</vt:lpstr>
      <vt:lpstr>Sachleistung 5</vt:lpstr>
      <vt:lpstr>Sachleistung 6</vt:lpstr>
      <vt:lpstr>Sachleistung 7</vt:lpstr>
      <vt:lpstr>Sachleistung 8</vt:lpstr>
      <vt:lpstr>Sachleistung 9</vt:lpstr>
      <vt:lpstr>Sachleistung 10</vt:lpstr>
      <vt:lpstr>Sachleistung 11</vt:lpstr>
      <vt:lpstr>Sachleistung 12</vt:lpstr>
      <vt:lpstr>Sachleistung 13</vt:lpstr>
      <vt:lpstr>Sachleistung 14</vt:lpstr>
      <vt:lpstr>Sachleistung 15</vt:lpstr>
      <vt:lpstr>Sachleistung 16</vt:lpstr>
      <vt:lpstr>Sachleistung 17</vt:lpstr>
      <vt:lpstr>Sachleistung 18</vt:lpstr>
      <vt:lpstr>Sachleistung 19</vt:lpstr>
      <vt:lpstr>Sachleistung 20</vt:lpstr>
      <vt:lpstr>Sachleistung 21</vt:lpstr>
      <vt:lpstr>Sachleistung 22</vt:lpstr>
      <vt:lpstr>Sachleistung 23</vt:lpstr>
      <vt:lpstr>Sachleistung 24</vt:lpstr>
      <vt:lpstr>Sachleistung 25</vt:lpstr>
      <vt:lpstr>Sachleistung 26</vt:lpstr>
      <vt:lpstr>Sachleistung 27</vt:lpstr>
      <vt:lpstr>Wirtschaftlichkeitsgrundsatz 1</vt:lpstr>
      <vt:lpstr>Wirtschaftlichkeitsgrundsatz 2</vt:lpstr>
      <vt:lpstr>Wirtschaftlichkeitsgrundsatz 3</vt:lpstr>
      <vt:lpstr>Wirtschaftlichkeitsgrundsatz 4</vt:lpstr>
      <vt:lpstr>Wirtschaftlichkeitsgrundsatz 5</vt:lpstr>
      <vt:lpstr>Wirtschaftlichkeitsgrundsatz 6</vt:lpstr>
      <vt:lpstr>Richtlinien 1</vt:lpstr>
      <vt:lpstr>Richtlinien 2</vt:lpstr>
      <vt:lpstr>Richtlinien 3</vt:lpstr>
      <vt:lpstr>Richtlinien 4</vt:lpstr>
      <vt:lpstr>Richtlinien 5</vt:lpstr>
      <vt:lpstr>Weitere Grundsätze</vt:lpstr>
      <vt:lpstr>Gliederung C „Überblick über Leistungsarten“</vt:lpstr>
      <vt:lpstr>Leistungsarten Einleitung 1</vt:lpstr>
      <vt:lpstr>Einleitung 2 Kostenübersicht</vt:lpstr>
      <vt:lpstr>Leistungsarten</vt:lpstr>
      <vt:lpstr>Gliederung D „Leistungen im Einzelnen“</vt:lpstr>
      <vt:lpstr>Verhütung v. Krankheiten 1</vt:lpstr>
      <vt:lpstr>Verhütung v. Krankheiten 2</vt:lpstr>
      <vt:lpstr>Verhütung v. Krankheiten 3</vt:lpstr>
      <vt:lpstr>Verhütung v. Krankheiten 4</vt:lpstr>
      <vt:lpstr>Verhütung v. Krankheiten 4</vt:lpstr>
      <vt:lpstr>Verhütung v. Krankheiten 5</vt:lpstr>
      <vt:lpstr>Verhütung v. Krankheiten 6</vt:lpstr>
      <vt:lpstr>Verhütung v. Krankheiten 6</vt:lpstr>
      <vt:lpstr>Verhütung v. Krankheiten 7</vt:lpstr>
      <vt:lpstr>Verhütung v. Krankheiten 8</vt:lpstr>
      <vt:lpstr>Verhütung v. Krankheiten 9</vt:lpstr>
      <vt:lpstr>Früherkennung 1</vt:lpstr>
      <vt:lpstr>Früherkennung 2</vt:lpstr>
      <vt:lpstr>Früherkennung 3</vt:lpstr>
      <vt:lpstr>Früherkennung 4</vt:lpstr>
      <vt:lpstr>Voraussetzungen 1</vt:lpstr>
      <vt:lpstr>Krankheit 2</vt:lpstr>
      <vt:lpstr>Krankheit 3</vt:lpstr>
      <vt:lpstr>Krankheit 4</vt:lpstr>
      <vt:lpstr>Krankheit 5</vt:lpstr>
      <vt:lpstr>Krankheit 6</vt:lpstr>
      <vt:lpstr>Krankheit 7</vt:lpstr>
      <vt:lpstr>Krankheit 8</vt:lpstr>
      <vt:lpstr>Krankheit 9</vt:lpstr>
      <vt:lpstr>Krankheit 10</vt:lpstr>
      <vt:lpstr>Krankheit 11</vt:lpstr>
      <vt:lpstr>Krankheit 12</vt:lpstr>
      <vt:lpstr>Krankheit 13</vt:lpstr>
      <vt:lpstr>Krankheit 14</vt:lpstr>
      <vt:lpstr>Krankheit 15</vt:lpstr>
      <vt:lpstr>Voraussetzungen 1</vt:lpstr>
      <vt:lpstr>Voraussetzungen 2</vt:lpstr>
      <vt:lpstr>Voraussetzungen 3</vt:lpstr>
      <vt:lpstr>Voraussetzungen 4</vt:lpstr>
      <vt:lpstr>Voraussetzungen 5</vt:lpstr>
      <vt:lpstr>Voraussetzungen 6</vt:lpstr>
      <vt:lpstr>Voraussetzungen 7</vt:lpstr>
      <vt:lpstr>Voraussetzungen 8</vt:lpstr>
      <vt:lpstr>Voraussetzungen 9</vt:lpstr>
      <vt:lpstr>Voraussetzungen 10</vt:lpstr>
      <vt:lpstr>Voraussetzungen 11</vt:lpstr>
      <vt:lpstr>Voraussetzungen 12</vt:lpstr>
      <vt:lpstr>Voraussetzungen 13</vt:lpstr>
      <vt:lpstr>Voraussetzungen 14</vt:lpstr>
      <vt:lpstr>Voraussetzungen 15</vt:lpstr>
      <vt:lpstr>Voraussetzungen 16</vt:lpstr>
      <vt:lpstr>Voraussetzungen 17</vt:lpstr>
      <vt:lpstr>Krankenbehandlung  (Katalog)</vt:lpstr>
      <vt:lpstr>Krankenbehandlung 1 (künstl. Befrucht.)</vt:lpstr>
      <vt:lpstr>Krankenbehandlung 2 (künstl. Befrucht.)</vt:lpstr>
      <vt:lpstr>Krankenbehandlung 3 (k. Befrucht.)</vt:lpstr>
      <vt:lpstr>Krankenbehandlung 4 (k. Befruchtung)</vt:lpstr>
      <vt:lpstr>Krankenbehandlung 5 (k. Befrucht.)</vt:lpstr>
      <vt:lpstr>Krankenbehandlung 1 (ärztl. Behandlung)</vt:lpstr>
      <vt:lpstr>Krankenbehandlung 2 (ärztl. Behandlung)</vt:lpstr>
      <vt:lpstr>Krankenbehandlung 3 (ärztl. Behandlung)</vt:lpstr>
      <vt:lpstr>Krankenbehandlung 4 (ärztl. Behandlung)</vt:lpstr>
      <vt:lpstr>Krankenbehandlung 1 (zahnärztl. Behandlung)</vt:lpstr>
      <vt:lpstr>Krankenbehandlung 2 (zahnärztl. Behandlung)</vt:lpstr>
      <vt:lpstr>Krankenbehandlung 3 (zahnärztl. Behandlung)</vt:lpstr>
      <vt:lpstr>Krankenbehandlung 4 (zahnärztl. Behandlung)</vt:lpstr>
      <vt:lpstr>Krankenbehandlung 5 (zahnärztl. Behandlung)</vt:lpstr>
      <vt:lpstr>Krankenbehandlung 6 (zahnärztl. Behandlung)</vt:lpstr>
      <vt:lpstr>Krankenbehandlung 1 (Psychotherap. Behandlung)</vt:lpstr>
      <vt:lpstr>Krankenbehandlung 2 (Psychotherap. Behandlung)</vt:lpstr>
      <vt:lpstr>Krankenbehandlung 3 (Psychotherap. Behandlung)</vt:lpstr>
      <vt:lpstr>Krankenbehandlung 4 (Psychotherap. Behandlung)</vt:lpstr>
      <vt:lpstr>Krankenbehandlung 5 (Psychotherap. Behandlung)</vt:lpstr>
      <vt:lpstr>Krankenbehandlung 6 (Psychotherap. Behandlung)</vt:lpstr>
      <vt:lpstr>Krankenbehandlung 7 (Psychotherap. Behandlung)</vt:lpstr>
      <vt:lpstr>Krankenbehandlung 8 (Psychotherap. Behandlung)</vt:lpstr>
      <vt:lpstr>Krankenbehandlung 18 (Psychotherap. Behandlung)</vt:lpstr>
      <vt:lpstr>Krankenbehandlung 1 (Praxisgebühr)</vt:lpstr>
      <vt:lpstr>Krankenbehandlung 2 (Praxisgebühr)</vt:lpstr>
      <vt:lpstr>Krankenbehandlung 1 (Kieferorthopädie)</vt:lpstr>
      <vt:lpstr>Krankenbehandlung 2 (Kieferorthopädie)</vt:lpstr>
      <vt:lpstr>Krankenbehandlung 3 (Kieferorthopädie)</vt:lpstr>
      <vt:lpstr>Krankenbehandlung 4 (Kieferorthopädie)</vt:lpstr>
      <vt:lpstr>Krankenbehandlung 1 (Arzneimittel)</vt:lpstr>
      <vt:lpstr>Krankenbehandlung 2 (Arzneimittel)</vt:lpstr>
      <vt:lpstr>Krankenbehandlung 3 (Arzneimittel)</vt:lpstr>
      <vt:lpstr>Krankenbehandlung 4 (Arzneimittel)</vt:lpstr>
      <vt:lpstr>Krankenbehandlung 5 (Arzneimittel)</vt:lpstr>
      <vt:lpstr>Krankenbehandlung 6 (Arzneimittel)</vt:lpstr>
      <vt:lpstr>Krankenbehandlung 7 (Arzneimittel)</vt:lpstr>
      <vt:lpstr>Krankenbehandlung 8 (Arzneimittel)</vt:lpstr>
      <vt:lpstr>Krankenbehandlung 9 (Arzneimittel)</vt:lpstr>
      <vt:lpstr>Krankenbehandlung 10 (Arzneimittel)</vt:lpstr>
      <vt:lpstr>Krankenbehandlung 11 (Arzneimittel)</vt:lpstr>
      <vt:lpstr>Krankenbehandlung 12 (Arzneimittel)</vt:lpstr>
      <vt:lpstr>Krankenbehandlung 13 (Arzneimittel)</vt:lpstr>
      <vt:lpstr>Krankenbehandlung 14 (Arzneimittel)</vt:lpstr>
      <vt:lpstr>Krankenbehandlung 15 (Arzneimittel)</vt:lpstr>
      <vt:lpstr>Krankenbehandlung 16 (Arzneimittel)</vt:lpstr>
      <vt:lpstr>Krankenbehandlung 17 (Arzneimittel)</vt:lpstr>
      <vt:lpstr>Krankenbehandlung 18 (Arzneimittel)</vt:lpstr>
      <vt:lpstr>Krankenbehandlung 19 (Arzneimittel)</vt:lpstr>
      <vt:lpstr>Krankenbehandlung 20 (Arzneimittel)</vt:lpstr>
      <vt:lpstr>Krankenbehandlung 21 (Arzneimittel)</vt:lpstr>
      <vt:lpstr>Krankenbehandlung 22 (Arzneimittel)</vt:lpstr>
      <vt:lpstr>Krankenbehandlung 23 (Arzneimittel)</vt:lpstr>
      <vt:lpstr>Krankenbehandlung 24 (Arzneimittel)</vt:lpstr>
      <vt:lpstr>Krankenbehandlung 25 (Arzneimittel)</vt:lpstr>
      <vt:lpstr>Krankenbehandlung 26 (Arzneimittel)</vt:lpstr>
      <vt:lpstr>Krankenbehandlung 27 (Arzneimittel)</vt:lpstr>
      <vt:lpstr>Krankenbehandlung 28 (Arzneimittel)</vt:lpstr>
      <vt:lpstr>Krankenbehandlung 29 (Arzneimittel)</vt:lpstr>
      <vt:lpstr>Krankenbehandlung 30 (Arzneimittel)</vt:lpstr>
      <vt:lpstr>Krankenbehandlung 31 (Arzneimittel)</vt:lpstr>
      <vt:lpstr>Krankenbehandlung 32 (Arzneimittel)</vt:lpstr>
      <vt:lpstr>Krankenbehandlung 33 (Arzneimittel)</vt:lpstr>
      <vt:lpstr>Krankenbehandlung 34 (Arzneimittel)</vt:lpstr>
      <vt:lpstr>Krankenbehandlung 35 (Arzneimittel)</vt:lpstr>
      <vt:lpstr>Krankenbehandlung 36 (Arzneimittel)</vt:lpstr>
      <vt:lpstr>Krankenbehandlung 37 (Arzneimittel)</vt:lpstr>
      <vt:lpstr>Krankenbehandlung 38 (Arzneimittel)</vt:lpstr>
      <vt:lpstr>Krankenbehandlung 39 (Arzneimittel)</vt:lpstr>
      <vt:lpstr>Krankenbehandlung 40 (Arzneimittel)</vt:lpstr>
      <vt:lpstr>Krankenbehandlung 41 (Arzneimittel)</vt:lpstr>
      <vt:lpstr>Krankenbehandlung 42 (Arzneimittel)</vt:lpstr>
      <vt:lpstr>Krankenbehandlung 43 (Arzneimittel)</vt:lpstr>
      <vt:lpstr>Krankenbehandlung 1 (Heilmittel)</vt:lpstr>
      <vt:lpstr>Krankenbehandlung 2 (Heilmittel)</vt:lpstr>
      <vt:lpstr>Krankenbehandlung 3 (Heilmittel)</vt:lpstr>
      <vt:lpstr>Krankenbehandlung 4 (Heilmittel)</vt:lpstr>
      <vt:lpstr>Krankenbehandlung 5 (Heilmittel)</vt:lpstr>
      <vt:lpstr>Krankenbehandlung 6 (Heilmittel)</vt:lpstr>
      <vt:lpstr>Krankenbehandlung 7 (Heilmittel)</vt:lpstr>
      <vt:lpstr>Krankenbehandlung 8 (Heilmittel)</vt:lpstr>
      <vt:lpstr>Krankenbehandlung 9 (Heilmittel)</vt:lpstr>
      <vt:lpstr>Krankenbehandlung 1 (Hilfsmittel)</vt:lpstr>
      <vt:lpstr>Krankenbehandlung 2 (Hilfsmittel)</vt:lpstr>
      <vt:lpstr>Krankenbehandlung 3 (Hilfsmittel)</vt:lpstr>
      <vt:lpstr>Krankenbehandlung 4 (Hilfsmittel)</vt:lpstr>
      <vt:lpstr>Krankenbehandlung 5 (Hilfsmittel)</vt:lpstr>
      <vt:lpstr>Krankenbehandlung 6 (Hilfsmittel)</vt:lpstr>
      <vt:lpstr>Krankenbehandlung 7 (Hilfsmittel)</vt:lpstr>
      <vt:lpstr>Krankenbehandlung 8 (Hilfsmittel)</vt:lpstr>
      <vt:lpstr>Krankenbehandlung 9 (Hilfsmittel)</vt:lpstr>
      <vt:lpstr>Krankenbehandlung 10 (Hilfsmittel)</vt:lpstr>
      <vt:lpstr>Krankenbehandlung 12 (Hilfsmittel)</vt:lpstr>
      <vt:lpstr>Krankenbehandlung 13 (Hilfsmittel)</vt:lpstr>
      <vt:lpstr>Krankenbehandlung 13 (Hilfsmittel)</vt:lpstr>
      <vt:lpstr>Krankenbehandlung 13 (Hilfsmittel)</vt:lpstr>
      <vt:lpstr>Krankenbehandlung 14 (Hilfsmittel)</vt:lpstr>
      <vt:lpstr>Krankenbehandlung 15 (Hilfsmittel)</vt:lpstr>
      <vt:lpstr>Krankenbehandlung 16 (Hilfsmittel)</vt:lpstr>
      <vt:lpstr>Krankenbehandlung 17 (Hilfsmittel)</vt:lpstr>
      <vt:lpstr>Krankenbehandlung 18 (Hilfsmittel)</vt:lpstr>
      <vt:lpstr>Krankenbehandlung 1 (Häusliche Krankenpflege)</vt:lpstr>
      <vt:lpstr>Krankenbehandlung 2 (Häusliche Krankenpflege)</vt:lpstr>
      <vt:lpstr>Krankenbehandlung 3 (Häusliche Krankenpflege)</vt:lpstr>
      <vt:lpstr>Krankenbehandlung 1 (Soziotherapie)</vt:lpstr>
      <vt:lpstr>Krankenbehandlung 2 (Soziotherapie)</vt:lpstr>
      <vt:lpstr>Krankenbehandlung 3 (Soziotherapie)</vt:lpstr>
      <vt:lpstr>Krankenbehandlung 1 (Haushaltshilfe)</vt:lpstr>
      <vt:lpstr>Krankenbehandlung 2 (Haushaltshilfe)</vt:lpstr>
      <vt:lpstr>Krankenbehandlung 3 (Haushaltshilfe)</vt:lpstr>
      <vt:lpstr>Krankenbehandlung 1 (Krankenhaus)</vt:lpstr>
      <vt:lpstr>Krankenbehandlung 2 (Krankenhaus)</vt:lpstr>
      <vt:lpstr>Krankenbehandlung 3 (Krankenhaus)</vt:lpstr>
      <vt:lpstr>Krankenbehandlung 5 (Krankenhaus)</vt:lpstr>
      <vt:lpstr>Krankenbehandlung 6 (Krankenhaus)</vt:lpstr>
      <vt:lpstr>Krankenbehandlung 7 (Krankenhaus)</vt:lpstr>
      <vt:lpstr>Krankenbehandlung 1 (Hospiz)</vt:lpstr>
      <vt:lpstr>Krankenbehandlung 2 (Hospiz)</vt:lpstr>
      <vt:lpstr>Krankenbehandlung 3 (Hospiz)</vt:lpstr>
      <vt:lpstr>Krankenbehandlung 4 (Hospiz)</vt:lpstr>
      <vt:lpstr>Krankenbehandlung 1 (Reha)</vt:lpstr>
      <vt:lpstr>Krankenbehandlung 2 (Reha)</vt:lpstr>
      <vt:lpstr>Krankenbehandlung 3 (Reha)</vt:lpstr>
      <vt:lpstr>Krankenbehandlung 4 (Reha)</vt:lpstr>
      <vt:lpstr>Krankenbehandlung 5 (Reha)</vt:lpstr>
      <vt:lpstr>Krankenbehandlung 1 (Krankengeld)</vt:lpstr>
      <vt:lpstr>Krankenbehandlung 1 (Zahnersatz)</vt:lpstr>
      <vt:lpstr>Krankenbehandlung 2 (Zahnersatz)</vt:lpstr>
      <vt:lpstr>Krankenbehandlung 3 (Zahnersatz)</vt:lpstr>
      <vt:lpstr>Krankenbehandlung 4 (Zahnersatz)</vt:lpstr>
      <vt:lpstr>Krankenbehandlung 5 (Zahnersatz)</vt:lpstr>
      <vt:lpstr>Krankenbehandlung 6 (Zahnersatz)</vt:lpstr>
      <vt:lpstr>Krankenbehandlung 7 (Zahnersatz)</vt:lpstr>
      <vt:lpstr>Krankenbehandlung 8 (Zahnersatz)</vt:lpstr>
      <vt:lpstr>Krankenbehandlung 1 (Fahrkosten)</vt:lpstr>
      <vt:lpstr>Krankenbehandlung 2 (Fahrkosten)</vt:lpstr>
      <vt:lpstr>Krankenbehandlung 3 (Fahrkosten)</vt:lpstr>
      <vt:lpstr>Krankenbehandlung 1 (Zuzahlungen)</vt:lpstr>
      <vt:lpstr>Krankenbehandlung 2 (Zuzahlungen)</vt:lpstr>
      <vt:lpstr>Krankenbehandlung 3 (Zuzahlungen)</vt:lpstr>
      <vt:lpstr>Krankenbehandlung 4 (Zuzahlungen)</vt:lpstr>
      <vt:lpstr>Krankenbehandlung 5 (Zuzahlungen)</vt:lpstr>
      <vt:lpstr>Krankenbehandlung 6 (Zuzahlungen)</vt:lpstr>
      <vt:lpstr>Gliederung E „Experimentierklauseln“</vt:lpstr>
      <vt:lpstr>Experimhentierklausel 1</vt:lpstr>
      <vt:lpstr>Experimentierklausel 2</vt:lpstr>
      <vt:lpstr>Experimentierklausel 3</vt:lpstr>
      <vt:lpstr>Experimentierklausel 4</vt:lpstr>
      <vt:lpstr>Experimentierklausel 5</vt:lpstr>
      <vt:lpstr>Experimentierklausel 6</vt:lpstr>
      <vt:lpstr>Experimentierklausel 7</vt:lpstr>
      <vt:lpstr>Bonusregelungen 1</vt:lpstr>
      <vt:lpstr>Bonusregelungen 2</vt:lpstr>
      <vt:lpstr>Bonusregelungen 2</vt:lpstr>
      <vt:lpstr>Bonusregelungen 3</vt:lpstr>
      <vt:lpstr>Bonusregelungen 4</vt:lpstr>
      <vt:lpstr>Behandlungsfehler</vt:lpstr>
      <vt:lpstr>DMP 1</vt:lpstr>
      <vt:lpstr>DMP 4</vt:lpstr>
      <vt:lpstr>DMP 5</vt:lpstr>
      <vt:lpstr>DMP 7</vt:lpstr>
      <vt:lpstr>DMP 8</vt:lpstr>
      <vt:lpstr>DMP 9</vt:lpstr>
      <vt:lpstr>DMP 10</vt:lpstr>
      <vt:lpstr>IV 1</vt:lpstr>
      <vt:lpstr>IV 3</vt:lpstr>
      <vt:lpstr>IV 2</vt:lpstr>
      <vt:lpstr>IV 5</vt:lpstr>
      <vt:lpstr>IV 6</vt:lpstr>
      <vt:lpstr>IV 7</vt:lpstr>
      <vt:lpstr>Gliederung F „Rechtsschutz“</vt:lpstr>
      <vt:lpstr>Gliederung G „Gesundheitsreform“</vt:lpstr>
      <vt:lpstr>Gesundheitsreform</vt:lpstr>
      <vt:lpstr>Gesundheitsreform</vt:lpstr>
      <vt:lpstr>Gesundheitsreform</vt:lpstr>
      <vt:lpstr>Gesundheitsreform</vt:lpstr>
      <vt:lpstr>Gesundheitsreform</vt:lpstr>
      <vt:lpstr>Gesundheitsreform</vt:lpstr>
      <vt:lpstr>Gesundheitsreform</vt:lpstr>
      <vt:lpstr>Gesundheitsreform</vt:lpstr>
      <vt:lpstr>Gesundheitsreform</vt:lpstr>
      <vt:lpstr>Gesundheitsreform</vt:lpstr>
      <vt:lpstr>Gliederung H „PV“</vt:lpstr>
      <vt:lpstr>PV 1</vt:lpstr>
      <vt:lpstr>PV 2</vt:lpstr>
      <vt:lpstr>PowerPoint-Präsentation</vt:lpstr>
      <vt:lpstr>PowerPoint-Präsentation</vt:lpstr>
      <vt:lpstr>PV 4</vt:lpstr>
      <vt:lpstr>PV 5</vt:lpstr>
      <vt:lpstr>PV 5</vt:lpstr>
      <vt:lpstr>PV 5</vt:lpstr>
      <vt:lpstr>PV 5</vt:lpstr>
      <vt:lpstr>PV 6</vt:lpstr>
      <vt:lpstr>PV 7</vt:lpstr>
      <vt:lpstr>PV 8</vt:lpstr>
      <vt:lpstr>PV 9</vt:lpstr>
      <vt:lpstr>PV 10</vt:lpstr>
      <vt:lpstr>PV 11</vt:lpstr>
      <vt:lpstr>PV 12</vt:lpstr>
      <vt:lpstr>PV 13</vt:lpstr>
      <vt:lpstr>PV 14</vt:lpstr>
      <vt:lpstr>PV 15</vt:lpstr>
      <vt:lpstr>PV 16</vt:lpstr>
      <vt:lpstr>PV 17</vt:lpstr>
      <vt:lpstr>PV 18</vt:lpstr>
      <vt:lpstr>PV 19</vt:lpstr>
      <vt:lpstr>PV 20</vt:lpstr>
      <vt:lpstr>PV 21</vt:lpstr>
      <vt:lpstr>PowerPoint-Präsentation</vt:lpstr>
    </vt:vector>
  </TitlesOfParts>
  <Company>AOK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h439090</dc:creator>
  <cp:lastModifiedBy>Roland Dahm</cp:lastModifiedBy>
  <cp:revision>418</cp:revision>
  <cp:lastPrinted>1601-01-01T00:00:00Z</cp:lastPrinted>
  <dcterms:created xsi:type="dcterms:W3CDTF">2006-09-08T11:04:45Z</dcterms:created>
  <dcterms:modified xsi:type="dcterms:W3CDTF">2018-07-04T18:45:55Z</dcterms:modified>
</cp:coreProperties>
</file>