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73" r:id="rId2"/>
  </p:sldMasterIdLst>
  <p:sldIdLst>
    <p:sldId id="256" r:id="rId3"/>
    <p:sldId id="257" r:id="rId4"/>
    <p:sldId id="324" r:id="rId5"/>
    <p:sldId id="325" r:id="rId6"/>
    <p:sldId id="432" r:id="rId7"/>
    <p:sldId id="466" r:id="rId8"/>
    <p:sldId id="438" r:id="rId9"/>
    <p:sldId id="440" r:id="rId10"/>
    <p:sldId id="449" r:id="rId11"/>
    <p:sldId id="443" r:id="rId12"/>
    <p:sldId id="459" r:id="rId13"/>
    <p:sldId id="461" r:id="rId14"/>
    <p:sldId id="332" r:id="rId15"/>
    <p:sldId id="323" r:id="rId16"/>
    <p:sldId id="258" r:id="rId17"/>
    <p:sldId id="259" r:id="rId18"/>
    <p:sldId id="1510" r:id="rId19"/>
    <p:sldId id="274" r:id="rId20"/>
    <p:sldId id="275" r:id="rId21"/>
    <p:sldId id="265" r:id="rId22"/>
    <p:sldId id="267" r:id="rId23"/>
    <p:sldId id="260" r:id="rId24"/>
    <p:sldId id="1509" r:id="rId25"/>
    <p:sldId id="270" r:id="rId26"/>
    <p:sldId id="320" r:id="rId27"/>
    <p:sldId id="1511" r:id="rId28"/>
    <p:sldId id="277" r:id="rId29"/>
    <p:sldId id="279" r:id="rId30"/>
    <p:sldId id="659" r:id="rId31"/>
    <p:sldId id="1512" r:id="rId32"/>
    <p:sldId id="657" r:id="rId33"/>
    <p:sldId id="658" r:id="rId34"/>
    <p:sldId id="264" r:id="rId35"/>
    <p:sldId id="280" r:id="rId36"/>
    <p:sldId id="281" r:id="rId37"/>
    <p:sldId id="282" r:id="rId38"/>
    <p:sldId id="283" r:id="rId39"/>
    <p:sldId id="654" r:id="rId40"/>
    <p:sldId id="655" r:id="rId41"/>
    <p:sldId id="1513" r:id="rId42"/>
    <p:sldId id="651" r:id="rId43"/>
    <p:sldId id="652" r:id="rId44"/>
    <p:sldId id="1514" r:id="rId45"/>
    <p:sldId id="1515" r:id="rId46"/>
    <p:sldId id="1516" r:id="rId47"/>
    <p:sldId id="1517" r:id="rId48"/>
    <p:sldId id="653" r:id="rId49"/>
    <p:sldId id="284" r:id="rId50"/>
    <p:sldId id="290" r:id="rId51"/>
    <p:sldId id="306" r:id="rId52"/>
    <p:sldId id="329" r:id="rId53"/>
    <p:sldId id="1503" r:id="rId54"/>
    <p:sldId id="1504" r:id="rId55"/>
    <p:sldId id="1505" r:id="rId56"/>
    <p:sldId id="1508" r:id="rId57"/>
    <p:sldId id="1507" r:id="rId58"/>
    <p:sldId id="660" r:id="rId59"/>
    <p:sldId id="1523" r:id="rId60"/>
    <p:sldId id="387" r:id="rId61"/>
    <p:sldId id="442" r:id="rId62"/>
    <p:sldId id="457" r:id="rId63"/>
    <p:sldId id="458" r:id="rId64"/>
    <p:sldId id="1524" r:id="rId65"/>
    <p:sldId id="1525" r:id="rId66"/>
    <p:sldId id="1526" r:id="rId67"/>
    <p:sldId id="445" r:id="rId68"/>
    <p:sldId id="1491" r:id="rId69"/>
    <p:sldId id="1487" r:id="rId70"/>
    <p:sldId id="1492" r:id="rId71"/>
    <p:sldId id="476" r:id="rId72"/>
    <p:sldId id="1493" r:id="rId73"/>
    <p:sldId id="473" r:id="rId74"/>
    <p:sldId id="478" r:id="rId75"/>
    <p:sldId id="480" r:id="rId76"/>
    <p:sldId id="467" r:id="rId77"/>
    <p:sldId id="468" r:id="rId78"/>
    <p:sldId id="469" r:id="rId79"/>
    <p:sldId id="288" r:id="rId80"/>
    <p:sldId id="295" r:id="rId81"/>
    <p:sldId id="656" r:id="rId82"/>
    <p:sldId id="294" r:id="rId83"/>
    <p:sldId id="322" r:id="rId84"/>
    <p:sldId id="289" r:id="rId85"/>
    <p:sldId id="303" r:id="rId86"/>
    <p:sldId id="304" r:id="rId87"/>
    <p:sldId id="291" r:id="rId88"/>
    <p:sldId id="1518" r:id="rId89"/>
    <p:sldId id="1519" r:id="rId90"/>
    <p:sldId id="1520" r:id="rId91"/>
    <p:sldId id="1521" r:id="rId92"/>
    <p:sldId id="1522" r:id="rId93"/>
    <p:sldId id="262" r:id="rId94"/>
    <p:sldId id="263" r:id="rId95"/>
    <p:sldId id="309" r:id="rId96"/>
    <p:sldId id="310" r:id="rId97"/>
    <p:sldId id="1499" r:id="rId98"/>
    <p:sldId id="313" r:id="rId99"/>
    <p:sldId id="316" r:id="rId100"/>
    <p:sldId id="317" r:id="rId101"/>
    <p:sldId id="318" r:id="rId102"/>
    <p:sldId id="1500" r:id="rId103"/>
    <p:sldId id="1501" r:id="rId104"/>
    <p:sldId id="1502" r:id="rId105"/>
    <p:sldId id="326" r:id="rId106"/>
    <p:sldId id="1495" r:id="rId107"/>
    <p:sldId id="1496" r:id="rId108"/>
    <p:sldId id="1497" r:id="rId109"/>
    <p:sldId id="1498" r:id="rId110"/>
    <p:sldId id="319" r:id="rId111"/>
  </p:sldIdLst>
  <p:sldSz cx="9144000" cy="6858000" type="screen4x3"/>
  <p:notesSz cx="6797675" cy="9926638"/>
  <p:defaultTex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B6D4"/>
    <a:srgbClr val="B40000"/>
    <a:srgbClr val="94795E"/>
    <a:srgbClr val="CBA46B"/>
    <a:srgbClr val="CC9900"/>
    <a:srgbClr val="000066"/>
    <a:srgbClr val="B2545C"/>
    <a:srgbClr val="5032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022" autoAdjust="0"/>
    <p:restoredTop sz="94660"/>
  </p:normalViewPr>
  <p:slideViewPr>
    <p:cSldViewPr>
      <p:cViewPr varScale="1">
        <p:scale>
          <a:sx n="150" d="100"/>
          <a:sy n="150" d="100"/>
        </p:scale>
        <p:origin x="1890" y="108"/>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slide" Target="slides/slide108.xml"/><Relationship Id="rId115"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lumMod val="85000"/>
              </a:schemeClr>
            </a:solidFill>
            <a:ln>
              <a:solidFill>
                <a:schemeClr val="bg1"/>
              </a:solidFill>
            </a:ln>
          </c:spPr>
          <c:dPt>
            <c:idx val="0"/>
            <c:bubble3D val="0"/>
            <c:spPr>
              <a:solidFill>
                <a:schemeClr val="accent2"/>
              </a:solidFill>
              <a:ln>
                <a:solidFill>
                  <a:schemeClr val="bg1"/>
                </a:solidFill>
              </a:ln>
            </c:spPr>
            <c:extLst>
              <c:ext xmlns:c16="http://schemas.microsoft.com/office/drawing/2014/chart" uri="{C3380CC4-5D6E-409C-BE32-E72D297353CC}">
                <c16:uniqueId val="{00000001-0AEC-0C4F-A376-AC712C85E623}"/>
              </c:ext>
            </c:extLst>
          </c:dPt>
          <c:dPt>
            <c:idx val="1"/>
            <c:bubble3D val="0"/>
            <c:spPr>
              <a:solidFill>
                <a:schemeClr val="accent6"/>
              </a:solidFill>
              <a:ln>
                <a:solidFill>
                  <a:schemeClr val="bg1"/>
                </a:solidFill>
              </a:ln>
            </c:spPr>
            <c:extLst>
              <c:ext xmlns:c16="http://schemas.microsoft.com/office/drawing/2014/chart" uri="{C3380CC4-5D6E-409C-BE32-E72D297353CC}">
                <c16:uniqueId val="{00000003-0AEC-0C4F-A376-AC712C85E623}"/>
              </c:ext>
            </c:extLst>
          </c:dPt>
          <c:dPt>
            <c:idx val="2"/>
            <c:bubble3D val="0"/>
            <c:spPr>
              <a:solidFill>
                <a:schemeClr val="accent3"/>
              </a:solidFill>
              <a:ln>
                <a:solidFill>
                  <a:schemeClr val="bg1"/>
                </a:solidFill>
              </a:ln>
            </c:spPr>
            <c:extLst>
              <c:ext xmlns:c16="http://schemas.microsoft.com/office/drawing/2014/chart" uri="{C3380CC4-5D6E-409C-BE32-E72D297353CC}">
                <c16:uniqueId val="{00000005-0AEC-0C4F-A376-AC712C85E623}"/>
              </c:ext>
            </c:extLst>
          </c:dPt>
          <c:dPt>
            <c:idx val="3"/>
            <c:bubble3D val="0"/>
            <c:spPr>
              <a:solidFill>
                <a:schemeClr val="accent2"/>
              </a:solidFill>
              <a:ln>
                <a:solidFill>
                  <a:schemeClr val="bg1"/>
                </a:solidFill>
              </a:ln>
            </c:spPr>
            <c:extLst>
              <c:ext xmlns:c16="http://schemas.microsoft.com/office/drawing/2014/chart" uri="{C3380CC4-5D6E-409C-BE32-E72D297353CC}">
                <c16:uniqueId val="{00000007-0AEC-0C4F-A376-AC712C85E623}"/>
              </c:ext>
            </c:extLst>
          </c:dPt>
          <c:cat>
            <c:strRef>
              <c:f>Sheet1!$A$2:$A$4</c:f>
              <c:strCache>
                <c:ptCount val="3"/>
                <c:pt idx="0">
                  <c:v>1st Qtr</c:v>
                </c:pt>
                <c:pt idx="1">
                  <c:v>2nd Qtr</c:v>
                </c:pt>
                <c:pt idx="2">
                  <c:v>1st Qtr</c:v>
                </c:pt>
              </c:strCache>
            </c:strRef>
          </c:cat>
          <c:val>
            <c:numRef>
              <c:f>Sheet1!$B$2:$B$4</c:f>
              <c:numCache>
                <c:formatCode>General</c:formatCode>
                <c:ptCount val="3"/>
                <c:pt idx="0">
                  <c:v>0.2024793388429752</c:v>
                </c:pt>
                <c:pt idx="1">
                  <c:v>0.27685950413223143</c:v>
                </c:pt>
                <c:pt idx="2">
                  <c:v>0.52066115702479343</c:v>
                </c:pt>
              </c:numCache>
            </c:numRef>
          </c:val>
          <c:extLst>
            <c:ext xmlns:c16="http://schemas.microsoft.com/office/drawing/2014/chart" uri="{C3380CC4-5D6E-409C-BE32-E72D297353CC}">
              <c16:uniqueId val="{00000008-0AEC-0C4F-A376-AC712C85E623}"/>
            </c:ext>
          </c:extLst>
        </c:ser>
        <c:dLbls>
          <c:showLegendKey val="0"/>
          <c:showVal val="0"/>
          <c:showCatName val="0"/>
          <c:showSerName val="0"/>
          <c:showPercent val="0"/>
          <c:showBubbleSize val="0"/>
          <c:showLeaderLines val="1"/>
        </c:dLbls>
        <c:firstSliceAng val="65"/>
        <c:holeSize val="33"/>
      </c:doughnutChart>
    </c:plotArea>
    <c:plotVisOnly val="1"/>
    <c:dispBlanksAs val="zero"/>
    <c:showDLblsOverMax val="0"/>
  </c:chart>
  <c:spPr>
    <a:ln>
      <a:noFill/>
    </a:ln>
  </c:spPr>
  <c:txPr>
    <a:bodyPr/>
    <a:lstStyle/>
    <a:p>
      <a:pPr rtl="0">
        <a:defRPr sz="1800" baseline="-25000"/>
      </a:pPr>
      <a:endParaRPr lang="de-D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lumMod val="85000"/>
              </a:schemeClr>
            </a:solidFill>
            <a:ln>
              <a:solidFill>
                <a:schemeClr val="bg1"/>
              </a:solidFill>
            </a:ln>
          </c:spPr>
          <c:dPt>
            <c:idx val="0"/>
            <c:bubble3D val="0"/>
            <c:spPr>
              <a:solidFill>
                <a:schemeClr val="accent2"/>
              </a:solidFill>
              <a:ln>
                <a:solidFill>
                  <a:schemeClr val="bg1"/>
                </a:solidFill>
              </a:ln>
            </c:spPr>
            <c:extLst>
              <c:ext xmlns:c16="http://schemas.microsoft.com/office/drawing/2014/chart" uri="{C3380CC4-5D6E-409C-BE32-E72D297353CC}">
                <c16:uniqueId val="{00000001-0AEC-0C4F-A376-AC712C85E623}"/>
              </c:ext>
            </c:extLst>
          </c:dPt>
          <c:dPt>
            <c:idx val="1"/>
            <c:bubble3D val="0"/>
            <c:spPr>
              <a:solidFill>
                <a:schemeClr val="accent6"/>
              </a:solidFill>
              <a:ln>
                <a:solidFill>
                  <a:schemeClr val="bg1"/>
                </a:solidFill>
              </a:ln>
            </c:spPr>
            <c:extLst>
              <c:ext xmlns:c16="http://schemas.microsoft.com/office/drawing/2014/chart" uri="{C3380CC4-5D6E-409C-BE32-E72D297353CC}">
                <c16:uniqueId val="{00000003-0AEC-0C4F-A376-AC712C85E623}"/>
              </c:ext>
            </c:extLst>
          </c:dPt>
          <c:dPt>
            <c:idx val="2"/>
            <c:bubble3D val="0"/>
            <c:spPr>
              <a:solidFill>
                <a:schemeClr val="accent3"/>
              </a:solidFill>
              <a:ln>
                <a:solidFill>
                  <a:schemeClr val="bg1"/>
                </a:solidFill>
              </a:ln>
            </c:spPr>
            <c:extLst>
              <c:ext xmlns:c16="http://schemas.microsoft.com/office/drawing/2014/chart" uri="{C3380CC4-5D6E-409C-BE32-E72D297353CC}">
                <c16:uniqueId val="{00000005-0AEC-0C4F-A376-AC712C85E623}"/>
              </c:ext>
            </c:extLst>
          </c:dPt>
          <c:dPt>
            <c:idx val="3"/>
            <c:bubble3D val="0"/>
            <c:spPr>
              <a:solidFill>
                <a:schemeClr val="accent4">
                  <a:lumMod val="75000"/>
                </a:schemeClr>
              </a:solidFill>
              <a:ln>
                <a:solidFill>
                  <a:schemeClr val="bg1"/>
                </a:solidFill>
              </a:ln>
            </c:spPr>
            <c:extLst>
              <c:ext xmlns:c16="http://schemas.microsoft.com/office/drawing/2014/chart" uri="{C3380CC4-5D6E-409C-BE32-E72D297353CC}">
                <c16:uniqueId val="{00000007-0AEC-0C4F-A376-AC712C85E623}"/>
              </c:ext>
            </c:extLst>
          </c:dPt>
          <c:cat>
            <c:strRef>
              <c:f>Sheet1!$A$2:$A$5</c:f>
              <c:strCache>
                <c:ptCount val="4"/>
                <c:pt idx="0">
                  <c:v>AG</c:v>
                </c:pt>
                <c:pt idx="1">
                  <c:v>EKK</c:v>
                </c:pt>
                <c:pt idx="2">
                  <c:v>Probe</c:v>
                </c:pt>
                <c:pt idx="3">
                  <c:v>Klinik</c:v>
                </c:pt>
              </c:strCache>
            </c:strRef>
          </c:cat>
          <c:val>
            <c:numRef>
              <c:f>Sheet1!$B$2:$B$5</c:f>
              <c:numCache>
                <c:formatCode>General</c:formatCode>
                <c:ptCount val="4"/>
                <c:pt idx="0">
                  <c:v>36</c:v>
                </c:pt>
                <c:pt idx="1">
                  <c:v>280</c:v>
                </c:pt>
                <c:pt idx="2">
                  <c:v>84</c:v>
                </c:pt>
                <c:pt idx="3">
                  <c:v>105</c:v>
                </c:pt>
              </c:numCache>
            </c:numRef>
          </c:val>
          <c:extLst>
            <c:ext xmlns:c16="http://schemas.microsoft.com/office/drawing/2014/chart" uri="{C3380CC4-5D6E-409C-BE32-E72D297353CC}">
              <c16:uniqueId val="{00000008-0AEC-0C4F-A376-AC712C85E623}"/>
            </c:ext>
          </c:extLst>
        </c:ser>
        <c:dLbls>
          <c:showLegendKey val="0"/>
          <c:showVal val="0"/>
          <c:showCatName val="0"/>
          <c:showSerName val="0"/>
          <c:showPercent val="0"/>
          <c:showBubbleSize val="0"/>
          <c:showLeaderLines val="1"/>
        </c:dLbls>
        <c:firstSliceAng val="65"/>
        <c:holeSize val="33"/>
      </c:doughnutChart>
    </c:plotArea>
    <c:plotVisOnly val="1"/>
    <c:dispBlanksAs val="zero"/>
    <c:showDLblsOverMax val="0"/>
  </c:chart>
  <c:spPr>
    <a:ln>
      <a:noFill/>
    </a:ln>
  </c:spPr>
  <c:txPr>
    <a:bodyPr/>
    <a:lstStyle/>
    <a:p>
      <a:pPr rtl="0">
        <a:defRPr sz="1800" baseline="-25000"/>
      </a:pPr>
      <a:endParaRPr lang="de-D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Tabelle1!$B$1</c:f>
              <c:strCache>
                <c:ptCount val="1"/>
                <c:pt idx="0">
                  <c:v>Mrd. EUR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Tabelle1!$A$2:$A$13</c:f>
              <c:strCache>
                <c:ptCount val="12"/>
                <c:pt idx="0">
                  <c:v>Tabaksteuer</c:v>
                </c:pt>
                <c:pt idx="1">
                  <c:v>Grundsteuer B</c:v>
                </c:pt>
                <c:pt idx="2">
                  <c:v>Versicherungsteuer</c:v>
                </c:pt>
                <c:pt idx="3">
                  <c:v>Grunderwerbsteuer</c:v>
                </c:pt>
                <c:pt idx="4">
                  <c:v>Nicht veranlagte Steuern vom Ertrag</c:v>
                </c:pt>
                <c:pt idx="5">
                  <c:v>Energiesteuer</c:v>
                </c:pt>
                <c:pt idx="6">
                  <c:v>Körperschaftsteuer</c:v>
                </c:pt>
                <c:pt idx="7">
                  <c:v>Gewerbesteuer</c:v>
                </c:pt>
                <c:pt idx="8">
                  <c:v>Veranlagte Einkommensteuer</c:v>
                </c:pt>
                <c:pt idx="9">
                  <c:v>Einfuhrumsatzsteuer</c:v>
                </c:pt>
                <c:pt idx="10">
                  <c:v>Umsatzsteuer</c:v>
                </c:pt>
                <c:pt idx="11">
                  <c:v>Lohnsteuer</c:v>
                </c:pt>
              </c:strCache>
            </c:strRef>
          </c:cat>
          <c:val>
            <c:numRef>
              <c:f>Tabelle1!$B$2:$B$13</c:f>
              <c:numCache>
                <c:formatCode>General</c:formatCode>
                <c:ptCount val="12"/>
                <c:pt idx="0">
                  <c:v>14.2</c:v>
                </c:pt>
                <c:pt idx="1">
                  <c:v>14.9</c:v>
                </c:pt>
                <c:pt idx="2">
                  <c:v>15.7</c:v>
                </c:pt>
                <c:pt idx="3">
                  <c:v>17.100000000000001</c:v>
                </c:pt>
                <c:pt idx="4">
                  <c:v>32.6</c:v>
                </c:pt>
                <c:pt idx="5">
                  <c:v>33.700000000000003</c:v>
                </c:pt>
                <c:pt idx="6">
                  <c:v>46.3</c:v>
                </c:pt>
                <c:pt idx="7">
                  <c:v>70.2</c:v>
                </c:pt>
                <c:pt idx="8">
                  <c:v>77.400000000000006</c:v>
                </c:pt>
                <c:pt idx="9">
                  <c:v>86.6</c:v>
                </c:pt>
                <c:pt idx="10">
                  <c:v>198.2</c:v>
                </c:pt>
                <c:pt idx="11">
                  <c:v>227.2</c:v>
                </c:pt>
              </c:numCache>
            </c:numRef>
          </c:val>
          <c:extLst>
            <c:ext xmlns:c16="http://schemas.microsoft.com/office/drawing/2014/chart" uri="{C3380CC4-5D6E-409C-BE32-E72D297353CC}">
              <c16:uniqueId val="{00000000-7289-4DD5-A714-4E3C6090F102}"/>
            </c:ext>
          </c:extLst>
        </c:ser>
        <c:dLbls>
          <c:dLblPos val="outEnd"/>
          <c:showLegendKey val="0"/>
          <c:showVal val="1"/>
          <c:showCatName val="0"/>
          <c:showSerName val="0"/>
          <c:showPercent val="0"/>
          <c:showBubbleSize val="0"/>
        </c:dLbls>
        <c:gapWidth val="182"/>
        <c:axId val="506166408"/>
        <c:axId val="506171000"/>
      </c:barChart>
      <c:catAx>
        <c:axId val="506166408"/>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506171000"/>
        <c:crosses val="autoZero"/>
        <c:auto val="1"/>
        <c:lblAlgn val="ctr"/>
        <c:lblOffset val="100"/>
        <c:noMultiLvlLbl val="0"/>
      </c:catAx>
      <c:valAx>
        <c:axId val="506171000"/>
        <c:scaling>
          <c:orientation val="minMax"/>
        </c:scaling>
        <c:delete val="1"/>
        <c:axPos val="b"/>
        <c:numFmt formatCode="General" sourceLinked="1"/>
        <c:majorTickMark val="out"/>
        <c:minorTickMark val="none"/>
        <c:tickLblPos val="nextTo"/>
        <c:crossAx val="5061664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4FE5A2-CE38-4662-9090-2B768FA77FAF}" type="doc">
      <dgm:prSet loTypeId="urn:microsoft.com/office/officeart/2005/8/layout/chart3" loCatId="cycle" qsTypeId="urn:microsoft.com/office/officeart/2005/8/quickstyle/simple1" qsCatId="simple" csTypeId="urn:microsoft.com/office/officeart/2005/8/colors/accent1_2" csCatId="accent1" phldr="1"/>
      <dgm:spPr/>
    </dgm:pt>
    <dgm:pt modelId="{38F7AD50-60B3-455F-9B1C-A7EC63DDBE6E}">
      <dgm:prSet phldrT="[Text]" custT="1"/>
      <dgm:spPr>
        <a:solidFill>
          <a:schemeClr val="accent1">
            <a:lumMod val="50000"/>
          </a:schemeClr>
        </a:solidFill>
      </dgm:spPr>
      <dgm:t>
        <a:bodyPr/>
        <a:lstStyle/>
        <a:p>
          <a:r>
            <a:rPr lang="de-DE" sz="1600" dirty="0"/>
            <a:t>Steuerrecht</a:t>
          </a:r>
        </a:p>
      </dgm:t>
    </dgm:pt>
    <dgm:pt modelId="{DA0D9479-A279-464D-BDD4-AF02646EE33B}" type="parTrans" cxnId="{220455D3-43C2-4D4F-841F-7C38DB5A78AD}">
      <dgm:prSet/>
      <dgm:spPr/>
      <dgm:t>
        <a:bodyPr/>
        <a:lstStyle/>
        <a:p>
          <a:endParaRPr lang="de-DE"/>
        </a:p>
      </dgm:t>
    </dgm:pt>
    <dgm:pt modelId="{653667AE-ACCA-4119-B98C-14FE7D1BCE87}" type="sibTrans" cxnId="{220455D3-43C2-4D4F-841F-7C38DB5A78AD}">
      <dgm:prSet/>
      <dgm:spPr/>
      <dgm:t>
        <a:bodyPr/>
        <a:lstStyle/>
        <a:p>
          <a:endParaRPr lang="de-DE"/>
        </a:p>
      </dgm:t>
    </dgm:pt>
    <dgm:pt modelId="{B8DD3317-041E-4286-BF86-44A090595B63}">
      <dgm:prSet phldrT="[Text]" custT="1"/>
      <dgm:spPr/>
      <dgm:t>
        <a:bodyPr/>
        <a:lstStyle/>
        <a:p>
          <a:r>
            <a:rPr lang="de-DE" sz="1600" dirty="0"/>
            <a:t>Sozialrecht</a:t>
          </a:r>
        </a:p>
      </dgm:t>
    </dgm:pt>
    <dgm:pt modelId="{FEBDEA7D-CBA9-4577-86E3-58644FEFFE69}" type="parTrans" cxnId="{38FA3D91-41B1-4063-A5A8-03AD1963BB06}">
      <dgm:prSet/>
      <dgm:spPr/>
      <dgm:t>
        <a:bodyPr/>
        <a:lstStyle/>
        <a:p>
          <a:endParaRPr lang="de-DE"/>
        </a:p>
      </dgm:t>
    </dgm:pt>
    <dgm:pt modelId="{D92105CD-7673-40D0-B949-9FA8A053C227}" type="sibTrans" cxnId="{38FA3D91-41B1-4063-A5A8-03AD1963BB06}">
      <dgm:prSet/>
      <dgm:spPr/>
      <dgm:t>
        <a:bodyPr/>
        <a:lstStyle/>
        <a:p>
          <a:endParaRPr lang="de-DE"/>
        </a:p>
      </dgm:t>
    </dgm:pt>
    <dgm:pt modelId="{795EBFC8-62A8-47FA-9A01-7EE3069F2788}">
      <dgm:prSet phldrT="[Text]" custT="1"/>
      <dgm:spPr>
        <a:solidFill>
          <a:schemeClr val="accent1">
            <a:lumMod val="75000"/>
          </a:schemeClr>
        </a:solidFill>
      </dgm:spPr>
      <dgm:t>
        <a:bodyPr/>
        <a:lstStyle/>
        <a:p>
          <a:pPr algn="l"/>
          <a:r>
            <a:rPr lang="de-DE" sz="1400" dirty="0"/>
            <a:t>Europäisches, Internationales und deutsches Öffentliches Wirtschaftsrecht</a:t>
          </a:r>
        </a:p>
      </dgm:t>
    </dgm:pt>
    <dgm:pt modelId="{24052A91-E6FC-4D64-89B6-10F58D40BBE4}" type="parTrans" cxnId="{E4840D21-74DE-4258-8BC1-4851308C15D6}">
      <dgm:prSet/>
      <dgm:spPr/>
      <dgm:t>
        <a:bodyPr/>
        <a:lstStyle/>
        <a:p>
          <a:endParaRPr lang="de-DE"/>
        </a:p>
      </dgm:t>
    </dgm:pt>
    <dgm:pt modelId="{45ABD9F4-1F3B-4B55-8845-4C00DB10EDC1}" type="sibTrans" cxnId="{E4840D21-74DE-4258-8BC1-4851308C15D6}">
      <dgm:prSet/>
      <dgm:spPr/>
      <dgm:t>
        <a:bodyPr/>
        <a:lstStyle/>
        <a:p>
          <a:endParaRPr lang="de-DE"/>
        </a:p>
      </dgm:t>
    </dgm:pt>
    <dgm:pt modelId="{D83E23BD-6633-4F21-B139-5D8D8784BE5D}" type="pres">
      <dgm:prSet presAssocID="{F94FE5A2-CE38-4662-9090-2B768FA77FAF}" presName="compositeShape" presStyleCnt="0">
        <dgm:presLayoutVars>
          <dgm:chMax val="7"/>
          <dgm:dir/>
          <dgm:resizeHandles val="exact"/>
        </dgm:presLayoutVars>
      </dgm:prSet>
      <dgm:spPr/>
    </dgm:pt>
    <dgm:pt modelId="{1660DB91-1436-492B-8DCB-A55EE3B65359}" type="pres">
      <dgm:prSet presAssocID="{F94FE5A2-CE38-4662-9090-2B768FA77FAF}" presName="wedge1" presStyleLbl="node1" presStyleIdx="0" presStyleCnt="3"/>
      <dgm:spPr/>
    </dgm:pt>
    <dgm:pt modelId="{6CCE9B6A-BDBD-4BB5-9414-6F1241367918}" type="pres">
      <dgm:prSet presAssocID="{F94FE5A2-CE38-4662-9090-2B768FA77FAF}" presName="wedge1Tx" presStyleLbl="node1" presStyleIdx="0" presStyleCnt="3">
        <dgm:presLayoutVars>
          <dgm:chMax val="0"/>
          <dgm:chPref val="0"/>
          <dgm:bulletEnabled val="1"/>
        </dgm:presLayoutVars>
      </dgm:prSet>
      <dgm:spPr/>
    </dgm:pt>
    <dgm:pt modelId="{531A331F-F913-4940-B692-4A7694A21FDD}" type="pres">
      <dgm:prSet presAssocID="{F94FE5A2-CE38-4662-9090-2B768FA77FAF}" presName="wedge2" presStyleLbl="node1" presStyleIdx="1" presStyleCnt="3"/>
      <dgm:spPr/>
    </dgm:pt>
    <dgm:pt modelId="{178A48B0-0D3A-43AA-97B2-40539DA83862}" type="pres">
      <dgm:prSet presAssocID="{F94FE5A2-CE38-4662-9090-2B768FA77FAF}" presName="wedge2Tx" presStyleLbl="node1" presStyleIdx="1" presStyleCnt="3">
        <dgm:presLayoutVars>
          <dgm:chMax val="0"/>
          <dgm:chPref val="0"/>
          <dgm:bulletEnabled val="1"/>
        </dgm:presLayoutVars>
      </dgm:prSet>
      <dgm:spPr/>
    </dgm:pt>
    <dgm:pt modelId="{198EBD3F-1290-4C79-89AB-21395F21680B}" type="pres">
      <dgm:prSet presAssocID="{F94FE5A2-CE38-4662-9090-2B768FA77FAF}" presName="wedge3" presStyleLbl="node1" presStyleIdx="2" presStyleCnt="3"/>
      <dgm:spPr/>
    </dgm:pt>
    <dgm:pt modelId="{01D66455-4BC6-4F96-B98A-A63345CFB1F6}" type="pres">
      <dgm:prSet presAssocID="{F94FE5A2-CE38-4662-9090-2B768FA77FAF}" presName="wedge3Tx" presStyleLbl="node1" presStyleIdx="2" presStyleCnt="3">
        <dgm:presLayoutVars>
          <dgm:chMax val="0"/>
          <dgm:chPref val="0"/>
          <dgm:bulletEnabled val="1"/>
        </dgm:presLayoutVars>
      </dgm:prSet>
      <dgm:spPr/>
    </dgm:pt>
  </dgm:ptLst>
  <dgm:cxnLst>
    <dgm:cxn modelId="{E2577200-EA1F-4F28-9339-F2F4B07CED0E}" type="presOf" srcId="{795EBFC8-62A8-47FA-9A01-7EE3069F2788}" destId="{198EBD3F-1290-4C79-89AB-21395F21680B}" srcOrd="0" destOrd="0" presId="urn:microsoft.com/office/officeart/2005/8/layout/chart3"/>
    <dgm:cxn modelId="{E4840D21-74DE-4258-8BC1-4851308C15D6}" srcId="{F94FE5A2-CE38-4662-9090-2B768FA77FAF}" destId="{795EBFC8-62A8-47FA-9A01-7EE3069F2788}" srcOrd="2" destOrd="0" parTransId="{24052A91-E6FC-4D64-89B6-10F58D40BBE4}" sibTransId="{45ABD9F4-1F3B-4B55-8845-4C00DB10EDC1}"/>
    <dgm:cxn modelId="{BBE53D22-F67F-4115-8E93-70AC4C16B04B}" type="presOf" srcId="{F94FE5A2-CE38-4662-9090-2B768FA77FAF}" destId="{D83E23BD-6633-4F21-B139-5D8D8784BE5D}" srcOrd="0" destOrd="0" presId="urn:microsoft.com/office/officeart/2005/8/layout/chart3"/>
    <dgm:cxn modelId="{48A9DE76-764A-4B14-A5F0-D45C027A0D66}" type="presOf" srcId="{38F7AD50-60B3-455F-9B1C-A7EC63DDBE6E}" destId="{6CCE9B6A-BDBD-4BB5-9414-6F1241367918}" srcOrd="1" destOrd="0" presId="urn:microsoft.com/office/officeart/2005/8/layout/chart3"/>
    <dgm:cxn modelId="{8475C17C-C8F1-43DC-8A73-82B5A60EDEC1}" type="presOf" srcId="{B8DD3317-041E-4286-BF86-44A090595B63}" destId="{531A331F-F913-4940-B692-4A7694A21FDD}" srcOrd="0" destOrd="0" presId="urn:microsoft.com/office/officeart/2005/8/layout/chart3"/>
    <dgm:cxn modelId="{38FA3D91-41B1-4063-A5A8-03AD1963BB06}" srcId="{F94FE5A2-CE38-4662-9090-2B768FA77FAF}" destId="{B8DD3317-041E-4286-BF86-44A090595B63}" srcOrd="1" destOrd="0" parTransId="{FEBDEA7D-CBA9-4577-86E3-58644FEFFE69}" sibTransId="{D92105CD-7673-40D0-B949-9FA8A053C227}"/>
    <dgm:cxn modelId="{220455D3-43C2-4D4F-841F-7C38DB5A78AD}" srcId="{F94FE5A2-CE38-4662-9090-2B768FA77FAF}" destId="{38F7AD50-60B3-455F-9B1C-A7EC63DDBE6E}" srcOrd="0" destOrd="0" parTransId="{DA0D9479-A279-464D-BDD4-AF02646EE33B}" sibTransId="{653667AE-ACCA-4119-B98C-14FE7D1BCE87}"/>
    <dgm:cxn modelId="{48DCB8EC-C53A-43FE-A849-D529BC1281DB}" type="presOf" srcId="{B8DD3317-041E-4286-BF86-44A090595B63}" destId="{178A48B0-0D3A-43AA-97B2-40539DA83862}" srcOrd="1" destOrd="0" presId="urn:microsoft.com/office/officeart/2005/8/layout/chart3"/>
    <dgm:cxn modelId="{568E3DF5-71E7-40FF-B96B-842EED9805C3}" type="presOf" srcId="{38F7AD50-60B3-455F-9B1C-A7EC63DDBE6E}" destId="{1660DB91-1436-492B-8DCB-A55EE3B65359}" srcOrd="0" destOrd="0" presId="urn:microsoft.com/office/officeart/2005/8/layout/chart3"/>
    <dgm:cxn modelId="{861300FB-2C49-4CAF-8A59-35387111ABC3}" type="presOf" srcId="{795EBFC8-62A8-47FA-9A01-7EE3069F2788}" destId="{01D66455-4BC6-4F96-B98A-A63345CFB1F6}" srcOrd="1" destOrd="0" presId="urn:microsoft.com/office/officeart/2005/8/layout/chart3"/>
    <dgm:cxn modelId="{CE09DC18-7DB3-4859-8D52-319765A889B2}" type="presParOf" srcId="{D83E23BD-6633-4F21-B139-5D8D8784BE5D}" destId="{1660DB91-1436-492B-8DCB-A55EE3B65359}" srcOrd="0" destOrd="0" presId="urn:microsoft.com/office/officeart/2005/8/layout/chart3"/>
    <dgm:cxn modelId="{9C5BD675-3F21-4371-8A9D-E1947650EDAC}" type="presParOf" srcId="{D83E23BD-6633-4F21-B139-5D8D8784BE5D}" destId="{6CCE9B6A-BDBD-4BB5-9414-6F1241367918}" srcOrd="1" destOrd="0" presId="urn:microsoft.com/office/officeart/2005/8/layout/chart3"/>
    <dgm:cxn modelId="{883D6273-DC99-48E5-912A-43E1504A258B}" type="presParOf" srcId="{D83E23BD-6633-4F21-B139-5D8D8784BE5D}" destId="{531A331F-F913-4940-B692-4A7694A21FDD}" srcOrd="2" destOrd="0" presId="urn:microsoft.com/office/officeart/2005/8/layout/chart3"/>
    <dgm:cxn modelId="{96050208-9AE5-41DC-AF78-3F8B311BD846}" type="presParOf" srcId="{D83E23BD-6633-4F21-B139-5D8D8784BE5D}" destId="{178A48B0-0D3A-43AA-97B2-40539DA83862}" srcOrd="3" destOrd="0" presId="urn:microsoft.com/office/officeart/2005/8/layout/chart3"/>
    <dgm:cxn modelId="{7AE24D22-ECDC-42A5-8540-19C1A11891E4}" type="presParOf" srcId="{D83E23BD-6633-4F21-B139-5D8D8784BE5D}" destId="{198EBD3F-1290-4C79-89AB-21395F21680B}" srcOrd="4" destOrd="0" presId="urn:microsoft.com/office/officeart/2005/8/layout/chart3"/>
    <dgm:cxn modelId="{50DD7ABB-5D6A-42F6-A4D3-C043297BD068}" type="presParOf" srcId="{D83E23BD-6633-4F21-B139-5D8D8784BE5D}" destId="{01D66455-4BC6-4F96-B98A-A63345CFB1F6}" srcOrd="5"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29EE89-0939-4D3D-98DF-F2813E6A52D9}" type="doc">
      <dgm:prSet loTypeId="urn:microsoft.com/office/officeart/2008/layout/HexagonCluster" loCatId="relationship" qsTypeId="urn:microsoft.com/office/officeart/2005/8/quickstyle/simple1" qsCatId="simple" csTypeId="urn:microsoft.com/office/officeart/2005/8/colors/accent1_2" csCatId="accent1" phldr="1"/>
      <dgm:spPr/>
      <dgm:t>
        <a:bodyPr/>
        <a:lstStyle/>
        <a:p>
          <a:endParaRPr lang="de-DE"/>
        </a:p>
      </dgm:t>
    </dgm:pt>
    <dgm:pt modelId="{BE1C78E6-6683-4618-872A-0A964559C4A5}">
      <dgm:prSet phldrT="[Text]" custT="1"/>
      <dgm:spPr>
        <a:solidFill>
          <a:srgbClr val="D9F0FF"/>
        </a:solidFill>
      </dgm:spPr>
      <dgm:t>
        <a:bodyPr/>
        <a:lstStyle/>
        <a:p>
          <a:endParaRPr lang="de-DE" sz="1400" dirty="0">
            <a:solidFill>
              <a:schemeClr val="tx2">
                <a:lumMod val="95000"/>
                <a:lumOff val="5000"/>
              </a:schemeClr>
            </a:solidFill>
          </a:endParaRPr>
        </a:p>
      </dgm:t>
    </dgm:pt>
    <dgm:pt modelId="{D036D42F-4D02-46DD-AEC8-66B5507734C8}" type="parTrans" cxnId="{2D71A72E-6406-4CC6-8E77-8F55E3F18DA7}">
      <dgm:prSet/>
      <dgm:spPr/>
      <dgm:t>
        <a:bodyPr/>
        <a:lstStyle/>
        <a:p>
          <a:endParaRPr lang="de-DE"/>
        </a:p>
      </dgm:t>
    </dgm:pt>
    <dgm:pt modelId="{7478DEDD-0A79-4966-8FB0-74314A6D9540}" type="sibTrans" cxnId="{2D71A72E-6406-4CC6-8E77-8F55E3F18DA7}">
      <dgm:prSet/>
      <dgm:spPr>
        <a:solidFill>
          <a:srgbClr val="D9F0FF">
            <a:alpha val="90000"/>
          </a:srgbClr>
        </a:solidFill>
      </dgm:spPr>
      <dgm:t>
        <a:bodyPr/>
        <a:lstStyle/>
        <a:p>
          <a:endParaRPr lang="de-DE"/>
        </a:p>
      </dgm:t>
    </dgm:pt>
    <dgm:pt modelId="{00780CB9-E3B8-48D0-AA3C-FE8A3A76EAB4}">
      <dgm:prSet phldrT="[Text]" custT="1"/>
      <dgm:spPr>
        <a:solidFill>
          <a:srgbClr val="F7FFFF"/>
        </a:solidFill>
      </dgm:spPr>
      <dgm:t>
        <a:bodyPr/>
        <a:lstStyle/>
        <a:p>
          <a:r>
            <a:rPr lang="de-DE" sz="1800" b="1" u="sng" dirty="0">
              <a:solidFill>
                <a:schemeClr val="tx2">
                  <a:lumMod val="95000"/>
                  <a:lumOff val="5000"/>
                </a:schemeClr>
              </a:solidFill>
              <a:latin typeface="Arial Narrow" panose="020B0606020202030204" pitchFamily="34" charset="0"/>
            </a:rPr>
            <a:t>Einkommen-</a:t>
          </a:r>
        </a:p>
        <a:p>
          <a:r>
            <a:rPr lang="de-DE" sz="1800" b="1" u="sng" dirty="0" err="1">
              <a:solidFill>
                <a:schemeClr val="tx2">
                  <a:lumMod val="95000"/>
                  <a:lumOff val="5000"/>
                </a:schemeClr>
              </a:solidFill>
              <a:latin typeface="Arial Narrow" panose="020B0606020202030204" pitchFamily="34" charset="0"/>
            </a:rPr>
            <a:t>steuer</a:t>
          </a:r>
          <a:endParaRPr lang="de-DE" sz="1800" b="1" u="sng" dirty="0">
            <a:solidFill>
              <a:schemeClr val="tx2">
                <a:lumMod val="95000"/>
                <a:lumOff val="5000"/>
              </a:schemeClr>
            </a:solidFill>
            <a:latin typeface="Arial Narrow" panose="020B0606020202030204" pitchFamily="34" charset="0"/>
          </a:endParaRPr>
        </a:p>
      </dgm:t>
    </dgm:pt>
    <dgm:pt modelId="{94A1738A-32F4-4618-B6AA-59D6489A4E97}" type="parTrans" cxnId="{C396084F-8C0B-4993-80B8-D345243FCA36}">
      <dgm:prSet/>
      <dgm:spPr/>
      <dgm:t>
        <a:bodyPr/>
        <a:lstStyle/>
        <a:p>
          <a:endParaRPr lang="de-DE"/>
        </a:p>
      </dgm:t>
    </dgm:pt>
    <dgm:pt modelId="{85C92635-60C8-47F2-AD79-B1E69A6F51A1}" type="sibTrans" cxnId="{C396084F-8C0B-4993-80B8-D345243FCA36}">
      <dgm:prSet/>
      <dgm:spPr>
        <a:solidFill>
          <a:srgbClr val="CCFFFF">
            <a:alpha val="14902"/>
          </a:srgbClr>
        </a:solidFill>
      </dgm:spPr>
      <dgm:t>
        <a:bodyPr/>
        <a:lstStyle/>
        <a:p>
          <a:endParaRPr lang="de-DE"/>
        </a:p>
      </dgm:t>
    </dgm:pt>
    <dgm:pt modelId="{352BBE17-2E71-4944-AC9F-F5B1574B1ABB}">
      <dgm:prSet phldrT="[Text]" custT="1"/>
      <dgm:spPr>
        <a:solidFill>
          <a:srgbClr val="0000FF">
            <a:alpha val="14902"/>
          </a:srgbClr>
        </a:solidFill>
      </dgm:spPr>
      <dgm:t>
        <a:bodyPr/>
        <a:lstStyle/>
        <a:p>
          <a:endParaRPr lang="de-DE" sz="1400" b="1" i="0" dirty="0">
            <a:solidFill>
              <a:schemeClr val="tx2">
                <a:lumMod val="95000"/>
                <a:lumOff val="5000"/>
              </a:schemeClr>
            </a:solidFill>
            <a:latin typeface="Arial Narrow" panose="020B0606020202030204" pitchFamily="34" charset="0"/>
          </a:endParaRPr>
        </a:p>
      </dgm:t>
    </dgm:pt>
    <dgm:pt modelId="{19E28B59-4F82-4C93-AD80-7E26FD158ABE}" type="parTrans" cxnId="{6D3EF7FD-4903-4E6C-81A4-E03C8F0A6C19}">
      <dgm:prSet/>
      <dgm:spPr/>
      <dgm:t>
        <a:bodyPr/>
        <a:lstStyle/>
        <a:p>
          <a:endParaRPr lang="de-DE"/>
        </a:p>
      </dgm:t>
    </dgm:pt>
    <dgm:pt modelId="{FC0DB790-1BCB-4DDF-AE0D-4249D1B67987}" type="sibTrans" cxnId="{6D3EF7FD-4903-4E6C-81A4-E03C8F0A6C19}">
      <dgm:prSet/>
      <dgm:spPr>
        <a:solidFill>
          <a:srgbClr val="D9D9FF"/>
        </a:solidFill>
      </dgm:spPr>
      <dgm:t>
        <a:bodyPr/>
        <a:lstStyle/>
        <a:p>
          <a:endParaRPr lang="de-DE"/>
        </a:p>
      </dgm:t>
    </dgm:pt>
    <dgm:pt modelId="{E7C51606-A47B-4C74-87A2-772F1E9DDA68}">
      <dgm:prSet/>
      <dgm:spPr>
        <a:ln>
          <a:solidFill>
            <a:srgbClr val="DDF1FF"/>
          </a:solidFill>
        </a:ln>
      </dgm:spPr>
      <dgm:t>
        <a:bodyPr/>
        <a:lstStyle/>
        <a:p>
          <a:endParaRPr lang="de-DE"/>
        </a:p>
      </dgm:t>
    </dgm:pt>
    <dgm:pt modelId="{BC7EDA6E-2542-43DE-A85B-1B6886730366}" type="parTrans" cxnId="{46105B0C-6A04-4CE4-B338-B9CBE231A996}">
      <dgm:prSet/>
      <dgm:spPr/>
      <dgm:t>
        <a:bodyPr/>
        <a:lstStyle/>
        <a:p>
          <a:endParaRPr lang="de-DE"/>
        </a:p>
      </dgm:t>
    </dgm:pt>
    <dgm:pt modelId="{118BAF92-DA6E-42A3-9688-F88742FBAD68}" type="sibTrans" cxnId="{46105B0C-6A04-4CE4-B338-B9CBE231A996}">
      <dgm:prSet/>
      <dgm:spPr>
        <a:solidFill>
          <a:srgbClr val="BBE0E3"/>
        </a:solidFill>
        <a:ln>
          <a:solidFill>
            <a:srgbClr val="DDF1FF"/>
          </a:solidFill>
        </a:ln>
      </dgm:spPr>
      <dgm:t>
        <a:bodyPr/>
        <a:lstStyle/>
        <a:p>
          <a:endParaRPr lang="de-DE"/>
        </a:p>
      </dgm:t>
    </dgm:pt>
    <dgm:pt modelId="{BD09D722-7C2A-4EA4-9343-9AE0441CB6A8}" type="pres">
      <dgm:prSet presAssocID="{4629EE89-0939-4D3D-98DF-F2813E6A52D9}" presName="Name0" presStyleCnt="0">
        <dgm:presLayoutVars>
          <dgm:chMax val="21"/>
          <dgm:chPref val="21"/>
        </dgm:presLayoutVars>
      </dgm:prSet>
      <dgm:spPr/>
    </dgm:pt>
    <dgm:pt modelId="{2231CBBE-475C-4CDC-9E05-44378EE7836F}" type="pres">
      <dgm:prSet presAssocID="{BE1C78E6-6683-4618-872A-0A964559C4A5}" presName="text1" presStyleCnt="0"/>
      <dgm:spPr/>
    </dgm:pt>
    <dgm:pt modelId="{4279386A-9ECD-468C-B155-56F20F4F8265}" type="pres">
      <dgm:prSet presAssocID="{BE1C78E6-6683-4618-872A-0A964559C4A5}" presName="textRepeatNode" presStyleLbl="alignNode1" presStyleIdx="0" presStyleCnt="4" custScaleX="103526" custScaleY="100063" custLinFactNeighborX="-809" custLinFactNeighborY="-17241">
        <dgm:presLayoutVars>
          <dgm:chMax val="0"/>
          <dgm:chPref val="0"/>
          <dgm:bulletEnabled val="1"/>
        </dgm:presLayoutVars>
      </dgm:prSet>
      <dgm:spPr>
        <a:prstGeom prst="hexagon">
          <a:avLst/>
        </a:prstGeom>
      </dgm:spPr>
    </dgm:pt>
    <dgm:pt modelId="{28537BBC-93E0-4585-9027-835293F0CCB6}" type="pres">
      <dgm:prSet presAssocID="{BE1C78E6-6683-4618-872A-0A964559C4A5}" presName="textaccent1" presStyleCnt="0"/>
      <dgm:spPr/>
    </dgm:pt>
    <dgm:pt modelId="{1CE50447-EFC9-4918-9067-2A51A30BACA5}" type="pres">
      <dgm:prSet presAssocID="{BE1C78E6-6683-4618-872A-0A964559C4A5}" presName="accentRepeatNode" presStyleLbl="solidAlignAcc1" presStyleIdx="0" presStyleCnt="8" custAng="0" custLinFactY="-100000" custLinFactNeighborX="-16456" custLinFactNeighborY="-126887"/>
      <dgm:spPr/>
    </dgm:pt>
    <dgm:pt modelId="{F4FA08B6-6964-4CFC-8A3C-F020B3DFE8FE}" type="pres">
      <dgm:prSet presAssocID="{7478DEDD-0A79-4966-8FB0-74314A6D9540}" presName="image1" presStyleCnt="0"/>
      <dgm:spPr/>
    </dgm:pt>
    <dgm:pt modelId="{08FA73F1-EF91-48BE-A8A1-CC7A72AE9327}" type="pres">
      <dgm:prSet presAssocID="{7478DEDD-0A79-4966-8FB0-74314A6D9540}" presName="imageRepeatNode" presStyleLbl="alignAcc1" presStyleIdx="0" presStyleCnt="4" custScaleX="103526" custScaleY="100063" custLinFactNeighborX="1763" custLinFactNeighborY="-12359"/>
      <dgm:spPr/>
    </dgm:pt>
    <dgm:pt modelId="{7286F762-819D-4BE4-82E4-493FBE7951AA}" type="pres">
      <dgm:prSet presAssocID="{7478DEDD-0A79-4966-8FB0-74314A6D9540}" presName="imageaccent1" presStyleCnt="0"/>
      <dgm:spPr/>
    </dgm:pt>
    <dgm:pt modelId="{8B276F0C-8AA6-456C-A042-FCEBABFE5911}" type="pres">
      <dgm:prSet presAssocID="{7478DEDD-0A79-4966-8FB0-74314A6D9540}" presName="accentRepeatNode" presStyleLbl="solidAlignAcc1" presStyleIdx="1" presStyleCnt="8" custLinFactY="-73040" custLinFactNeighborX="79571" custLinFactNeighborY="-100000"/>
      <dgm:spPr/>
    </dgm:pt>
    <dgm:pt modelId="{1DE761A6-1994-4AC3-8DE5-D3BEAE7900E0}" type="pres">
      <dgm:prSet presAssocID="{00780CB9-E3B8-48D0-AA3C-FE8A3A76EAB4}" presName="text2" presStyleCnt="0"/>
      <dgm:spPr/>
    </dgm:pt>
    <dgm:pt modelId="{726A6C3E-6E73-447E-8D4C-32711C2FD43C}" type="pres">
      <dgm:prSet presAssocID="{00780CB9-E3B8-48D0-AA3C-FE8A3A76EAB4}" presName="textRepeatNode" presStyleLbl="alignNode1" presStyleIdx="1" presStyleCnt="4" custScaleX="103526" custLinFactNeighborX="4394" custLinFactNeighborY="-14408">
        <dgm:presLayoutVars>
          <dgm:chMax val="0"/>
          <dgm:chPref val="0"/>
          <dgm:bulletEnabled val="1"/>
        </dgm:presLayoutVars>
      </dgm:prSet>
      <dgm:spPr/>
    </dgm:pt>
    <dgm:pt modelId="{6EC5EC44-972F-48B2-8821-C476C930E448}" type="pres">
      <dgm:prSet presAssocID="{00780CB9-E3B8-48D0-AA3C-FE8A3A76EAB4}" presName="textaccent2" presStyleCnt="0"/>
      <dgm:spPr/>
    </dgm:pt>
    <dgm:pt modelId="{09151EA6-FFDF-4562-9637-13E2E54C68CA}" type="pres">
      <dgm:prSet presAssocID="{00780CB9-E3B8-48D0-AA3C-FE8A3A76EAB4}" presName="accentRepeatNode" presStyleLbl="solidAlignAcc1" presStyleIdx="2" presStyleCnt="8" custLinFactY="-24376" custLinFactNeighborX="54338" custLinFactNeighborY="-100000"/>
      <dgm:spPr/>
    </dgm:pt>
    <dgm:pt modelId="{D57A623D-06CF-4ED8-8F49-83EB8C65C18A}" type="pres">
      <dgm:prSet presAssocID="{85C92635-60C8-47F2-AD79-B1E69A6F51A1}" presName="image2" presStyleCnt="0"/>
      <dgm:spPr/>
    </dgm:pt>
    <dgm:pt modelId="{3B31A786-E8C9-4980-958D-B989482FD73C}" type="pres">
      <dgm:prSet presAssocID="{85C92635-60C8-47F2-AD79-B1E69A6F51A1}" presName="imageRepeatNode" presStyleLbl="alignAcc1" presStyleIdx="1" presStyleCnt="4" custScaleX="103526" custLinFactNeighborX="2870" custLinFactNeighborY="-18874"/>
      <dgm:spPr/>
    </dgm:pt>
    <dgm:pt modelId="{03940256-805F-4B55-BF0D-57611E36D46D}" type="pres">
      <dgm:prSet presAssocID="{85C92635-60C8-47F2-AD79-B1E69A6F51A1}" presName="imageaccent2" presStyleCnt="0"/>
      <dgm:spPr/>
    </dgm:pt>
    <dgm:pt modelId="{3B70DB10-0BCC-4C51-B3CE-442EBAD3FDF3}" type="pres">
      <dgm:prSet presAssocID="{85C92635-60C8-47F2-AD79-B1E69A6F51A1}" presName="accentRepeatNode" presStyleLbl="solidAlignAcc1" presStyleIdx="3" presStyleCnt="8" custLinFactY="-91493" custLinFactNeighborX="-24354" custLinFactNeighborY="-100000"/>
      <dgm:spPr/>
    </dgm:pt>
    <dgm:pt modelId="{FC25E6BF-ADD2-4FA7-8F05-5CDF8C647BB1}" type="pres">
      <dgm:prSet presAssocID="{352BBE17-2E71-4944-AC9F-F5B1574B1ABB}" presName="text3" presStyleCnt="0"/>
      <dgm:spPr/>
    </dgm:pt>
    <dgm:pt modelId="{7FB399D7-0518-4407-9D29-30BDC59A76CE}" type="pres">
      <dgm:prSet presAssocID="{352BBE17-2E71-4944-AC9F-F5B1574B1ABB}" presName="textRepeatNode" presStyleLbl="alignNode1" presStyleIdx="2" presStyleCnt="4" custScaleX="103526" custScaleY="100063" custLinFactNeighborX="4859" custLinFactNeighborY="-15846">
        <dgm:presLayoutVars>
          <dgm:chMax val="0"/>
          <dgm:chPref val="0"/>
          <dgm:bulletEnabled val="1"/>
        </dgm:presLayoutVars>
      </dgm:prSet>
      <dgm:spPr/>
    </dgm:pt>
    <dgm:pt modelId="{96D6191B-F2EE-4D5F-A770-32D05700C686}" type="pres">
      <dgm:prSet presAssocID="{352BBE17-2E71-4944-AC9F-F5B1574B1ABB}" presName="textaccent3" presStyleCnt="0"/>
      <dgm:spPr/>
    </dgm:pt>
    <dgm:pt modelId="{E51C3EE4-63B6-46CD-8CB3-6FF34C8C091D}" type="pres">
      <dgm:prSet presAssocID="{352BBE17-2E71-4944-AC9F-F5B1574B1ABB}" presName="accentRepeatNode" presStyleLbl="solidAlignAcc1" presStyleIdx="4" presStyleCnt="8" custLinFactNeighborX="90407" custLinFactNeighborY="-92484"/>
      <dgm:spPr/>
    </dgm:pt>
    <dgm:pt modelId="{5CF0090F-39B5-4645-A5B3-2E441F3E8C61}" type="pres">
      <dgm:prSet presAssocID="{FC0DB790-1BCB-4DDF-AE0D-4249D1B67987}" presName="image3" presStyleCnt="0"/>
      <dgm:spPr/>
    </dgm:pt>
    <dgm:pt modelId="{17EAF40F-589E-4362-902A-CCFFF207F184}" type="pres">
      <dgm:prSet presAssocID="{FC0DB790-1BCB-4DDF-AE0D-4249D1B67987}" presName="imageRepeatNode" presStyleLbl="alignAcc1" presStyleIdx="2" presStyleCnt="4" custScaleX="103526" custScaleY="100063" custLinFactNeighborX="2373" custLinFactNeighborY="-10036"/>
      <dgm:spPr/>
    </dgm:pt>
    <dgm:pt modelId="{6EA4E1B2-0E94-4210-8178-82E5E212E2C0}" type="pres">
      <dgm:prSet presAssocID="{FC0DB790-1BCB-4DDF-AE0D-4249D1B67987}" presName="imageaccent3" presStyleCnt="0"/>
      <dgm:spPr/>
    </dgm:pt>
    <dgm:pt modelId="{DA3DEEAA-BD1B-40DA-B8A5-D62438067DC5}" type="pres">
      <dgm:prSet presAssocID="{FC0DB790-1BCB-4DDF-AE0D-4249D1B67987}" presName="accentRepeatNode" presStyleLbl="solidAlignAcc1" presStyleIdx="5" presStyleCnt="8" custLinFactNeighborX="12316" custLinFactNeighborY="-24372"/>
      <dgm:spPr/>
    </dgm:pt>
    <dgm:pt modelId="{E5258429-26CE-4C19-B8CC-7287C5295D4A}" type="pres">
      <dgm:prSet presAssocID="{E7C51606-A47B-4C74-87A2-772F1E9DDA68}" presName="text4" presStyleCnt="0"/>
      <dgm:spPr/>
    </dgm:pt>
    <dgm:pt modelId="{E85E8858-FA0F-47AD-BE8E-5B2D7041FF08}" type="pres">
      <dgm:prSet presAssocID="{E7C51606-A47B-4C74-87A2-772F1E9DDA68}" presName="textRepeatNode" presStyleLbl="alignNode1" presStyleIdx="3" presStyleCnt="4" custScaleX="103526" custScaleY="100063" custLinFactNeighborX="4838" custLinFactNeighborY="-18527">
        <dgm:presLayoutVars>
          <dgm:chMax val="0"/>
          <dgm:chPref val="0"/>
          <dgm:bulletEnabled val="1"/>
        </dgm:presLayoutVars>
      </dgm:prSet>
      <dgm:spPr>
        <a:prstGeom prst="hexagon">
          <a:avLst/>
        </a:prstGeom>
      </dgm:spPr>
    </dgm:pt>
    <dgm:pt modelId="{AF226351-11FF-4493-A0D7-11287BF44C71}" type="pres">
      <dgm:prSet presAssocID="{E7C51606-A47B-4C74-87A2-772F1E9DDA68}" presName="textaccent4" presStyleCnt="0"/>
      <dgm:spPr/>
    </dgm:pt>
    <dgm:pt modelId="{A7510607-2A10-4847-8146-89207BD224FE}" type="pres">
      <dgm:prSet presAssocID="{E7C51606-A47B-4C74-87A2-772F1E9DDA68}" presName="accentRepeatNode" presStyleLbl="solidAlignAcc1" presStyleIdx="6" presStyleCnt="8" custLinFactNeighborX="34512" custLinFactNeighborY="-89727"/>
      <dgm:spPr/>
    </dgm:pt>
    <dgm:pt modelId="{A49A495D-00A9-4686-A606-B415CD5CB854}" type="pres">
      <dgm:prSet presAssocID="{118BAF92-DA6E-42A3-9688-F88742FBAD68}" presName="image4" presStyleCnt="0"/>
      <dgm:spPr/>
    </dgm:pt>
    <dgm:pt modelId="{186DF878-9653-4188-9C22-96FC608B46AE}" type="pres">
      <dgm:prSet presAssocID="{118BAF92-DA6E-42A3-9688-F88742FBAD68}" presName="imageRepeatNode" presStyleLbl="alignAcc1" presStyleIdx="3" presStyleCnt="4" custScaleX="100000" custScaleY="96088" custLinFactNeighborX="640" custLinFactNeighborY="-25029"/>
      <dgm:spPr/>
    </dgm:pt>
    <dgm:pt modelId="{5513435C-9868-4B3F-8AE2-6101733CDE44}" type="pres">
      <dgm:prSet presAssocID="{118BAF92-DA6E-42A3-9688-F88742FBAD68}" presName="imageaccent4" presStyleCnt="0"/>
      <dgm:spPr/>
    </dgm:pt>
    <dgm:pt modelId="{72D954EF-5FD1-47F9-8FEF-CB2C394E689B}" type="pres">
      <dgm:prSet presAssocID="{118BAF92-DA6E-42A3-9688-F88742FBAD68}" presName="accentRepeatNode" presStyleLbl="solidAlignAcc1" presStyleIdx="7" presStyleCnt="8" custLinFactY="-35662" custLinFactNeighborX="-37409" custLinFactNeighborY="-100000"/>
      <dgm:spPr/>
    </dgm:pt>
  </dgm:ptLst>
  <dgm:cxnLst>
    <dgm:cxn modelId="{B0F27F02-4A6A-467A-BD8C-FBA6A70363AA}" type="presOf" srcId="{352BBE17-2E71-4944-AC9F-F5B1574B1ABB}" destId="{7FB399D7-0518-4407-9D29-30BDC59A76CE}" srcOrd="0" destOrd="0" presId="urn:microsoft.com/office/officeart/2008/layout/HexagonCluster"/>
    <dgm:cxn modelId="{46105B0C-6A04-4CE4-B338-B9CBE231A996}" srcId="{4629EE89-0939-4D3D-98DF-F2813E6A52D9}" destId="{E7C51606-A47B-4C74-87A2-772F1E9DDA68}" srcOrd="3" destOrd="0" parTransId="{BC7EDA6E-2542-43DE-A85B-1B6886730366}" sibTransId="{118BAF92-DA6E-42A3-9688-F88742FBAD68}"/>
    <dgm:cxn modelId="{02165E28-BDE2-459C-85D2-3AEF69DB2A11}" type="presOf" srcId="{85C92635-60C8-47F2-AD79-B1E69A6F51A1}" destId="{3B31A786-E8C9-4980-958D-B989482FD73C}" srcOrd="0" destOrd="0" presId="urn:microsoft.com/office/officeart/2008/layout/HexagonCluster"/>
    <dgm:cxn modelId="{2D71A72E-6406-4CC6-8E77-8F55E3F18DA7}" srcId="{4629EE89-0939-4D3D-98DF-F2813E6A52D9}" destId="{BE1C78E6-6683-4618-872A-0A964559C4A5}" srcOrd="0" destOrd="0" parTransId="{D036D42F-4D02-46DD-AEC8-66B5507734C8}" sibTransId="{7478DEDD-0A79-4966-8FB0-74314A6D9540}"/>
    <dgm:cxn modelId="{C396084F-8C0B-4993-80B8-D345243FCA36}" srcId="{4629EE89-0939-4D3D-98DF-F2813E6A52D9}" destId="{00780CB9-E3B8-48D0-AA3C-FE8A3A76EAB4}" srcOrd="1" destOrd="0" parTransId="{94A1738A-32F4-4618-B6AA-59D6489A4E97}" sibTransId="{85C92635-60C8-47F2-AD79-B1E69A6F51A1}"/>
    <dgm:cxn modelId="{F7DA3277-CE8C-4F5A-BAE4-B672B9919F37}" type="presOf" srcId="{FC0DB790-1BCB-4DDF-AE0D-4249D1B67987}" destId="{17EAF40F-589E-4362-902A-CCFFF207F184}" srcOrd="0" destOrd="0" presId="urn:microsoft.com/office/officeart/2008/layout/HexagonCluster"/>
    <dgm:cxn modelId="{79C82278-399F-4755-BA7C-9FC04DB8A68C}" type="presOf" srcId="{4629EE89-0939-4D3D-98DF-F2813E6A52D9}" destId="{BD09D722-7C2A-4EA4-9343-9AE0441CB6A8}" srcOrd="0" destOrd="0" presId="urn:microsoft.com/office/officeart/2008/layout/HexagonCluster"/>
    <dgm:cxn modelId="{DBA11D59-A83D-4042-B767-39B5DF903E25}" type="presOf" srcId="{00780CB9-E3B8-48D0-AA3C-FE8A3A76EAB4}" destId="{726A6C3E-6E73-447E-8D4C-32711C2FD43C}" srcOrd="0" destOrd="0" presId="urn:microsoft.com/office/officeart/2008/layout/HexagonCluster"/>
    <dgm:cxn modelId="{B82FC39D-3DCB-4B65-906C-14FC5E0E7A77}" type="presOf" srcId="{E7C51606-A47B-4C74-87A2-772F1E9DDA68}" destId="{E85E8858-FA0F-47AD-BE8E-5B2D7041FF08}" srcOrd="0" destOrd="0" presId="urn:microsoft.com/office/officeart/2008/layout/HexagonCluster"/>
    <dgm:cxn modelId="{FE4A6DAC-5C80-4B1C-8D71-886F90A166BD}" type="presOf" srcId="{118BAF92-DA6E-42A3-9688-F88742FBAD68}" destId="{186DF878-9653-4188-9C22-96FC608B46AE}" srcOrd="0" destOrd="0" presId="urn:microsoft.com/office/officeart/2008/layout/HexagonCluster"/>
    <dgm:cxn modelId="{0C3DFCC5-E491-4FE2-A9A8-AC16C1ECAD2B}" type="presOf" srcId="{BE1C78E6-6683-4618-872A-0A964559C4A5}" destId="{4279386A-9ECD-468C-B155-56F20F4F8265}" srcOrd="0" destOrd="0" presId="urn:microsoft.com/office/officeart/2008/layout/HexagonCluster"/>
    <dgm:cxn modelId="{4E1199F0-4A9F-4B06-B9CC-C7DE0E614222}" type="presOf" srcId="{7478DEDD-0A79-4966-8FB0-74314A6D9540}" destId="{08FA73F1-EF91-48BE-A8A1-CC7A72AE9327}" srcOrd="0" destOrd="0" presId="urn:microsoft.com/office/officeart/2008/layout/HexagonCluster"/>
    <dgm:cxn modelId="{6D3EF7FD-4903-4E6C-81A4-E03C8F0A6C19}" srcId="{4629EE89-0939-4D3D-98DF-F2813E6A52D9}" destId="{352BBE17-2E71-4944-AC9F-F5B1574B1ABB}" srcOrd="2" destOrd="0" parTransId="{19E28B59-4F82-4C93-AD80-7E26FD158ABE}" sibTransId="{FC0DB790-1BCB-4DDF-AE0D-4249D1B67987}"/>
    <dgm:cxn modelId="{1C552232-D483-4307-BF65-351D1D76B4D3}" type="presParOf" srcId="{BD09D722-7C2A-4EA4-9343-9AE0441CB6A8}" destId="{2231CBBE-475C-4CDC-9E05-44378EE7836F}" srcOrd="0" destOrd="0" presId="urn:microsoft.com/office/officeart/2008/layout/HexagonCluster"/>
    <dgm:cxn modelId="{5BBDCFBF-3343-4D56-9359-42D60513B331}" type="presParOf" srcId="{2231CBBE-475C-4CDC-9E05-44378EE7836F}" destId="{4279386A-9ECD-468C-B155-56F20F4F8265}" srcOrd="0" destOrd="0" presId="urn:microsoft.com/office/officeart/2008/layout/HexagonCluster"/>
    <dgm:cxn modelId="{A0F5ED06-8BA9-4D52-9635-8F5A673AAD04}" type="presParOf" srcId="{BD09D722-7C2A-4EA4-9343-9AE0441CB6A8}" destId="{28537BBC-93E0-4585-9027-835293F0CCB6}" srcOrd="1" destOrd="0" presId="urn:microsoft.com/office/officeart/2008/layout/HexagonCluster"/>
    <dgm:cxn modelId="{6BE59A46-A990-4DD7-9F85-1B44DF10C769}" type="presParOf" srcId="{28537BBC-93E0-4585-9027-835293F0CCB6}" destId="{1CE50447-EFC9-4918-9067-2A51A30BACA5}" srcOrd="0" destOrd="0" presId="urn:microsoft.com/office/officeart/2008/layout/HexagonCluster"/>
    <dgm:cxn modelId="{B117CAE6-1664-4520-B10C-AD43458379DE}" type="presParOf" srcId="{BD09D722-7C2A-4EA4-9343-9AE0441CB6A8}" destId="{F4FA08B6-6964-4CFC-8A3C-F020B3DFE8FE}" srcOrd="2" destOrd="0" presId="urn:microsoft.com/office/officeart/2008/layout/HexagonCluster"/>
    <dgm:cxn modelId="{9DF10700-4DEC-4B6E-BBD2-DC2F0C24D917}" type="presParOf" srcId="{F4FA08B6-6964-4CFC-8A3C-F020B3DFE8FE}" destId="{08FA73F1-EF91-48BE-A8A1-CC7A72AE9327}" srcOrd="0" destOrd="0" presId="urn:microsoft.com/office/officeart/2008/layout/HexagonCluster"/>
    <dgm:cxn modelId="{59E1995A-AC02-4B64-BC8E-8A14B14B4154}" type="presParOf" srcId="{BD09D722-7C2A-4EA4-9343-9AE0441CB6A8}" destId="{7286F762-819D-4BE4-82E4-493FBE7951AA}" srcOrd="3" destOrd="0" presId="urn:microsoft.com/office/officeart/2008/layout/HexagonCluster"/>
    <dgm:cxn modelId="{FFDB7728-D6CD-4A01-B53F-6F0757F5CBC6}" type="presParOf" srcId="{7286F762-819D-4BE4-82E4-493FBE7951AA}" destId="{8B276F0C-8AA6-456C-A042-FCEBABFE5911}" srcOrd="0" destOrd="0" presId="urn:microsoft.com/office/officeart/2008/layout/HexagonCluster"/>
    <dgm:cxn modelId="{361579B7-2F64-459D-9AEE-225566B99B0F}" type="presParOf" srcId="{BD09D722-7C2A-4EA4-9343-9AE0441CB6A8}" destId="{1DE761A6-1994-4AC3-8DE5-D3BEAE7900E0}" srcOrd="4" destOrd="0" presId="urn:microsoft.com/office/officeart/2008/layout/HexagonCluster"/>
    <dgm:cxn modelId="{2DB350FC-C15B-4196-9148-1A4522C60006}" type="presParOf" srcId="{1DE761A6-1994-4AC3-8DE5-D3BEAE7900E0}" destId="{726A6C3E-6E73-447E-8D4C-32711C2FD43C}" srcOrd="0" destOrd="0" presId="urn:microsoft.com/office/officeart/2008/layout/HexagonCluster"/>
    <dgm:cxn modelId="{B4A0231C-B1FB-4F53-8CEF-8AD5EF906D94}" type="presParOf" srcId="{BD09D722-7C2A-4EA4-9343-9AE0441CB6A8}" destId="{6EC5EC44-972F-48B2-8821-C476C930E448}" srcOrd="5" destOrd="0" presId="urn:microsoft.com/office/officeart/2008/layout/HexagonCluster"/>
    <dgm:cxn modelId="{4E638D02-B61A-4D50-88B4-A3714E10B3E4}" type="presParOf" srcId="{6EC5EC44-972F-48B2-8821-C476C930E448}" destId="{09151EA6-FFDF-4562-9637-13E2E54C68CA}" srcOrd="0" destOrd="0" presId="urn:microsoft.com/office/officeart/2008/layout/HexagonCluster"/>
    <dgm:cxn modelId="{B858C786-4649-4DB2-9716-D5349C67316A}" type="presParOf" srcId="{BD09D722-7C2A-4EA4-9343-9AE0441CB6A8}" destId="{D57A623D-06CF-4ED8-8F49-83EB8C65C18A}" srcOrd="6" destOrd="0" presId="urn:microsoft.com/office/officeart/2008/layout/HexagonCluster"/>
    <dgm:cxn modelId="{77815D10-A051-41D3-A35C-E8E0106A400C}" type="presParOf" srcId="{D57A623D-06CF-4ED8-8F49-83EB8C65C18A}" destId="{3B31A786-E8C9-4980-958D-B989482FD73C}" srcOrd="0" destOrd="0" presId="urn:microsoft.com/office/officeart/2008/layout/HexagonCluster"/>
    <dgm:cxn modelId="{FF38B68A-B491-483D-AD1C-80BB2675585E}" type="presParOf" srcId="{BD09D722-7C2A-4EA4-9343-9AE0441CB6A8}" destId="{03940256-805F-4B55-BF0D-57611E36D46D}" srcOrd="7" destOrd="0" presId="urn:microsoft.com/office/officeart/2008/layout/HexagonCluster"/>
    <dgm:cxn modelId="{6A417DF9-A6A0-463F-B85E-8433F13986FF}" type="presParOf" srcId="{03940256-805F-4B55-BF0D-57611E36D46D}" destId="{3B70DB10-0BCC-4C51-B3CE-442EBAD3FDF3}" srcOrd="0" destOrd="0" presId="urn:microsoft.com/office/officeart/2008/layout/HexagonCluster"/>
    <dgm:cxn modelId="{D77C1EAF-8318-41EC-9B93-7A3029C395BE}" type="presParOf" srcId="{BD09D722-7C2A-4EA4-9343-9AE0441CB6A8}" destId="{FC25E6BF-ADD2-4FA7-8F05-5CDF8C647BB1}" srcOrd="8" destOrd="0" presId="urn:microsoft.com/office/officeart/2008/layout/HexagonCluster"/>
    <dgm:cxn modelId="{513DF25A-DE83-49BA-B8F8-18781D369101}" type="presParOf" srcId="{FC25E6BF-ADD2-4FA7-8F05-5CDF8C647BB1}" destId="{7FB399D7-0518-4407-9D29-30BDC59A76CE}" srcOrd="0" destOrd="0" presId="urn:microsoft.com/office/officeart/2008/layout/HexagonCluster"/>
    <dgm:cxn modelId="{FC3CCA02-5357-4B0F-84E7-C4A03CC57EE9}" type="presParOf" srcId="{BD09D722-7C2A-4EA4-9343-9AE0441CB6A8}" destId="{96D6191B-F2EE-4D5F-A770-32D05700C686}" srcOrd="9" destOrd="0" presId="urn:microsoft.com/office/officeart/2008/layout/HexagonCluster"/>
    <dgm:cxn modelId="{B8985E2F-C37F-40FB-9D52-4D7C4D098B5D}" type="presParOf" srcId="{96D6191B-F2EE-4D5F-A770-32D05700C686}" destId="{E51C3EE4-63B6-46CD-8CB3-6FF34C8C091D}" srcOrd="0" destOrd="0" presId="urn:microsoft.com/office/officeart/2008/layout/HexagonCluster"/>
    <dgm:cxn modelId="{1E560335-46A6-4DDC-AAD6-7B6C6514BDDE}" type="presParOf" srcId="{BD09D722-7C2A-4EA4-9343-9AE0441CB6A8}" destId="{5CF0090F-39B5-4645-A5B3-2E441F3E8C61}" srcOrd="10" destOrd="0" presId="urn:microsoft.com/office/officeart/2008/layout/HexagonCluster"/>
    <dgm:cxn modelId="{C9CF9A2F-CE2A-4F9E-B0B4-88F4C71E16AD}" type="presParOf" srcId="{5CF0090F-39B5-4645-A5B3-2E441F3E8C61}" destId="{17EAF40F-589E-4362-902A-CCFFF207F184}" srcOrd="0" destOrd="0" presId="urn:microsoft.com/office/officeart/2008/layout/HexagonCluster"/>
    <dgm:cxn modelId="{3D3F751A-45F3-4628-85ED-DDB99E2156A6}" type="presParOf" srcId="{BD09D722-7C2A-4EA4-9343-9AE0441CB6A8}" destId="{6EA4E1B2-0E94-4210-8178-82E5E212E2C0}" srcOrd="11" destOrd="0" presId="urn:microsoft.com/office/officeart/2008/layout/HexagonCluster"/>
    <dgm:cxn modelId="{853B768B-3FFA-4E75-A63B-A7F554E8B6DD}" type="presParOf" srcId="{6EA4E1B2-0E94-4210-8178-82E5E212E2C0}" destId="{DA3DEEAA-BD1B-40DA-B8A5-D62438067DC5}" srcOrd="0" destOrd="0" presId="urn:microsoft.com/office/officeart/2008/layout/HexagonCluster"/>
    <dgm:cxn modelId="{6D3A028E-B728-48A9-82EE-BFB6F5DE33F3}" type="presParOf" srcId="{BD09D722-7C2A-4EA4-9343-9AE0441CB6A8}" destId="{E5258429-26CE-4C19-B8CC-7287C5295D4A}" srcOrd="12" destOrd="0" presId="urn:microsoft.com/office/officeart/2008/layout/HexagonCluster"/>
    <dgm:cxn modelId="{820A0553-5EC5-4738-A0E2-1FC87BCF2B33}" type="presParOf" srcId="{E5258429-26CE-4C19-B8CC-7287C5295D4A}" destId="{E85E8858-FA0F-47AD-BE8E-5B2D7041FF08}" srcOrd="0" destOrd="0" presId="urn:microsoft.com/office/officeart/2008/layout/HexagonCluster"/>
    <dgm:cxn modelId="{CFFF1849-BFD4-43EF-A107-99629394E900}" type="presParOf" srcId="{BD09D722-7C2A-4EA4-9343-9AE0441CB6A8}" destId="{AF226351-11FF-4493-A0D7-11287BF44C71}" srcOrd="13" destOrd="0" presId="urn:microsoft.com/office/officeart/2008/layout/HexagonCluster"/>
    <dgm:cxn modelId="{D0AD81FC-AAEA-42B7-AD87-E217CCB77C2D}" type="presParOf" srcId="{AF226351-11FF-4493-A0D7-11287BF44C71}" destId="{A7510607-2A10-4847-8146-89207BD224FE}" srcOrd="0" destOrd="0" presId="urn:microsoft.com/office/officeart/2008/layout/HexagonCluster"/>
    <dgm:cxn modelId="{0DF5EF5E-AC7E-4A17-8CBE-42498B27109D}" type="presParOf" srcId="{BD09D722-7C2A-4EA4-9343-9AE0441CB6A8}" destId="{A49A495D-00A9-4686-A606-B415CD5CB854}" srcOrd="14" destOrd="0" presId="urn:microsoft.com/office/officeart/2008/layout/HexagonCluster"/>
    <dgm:cxn modelId="{E64D64FD-0118-46A2-AB29-4B1500E0E1D8}" type="presParOf" srcId="{A49A495D-00A9-4686-A606-B415CD5CB854}" destId="{186DF878-9653-4188-9C22-96FC608B46AE}" srcOrd="0" destOrd="0" presId="urn:microsoft.com/office/officeart/2008/layout/HexagonCluster"/>
    <dgm:cxn modelId="{2C7EEDE1-43B8-4F89-8508-A25A488AD290}" type="presParOf" srcId="{BD09D722-7C2A-4EA4-9343-9AE0441CB6A8}" destId="{5513435C-9868-4B3F-8AE2-6101733CDE44}" srcOrd="15" destOrd="0" presId="urn:microsoft.com/office/officeart/2008/layout/HexagonCluster"/>
    <dgm:cxn modelId="{132B89C1-F7A6-46C1-88DD-F51DC06CD801}" type="presParOf" srcId="{5513435C-9868-4B3F-8AE2-6101733CDE44}" destId="{72D954EF-5FD1-47F9-8FEF-CB2C394E689B}"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60DB91-1436-492B-8DCB-A55EE3B65359}">
      <dsp:nvSpPr>
        <dsp:cNvPr id="0" name=""/>
        <dsp:cNvSpPr/>
      </dsp:nvSpPr>
      <dsp:spPr>
        <a:xfrm>
          <a:off x="2623090" y="327946"/>
          <a:ext cx="4081116" cy="4081116"/>
        </a:xfrm>
        <a:prstGeom prst="pie">
          <a:avLst>
            <a:gd name="adj1" fmla="val 16200000"/>
            <a:gd name="adj2" fmla="val 1800000"/>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e-DE" sz="1600" kern="1200" dirty="0"/>
            <a:t>Steuerrecht</a:t>
          </a:r>
        </a:p>
      </dsp:txBody>
      <dsp:txXfrm>
        <a:off x="4841954" y="1081010"/>
        <a:ext cx="1384664" cy="1360372"/>
      </dsp:txXfrm>
    </dsp:sp>
    <dsp:sp modelId="{531A331F-F913-4940-B692-4A7694A21FDD}">
      <dsp:nvSpPr>
        <dsp:cNvPr id="0" name=""/>
        <dsp:cNvSpPr/>
      </dsp:nvSpPr>
      <dsp:spPr>
        <a:xfrm>
          <a:off x="2412718" y="449408"/>
          <a:ext cx="4081116" cy="4081116"/>
        </a:xfrm>
        <a:prstGeom prst="pie">
          <a:avLst>
            <a:gd name="adj1" fmla="val 1800000"/>
            <a:gd name="adj2" fmla="val 90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e-DE" sz="1600" kern="1200" dirty="0"/>
            <a:t>Sozialrecht</a:t>
          </a:r>
        </a:p>
      </dsp:txBody>
      <dsp:txXfrm>
        <a:off x="3530167" y="3024398"/>
        <a:ext cx="1846219" cy="1263202"/>
      </dsp:txXfrm>
    </dsp:sp>
    <dsp:sp modelId="{198EBD3F-1290-4C79-89AB-21395F21680B}">
      <dsp:nvSpPr>
        <dsp:cNvPr id="0" name=""/>
        <dsp:cNvSpPr/>
      </dsp:nvSpPr>
      <dsp:spPr>
        <a:xfrm>
          <a:off x="2412718" y="449408"/>
          <a:ext cx="4081116" cy="4081116"/>
        </a:xfrm>
        <a:prstGeom prst="pie">
          <a:avLst>
            <a:gd name="adj1" fmla="val 9000000"/>
            <a:gd name="adj2" fmla="val 1620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l" defTabSz="622300">
            <a:lnSpc>
              <a:spcPct val="90000"/>
            </a:lnSpc>
            <a:spcBef>
              <a:spcPct val="0"/>
            </a:spcBef>
            <a:spcAft>
              <a:spcPct val="35000"/>
            </a:spcAft>
            <a:buNone/>
          </a:pPr>
          <a:r>
            <a:rPr lang="de-DE" sz="1400" kern="1200" dirty="0"/>
            <a:t>Europäisches, Internationales und deutsches Öffentliches Wirtschaftsrecht</a:t>
          </a:r>
        </a:p>
      </dsp:txBody>
      <dsp:txXfrm>
        <a:off x="2849981" y="1251056"/>
        <a:ext cx="1384664" cy="13603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79386A-9ECD-468C-B155-56F20F4F8265}">
      <dsp:nvSpPr>
        <dsp:cNvPr id="0" name=""/>
        <dsp:cNvSpPr/>
      </dsp:nvSpPr>
      <dsp:spPr>
        <a:xfrm>
          <a:off x="1623920" y="2630703"/>
          <a:ext cx="2020663" cy="1676486"/>
        </a:xfrm>
        <a:prstGeom prst="hexagon">
          <a:avLst/>
        </a:prstGeom>
        <a:solidFill>
          <a:srgbClr val="D9F0FF"/>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endParaRPr lang="de-DE" sz="1400" kern="1200" dirty="0">
            <a:solidFill>
              <a:schemeClr val="tx2">
                <a:lumMod val="95000"/>
                <a:lumOff val="5000"/>
              </a:schemeClr>
            </a:solidFill>
          </a:endParaRPr>
        </a:p>
      </dsp:txBody>
      <dsp:txXfrm>
        <a:off x="1932016" y="2886321"/>
        <a:ext cx="1404471" cy="1165250"/>
      </dsp:txXfrm>
    </dsp:sp>
    <dsp:sp modelId="{1CE50447-EFC9-4918-9067-2A51A30BACA5}">
      <dsp:nvSpPr>
        <dsp:cNvPr id="0" name=""/>
        <dsp:cNvSpPr/>
      </dsp:nvSpPr>
      <dsp:spPr>
        <a:xfrm>
          <a:off x="1697673" y="3214651"/>
          <a:ext cx="227858" cy="196484"/>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8FA73F1-EF91-48BE-A8A1-CC7A72AE9327}">
      <dsp:nvSpPr>
        <dsp:cNvPr id="0" name=""/>
        <dsp:cNvSpPr/>
      </dsp:nvSpPr>
      <dsp:spPr>
        <a:xfrm>
          <a:off x="17205" y="1801764"/>
          <a:ext cx="2020663" cy="1676486"/>
        </a:xfrm>
        <a:prstGeom prst="hexagon">
          <a:avLst>
            <a:gd name="adj" fmla="val 25000"/>
            <a:gd name="vf" fmla="val 115470"/>
          </a:avLst>
        </a:prstGeom>
        <a:solidFill>
          <a:srgbClr val="D9F0FF">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276F0C-8AA6-456C-A042-FCEBABFE5911}">
      <dsp:nvSpPr>
        <dsp:cNvPr id="0" name=""/>
        <dsp:cNvSpPr/>
      </dsp:nvSpPr>
      <dsp:spPr>
        <a:xfrm>
          <a:off x="1520091" y="3112462"/>
          <a:ext cx="227858" cy="196484"/>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6A6C3E-6E73-447E-8D4C-32711C2FD43C}">
      <dsp:nvSpPr>
        <dsp:cNvPr id="0" name=""/>
        <dsp:cNvSpPr/>
      </dsp:nvSpPr>
      <dsp:spPr>
        <a:xfrm>
          <a:off x="3380670" y="1755128"/>
          <a:ext cx="2020663" cy="1675431"/>
        </a:xfrm>
        <a:prstGeom prst="hexagon">
          <a:avLst>
            <a:gd name="adj" fmla="val 25000"/>
            <a:gd name="vf" fmla="val 115470"/>
          </a:avLst>
        </a:prstGeom>
        <a:solidFill>
          <a:srgbClr val="F7FFFF"/>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de-DE" sz="1800" b="1" u="sng" kern="1200" dirty="0">
              <a:solidFill>
                <a:schemeClr val="tx2">
                  <a:lumMod val="95000"/>
                  <a:lumOff val="5000"/>
                </a:schemeClr>
              </a:solidFill>
              <a:latin typeface="Arial Narrow" panose="020B0606020202030204" pitchFamily="34" charset="0"/>
            </a:rPr>
            <a:t>Einkommen-</a:t>
          </a:r>
        </a:p>
        <a:p>
          <a:pPr marL="0" lvl="0" indent="0" algn="ctr" defTabSz="800100">
            <a:lnSpc>
              <a:spcPct val="90000"/>
            </a:lnSpc>
            <a:spcBef>
              <a:spcPct val="0"/>
            </a:spcBef>
            <a:spcAft>
              <a:spcPct val="35000"/>
            </a:spcAft>
            <a:buNone/>
          </a:pPr>
          <a:r>
            <a:rPr lang="de-DE" sz="1800" b="1" u="sng" kern="1200" dirty="0" err="1">
              <a:solidFill>
                <a:schemeClr val="tx2">
                  <a:lumMod val="95000"/>
                  <a:lumOff val="5000"/>
                </a:schemeClr>
              </a:solidFill>
              <a:latin typeface="Arial Narrow" panose="020B0606020202030204" pitchFamily="34" charset="0"/>
            </a:rPr>
            <a:t>steuer</a:t>
          </a:r>
          <a:endParaRPr lang="de-DE" sz="1800" b="1" u="sng" kern="1200" dirty="0">
            <a:solidFill>
              <a:schemeClr val="tx2">
                <a:lumMod val="95000"/>
                <a:lumOff val="5000"/>
              </a:schemeClr>
            </a:solidFill>
            <a:latin typeface="Arial Narrow" panose="020B0606020202030204" pitchFamily="34" charset="0"/>
          </a:endParaRPr>
        </a:p>
      </dsp:txBody>
      <dsp:txXfrm>
        <a:off x="3688678" y="2010512"/>
        <a:ext cx="1404647" cy="1164663"/>
      </dsp:txXfrm>
    </dsp:sp>
    <dsp:sp modelId="{09151EA6-FFDF-4562-9637-13E2E54C68CA}">
      <dsp:nvSpPr>
        <dsp:cNvPr id="0" name=""/>
        <dsp:cNvSpPr/>
      </dsp:nvSpPr>
      <dsp:spPr>
        <a:xfrm>
          <a:off x="4790185" y="3193475"/>
          <a:ext cx="227858" cy="196484"/>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31A786-E8C9-4980-958D-B989482FD73C}">
      <dsp:nvSpPr>
        <dsp:cNvPr id="0" name=""/>
        <dsp:cNvSpPr/>
      </dsp:nvSpPr>
      <dsp:spPr>
        <a:xfrm>
          <a:off x="5014719" y="2601215"/>
          <a:ext cx="2020663" cy="1675431"/>
        </a:xfrm>
        <a:prstGeom prst="hexagon">
          <a:avLst>
            <a:gd name="adj" fmla="val 25000"/>
            <a:gd name="vf" fmla="val 115470"/>
          </a:avLst>
        </a:prstGeom>
        <a:solidFill>
          <a:srgbClr val="CCFFFF">
            <a:alpha val="14902"/>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70DB10-0BCC-4C51-B3CE-442EBAD3FDF3}">
      <dsp:nvSpPr>
        <dsp:cNvPr id="0" name=""/>
        <dsp:cNvSpPr/>
      </dsp:nvSpPr>
      <dsp:spPr>
        <a:xfrm>
          <a:off x="4982331" y="3291718"/>
          <a:ext cx="227858" cy="196484"/>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FB399D7-0518-4407-9D29-30BDC59A76CE}">
      <dsp:nvSpPr>
        <dsp:cNvPr id="0" name=""/>
        <dsp:cNvSpPr/>
      </dsp:nvSpPr>
      <dsp:spPr>
        <a:xfrm>
          <a:off x="1734550" y="827740"/>
          <a:ext cx="2020663" cy="1676486"/>
        </a:xfrm>
        <a:prstGeom prst="hexagon">
          <a:avLst>
            <a:gd name="adj" fmla="val 25000"/>
            <a:gd name="vf" fmla="val 115470"/>
          </a:avLst>
        </a:prstGeom>
        <a:solidFill>
          <a:srgbClr val="0000FF">
            <a:alpha val="14902"/>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endParaRPr lang="de-DE" sz="1400" b="1" i="0" kern="1200" dirty="0">
            <a:solidFill>
              <a:schemeClr val="tx2">
                <a:lumMod val="95000"/>
                <a:lumOff val="5000"/>
              </a:schemeClr>
            </a:solidFill>
            <a:latin typeface="Arial Narrow" panose="020B0606020202030204" pitchFamily="34" charset="0"/>
          </a:endParaRPr>
        </a:p>
      </dsp:txBody>
      <dsp:txXfrm>
        <a:off x="2042646" y="1083358"/>
        <a:ext cx="1404471" cy="1165250"/>
      </dsp:txXfrm>
    </dsp:sp>
    <dsp:sp modelId="{E51C3EE4-63B6-46CD-8CB3-6FF34C8C091D}">
      <dsp:nvSpPr>
        <dsp:cNvPr id="0" name=""/>
        <dsp:cNvSpPr/>
      </dsp:nvSpPr>
      <dsp:spPr>
        <a:xfrm>
          <a:off x="3208577" y="946557"/>
          <a:ext cx="227858" cy="196484"/>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EAF40F-589E-4362-902A-CCFFF207F184}">
      <dsp:nvSpPr>
        <dsp:cNvPr id="0" name=""/>
        <dsp:cNvSpPr/>
      </dsp:nvSpPr>
      <dsp:spPr>
        <a:xfrm>
          <a:off x="3341223" y="1515"/>
          <a:ext cx="2020663" cy="1676486"/>
        </a:xfrm>
        <a:prstGeom prst="hexagon">
          <a:avLst>
            <a:gd name="adj" fmla="val 25000"/>
            <a:gd name="vf" fmla="val 115470"/>
          </a:avLst>
        </a:prstGeom>
        <a:solidFill>
          <a:srgbClr val="D9D9FF"/>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3DEEAA-BD1B-40DA-B8A5-D62438067DC5}">
      <dsp:nvSpPr>
        <dsp:cNvPr id="0" name=""/>
        <dsp:cNvSpPr/>
      </dsp:nvSpPr>
      <dsp:spPr>
        <a:xfrm>
          <a:off x="3402092" y="864873"/>
          <a:ext cx="227858" cy="196484"/>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5E8858-FA0F-47AD-BE8E-5B2D7041FF08}">
      <dsp:nvSpPr>
        <dsp:cNvPr id="0" name=""/>
        <dsp:cNvSpPr/>
      </dsp:nvSpPr>
      <dsp:spPr>
        <a:xfrm>
          <a:off x="5053131" y="780166"/>
          <a:ext cx="2020663" cy="1676486"/>
        </a:xfrm>
        <a:prstGeom prst="hexagon">
          <a:avLst/>
        </a:prstGeom>
        <a:solidFill>
          <a:schemeClr val="accent1">
            <a:hueOff val="0"/>
            <a:satOff val="0"/>
            <a:lumOff val="0"/>
            <a:alphaOff val="0"/>
          </a:schemeClr>
        </a:solidFill>
        <a:ln w="25400" cap="flat" cmpd="sng" algn="ctr">
          <a:solidFill>
            <a:srgbClr val="DDF1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550" rIns="0" bIns="82550" numCol="1" spcCol="1270" anchor="ctr" anchorCtr="0">
          <a:noAutofit/>
        </a:bodyPr>
        <a:lstStyle/>
        <a:p>
          <a:pPr marL="0" lvl="0" indent="0" algn="ctr" defTabSz="2889250">
            <a:lnSpc>
              <a:spcPct val="90000"/>
            </a:lnSpc>
            <a:spcBef>
              <a:spcPct val="0"/>
            </a:spcBef>
            <a:spcAft>
              <a:spcPct val="35000"/>
            </a:spcAft>
            <a:buNone/>
          </a:pPr>
          <a:endParaRPr lang="de-DE" sz="6500" kern="1200"/>
        </a:p>
      </dsp:txBody>
      <dsp:txXfrm>
        <a:off x="5361227" y="1035784"/>
        <a:ext cx="1404471" cy="1165250"/>
      </dsp:txXfrm>
    </dsp:sp>
    <dsp:sp modelId="{A7510607-2A10-4847-8146-89207BD224FE}">
      <dsp:nvSpPr>
        <dsp:cNvPr id="0" name=""/>
        <dsp:cNvSpPr/>
      </dsp:nvSpPr>
      <dsp:spPr>
        <a:xfrm>
          <a:off x="6750162" y="1654275"/>
          <a:ext cx="227858" cy="196484"/>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6DF878-9653-4188-9C22-96FC608B46AE}">
      <dsp:nvSpPr>
        <dsp:cNvPr id="0" name=""/>
        <dsp:cNvSpPr/>
      </dsp:nvSpPr>
      <dsp:spPr>
        <a:xfrm>
          <a:off x="6663785" y="1625441"/>
          <a:ext cx="1951841" cy="1609888"/>
        </a:xfrm>
        <a:prstGeom prst="hexagon">
          <a:avLst>
            <a:gd name="adj" fmla="val 25000"/>
            <a:gd name="vf" fmla="val 115470"/>
          </a:avLst>
        </a:prstGeom>
        <a:solidFill>
          <a:srgbClr val="BBE0E3"/>
        </a:solidFill>
        <a:ln w="25400" cap="flat" cmpd="sng" algn="ctr">
          <a:solidFill>
            <a:srgbClr val="DDF1FF"/>
          </a:solidFill>
          <a:prstDash val="solid"/>
        </a:ln>
        <a:effectLst/>
      </dsp:spPr>
      <dsp:style>
        <a:lnRef idx="2">
          <a:scrgbClr r="0" g="0" b="0"/>
        </a:lnRef>
        <a:fillRef idx="1">
          <a:scrgbClr r="0" g="0" b="0"/>
        </a:fillRef>
        <a:effectRef idx="0">
          <a:scrgbClr r="0" g="0" b="0"/>
        </a:effectRef>
        <a:fontRef idx="minor"/>
      </dsp:style>
    </dsp:sp>
    <dsp:sp modelId="{72D954EF-5FD1-47F9-8FEF-CB2C394E689B}">
      <dsp:nvSpPr>
        <dsp:cNvPr id="0" name=""/>
        <dsp:cNvSpPr/>
      </dsp:nvSpPr>
      <dsp:spPr>
        <a:xfrm>
          <a:off x="6972353" y="1775108"/>
          <a:ext cx="227858" cy="196484"/>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5" Type="http://schemas.openxmlformats.org/officeDocument/2006/relationships/image" Target="../media/image1.jpe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4" name="Group 43"/>
          <p:cNvGrpSpPr>
            <a:grpSpLocks/>
          </p:cNvGrpSpPr>
          <p:nvPr/>
        </p:nvGrpSpPr>
        <p:grpSpPr bwMode="auto">
          <a:xfrm>
            <a:off x="0" y="2422525"/>
            <a:ext cx="9144000" cy="4435475"/>
            <a:chOff x="0" y="1526"/>
            <a:chExt cx="5760" cy="2794"/>
          </a:xfrm>
        </p:grpSpPr>
        <p:sp>
          <p:nvSpPr>
            <p:cNvPr id="5" name="Rectangle 30"/>
            <p:cNvSpPr>
              <a:spLocks noChangeArrowheads="1"/>
            </p:cNvSpPr>
            <p:nvPr/>
          </p:nvSpPr>
          <p:spPr bwMode="auto">
            <a:xfrm>
              <a:off x="0" y="3942"/>
              <a:ext cx="5760" cy="378"/>
            </a:xfrm>
            <a:prstGeom prst="rect">
              <a:avLst/>
            </a:prstGeom>
            <a:solidFill>
              <a:srgbClr val="E4E5EA"/>
            </a:solidFill>
            <a:ln w="9525">
              <a:noFill/>
              <a:miter lim="800000"/>
              <a:headEnd/>
              <a:tailEnd/>
            </a:ln>
            <a:effectLst/>
          </p:spPr>
          <p:txBody>
            <a:bodyPr wrap="none" anchor="ctr"/>
            <a:lstStyle/>
            <a:p>
              <a:endParaRPr lang="de-DE"/>
            </a:p>
          </p:txBody>
        </p:sp>
        <p:sp>
          <p:nvSpPr>
            <p:cNvPr id="6" name="Rectangle 31"/>
            <p:cNvSpPr>
              <a:spLocks noChangeArrowheads="1"/>
            </p:cNvSpPr>
            <p:nvPr/>
          </p:nvSpPr>
          <p:spPr bwMode="auto">
            <a:xfrm>
              <a:off x="0" y="3161"/>
              <a:ext cx="3925" cy="784"/>
            </a:xfrm>
            <a:prstGeom prst="rect">
              <a:avLst/>
            </a:prstGeom>
            <a:solidFill>
              <a:srgbClr val="F3F5F6"/>
            </a:solidFill>
            <a:ln w="9525">
              <a:noFill/>
              <a:miter lim="800000"/>
              <a:headEnd/>
              <a:tailEnd/>
            </a:ln>
            <a:effectLst/>
          </p:spPr>
          <p:txBody>
            <a:bodyPr wrap="none" anchor="ctr"/>
            <a:lstStyle/>
            <a:p>
              <a:endParaRPr lang="de-DE"/>
            </a:p>
          </p:txBody>
        </p:sp>
        <p:sp>
          <p:nvSpPr>
            <p:cNvPr id="7" name="Rectangle 32"/>
            <p:cNvSpPr>
              <a:spLocks noChangeArrowheads="1"/>
            </p:cNvSpPr>
            <p:nvPr/>
          </p:nvSpPr>
          <p:spPr bwMode="auto">
            <a:xfrm>
              <a:off x="4938" y="1526"/>
              <a:ext cx="822" cy="839"/>
            </a:xfrm>
            <a:prstGeom prst="rect">
              <a:avLst/>
            </a:prstGeom>
            <a:solidFill>
              <a:srgbClr val="A73C45"/>
            </a:solidFill>
            <a:ln w="9525">
              <a:noFill/>
              <a:miter lim="800000"/>
              <a:headEnd/>
              <a:tailEnd/>
            </a:ln>
            <a:effectLst/>
          </p:spPr>
          <p:txBody>
            <a:bodyPr wrap="none" anchor="ctr"/>
            <a:lstStyle/>
            <a:p>
              <a:endParaRPr lang="de-DE"/>
            </a:p>
          </p:txBody>
        </p:sp>
        <p:sp>
          <p:nvSpPr>
            <p:cNvPr id="8" name="Rectangle 33"/>
            <p:cNvSpPr>
              <a:spLocks noChangeArrowheads="1"/>
            </p:cNvSpPr>
            <p:nvPr/>
          </p:nvSpPr>
          <p:spPr bwMode="auto">
            <a:xfrm>
              <a:off x="0" y="2366"/>
              <a:ext cx="3368" cy="795"/>
            </a:xfrm>
            <a:prstGeom prst="rect">
              <a:avLst/>
            </a:prstGeom>
            <a:solidFill>
              <a:schemeClr val="bg1"/>
            </a:solidFill>
            <a:ln w="9525">
              <a:noFill/>
              <a:miter lim="800000"/>
              <a:headEnd/>
              <a:tailEnd/>
            </a:ln>
            <a:effectLst/>
          </p:spPr>
          <p:txBody>
            <a:bodyPr wrap="none" anchor="ctr"/>
            <a:lstStyle/>
            <a:p>
              <a:endParaRPr lang="de-DE"/>
            </a:p>
          </p:txBody>
        </p:sp>
        <p:sp>
          <p:nvSpPr>
            <p:cNvPr id="9" name="Rectangle 34"/>
            <p:cNvSpPr>
              <a:spLocks noChangeArrowheads="1"/>
            </p:cNvSpPr>
            <p:nvPr/>
          </p:nvSpPr>
          <p:spPr bwMode="auto">
            <a:xfrm>
              <a:off x="0" y="1526"/>
              <a:ext cx="4934" cy="839"/>
            </a:xfrm>
            <a:prstGeom prst="rect">
              <a:avLst/>
            </a:prstGeom>
            <a:solidFill>
              <a:srgbClr val="F3F5F6"/>
            </a:solidFill>
            <a:ln w="9525">
              <a:noFill/>
              <a:miter lim="800000"/>
              <a:headEnd/>
              <a:tailEnd/>
            </a:ln>
            <a:effectLst/>
          </p:spPr>
          <p:txBody>
            <a:bodyPr wrap="none" anchor="ctr"/>
            <a:lstStyle/>
            <a:p>
              <a:endParaRPr lang="de-DE"/>
            </a:p>
          </p:txBody>
        </p:sp>
        <p:graphicFrame>
          <p:nvGraphicFramePr>
            <p:cNvPr id="10" name="Object 42"/>
            <p:cNvGraphicFramePr>
              <a:graphicFrameLocks noChangeAspect="1"/>
            </p:cNvGraphicFramePr>
            <p:nvPr/>
          </p:nvGraphicFramePr>
          <p:xfrm>
            <a:off x="3434" y="2364"/>
            <a:ext cx="2326" cy="798"/>
          </p:xfrm>
          <a:graphic>
            <a:graphicData uri="http://schemas.openxmlformats.org/presentationml/2006/ole">
              <mc:AlternateContent xmlns:mc="http://schemas.openxmlformats.org/markup-compatibility/2006">
                <mc:Choice xmlns:v="urn:schemas-microsoft-com:vml" Requires="v">
                  <p:oleObj spid="_x0000_s6299" name="Image" r:id="rId3" imgW="4939683" imgH="1688889" progId="Photoshop.Image.9">
                    <p:embed/>
                  </p:oleObj>
                </mc:Choice>
                <mc:Fallback>
                  <p:oleObj name="Image" r:id="rId3" imgW="4939683" imgH="1688889" progId="Photoshop.Image.9">
                    <p:embed/>
                    <p:pic>
                      <p:nvPicPr>
                        <p:cNvPr id="0" name="Object 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4" y="2364"/>
                          <a:ext cx="2326" cy="79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1" name="Rectangle 29"/>
          <p:cNvSpPr>
            <a:spLocks noChangeArrowheads="1"/>
          </p:cNvSpPr>
          <p:nvPr/>
        </p:nvSpPr>
        <p:spPr bwMode="auto">
          <a:xfrm>
            <a:off x="6227763" y="5018088"/>
            <a:ext cx="2916237" cy="1244600"/>
          </a:xfrm>
          <a:prstGeom prst="rect">
            <a:avLst/>
          </a:prstGeom>
          <a:solidFill>
            <a:srgbClr val="A73C45"/>
          </a:solidFill>
          <a:ln w="9525">
            <a:noFill/>
            <a:miter lim="800000"/>
            <a:headEnd/>
            <a:tailEnd/>
          </a:ln>
          <a:effectLst/>
        </p:spPr>
        <p:txBody>
          <a:bodyPr wrap="none" anchor="ctr"/>
          <a:lstStyle/>
          <a:p>
            <a:endParaRPr lang="de-DE"/>
          </a:p>
        </p:txBody>
      </p:sp>
      <p:pic>
        <p:nvPicPr>
          <p:cNvPr id="12" name="Grafik 21"/>
          <p:cNvPicPr>
            <a:picLocks noChangeAspect="1"/>
          </p:cNvPicPr>
          <p:nvPr/>
        </p:nvPicPr>
        <p:blipFill>
          <a:blip r:embed="rId5" cstate="print"/>
          <a:srcRect/>
          <a:stretch>
            <a:fillRect/>
          </a:stretch>
        </p:blipFill>
        <p:spPr bwMode="auto">
          <a:xfrm>
            <a:off x="3222625" y="263525"/>
            <a:ext cx="2698750" cy="936625"/>
          </a:xfrm>
          <a:prstGeom prst="rect">
            <a:avLst/>
          </a:prstGeom>
          <a:noFill/>
          <a:ln w="9525">
            <a:noFill/>
            <a:miter lim="800000"/>
            <a:headEnd/>
            <a:tailEnd/>
          </a:ln>
        </p:spPr>
      </p:pic>
      <p:sp>
        <p:nvSpPr>
          <p:cNvPr id="5124" name="Rectangle 4"/>
          <p:cNvSpPr>
            <a:spLocks noGrp="1" noChangeArrowheads="1"/>
          </p:cNvSpPr>
          <p:nvPr>
            <p:ph type="ctrTitle"/>
          </p:nvPr>
        </p:nvSpPr>
        <p:spPr>
          <a:xfrm>
            <a:off x="468313" y="2419350"/>
            <a:ext cx="7199312" cy="1514475"/>
          </a:xfrm>
        </p:spPr>
        <p:txBody>
          <a:bodyPr/>
          <a:lstStyle>
            <a:lvl1pPr>
              <a:defRPr>
                <a:solidFill>
                  <a:srgbClr val="503240"/>
                </a:solidFill>
              </a:defRPr>
            </a:lvl1pPr>
          </a:lstStyle>
          <a:p>
            <a:pPr lvl="0"/>
            <a:r>
              <a:rPr lang="de-DE" altLang="de-DE" noProof="0"/>
              <a:t>Titelmasterformat durch Klicken bearbeiten</a:t>
            </a:r>
          </a:p>
        </p:txBody>
      </p:sp>
      <p:sp>
        <p:nvSpPr>
          <p:cNvPr id="5125" name="Rectangle 5"/>
          <p:cNvSpPr>
            <a:spLocks noGrp="1" noChangeArrowheads="1"/>
          </p:cNvSpPr>
          <p:nvPr>
            <p:ph type="subTitle" idx="1"/>
          </p:nvPr>
        </p:nvSpPr>
        <p:spPr>
          <a:xfrm>
            <a:off x="468313" y="4003675"/>
            <a:ext cx="4679950" cy="1512888"/>
          </a:xfrm>
        </p:spPr>
        <p:txBody>
          <a:bodyPr/>
          <a:lstStyle>
            <a:lvl1pPr marL="179388" indent="0">
              <a:buFontTx/>
              <a:buNone/>
              <a:tabLst>
                <a:tab pos="179388" algn="l"/>
              </a:tabLst>
              <a:defRPr sz="1800"/>
            </a:lvl1pPr>
          </a:lstStyle>
          <a:p>
            <a:pPr lvl="0"/>
            <a:r>
              <a:rPr lang="de-DE" altLang="de-DE" noProof="0"/>
              <a:t>Formatvorlage des Untertitelmasters durch Klicken bearbeiten</a:t>
            </a:r>
          </a:p>
        </p:txBody>
      </p:sp>
      <p:sp>
        <p:nvSpPr>
          <p:cNvPr id="13" name="Rectangle 6"/>
          <p:cNvSpPr>
            <a:spLocks noGrp="1" noChangeArrowheads="1"/>
          </p:cNvSpPr>
          <p:nvPr>
            <p:ph type="dt" sz="half" idx="10"/>
          </p:nvPr>
        </p:nvSpPr>
        <p:spPr bwMode="auto">
          <a:xfrm>
            <a:off x="457200" y="6245225"/>
            <a:ext cx="21336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cs typeface="+mn-cs"/>
              </a:defRPr>
            </a:lvl1pPr>
          </a:lstStyle>
          <a:p>
            <a:pPr>
              <a:defRPr/>
            </a:pPr>
            <a:endParaRPr lang="de-DE" alt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ftr" sz="quarter" idx="10"/>
          </p:nvPr>
        </p:nvSpPr>
        <p:spPr>
          <a:ln/>
        </p:spPr>
        <p:txBody>
          <a:bodyPr/>
          <a:lstStyle>
            <a:lvl1pPr>
              <a:defRPr/>
            </a:lvl1pPr>
          </a:lstStyle>
          <a:p>
            <a:pPr>
              <a:defRPr/>
            </a:pPr>
            <a:endParaRPr lang="de-DE" altLang="de-DE"/>
          </a:p>
        </p:txBody>
      </p:sp>
      <p:sp>
        <p:nvSpPr>
          <p:cNvPr id="5" name="Rectangle 6"/>
          <p:cNvSpPr>
            <a:spLocks noGrp="1" noChangeArrowheads="1"/>
          </p:cNvSpPr>
          <p:nvPr>
            <p:ph type="sldNum" sz="quarter" idx="11"/>
          </p:nvPr>
        </p:nvSpPr>
        <p:spPr>
          <a:ln/>
        </p:spPr>
        <p:txBody>
          <a:bodyPr/>
          <a:lstStyle>
            <a:lvl1pPr>
              <a:defRPr/>
            </a:lvl1pPr>
          </a:lstStyle>
          <a:p>
            <a:pPr>
              <a:defRPr/>
            </a:pPr>
            <a:fld id="{76DB931E-9ADA-4E04-8F48-00A730745DDF}" type="slidenum">
              <a:rPr lang="de-DE" altLang="de-DE"/>
              <a:pPr>
                <a:defRPr/>
              </a:pPr>
              <a:t>‹Nr.›</a:t>
            </a:fld>
            <a:endParaRPr lang="de-DE" alt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15113" y="274638"/>
            <a:ext cx="2071687" cy="574675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395288" y="274638"/>
            <a:ext cx="6067425" cy="5746750"/>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ftr" sz="quarter" idx="10"/>
          </p:nvPr>
        </p:nvSpPr>
        <p:spPr>
          <a:ln/>
        </p:spPr>
        <p:txBody>
          <a:bodyPr/>
          <a:lstStyle>
            <a:lvl1pPr>
              <a:defRPr/>
            </a:lvl1pPr>
          </a:lstStyle>
          <a:p>
            <a:pPr>
              <a:defRPr/>
            </a:pPr>
            <a:endParaRPr lang="de-DE" altLang="de-DE"/>
          </a:p>
        </p:txBody>
      </p:sp>
      <p:sp>
        <p:nvSpPr>
          <p:cNvPr id="5" name="Rectangle 6"/>
          <p:cNvSpPr>
            <a:spLocks noGrp="1" noChangeArrowheads="1"/>
          </p:cNvSpPr>
          <p:nvPr>
            <p:ph type="sldNum" sz="quarter" idx="11"/>
          </p:nvPr>
        </p:nvSpPr>
        <p:spPr>
          <a:ln/>
        </p:spPr>
        <p:txBody>
          <a:bodyPr/>
          <a:lstStyle>
            <a:lvl1pPr>
              <a:defRPr/>
            </a:lvl1pPr>
          </a:lstStyle>
          <a:p>
            <a:pPr>
              <a:defRPr/>
            </a:pPr>
            <a:fld id="{4CE669F4-4039-4170-A87B-76EF328CECD2}" type="slidenum">
              <a:rPr lang="de-DE" altLang="de-DE"/>
              <a:pPr>
                <a:defRPr/>
              </a:pPr>
              <a:t>‹Nr.›</a:t>
            </a:fld>
            <a:endParaRPr lang="de-DE" alt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A5EAB3-F053-3D49-96AF-D6D5541CECBD}"/>
              </a:ext>
            </a:extLst>
          </p:cNvPr>
          <p:cNvSpPr>
            <a:spLocks noGrp="1"/>
          </p:cNvSpPr>
          <p:nvPr>
            <p:ph type="ctrTitle"/>
          </p:nvPr>
        </p:nvSpPr>
        <p:spPr>
          <a:xfrm>
            <a:off x="1143000" y="1122363"/>
            <a:ext cx="6858000" cy="2387600"/>
          </a:xfrm>
        </p:spPr>
        <p:txBody>
          <a:bodyPr anchor="b"/>
          <a:lstStyle>
            <a:lvl1pPr algn="ctr">
              <a:defRPr sz="4500"/>
            </a:lvl1pPr>
          </a:lstStyle>
          <a:p>
            <a:r>
              <a:rPr lang="de-DE"/>
              <a:t>Mastertitelformat bearbeiten</a:t>
            </a:r>
          </a:p>
        </p:txBody>
      </p:sp>
      <p:sp>
        <p:nvSpPr>
          <p:cNvPr id="3" name="Untertitel 2">
            <a:extLst>
              <a:ext uri="{FF2B5EF4-FFF2-40B4-BE49-F238E27FC236}">
                <a16:creationId xmlns:a16="http://schemas.microsoft.com/office/drawing/2014/main" id="{5C809543-3101-304A-A48A-35210707611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p>
        </p:txBody>
      </p:sp>
      <p:sp>
        <p:nvSpPr>
          <p:cNvPr id="4" name="Datumsplatzhalter 3">
            <a:extLst>
              <a:ext uri="{FF2B5EF4-FFF2-40B4-BE49-F238E27FC236}">
                <a16:creationId xmlns:a16="http://schemas.microsoft.com/office/drawing/2014/main" id="{4003846B-A04D-064A-8381-EC458E253241}"/>
              </a:ext>
            </a:extLst>
          </p:cNvPr>
          <p:cNvSpPr>
            <a:spLocks noGrp="1"/>
          </p:cNvSpPr>
          <p:nvPr>
            <p:ph type="dt" sz="half" idx="10"/>
          </p:nvPr>
        </p:nvSpPr>
        <p:spPr/>
        <p:txBody>
          <a:bodyPr/>
          <a:lstStyle/>
          <a:p>
            <a:fld id="{F659D451-9E30-F543-ADC3-1D87001F4024}" type="datetime1">
              <a:rPr lang="de-DE" smtClean="0"/>
              <a:t>05.05.2025</a:t>
            </a:fld>
            <a:endParaRPr lang="de-DE"/>
          </a:p>
        </p:txBody>
      </p:sp>
      <p:sp>
        <p:nvSpPr>
          <p:cNvPr id="5" name="Fußzeilenplatzhalter 4">
            <a:extLst>
              <a:ext uri="{FF2B5EF4-FFF2-40B4-BE49-F238E27FC236}">
                <a16:creationId xmlns:a16="http://schemas.microsoft.com/office/drawing/2014/main" id="{1F4C76E1-6920-B446-8D93-7F8229F2018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9688CCB-FA2B-604C-9AE3-37E2CB218CF5}"/>
              </a:ext>
            </a:extLst>
          </p:cNvPr>
          <p:cNvSpPr>
            <a:spLocks noGrp="1"/>
          </p:cNvSpPr>
          <p:nvPr>
            <p:ph type="sldNum" sz="quarter" idx="12"/>
          </p:nvPr>
        </p:nvSpPr>
        <p:spPr/>
        <p:txBody>
          <a:bodyPr/>
          <a:lstStyle/>
          <a:p>
            <a:fld id="{56944010-1899-FD42-8EFA-E7A4D3BF7EE8}" type="slidenum">
              <a:rPr lang="de-DE" smtClean="0"/>
              <a:t>‹Nr.›</a:t>
            </a:fld>
            <a:endParaRPr lang="de-DE"/>
          </a:p>
        </p:txBody>
      </p:sp>
    </p:spTree>
    <p:extLst>
      <p:ext uri="{BB962C8B-B14F-4D97-AF65-F5344CB8AC3E}">
        <p14:creationId xmlns:p14="http://schemas.microsoft.com/office/powerpoint/2010/main" val="3308657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B97243-4672-514B-A406-9EE8B58FCEC8}"/>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5FCCA51-5E7B-2F44-8247-452994636EB6}"/>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C8E4C33-FF9E-034F-A5BE-E0B9A3C2C096}"/>
              </a:ext>
            </a:extLst>
          </p:cNvPr>
          <p:cNvSpPr>
            <a:spLocks noGrp="1"/>
          </p:cNvSpPr>
          <p:nvPr>
            <p:ph type="dt" sz="half" idx="10"/>
          </p:nvPr>
        </p:nvSpPr>
        <p:spPr/>
        <p:txBody>
          <a:bodyPr/>
          <a:lstStyle/>
          <a:p>
            <a:fld id="{6753BF2A-E0EF-9F4A-865D-46626000F7F6}" type="datetime1">
              <a:rPr lang="de-DE" smtClean="0"/>
              <a:t>05.05.2025</a:t>
            </a:fld>
            <a:endParaRPr lang="de-DE"/>
          </a:p>
        </p:txBody>
      </p:sp>
      <p:sp>
        <p:nvSpPr>
          <p:cNvPr id="5" name="Fußzeilenplatzhalter 4">
            <a:extLst>
              <a:ext uri="{FF2B5EF4-FFF2-40B4-BE49-F238E27FC236}">
                <a16:creationId xmlns:a16="http://schemas.microsoft.com/office/drawing/2014/main" id="{DB622F61-6D2F-A541-8192-567EDC98B07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442ECEA-C6E9-CB43-B0E9-08A1EDC07DB6}"/>
              </a:ext>
            </a:extLst>
          </p:cNvPr>
          <p:cNvSpPr>
            <a:spLocks noGrp="1"/>
          </p:cNvSpPr>
          <p:nvPr>
            <p:ph type="sldNum" sz="quarter" idx="12"/>
          </p:nvPr>
        </p:nvSpPr>
        <p:spPr/>
        <p:txBody>
          <a:bodyPr/>
          <a:lstStyle/>
          <a:p>
            <a:fld id="{56944010-1899-FD42-8EFA-E7A4D3BF7EE8}" type="slidenum">
              <a:rPr lang="de-DE" smtClean="0"/>
              <a:t>‹Nr.›</a:t>
            </a:fld>
            <a:endParaRPr lang="de-DE"/>
          </a:p>
        </p:txBody>
      </p:sp>
    </p:spTree>
    <p:extLst>
      <p:ext uri="{BB962C8B-B14F-4D97-AF65-F5344CB8AC3E}">
        <p14:creationId xmlns:p14="http://schemas.microsoft.com/office/powerpoint/2010/main" val="37012382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E24EED-0C53-7842-9482-C6167F0EDE22}"/>
              </a:ext>
            </a:extLst>
          </p:cNvPr>
          <p:cNvSpPr>
            <a:spLocks noGrp="1"/>
          </p:cNvSpPr>
          <p:nvPr>
            <p:ph type="title"/>
          </p:nvPr>
        </p:nvSpPr>
        <p:spPr>
          <a:xfrm>
            <a:off x="623888" y="1709739"/>
            <a:ext cx="7886700" cy="2852737"/>
          </a:xfrm>
        </p:spPr>
        <p:txBody>
          <a:bodyPr anchor="b"/>
          <a:lstStyle>
            <a:lvl1pPr>
              <a:defRPr sz="4500"/>
            </a:lvl1pPr>
          </a:lstStyle>
          <a:p>
            <a:r>
              <a:rPr lang="de-DE"/>
              <a:t>Mastertitelformat bearbeiten</a:t>
            </a:r>
          </a:p>
        </p:txBody>
      </p:sp>
      <p:sp>
        <p:nvSpPr>
          <p:cNvPr id="3" name="Textplatzhalter 2">
            <a:extLst>
              <a:ext uri="{FF2B5EF4-FFF2-40B4-BE49-F238E27FC236}">
                <a16:creationId xmlns:a16="http://schemas.microsoft.com/office/drawing/2014/main" id="{C4BE67E9-5159-FD4F-9918-B1270EE17E77}"/>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9A9996D0-067F-9B45-B189-93899A8FE6AB}"/>
              </a:ext>
            </a:extLst>
          </p:cNvPr>
          <p:cNvSpPr>
            <a:spLocks noGrp="1"/>
          </p:cNvSpPr>
          <p:nvPr>
            <p:ph type="dt" sz="half" idx="10"/>
          </p:nvPr>
        </p:nvSpPr>
        <p:spPr/>
        <p:txBody>
          <a:bodyPr/>
          <a:lstStyle/>
          <a:p>
            <a:fld id="{FA828B10-4704-F64C-ADB0-4BBFFA2CF816}" type="datetime1">
              <a:rPr lang="de-DE" smtClean="0"/>
              <a:t>05.05.2025</a:t>
            </a:fld>
            <a:endParaRPr lang="de-DE"/>
          </a:p>
        </p:txBody>
      </p:sp>
      <p:sp>
        <p:nvSpPr>
          <p:cNvPr id="5" name="Fußzeilenplatzhalter 4">
            <a:extLst>
              <a:ext uri="{FF2B5EF4-FFF2-40B4-BE49-F238E27FC236}">
                <a16:creationId xmlns:a16="http://schemas.microsoft.com/office/drawing/2014/main" id="{0E1DB3D5-444E-254D-8FED-A4F61229866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6862AA9-577D-6A4F-837A-07FD4F3332B0}"/>
              </a:ext>
            </a:extLst>
          </p:cNvPr>
          <p:cNvSpPr>
            <a:spLocks noGrp="1"/>
          </p:cNvSpPr>
          <p:nvPr>
            <p:ph type="sldNum" sz="quarter" idx="12"/>
          </p:nvPr>
        </p:nvSpPr>
        <p:spPr/>
        <p:txBody>
          <a:bodyPr/>
          <a:lstStyle/>
          <a:p>
            <a:fld id="{56944010-1899-FD42-8EFA-E7A4D3BF7EE8}" type="slidenum">
              <a:rPr lang="de-DE" smtClean="0"/>
              <a:t>‹Nr.›</a:t>
            </a:fld>
            <a:endParaRPr lang="de-DE"/>
          </a:p>
        </p:txBody>
      </p:sp>
    </p:spTree>
    <p:extLst>
      <p:ext uri="{BB962C8B-B14F-4D97-AF65-F5344CB8AC3E}">
        <p14:creationId xmlns:p14="http://schemas.microsoft.com/office/powerpoint/2010/main" val="17742839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866775-4BED-E94A-9A45-55A193AB6842}"/>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53946E0D-1FC2-EA4F-AEAC-5500B6AF6E95}"/>
              </a:ext>
            </a:extLst>
          </p:cNvPr>
          <p:cNvSpPr>
            <a:spLocks noGrp="1"/>
          </p:cNvSpPr>
          <p:nvPr>
            <p:ph sz="half" idx="1"/>
          </p:nvPr>
        </p:nvSpPr>
        <p:spPr>
          <a:xfrm>
            <a:off x="6286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5F441B94-7D5E-814A-8A47-AFBF25C5CBFC}"/>
              </a:ext>
            </a:extLst>
          </p:cNvPr>
          <p:cNvSpPr>
            <a:spLocks noGrp="1"/>
          </p:cNvSpPr>
          <p:nvPr>
            <p:ph sz="half" idx="2"/>
          </p:nvPr>
        </p:nvSpPr>
        <p:spPr>
          <a:xfrm>
            <a:off x="46291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65007197-EF7E-2B46-AB6A-0278F7609481}"/>
              </a:ext>
            </a:extLst>
          </p:cNvPr>
          <p:cNvSpPr>
            <a:spLocks noGrp="1"/>
          </p:cNvSpPr>
          <p:nvPr>
            <p:ph type="dt" sz="half" idx="10"/>
          </p:nvPr>
        </p:nvSpPr>
        <p:spPr/>
        <p:txBody>
          <a:bodyPr/>
          <a:lstStyle/>
          <a:p>
            <a:fld id="{5F076126-0DB4-E043-80DC-721A3DEEA06A}" type="datetime1">
              <a:rPr lang="de-DE" smtClean="0"/>
              <a:t>05.05.2025</a:t>
            </a:fld>
            <a:endParaRPr lang="de-DE"/>
          </a:p>
        </p:txBody>
      </p:sp>
      <p:sp>
        <p:nvSpPr>
          <p:cNvPr id="6" name="Fußzeilenplatzhalter 5">
            <a:extLst>
              <a:ext uri="{FF2B5EF4-FFF2-40B4-BE49-F238E27FC236}">
                <a16:creationId xmlns:a16="http://schemas.microsoft.com/office/drawing/2014/main" id="{B2952CAC-DAFD-8D42-8710-6D63CD7B7219}"/>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D4FAE180-91C7-344A-8DE4-92D56A00DDB8}"/>
              </a:ext>
            </a:extLst>
          </p:cNvPr>
          <p:cNvSpPr>
            <a:spLocks noGrp="1"/>
          </p:cNvSpPr>
          <p:nvPr>
            <p:ph type="sldNum" sz="quarter" idx="12"/>
          </p:nvPr>
        </p:nvSpPr>
        <p:spPr/>
        <p:txBody>
          <a:bodyPr/>
          <a:lstStyle/>
          <a:p>
            <a:fld id="{56944010-1899-FD42-8EFA-E7A4D3BF7EE8}" type="slidenum">
              <a:rPr lang="de-DE" smtClean="0"/>
              <a:t>‹Nr.›</a:t>
            </a:fld>
            <a:endParaRPr lang="de-DE"/>
          </a:p>
        </p:txBody>
      </p:sp>
    </p:spTree>
    <p:extLst>
      <p:ext uri="{BB962C8B-B14F-4D97-AF65-F5344CB8AC3E}">
        <p14:creationId xmlns:p14="http://schemas.microsoft.com/office/powerpoint/2010/main" val="21178075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29E6DB-0FCD-4142-964C-9B1BA0113066}"/>
              </a:ext>
            </a:extLst>
          </p:cNvPr>
          <p:cNvSpPr>
            <a:spLocks noGrp="1"/>
          </p:cNvSpPr>
          <p:nvPr>
            <p:ph type="title"/>
          </p:nvPr>
        </p:nvSpPr>
        <p:spPr>
          <a:xfrm>
            <a:off x="629841" y="365126"/>
            <a:ext cx="78867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78F0619E-F617-DE46-97D5-0BC0CC662E08}"/>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Inhaltsplatzhalter 3">
            <a:extLst>
              <a:ext uri="{FF2B5EF4-FFF2-40B4-BE49-F238E27FC236}">
                <a16:creationId xmlns:a16="http://schemas.microsoft.com/office/drawing/2014/main" id="{72123B02-EB77-B342-BB61-B311B717A6C4}"/>
              </a:ext>
            </a:extLst>
          </p:cNvPr>
          <p:cNvSpPr>
            <a:spLocks noGrp="1"/>
          </p:cNvSpPr>
          <p:nvPr>
            <p:ph sz="half" idx="2"/>
          </p:nvPr>
        </p:nvSpPr>
        <p:spPr>
          <a:xfrm>
            <a:off x="629842" y="2505075"/>
            <a:ext cx="386834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1F75C076-ADE1-C248-89F3-35B36E352B4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Inhaltsplatzhalter 5">
            <a:extLst>
              <a:ext uri="{FF2B5EF4-FFF2-40B4-BE49-F238E27FC236}">
                <a16:creationId xmlns:a16="http://schemas.microsoft.com/office/drawing/2014/main" id="{348E92CD-5B52-3140-897A-15BCB049A9D2}"/>
              </a:ext>
            </a:extLst>
          </p:cNvPr>
          <p:cNvSpPr>
            <a:spLocks noGrp="1"/>
          </p:cNvSpPr>
          <p:nvPr>
            <p:ph sz="quarter" idx="4"/>
          </p:nvPr>
        </p:nvSpPr>
        <p:spPr>
          <a:xfrm>
            <a:off x="4629150" y="2505075"/>
            <a:ext cx="3887391"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8F79A0C7-3B74-2F4A-BD31-1874F8C1633D}"/>
              </a:ext>
            </a:extLst>
          </p:cNvPr>
          <p:cNvSpPr>
            <a:spLocks noGrp="1"/>
          </p:cNvSpPr>
          <p:nvPr>
            <p:ph type="dt" sz="half" idx="10"/>
          </p:nvPr>
        </p:nvSpPr>
        <p:spPr/>
        <p:txBody>
          <a:bodyPr/>
          <a:lstStyle/>
          <a:p>
            <a:fld id="{6E928A0B-2CF9-2645-8D09-000805D2B57F}" type="datetime1">
              <a:rPr lang="de-DE" smtClean="0"/>
              <a:t>05.05.2025</a:t>
            </a:fld>
            <a:endParaRPr lang="de-DE"/>
          </a:p>
        </p:txBody>
      </p:sp>
      <p:sp>
        <p:nvSpPr>
          <p:cNvPr id="8" name="Fußzeilenplatzhalter 7">
            <a:extLst>
              <a:ext uri="{FF2B5EF4-FFF2-40B4-BE49-F238E27FC236}">
                <a16:creationId xmlns:a16="http://schemas.microsoft.com/office/drawing/2014/main" id="{41523EF6-5CCA-854A-A14F-8EC0DB126646}"/>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9F234ADF-344D-F142-B110-FBE1323E4E56}"/>
              </a:ext>
            </a:extLst>
          </p:cNvPr>
          <p:cNvSpPr>
            <a:spLocks noGrp="1"/>
          </p:cNvSpPr>
          <p:nvPr>
            <p:ph type="sldNum" sz="quarter" idx="12"/>
          </p:nvPr>
        </p:nvSpPr>
        <p:spPr/>
        <p:txBody>
          <a:bodyPr/>
          <a:lstStyle/>
          <a:p>
            <a:fld id="{56944010-1899-FD42-8EFA-E7A4D3BF7EE8}" type="slidenum">
              <a:rPr lang="de-DE" smtClean="0"/>
              <a:t>‹Nr.›</a:t>
            </a:fld>
            <a:endParaRPr lang="de-DE"/>
          </a:p>
        </p:txBody>
      </p:sp>
    </p:spTree>
    <p:extLst>
      <p:ext uri="{BB962C8B-B14F-4D97-AF65-F5344CB8AC3E}">
        <p14:creationId xmlns:p14="http://schemas.microsoft.com/office/powerpoint/2010/main" val="19908312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4F332-9F8E-8048-91DD-D1A633538BB6}"/>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7C690131-BC54-884F-A362-5AFE550B5A10}"/>
              </a:ext>
            </a:extLst>
          </p:cNvPr>
          <p:cNvSpPr>
            <a:spLocks noGrp="1"/>
          </p:cNvSpPr>
          <p:nvPr>
            <p:ph type="dt" sz="half" idx="10"/>
          </p:nvPr>
        </p:nvSpPr>
        <p:spPr/>
        <p:txBody>
          <a:bodyPr/>
          <a:lstStyle/>
          <a:p>
            <a:fld id="{1112FEF8-56F1-0F43-85D7-3A3CDD465CFF}" type="datetime1">
              <a:rPr lang="de-DE" smtClean="0"/>
              <a:t>05.05.2025</a:t>
            </a:fld>
            <a:endParaRPr lang="de-DE"/>
          </a:p>
        </p:txBody>
      </p:sp>
      <p:sp>
        <p:nvSpPr>
          <p:cNvPr id="4" name="Fußzeilenplatzhalter 3">
            <a:extLst>
              <a:ext uri="{FF2B5EF4-FFF2-40B4-BE49-F238E27FC236}">
                <a16:creationId xmlns:a16="http://schemas.microsoft.com/office/drawing/2014/main" id="{A5928C4D-D007-3C45-8CAF-8359B6E315E6}"/>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C1D69271-9B79-334C-B3CD-64F506D09F1D}"/>
              </a:ext>
            </a:extLst>
          </p:cNvPr>
          <p:cNvSpPr>
            <a:spLocks noGrp="1"/>
          </p:cNvSpPr>
          <p:nvPr>
            <p:ph type="sldNum" sz="quarter" idx="12"/>
          </p:nvPr>
        </p:nvSpPr>
        <p:spPr/>
        <p:txBody>
          <a:bodyPr/>
          <a:lstStyle/>
          <a:p>
            <a:fld id="{56944010-1899-FD42-8EFA-E7A4D3BF7EE8}" type="slidenum">
              <a:rPr lang="de-DE" smtClean="0"/>
              <a:t>‹Nr.›</a:t>
            </a:fld>
            <a:endParaRPr lang="de-DE"/>
          </a:p>
        </p:txBody>
      </p:sp>
    </p:spTree>
    <p:extLst>
      <p:ext uri="{BB962C8B-B14F-4D97-AF65-F5344CB8AC3E}">
        <p14:creationId xmlns:p14="http://schemas.microsoft.com/office/powerpoint/2010/main" val="23902297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FD5072C-98CD-9C4A-AB08-4E91A2739D39}"/>
              </a:ext>
            </a:extLst>
          </p:cNvPr>
          <p:cNvSpPr>
            <a:spLocks noGrp="1"/>
          </p:cNvSpPr>
          <p:nvPr>
            <p:ph type="dt" sz="half" idx="10"/>
          </p:nvPr>
        </p:nvSpPr>
        <p:spPr/>
        <p:txBody>
          <a:bodyPr/>
          <a:lstStyle/>
          <a:p>
            <a:fld id="{58E90529-E90B-6C45-A6DC-5EFB50368E5F}" type="datetime1">
              <a:rPr lang="de-DE" smtClean="0"/>
              <a:t>05.05.2025</a:t>
            </a:fld>
            <a:endParaRPr lang="de-DE"/>
          </a:p>
        </p:txBody>
      </p:sp>
      <p:sp>
        <p:nvSpPr>
          <p:cNvPr id="3" name="Fußzeilenplatzhalter 2">
            <a:extLst>
              <a:ext uri="{FF2B5EF4-FFF2-40B4-BE49-F238E27FC236}">
                <a16:creationId xmlns:a16="http://schemas.microsoft.com/office/drawing/2014/main" id="{BF9D15BD-CB79-5149-A842-E42C3C7E4FE7}"/>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25D18934-6AC0-4444-AF87-9277F0154BEC}"/>
              </a:ext>
            </a:extLst>
          </p:cNvPr>
          <p:cNvSpPr>
            <a:spLocks noGrp="1"/>
          </p:cNvSpPr>
          <p:nvPr>
            <p:ph type="sldNum" sz="quarter" idx="12"/>
          </p:nvPr>
        </p:nvSpPr>
        <p:spPr/>
        <p:txBody>
          <a:bodyPr/>
          <a:lstStyle/>
          <a:p>
            <a:fld id="{56944010-1899-FD42-8EFA-E7A4D3BF7EE8}" type="slidenum">
              <a:rPr lang="de-DE" smtClean="0"/>
              <a:t>‹Nr.›</a:t>
            </a:fld>
            <a:endParaRPr lang="de-DE"/>
          </a:p>
        </p:txBody>
      </p:sp>
    </p:spTree>
    <p:extLst>
      <p:ext uri="{BB962C8B-B14F-4D97-AF65-F5344CB8AC3E}">
        <p14:creationId xmlns:p14="http://schemas.microsoft.com/office/powerpoint/2010/main" val="30451856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1B0546-CAAE-EB4A-8939-9338F3A14A86}"/>
              </a:ext>
            </a:extLst>
          </p:cNvPr>
          <p:cNvSpPr>
            <a:spLocks noGrp="1"/>
          </p:cNvSpPr>
          <p:nvPr>
            <p:ph type="title"/>
          </p:nvPr>
        </p:nvSpPr>
        <p:spPr>
          <a:xfrm>
            <a:off x="629841" y="457200"/>
            <a:ext cx="2949178" cy="1600200"/>
          </a:xfrm>
        </p:spPr>
        <p:txBody>
          <a:bodyPr anchor="b"/>
          <a:lstStyle>
            <a:lvl1pPr>
              <a:defRPr sz="2400"/>
            </a:lvl1pPr>
          </a:lstStyle>
          <a:p>
            <a:r>
              <a:rPr lang="de-DE"/>
              <a:t>Mastertitelformat bearbeiten</a:t>
            </a:r>
          </a:p>
        </p:txBody>
      </p:sp>
      <p:sp>
        <p:nvSpPr>
          <p:cNvPr id="3" name="Inhaltsplatzhalter 2">
            <a:extLst>
              <a:ext uri="{FF2B5EF4-FFF2-40B4-BE49-F238E27FC236}">
                <a16:creationId xmlns:a16="http://schemas.microsoft.com/office/drawing/2014/main" id="{66C2BBC1-655D-8447-815B-2504EFDFFFF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0398D33C-DFC9-2949-839B-0C3A3E5CA03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a:extLst>
              <a:ext uri="{FF2B5EF4-FFF2-40B4-BE49-F238E27FC236}">
                <a16:creationId xmlns:a16="http://schemas.microsoft.com/office/drawing/2014/main" id="{D078ED56-01D0-824E-83AF-D3200351FAC7}"/>
              </a:ext>
            </a:extLst>
          </p:cNvPr>
          <p:cNvSpPr>
            <a:spLocks noGrp="1"/>
          </p:cNvSpPr>
          <p:nvPr>
            <p:ph type="dt" sz="half" idx="10"/>
          </p:nvPr>
        </p:nvSpPr>
        <p:spPr/>
        <p:txBody>
          <a:bodyPr/>
          <a:lstStyle/>
          <a:p>
            <a:fld id="{BAE528BA-E156-6F45-AA90-EFD4983FF1D2}" type="datetime1">
              <a:rPr lang="de-DE" smtClean="0"/>
              <a:t>05.05.2025</a:t>
            </a:fld>
            <a:endParaRPr lang="de-DE"/>
          </a:p>
        </p:txBody>
      </p:sp>
      <p:sp>
        <p:nvSpPr>
          <p:cNvPr id="6" name="Fußzeilenplatzhalter 5">
            <a:extLst>
              <a:ext uri="{FF2B5EF4-FFF2-40B4-BE49-F238E27FC236}">
                <a16:creationId xmlns:a16="http://schemas.microsoft.com/office/drawing/2014/main" id="{F1C1FB9F-35D5-DA41-9B5D-DDBD1A04769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9A14FE8C-12C4-4B42-9CC6-BE00FA9DC613}"/>
              </a:ext>
            </a:extLst>
          </p:cNvPr>
          <p:cNvSpPr>
            <a:spLocks noGrp="1"/>
          </p:cNvSpPr>
          <p:nvPr>
            <p:ph type="sldNum" sz="quarter" idx="12"/>
          </p:nvPr>
        </p:nvSpPr>
        <p:spPr/>
        <p:txBody>
          <a:bodyPr/>
          <a:lstStyle/>
          <a:p>
            <a:fld id="{56944010-1899-FD42-8EFA-E7A4D3BF7EE8}" type="slidenum">
              <a:rPr lang="de-DE" smtClean="0"/>
              <a:t>‹Nr.›</a:t>
            </a:fld>
            <a:endParaRPr lang="de-DE"/>
          </a:p>
        </p:txBody>
      </p:sp>
    </p:spTree>
    <p:extLst>
      <p:ext uri="{BB962C8B-B14F-4D97-AF65-F5344CB8AC3E}">
        <p14:creationId xmlns:p14="http://schemas.microsoft.com/office/powerpoint/2010/main" val="2216319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ftr" sz="quarter" idx="10"/>
          </p:nvPr>
        </p:nvSpPr>
        <p:spPr>
          <a:ln/>
        </p:spPr>
        <p:txBody>
          <a:bodyPr/>
          <a:lstStyle>
            <a:lvl1pPr>
              <a:defRPr/>
            </a:lvl1pPr>
          </a:lstStyle>
          <a:p>
            <a:pPr>
              <a:defRPr/>
            </a:pPr>
            <a:endParaRPr lang="de-DE" altLang="de-DE"/>
          </a:p>
        </p:txBody>
      </p:sp>
      <p:sp>
        <p:nvSpPr>
          <p:cNvPr id="5" name="Rectangle 6"/>
          <p:cNvSpPr>
            <a:spLocks noGrp="1" noChangeArrowheads="1"/>
          </p:cNvSpPr>
          <p:nvPr>
            <p:ph type="sldNum" sz="quarter" idx="11"/>
          </p:nvPr>
        </p:nvSpPr>
        <p:spPr>
          <a:ln/>
        </p:spPr>
        <p:txBody>
          <a:bodyPr/>
          <a:lstStyle>
            <a:lvl1pPr>
              <a:defRPr/>
            </a:lvl1pPr>
          </a:lstStyle>
          <a:p>
            <a:pPr>
              <a:defRPr/>
            </a:pPr>
            <a:fld id="{D3B35B95-52C0-44C5-9917-BFBDD51C3572}" type="slidenum">
              <a:rPr lang="de-DE" altLang="de-DE"/>
              <a:pPr>
                <a:defRPr/>
              </a:pPr>
              <a:t>‹Nr.›</a:t>
            </a:fld>
            <a:endParaRPr lang="de-DE" altLang="de-D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E863E8-EDEA-F644-A9F7-356F9821EADD}"/>
              </a:ext>
            </a:extLst>
          </p:cNvPr>
          <p:cNvSpPr>
            <a:spLocks noGrp="1"/>
          </p:cNvSpPr>
          <p:nvPr>
            <p:ph type="title"/>
          </p:nvPr>
        </p:nvSpPr>
        <p:spPr>
          <a:xfrm>
            <a:off x="629841" y="457200"/>
            <a:ext cx="2949178" cy="1600200"/>
          </a:xfrm>
        </p:spPr>
        <p:txBody>
          <a:bodyPr anchor="b"/>
          <a:lstStyle>
            <a:lvl1pPr>
              <a:defRPr sz="2400"/>
            </a:lvl1pPr>
          </a:lstStyle>
          <a:p>
            <a:r>
              <a:rPr lang="de-DE"/>
              <a:t>Mastertitelformat bearbeiten</a:t>
            </a:r>
          </a:p>
        </p:txBody>
      </p:sp>
      <p:sp>
        <p:nvSpPr>
          <p:cNvPr id="3" name="Bildplatzhalter 2">
            <a:extLst>
              <a:ext uri="{FF2B5EF4-FFF2-40B4-BE49-F238E27FC236}">
                <a16:creationId xmlns:a16="http://schemas.microsoft.com/office/drawing/2014/main" id="{02C47A39-5CFA-1B4D-81EC-68E1C1F9D4C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e-DE"/>
          </a:p>
        </p:txBody>
      </p:sp>
      <p:sp>
        <p:nvSpPr>
          <p:cNvPr id="4" name="Textplatzhalter 3">
            <a:extLst>
              <a:ext uri="{FF2B5EF4-FFF2-40B4-BE49-F238E27FC236}">
                <a16:creationId xmlns:a16="http://schemas.microsoft.com/office/drawing/2014/main" id="{648180E9-D8DA-9E49-9C73-B55E65BE8E0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a:extLst>
              <a:ext uri="{FF2B5EF4-FFF2-40B4-BE49-F238E27FC236}">
                <a16:creationId xmlns:a16="http://schemas.microsoft.com/office/drawing/2014/main" id="{F9C09787-3787-6A43-9201-A0A38BC6C31C}"/>
              </a:ext>
            </a:extLst>
          </p:cNvPr>
          <p:cNvSpPr>
            <a:spLocks noGrp="1"/>
          </p:cNvSpPr>
          <p:nvPr>
            <p:ph type="dt" sz="half" idx="10"/>
          </p:nvPr>
        </p:nvSpPr>
        <p:spPr/>
        <p:txBody>
          <a:bodyPr/>
          <a:lstStyle/>
          <a:p>
            <a:fld id="{B935D05A-CAC2-384C-850F-17F8A3161EAF}" type="datetime1">
              <a:rPr lang="de-DE" smtClean="0"/>
              <a:t>05.05.2025</a:t>
            </a:fld>
            <a:endParaRPr lang="de-DE"/>
          </a:p>
        </p:txBody>
      </p:sp>
      <p:sp>
        <p:nvSpPr>
          <p:cNvPr id="6" name="Fußzeilenplatzhalter 5">
            <a:extLst>
              <a:ext uri="{FF2B5EF4-FFF2-40B4-BE49-F238E27FC236}">
                <a16:creationId xmlns:a16="http://schemas.microsoft.com/office/drawing/2014/main" id="{8E7D945C-D017-1146-8300-3718251B354D}"/>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8633F5A-D90A-5244-8D2F-C923B72BA07F}"/>
              </a:ext>
            </a:extLst>
          </p:cNvPr>
          <p:cNvSpPr>
            <a:spLocks noGrp="1"/>
          </p:cNvSpPr>
          <p:nvPr>
            <p:ph type="sldNum" sz="quarter" idx="12"/>
          </p:nvPr>
        </p:nvSpPr>
        <p:spPr/>
        <p:txBody>
          <a:bodyPr/>
          <a:lstStyle/>
          <a:p>
            <a:fld id="{56944010-1899-FD42-8EFA-E7A4D3BF7EE8}" type="slidenum">
              <a:rPr lang="de-DE" smtClean="0"/>
              <a:t>‹Nr.›</a:t>
            </a:fld>
            <a:endParaRPr lang="de-DE"/>
          </a:p>
        </p:txBody>
      </p:sp>
    </p:spTree>
    <p:extLst>
      <p:ext uri="{BB962C8B-B14F-4D97-AF65-F5344CB8AC3E}">
        <p14:creationId xmlns:p14="http://schemas.microsoft.com/office/powerpoint/2010/main" val="9009938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5232F2-E61A-C540-8DB1-1FBDDC1C6CC9}"/>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D350DA87-1158-3F44-8F76-A9A814BD3D48}"/>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7115589-2C60-4744-8813-9E194D333CE5}"/>
              </a:ext>
            </a:extLst>
          </p:cNvPr>
          <p:cNvSpPr>
            <a:spLocks noGrp="1"/>
          </p:cNvSpPr>
          <p:nvPr>
            <p:ph type="dt" sz="half" idx="10"/>
          </p:nvPr>
        </p:nvSpPr>
        <p:spPr/>
        <p:txBody>
          <a:bodyPr/>
          <a:lstStyle/>
          <a:p>
            <a:fld id="{FC849AD0-E1C4-3C4B-A389-A13AD8C8707F}" type="datetime1">
              <a:rPr lang="de-DE" smtClean="0"/>
              <a:t>05.05.2025</a:t>
            </a:fld>
            <a:endParaRPr lang="de-DE"/>
          </a:p>
        </p:txBody>
      </p:sp>
      <p:sp>
        <p:nvSpPr>
          <p:cNvPr id="5" name="Fußzeilenplatzhalter 4">
            <a:extLst>
              <a:ext uri="{FF2B5EF4-FFF2-40B4-BE49-F238E27FC236}">
                <a16:creationId xmlns:a16="http://schemas.microsoft.com/office/drawing/2014/main" id="{A2D8CBC5-4219-E240-9FBD-F090602B430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95C2E3D-FC98-D24E-AEC0-E812BDBD36C2}"/>
              </a:ext>
            </a:extLst>
          </p:cNvPr>
          <p:cNvSpPr>
            <a:spLocks noGrp="1"/>
          </p:cNvSpPr>
          <p:nvPr>
            <p:ph type="sldNum" sz="quarter" idx="12"/>
          </p:nvPr>
        </p:nvSpPr>
        <p:spPr/>
        <p:txBody>
          <a:bodyPr/>
          <a:lstStyle/>
          <a:p>
            <a:fld id="{56944010-1899-FD42-8EFA-E7A4D3BF7EE8}" type="slidenum">
              <a:rPr lang="de-DE" smtClean="0"/>
              <a:t>‹Nr.›</a:t>
            </a:fld>
            <a:endParaRPr lang="de-DE"/>
          </a:p>
        </p:txBody>
      </p:sp>
    </p:spTree>
    <p:extLst>
      <p:ext uri="{BB962C8B-B14F-4D97-AF65-F5344CB8AC3E}">
        <p14:creationId xmlns:p14="http://schemas.microsoft.com/office/powerpoint/2010/main" val="40069681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6AA437BD-C439-ED45-90D8-BE4D90768941}"/>
              </a:ext>
            </a:extLst>
          </p:cNvPr>
          <p:cNvSpPr>
            <a:spLocks noGrp="1"/>
          </p:cNvSpPr>
          <p:nvPr>
            <p:ph type="title" orient="vert"/>
          </p:nvPr>
        </p:nvSpPr>
        <p:spPr>
          <a:xfrm>
            <a:off x="6543675" y="365125"/>
            <a:ext cx="1971675"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1099145D-1865-DF48-875A-427FAE5EFD26}"/>
              </a:ext>
            </a:extLst>
          </p:cNvPr>
          <p:cNvSpPr>
            <a:spLocks noGrp="1"/>
          </p:cNvSpPr>
          <p:nvPr>
            <p:ph type="body" orient="vert" idx="1"/>
          </p:nvPr>
        </p:nvSpPr>
        <p:spPr>
          <a:xfrm>
            <a:off x="628650" y="365125"/>
            <a:ext cx="58007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CF8022F-DF89-934B-B27B-D6A9763360D7}"/>
              </a:ext>
            </a:extLst>
          </p:cNvPr>
          <p:cNvSpPr>
            <a:spLocks noGrp="1"/>
          </p:cNvSpPr>
          <p:nvPr>
            <p:ph type="dt" sz="half" idx="10"/>
          </p:nvPr>
        </p:nvSpPr>
        <p:spPr/>
        <p:txBody>
          <a:bodyPr/>
          <a:lstStyle/>
          <a:p>
            <a:fld id="{78377FF5-5819-BF42-BAA2-1400C3245033}" type="datetime1">
              <a:rPr lang="de-DE" smtClean="0"/>
              <a:t>05.05.2025</a:t>
            </a:fld>
            <a:endParaRPr lang="de-DE"/>
          </a:p>
        </p:txBody>
      </p:sp>
      <p:sp>
        <p:nvSpPr>
          <p:cNvPr id="5" name="Fußzeilenplatzhalter 4">
            <a:extLst>
              <a:ext uri="{FF2B5EF4-FFF2-40B4-BE49-F238E27FC236}">
                <a16:creationId xmlns:a16="http://schemas.microsoft.com/office/drawing/2014/main" id="{FEDB903A-04A7-274F-9B39-921110ADBA2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570D98A-9870-4D44-B237-81D7CEE5B640}"/>
              </a:ext>
            </a:extLst>
          </p:cNvPr>
          <p:cNvSpPr>
            <a:spLocks noGrp="1"/>
          </p:cNvSpPr>
          <p:nvPr>
            <p:ph type="sldNum" sz="quarter" idx="12"/>
          </p:nvPr>
        </p:nvSpPr>
        <p:spPr/>
        <p:txBody>
          <a:bodyPr/>
          <a:lstStyle/>
          <a:p>
            <a:fld id="{56944010-1899-FD42-8EFA-E7A4D3BF7EE8}" type="slidenum">
              <a:rPr lang="de-DE" smtClean="0"/>
              <a:t>‹Nr.›</a:t>
            </a:fld>
            <a:endParaRPr lang="de-DE"/>
          </a:p>
        </p:txBody>
      </p:sp>
    </p:spTree>
    <p:extLst>
      <p:ext uri="{BB962C8B-B14F-4D97-AF65-F5344CB8AC3E}">
        <p14:creationId xmlns:p14="http://schemas.microsoft.com/office/powerpoint/2010/main" val="1192117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5"/>
          <p:cNvSpPr>
            <a:spLocks noGrp="1" noChangeArrowheads="1"/>
          </p:cNvSpPr>
          <p:nvPr>
            <p:ph type="ftr" sz="quarter" idx="10"/>
          </p:nvPr>
        </p:nvSpPr>
        <p:spPr>
          <a:ln/>
        </p:spPr>
        <p:txBody>
          <a:bodyPr/>
          <a:lstStyle>
            <a:lvl1pPr>
              <a:defRPr/>
            </a:lvl1pPr>
          </a:lstStyle>
          <a:p>
            <a:pPr>
              <a:defRPr/>
            </a:pPr>
            <a:endParaRPr lang="de-DE" altLang="de-DE"/>
          </a:p>
        </p:txBody>
      </p:sp>
      <p:sp>
        <p:nvSpPr>
          <p:cNvPr id="5" name="Rectangle 6"/>
          <p:cNvSpPr>
            <a:spLocks noGrp="1" noChangeArrowheads="1"/>
          </p:cNvSpPr>
          <p:nvPr>
            <p:ph type="sldNum" sz="quarter" idx="11"/>
          </p:nvPr>
        </p:nvSpPr>
        <p:spPr>
          <a:ln/>
        </p:spPr>
        <p:txBody>
          <a:bodyPr/>
          <a:lstStyle>
            <a:lvl1pPr>
              <a:defRPr/>
            </a:lvl1pPr>
          </a:lstStyle>
          <a:p>
            <a:pPr>
              <a:defRPr/>
            </a:pPr>
            <a:fld id="{7BD30E49-0B60-4BDF-9355-6DF263005A5F}" type="slidenum">
              <a:rPr lang="de-DE" altLang="de-DE"/>
              <a:pPr>
                <a:defRPr/>
              </a:pPr>
              <a:t>‹Nr.›</a:t>
            </a:fld>
            <a:endParaRPr lang="de-DE" alt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395288" y="1971675"/>
            <a:ext cx="4038600" cy="4049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586288" y="1971675"/>
            <a:ext cx="4038600" cy="4049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5"/>
          <p:cNvSpPr>
            <a:spLocks noGrp="1" noChangeArrowheads="1"/>
          </p:cNvSpPr>
          <p:nvPr>
            <p:ph type="ftr" sz="quarter" idx="10"/>
          </p:nvPr>
        </p:nvSpPr>
        <p:spPr>
          <a:ln/>
        </p:spPr>
        <p:txBody>
          <a:bodyPr/>
          <a:lstStyle>
            <a:lvl1pPr>
              <a:defRPr/>
            </a:lvl1pPr>
          </a:lstStyle>
          <a:p>
            <a:pPr>
              <a:defRPr/>
            </a:pPr>
            <a:endParaRPr lang="de-DE" altLang="de-DE"/>
          </a:p>
        </p:txBody>
      </p:sp>
      <p:sp>
        <p:nvSpPr>
          <p:cNvPr id="6" name="Rectangle 6"/>
          <p:cNvSpPr>
            <a:spLocks noGrp="1" noChangeArrowheads="1"/>
          </p:cNvSpPr>
          <p:nvPr>
            <p:ph type="sldNum" sz="quarter" idx="11"/>
          </p:nvPr>
        </p:nvSpPr>
        <p:spPr>
          <a:ln/>
        </p:spPr>
        <p:txBody>
          <a:bodyPr/>
          <a:lstStyle>
            <a:lvl1pPr>
              <a:defRPr/>
            </a:lvl1pPr>
          </a:lstStyle>
          <a:p>
            <a:pPr>
              <a:defRPr/>
            </a:pPr>
            <a:fld id="{9655D559-EB0B-4653-8042-489A90A2872F}" type="slidenum">
              <a:rPr lang="de-DE" altLang="de-DE"/>
              <a:pPr>
                <a:defRPr/>
              </a:pPr>
              <a:t>‹Nr.›</a:t>
            </a:fld>
            <a:endParaRPr lang="de-DE" alt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5"/>
          <p:cNvSpPr>
            <a:spLocks noGrp="1" noChangeArrowheads="1"/>
          </p:cNvSpPr>
          <p:nvPr>
            <p:ph type="ftr" sz="quarter" idx="10"/>
          </p:nvPr>
        </p:nvSpPr>
        <p:spPr>
          <a:ln/>
        </p:spPr>
        <p:txBody>
          <a:bodyPr/>
          <a:lstStyle>
            <a:lvl1pPr>
              <a:defRPr/>
            </a:lvl1pPr>
          </a:lstStyle>
          <a:p>
            <a:pPr>
              <a:defRPr/>
            </a:pPr>
            <a:endParaRPr lang="de-DE" altLang="de-DE"/>
          </a:p>
        </p:txBody>
      </p:sp>
      <p:sp>
        <p:nvSpPr>
          <p:cNvPr id="8" name="Rectangle 6"/>
          <p:cNvSpPr>
            <a:spLocks noGrp="1" noChangeArrowheads="1"/>
          </p:cNvSpPr>
          <p:nvPr>
            <p:ph type="sldNum" sz="quarter" idx="11"/>
          </p:nvPr>
        </p:nvSpPr>
        <p:spPr>
          <a:ln/>
        </p:spPr>
        <p:txBody>
          <a:bodyPr/>
          <a:lstStyle>
            <a:lvl1pPr>
              <a:defRPr/>
            </a:lvl1pPr>
          </a:lstStyle>
          <a:p>
            <a:pPr>
              <a:defRPr/>
            </a:pPr>
            <a:fld id="{CE52E6B0-EE13-4A23-B907-02A21DEDD659}" type="slidenum">
              <a:rPr lang="de-DE" altLang="de-DE"/>
              <a:pPr>
                <a:defRPr/>
              </a:pPr>
              <a:t>‹Nr.›</a:t>
            </a:fld>
            <a:endParaRPr lang="de-DE" alt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5"/>
          <p:cNvSpPr>
            <a:spLocks noGrp="1" noChangeArrowheads="1"/>
          </p:cNvSpPr>
          <p:nvPr>
            <p:ph type="ftr" sz="quarter" idx="10"/>
          </p:nvPr>
        </p:nvSpPr>
        <p:spPr>
          <a:ln/>
        </p:spPr>
        <p:txBody>
          <a:bodyPr/>
          <a:lstStyle>
            <a:lvl1pPr>
              <a:defRPr/>
            </a:lvl1pPr>
          </a:lstStyle>
          <a:p>
            <a:pPr>
              <a:defRPr/>
            </a:pPr>
            <a:endParaRPr lang="de-DE" altLang="de-DE"/>
          </a:p>
        </p:txBody>
      </p:sp>
      <p:sp>
        <p:nvSpPr>
          <p:cNvPr id="4" name="Rectangle 6"/>
          <p:cNvSpPr>
            <a:spLocks noGrp="1" noChangeArrowheads="1"/>
          </p:cNvSpPr>
          <p:nvPr>
            <p:ph type="sldNum" sz="quarter" idx="11"/>
          </p:nvPr>
        </p:nvSpPr>
        <p:spPr>
          <a:ln/>
        </p:spPr>
        <p:txBody>
          <a:bodyPr/>
          <a:lstStyle>
            <a:lvl1pPr>
              <a:defRPr/>
            </a:lvl1pPr>
          </a:lstStyle>
          <a:p>
            <a:pPr>
              <a:defRPr/>
            </a:pPr>
            <a:fld id="{58803343-4466-4147-AF75-86A59BD168D9}" type="slidenum">
              <a:rPr lang="de-DE" altLang="de-DE"/>
              <a:pPr>
                <a:defRPr/>
              </a:pPr>
              <a:t>‹Nr.›</a:t>
            </a:fld>
            <a:endParaRPr lang="de-DE" alt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de-DE" altLang="de-DE"/>
          </a:p>
        </p:txBody>
      </p:sp>
      <p:sp>
        <p:nvSpPr>
          <p:cNvPr id="3" name="Rectangle 6"/>
          <p:cNvSpPr>
            <a:spLocks noGrp="1" noChangeArrowheads="1"/>
          </p:cNvSpPr>
          <p:nvPr>
            <p:ph type="sldNum" sz="quarter" idx="11"/>
          </p:nvPr>
        </p:nvSpPr>
        <p:spPr>
          <a:ln/>
        </p:spPr>
        <p:txBody>
          <a:bodyPr/>
          <a:lstStyle>
            <a:lvl1pPr>
              <a:defRPr/>
            </a:lvl1pPr>
          </a:lstStyle>
          <a:p>
            <a:pPr>
              <a:defRPr/>
            </a:pPr>
            <a:fld id="{A82C52D8-A280-448D-83FA-43EC2DE5C588}" type="slidenum">
              <a:rPr lang="de-DE" altLang="de-DE"/>
              <a:pPr>
                <a:defRPr/>
              </a:pPr>
              <a:t>‹Nr.›</a:t>
            </a:fld>
            <a:endParaRPr lang="de-DE" alt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5"/>
          <p:cNvSpPr>
            <a:spLocks noGrp="1" noChangeArrowheads="1"/>
          </p:cNvSpPr>
          <p:nvPr>
            <p:ph type="ftr" sz="quarter" idx="10"/>
          </p:nvPr>
        </p:nvSpPr>
        <p:spPr>
          <a:ln/>
        </p:spPr>
        <p:txBody>
          <a:bodyPr/>
          <a:lstStyle>
            <a:lvl1pPr>
              <a:defRPr/>
            </a:lvl1pPr>
          </a:lstStyle>
          <a:p>
            <a:pPr>
              <a:defRPr/>
            </a:pPr>
            <a:endParaRPr lang="de-DE" altLang="de-DE"/>
          </a:p>
        </p:txBody>
      </p:sp>
      <p:sp>
        <p:nvSpPr>
          <p:cNvPr id="6" name="Rectangle 6"/>
          <p:cNvSpPr>
            <a:spLocks noGrp="1" noChangeArrowheads="1"/>
          </p:cNvSpPr>
          <p:nvPr>
            <p:ph type="sldNum" sz="quarter" idx="11"/>
          </p:nvPr>
        </p:nvSpPr>
        <p:spPr>
          <a:ln/>
        </p:spPr>
        <p:txBody>
          <a:bodyPr/>
          <a:lstStyle>
            <a:lvl1pPr>
              <a:defRPr/>
            </a:lvl1pPr>
          </a:lstStyle>
          <a:p>
            <a:pPr>
              <a:defRPr/>
            </a:pPr>
            <a:fld id="{77178F09-323A-487B-AECD-EA88438AD579}" type="slidenum">
              <a:rPr lang="de-DE" altLang="de-DE"/>
              <a:pPr>
                <a:defRPr/>
              </a:pPr>
              <a:t>‹Nr.›</a:t>
            </a:fld>
            <a:endParaRPr lang="de-DE" alt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durch Klicken auf Symbol hinzufügen</a:t>
            </a:r>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5"/>
          <p:cNvSpPr>
            <a:spLocks noGrp="1" noChangeArrowheads="1"/>
          </p:cNvSpPr>
          <p:nvPr>
            <p:ph type="ftr" sz="quarter" idx="10"/>
          </p:nvPr>
        </p:nvSpPr>
        <p:spPr>
          <a:ln/>
        </p:spPr>
        <p:txBody>
          <a:bodyPr/>
          <a:lstStyle>
            <a:lvl1pPr>
              <a:defRPr/>
            </a:lvl1pPr>
          </a:lstStyle>
          <a:p>
            <a:pPr>
              <a:defRPr/>
            </a:pPr>
            <a:endParaRPr lang="de-DE" altLang="de-DE"/>
          </a:p>
        </p:txBody>
      </p:sp>
      <p:sp>
        <p:nvSpPr>
          <p:cNvPr id="6" name="Rectangle 6"/>
          <p:cNvSpPr>
            <a:spLocks noGrp="1" noChangeArrowheads="1"/>
          </p:cNvSpPr>
          <p:nvPr>
            <p:ph type="sldNum" sz="quarter" idx="11"/>
          </p:nvPr>
        </p:nvSpPr>
        <p:spPr>
          <a:ln/>
        </p:spPr>
        <p:txBody>
          <a:bodyPr/>
          <a:lstStyle>
            <a:lvl1pPr>
              <a:defRPr/>
            </a:lvl1pPr>
          </a:lstStyle>
          <a:p>
            <a:pPr>
              <a:defRPr/>
            </a:pPr>
            <a:fld id="{0FFE49E5-34CA-4C8D-9D86-803EBF831E49}" type="slidenum">
              <a:rPr lang="de-DE" altLang="de-DE"/>
              <a:pPr>
                <a:defRPr/>
              </a:pPr>
              <a:t>‹Nr.›</a:t>
            </a:fld>
            <a:endParaRPr lang="de-DE" alt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p>
        </p:txBody>
      </p:sp>
      <p:sp>
        <p:nvSpPr>
          <p:cNvPr id="1027" name="Rectangle 4"/>
          <p:cNvSpPr>
            <a:spLocks noGrp="1" noChangeArrowheads="1"/>
          </p:cNvSpPr>
          <p:nvPr>
            <p:ph type="body" idx="1"/>
          </p:nvPr>
        </p:nvSpPr>
        <p:spPr bwMode="auto">
          <a:xfrm>
            <a:off x="395288" y="1971675"/>
            <a:ext cx="8229600" cy="4049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4101" name="Rectangle 5"/>
          <p:cNvSpPr>
            <a:spLocks noGrp="1" noChangeArrowheads="1"/>
          </p:cNvSpPr>
          <p:nvPr>
            <p:ph type="ftr" sz="quarter" idx="3"/>
          </p:nvPr>
        </p:nvSpPr>
        <p:spPr bwMode="auto">
          <a:xfrm>
            <a:off x="5940425" y="62357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cs typeface="+mn-cs"/>
              </a:defRPr>
            </a:lvl1pPr>
          </a:lstStyle>
          <a:p>
            <a:pPr>
              <a:defRPr/>
            </a:pPr>
            <a:endParaRPr lang="de-DE" altLang="de-DE"/>
          </a:p>
        </p:txBody>
      </p:sp>
      <p:sp>
        <p:nvSpPr>
          <p:cNvPr id="4102" name="Rectangle 6"/>
          <p:cNvSpPr>
            <a:spLocks noGrp="1" noChangeArrowheads="1"/>
          </p:cNvSpPr>
          <p:nvPr>
            <p:ph type="sldNum" sz="quarter" idx="4"/>
          </p:nvPr>
        </p:nvSpPr>
        <p:spPr bwMode="auto">
          <a:xfrm>
            <a:off x="323850" y="62325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cs typeface="+mn-cs"/>
              </a:defRPr>
            </a:lvl1pPr>
          </a:lstStyle>
          <a:p>
            <a:pPr>
              <a:defRPr/>
            </a:pPr>
            <a:fld id="{3F0A5E84-5DB9-48AC-8CAB-BDFC33EC0807}" type="slidenum">
              <a:rPr lang="de-DE" altLang="de-DE"/>
              <a:pPr>
                <a:defRPr/>
              </a:pPr>
              <a:t>‹Nr.›</a:t>
            </a:fld>
            <a:endParaRPr lang="de-DE" altLang="de-DE"/>
          </a:p>
        </p:txBody>
      </p:sp>
      <p:grpSp>
        <p:nvGrpSpPr>
          <p:cNvPr id="1030" name="Group 21"/>
          <p:cNvGrpSpPr>
            <a:grpSpLocks/>
          </p:cNvGrpSpPr>
          <p:nvPr/>
        </p:nvGrpSpPr>
        <p:grpSpPr bwMode="auto">
          <a:xfrm>
            <a:off x="-3175" y="2438400"/>
            <a:ext cx="9144000" cy="4419600"/>
            <a:chOff x="-2" y="1536"/>
            <a:chExt cx="5760" cy="2784"/>
          </a:xfrm>
        </p:grpSpPr>
        <p:sp>
          <p:nvSpPr>
            <p:cNvPr id="1032" name="Rectangle 15"/>
            <p:cNvSpPr>
              <a:spLocks noChangeArrowheads="1"/>
            </p:cNvSpPr>
            <p:nvPr/>
          </p:nvSpPr>
          <p:spPr bwMode="auto">
            <a:xfrm>
              <a:off x="-2" y="1536"/>
              <a:ext cx="156" cy="817"/>
            </a:xfrm>
            <a:prstGeom prst="rect">
              <a:avLst/>
            </a:prstGeom>
            <a:solidFill>
              <a:srgbClr val="A73C45"/>
            </a:solidFill>
            <a:ln w="9525">
              <a:noFill/>
              <a:miter lim="800000"/>
              <a:headEnd/>
              <a:tailEnd/>
            </a:ln>
            <a:effectLst/>
          </p:spPr>
          <p:txBody>
            <a:bodyPr wrap="none" anchor="ctr"/>
            <a:lstStyle/>
            <a:p>
              <a:endParaRPr lang="de-DE"/>
            </a:p>
          </p:txBody>
        </p:sp>
        <p:sp>
          <p:nvSpPr>
            <p:cNvPr id="1033" name="Line 13"/>
            <p:cNvSpPr>
              <a:spLocks noChangeShapeType="1"/>
            </p:cNvSpPr>
            <p:nvPr/>
          </p:nvSpPr>
          <p:spPr bwMode="auto">
            <a:xfrm>
              <a:off x="-2" y="3953"/>
              <a:ext cx="5760" cy="0"/>
            </a:xfrm>
            <a:prstGeom prst="line">
              <a:avLst/>
            </a:prstGeom>
            <a:noFill/>
            <a:ln w="6350">
              <a:solidFill>
                <a:srgbClr val="E4E5EA"/>
              </a:solidFill>
              <a:round/>
              <a:headEnd/>
              <a:tailEnd/>
            </a:ln>
            <a:effectLst/>
          </p:spPr>
          <p:txBody>
            <a:bodyPr/>
            <a:lstStyle/>
            <a:p>
              <a:endParaRPr lang="de-DE"/>
            </a:p>
          </p:txBody>
        </p:sp>
        <p:sp>
          <p:nvSpPr>
            <p:cNvPr id="1034" name="Rectangle 16"/>
            <p:cNvSpPr>
              <a:spLocks noChangeArrowheads="1"/>
            </p:cNvSpPr>
            <p:nvPr/>
          </p:nvSpPr>
          <p:spPr bwMode="auto">
            <a:xfrm>
              <a:off x="-2" y="3176"/>
              <a:ext cx="156" cy="778"/>
            </a:xfrm>
            <a:prstGeom prst="rect">
              <a:avLst/>
            </a:prstGeom>
            <a:solidFill>
              <a:srgbClr val="A73C45"/>
            </a:solidFill>
            <a:ln w="9525">
              <a:noFill/>
              <a:miter lim="800000"/>
              <a:headEnd/>
              <a:tailEnd/>
            </a:ln>
            <a:effectLst/>
          </p:spPr>
          <p:txBody>
            <a:bodyPr wrap="none" anchor="ctr"/>
            <a:lstStyle/>
            <a:p>
              <a:endParaRPr lang="de-DE"/>
            </a:p>
          </p:txBody>
        </p:sp>
        <p:sp>
          <p:nvSpPr>
            <p:cNvPr id="1035" name="Rectangle 17"/>
            <p:cNvSpPr>
              <a:spLocks noChangeArrowheads="1"/>
            </p:cNvSpPr>
            <p:nvPr/>
          </p:nvSpPr>
          <p:spPr bwMode="auto">
            <a:xfrm>
              <a:off x="-2" y="3952"/>
              <a:ext cx="156" cy="368"/>
            </a:xfrm>
            <a:prstGeom prst="rect">
              <a:avLst/>
            </a:prstGeom>
            <a:solidFill>
              <a:srgbClr val="E4E5EA"/>
            </a:solidFill>
            <a:ln w="9525">
              <a:noFill/>
              <a:miter lim="800000"/>
              <a:headEnd/>
              <a:tailEnd/>
            </a:ln>
            <a:effectLst/>
          </p:spPr>
          <p:txBody>
            <a:bodyPr wrap="none" anchor="ctr"/>
            <a:lstStyle/>
            <a:p>
              <a:endParaRPr lang="de-DE"/>
            </a:p>
          </p:txBody>
        </p:sp>
        <p:sp>
          <p:nvSpPr>
            <p:cNvPr id="1036" name="Rectangle 18"/>
            <p:cNvSpPr>
              <a:spLocks noChangeArrowheads="1"/>
            </p:cNvSpPr>
            <p:nvPr/>
          </p:nvSpPr>
          <p:spPr bwMode="auto">
            <a:xfrm>
              <a:off x="-2" y="2354"/>
              <a:ext cx="156" cy="821"/>
            </a:xfrm>
            <a:prstGeom prst="rect">
              <a:avLst/>
            </a:prstGeom>
            <a:solidFill>
              <a:srgbClr val="B2545C"/>
            </a:solidFill>
            <a:ln w="9525">
              <a:noFill/>
              <a:miter lim="800000"/>
              <a:headEnd/>
              <a:tailEnd/>
            </a:ln>
            <a:effectLst/>
          </p:spPr>
          <p:txBody>
            <a:bodyPr wrap="none" anchor="ctr"/>
            <a:lstStyle/>
            <a:p>
              <a:endParaRPr lang="de-DE"/>
            </a:p>
          </p:txBody>
        </p:sp>
      </p:grpSp>
      <p:pic>
        <p:nvPicPr>
          <p:cNvPr id="1031" name="Grafik 12"/>
          <p:cNvPicPr>
            <a:picLocks noChangeAspect="1"/>
          </p:cNvPicPr>
          <p:nvPr/>
        </p:nvPicPr>
        <p:blipFill>
          <a:blip r:embed="rId13" cstate="print"/>
          <a:srcRect/>
          <a:stretch>
            <a:fillRect/>
          </a:stretch>
        </p:blipFill>
        <p:spPr bwMode="auto">
          <a:xfrm>
            <a:off x="3940175" y="6346825"/>
            <a:ext cx="1257300" cy="4381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2"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fontAlgn="base" hangingPunct="1">
        <a:spcBef>
          <a:spcPct val="0"/>
        </a:spcBef>
        <a:spcAft>
          <a:spcPct val="0"/>
        </a:spcAft>
        <a:defRPr sz="2800">
          <a:solidFill>
            <a:schemeClr val="tx1"/>
          </a:solidFill>
          <a:latin typeface="+mj-lt"/>
          <a:ea typeface="+mj-ea"/>
          <a:cs typeface="+mj-cs"/>
        </a:defRPr>
      </a:lvl1pPr>
      <a:lvl2pPr algn="l" rtl="0" eaLnBrk="1" fontAlgn="base" hangingPunct="1">
        <a:spcBef>
          <a:spcPct val="0"/>
        </a:spcBef>
        <a:spcAft>
          <a:spcPct val="0"/>
        </a:spcAft>
        <a:defRPr sz="2800">
          <a:solidFill>
            <a:schemeClr val="tx1"/>
          </a:solidFill>
          <a:latin typeface="Arial" charset="0"/>
        </a:defRPr>
      </a:lvl2pPr>
      <a:lvl3pPr algn="l" rtl="0" eaLnBrk="1" fontAlgn="base" hangingPunct="1">
        <a:spcBef>
          <a:spcPct val="0"/>
        </a:spcBef>
        <a:spcAft>
          <a:spcPct val="0"/>
        </a:spcAft>
        <a:defRPr sz="2800">
          <a:solidFill>
            <a:schemeClr val="tx1"/>
          </a:solidFill>
          <a:latin typeface="Arial" charset="0"/>
        </a:defRPr>
      </a:lvl3pPr>
      <a:lvl4pPr algn="l" rtl="0" eaLnBrk="1" fontAlgn="base" hangingPunct="1">
        <a:spcBef>
          <a:spcPct val="0"/>
        </a:spcBef>
        <a:spcAft>
          <a:spcPct val="0"/>
        </a:spcAft>
        <a:defRPr sz="2800">
          <a:solidFill>
            <a:schemeClr val="tx1"/>
          </a:solidFill>
          <a:latin typeface="Arial" charset="0"/>
        </a:defRPr>
      </a:lvl4pPr>
      <a:lvl5pPr algn="l" rtl="0" eaLnBrk="1" fontAlgn="base" hangingPunct="1">
        <a:spcBef>
          <a:spcPct val="0"/>
        </a:spcBef>
        <a:spcAft>
          <a:spcPct val="0"/>
        </a:spcAft>
        <a:defRPr sz="2800">
          <a:solidFill>
            <a:schemeClr val="tx1"/>
          </a:solidFill>
          <a:latin typeface="Arial" charset="0"/>
        </a:defRPr>
      </a:lvl5pPr>
      <a:lvl6pPr marL="457200" algn="l" rtl="0" eaLnBrk="1" fontAlgn="base" hangingPunct="1">
        <a:spcBef>
          <a:spcPct val="0"/>
        </a:spcBef>
        <a:spcAft>
          <a:spcPct val="0"/>
        </a:spcAft>
        <a:defRPr sz="2800">
          <a:solidFill>
            <a:schemeClr val="tx1"/>
          </a:solidFill>
          <a:latin typeface="Arial" charset="0"/>
        </a:defRPr>
      </a:lvl6pPr>
      <a:lvl7pPr marL="914400" algn="l" rtl="0" eaLnBrk="1" fontAlgn="base" hangingPunct="1">
        <a:spcBef>
          <a:spcPct val="0"/>
        </a:spcBef>
        <a:spcAft>
          <a:spcPct val="0"/>
        </a:spcAft>
        <a:defRPr sz="2800">
          <a:solidFill>
            <a:schemeClr val="tx1"/>
          </a:solidFill>
          <a:latin typeface="Arial" charset="0"/>
        </a:defRPr>
      </a:lvl7pPr>
      <a:lvl8pPr marL="1371600" algn="l" rtl="0" eaLnBrk="1" fontAlgn="base" hangingPunct="1">
        <a:spcBef>
          <a:spcPct val="0"/>
        </a:spcBef>
        <a:spcAft>
          <a:spcPct val="0"/>
        </a:spcAft>
        <a:defRPr sz="2800">
          <a:solidFill>
            <a:schemeClr val="tx1"/>
          </a:solidFill>
          <a:latin typeface="Arial" charset="0"/>
        </a:defRPr>
      </a:lvl8pPr>
      <a:lvl9pPr marL="1828800" algn="l" rtl="0" eaLnBrk="1" fontAlgn="base" hangingPunct="1">
        <a:spcBef>
          <a:spcPct val="0"/>
        </a:spcBef>
        <a:spcAft>
          <a:spcPct val="0"/>
        </a:spcAft>
        <a:defRPr sz="2800">
          <a:solidFill>
            <a:schemeClr val="tx1"/>
          </a:solidFill>
          <a:latin typeface="Arial" charset="0"/>
        </a:defRPr>
      </a:lvl9pPr>
    </p:titleStyle>
    <p:bodyStyle>
      <a:lvl1pPr marL="342900" indent="-257175" algn="l" rtl="0" eaLnBrk="1" fontAlgn="base" hangingPunct="1">
        <a:spcBef>
          <a:spcPct val="20000"/>
        </a:spcBef>
        <a:spcAft>
          <a:spcPct val="0"/>
        </a:spcAft>
        <a:buChar char="•"/>
        <a:defRPr sz="2000">
          <a:solidFill>
            <a:srgbClr val="503240"/>
          </a:solidFill>
          <a:latin typeface="+mn-lt"/>
          <a:ea typeface="+mn-ea"/>
          <a:cs typeface="+mn-cs"/>
        </a:defRPr>
      </a:lvl1pPr>
      <a:lvl2pPr marL="808038" indent="-285750" algn="l" rtl="0" eaLnBrk="1" fontAlgn="base" hangingPunct="1">
        <a:spcBef>
          <a:spcPct val="20000"/>
        </a:spcBef>
        <a:spcAft>
          <a:spcPct val="0"/>
        </a:spcAft>
        <a:buChar char="–"/>
        <a:defRPr sz="2000">
          <a:solidFill>
            <a:srgbClr val="503240"/>
          </a:solidFill>
          <a:latin typeface="+mn-lt"/>
        </a:defRPr>
      </a:lvl2pPr>
      <a:lvl3pPr marL="1216025" indent="-228600" algn="l" rtl="0" eaLnBrk="1" fontAlgn="base" hangingPunct="1">
        <a:spcBef>
          <a:spcPct val="20000"/>
        </a:spcBef>
        <a:spcAft>
          <a:spcPct val="0"/>
        </a:spcAft>
        <a:buChar char="•"/>
        <a:defRPr>
          <a:solidFill>
            <a:srgbClr val="503240"/>
          </a:solidFill>
          <a:latin typeface="+mn-lt"/>
        </a:defRPr>
      </a:lvl3pPr>
      <a:lvl4pPr marL="1624013" indent="-228600" algn="l" rtl="0" eaLnBrk="1" fontAlgn="base" hangingPunct="1">
        <a:spcBef>
          <a:spcPct val="20000"/>
        </a:spcBef>
        <a:spcAft>
          <a:spcPct val="0"/>
        </a:spcAft>
        <a:buChar char="–"/>
        <a:defRPr>
          <a:solidFill>
            <a:srgbClr val="503240"/>
          </a:solidFill>
          <a:latin typeface="+mn-lt"/>
        </a:defRPr>
      </a:lvl4pPr>
      <a:lvl5pPr marL="2057400" indent="-228600" algn="l" rtl="0" eaLnBrk="1" fontAlgn="base" hangingPunct="1">
        <a:spcBef>
          <a:spcPct val="20000"/>
        </a:spcBef>
        <a:spcAft>
          <a:spcPct val="0"/>
        </a:spcAft>
        <a:buChar char="»"/>
        <a:defRPr>
          <a:solidFill>
            <a:srgbClr val="503240"/>
          </a:solidFill>
          <a:latin typeface="+mn-lt"/>
        </a:defRPr>
      </a:lvl5pPr>
      <a:lvl6pPr marL="2514600" indent="-228600" algn="l" rtl="0" eaLnBrk="1" fontAlgn="base" hangingPunct="1">
        <a:spcBef>
          <a:spcPct val="20000"/>
        </a:spcBef>
        <a:spcAft>
          <a:spcPct val="0"/>
        </a:spcAft>
        <a:buChar char="»"/>
        <a:defRPr>
          <a:solidFill>
            <a:srgbClr val="503240"/>
          </a:solidFill>
          <a:latin typeface="+mn-lt"/>
        </a:defRPr>
      </a:lvl6pPr>
      <a:lvl7pPr marL="2971800" indent="-228600" algn="l" rtl="0" eaLnBrk="1" fontAlgn="base" hangingPunct="1">
        <a:spcBef>
          <a:spcPct val="20000"/>
        </a:spcBef>
        <a:spcAft>
          <a:spcPct val="0"/>
        </a:spcAft>
        <a:buChar char="»"/>
        <a:defRPr>
          <a:solidFill>
            <a:srgbClr val="503240"/>
          </a:solidFill>
          <a:latin typeface="+mn-lt"/>
        </a:defRPr>
      </a:lvl7pPr>
      <a:lvl8pPr marL="3429000" indent="-228600" algn="l" rtl="0" eaLnBrk="1" fontAlgn="base" hangingPunct="1">
        <a:spcBef>
          <a:spcPct val="20000"/>
        </a:spcBef>
        <a:spcAft>
          <a:spcPct val="0"/>
        </a:spcAft>
        <a:buChar char="»"/>
        <a:defRPr>
          <a:solidFill>
            <a:srgbClr val="503240"/>
          </a:solidFill>
          <a:latin typeface="+mn-lt"/>
        </a:defRPr>
      </a:lvl8pPr>
      <a:lvl9pPr marL="3886200" indent="-228600" algn="l" rtl="0" eaLnBrk="1" fontAlgn="base" hangingPunct="1">
        <a:spcBef>
          <a:spcPct val="20000"/>
        </a:spcBef>
        <a:spcAft>
          <a:spcPct val="0"/>
        </a:spcAft>
        <a:buChar char="»"/>
        <a:defRPr>
          <a:solidFill>
            <a:srgbClr val="503240"/>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6131085-845B-7343-85D5-F0114B289D3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257CAE32-706E-E14D-B9FF-0697147B904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B7E06B7-00CF-184E-9D44-20AEFEB4F4B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EFABB76-625F-1340-BB75-99071080F0CC}" type="datetime1">
              <a:rPr lang="de-DE" smtClean="0"/>
              <a:t>05.05.2025</a:t>
            </a:fld>
            <a:endParaRPr lang="de-DE"/>
          </a:p>
        </p:txBody>
      </p:sp>
      <p:sp>
        <p:nvSpPr>
          <p:cNvPr id="5" name="Fußzeilenplatzhalter 4">
            <a:extLst>
              <a:ext uri="{FF2B5EF4-FFF2-40B4-BE49-F238E27FC236}">
                <a16:creationId xmlns:a16="http://schemas.microsoft.com/office/drawing/2014/main" id="{7DDF982E-A44A-184B-8696-3DF3D5A22C7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CC1B5837-F4F8-EC45-BEEA-337853F89BD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944010-1899-FD42-8EFA-E7A4D3BF7EE8}" type="slidenum">
              <a:rPr lang="de-DE" smtClean="0"/>
              <a:t>‹Nr.›</a:t>
            </a:fld>
            <a:endParaRPr lang="de-DE"/>
          </a:p>
        </p:txBody>
      </p:sp>
    </p:spTree>
    <p:extLst>
      <p:ext uri="{BB962C8B-B14F-4D97-AF65-F5344CB8AC3E}">
        <p14:creationId xmlns:p14="http://schemas.microsoft.com/office/powerpoint/2010/main" val="335534021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10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emf"/><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em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www.uni-marburg.de/de/fb01/studium/studierende/antragzulassungschwerpunktneu.pdf"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www.uni-marburg.de/de/fb01/studium/studierende/schwerpunktbereichsstudium"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9.jpeg"/><Relationship Id="rId3" Type="http://schemas.openxmlformats.org/officeDocument/2006/relationships/hyperlink" Target="mailto:jens.puschke@jura.uni-marburg.de" TargetMode="External"/><Relationship Id="rId7" Type="http://schemas.openxmlformats.org/officeDocument/2006/relationships/hyperlink" Target="mailto:jonas.fritsch@jura.uni-marburg.de" TargetMode="External"/><Relationship Id="rId12" Type="http://schemas.openxmlformats.org/officeDocument/2006/relationships/image" Target="../media/image8.jpeg"/><Relationship Id="rId2" Type="http://schemas.openxmlformats.org/officeDocument/2006/relationships/image" Target="../media/image3.emf"/><Relationship Id="rId1" Type="http://schemas.openxmlformats.org/officeDocument/2006/relationships/slideLayout" Target="../slideLayouts/slideLayout12.xml"/><Relationship Id="rId6" Type="http://schemas.openxmlformats.org/officeDocument/2006/relationships/hyperlink" Target="mailto:simon.schultz@jura.uni-marburg.de" TargetMode="External"/><Relationship Id="rId11" Type="http://schemas.openxmlformats.org/officeDocument/2006/relationships/image" Target="../media/image7.jpeg"/><Relationship Id="rId5" Type="http://schemas.openxmlformats.org/officeDocument/2006/relationships/hyperlink" Target="mailto:markus.roth@jura.uni-marburg.de" TargetMode="External"/><Relationship Id="rId10" Type="http://schemas.openxmlformats.org/officeDocument/2006/relationships/image" Target="../media/image6.jpeg"/><Relationship Id="rId4" Type="http://schemas.openxmlformats.org/officeDocument/2006/relationships/hyperlink" Target="mailto:christine.budzikiewicz@jura.uni-marburg.de" TargetMode="External"/><Relationship Id="rId9"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5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18" Type="http://schemas.openxmlformats.org/officeDocument/2006/relationships/image" Target="../media/image46.svg"/><Relationship Id="rId26" Type="http://schemas.openxmlformats.org/officeDocument/2006/relationships/image" Target="../media/image54.svg"/><Relationship Id="rId3" Type="http://schemas.openxmlformats.org/officeDocument/2006/relationships/diagramLayout" Target="../diagrams/layout2.xml"/><Relationship Id="rId21" Type="http://schemas.openxmlformats.org/officeDocument/2006/relationships/image" Target="../media/image49.png"/><Relationship Id="rId7" Type="http://schemas.openxmlformats.org/officeDocument/2006/relationships/image" Target="../media/image35.png"/><Relationship Id="rId12" Type="http://schemas.openxmlformats.org/officeDocument/2006/relationships/image" Target="../media/image40.svg"/><Relationship Id="rId17" Type="http://schemas.openxmlformats.org/officeDocument/2006/relationships/image" Target="../media/image45.png"/><Relationship Id="rId25" Type="http://schemas.openxmlformats.org/officeDocument/2006/relationships/image" Target="../media/image53.png"/><Relationship Id="rId2" Type="http://schemas.openxmlformats.org/officeDocument/2006/relationships/diagramData" Target="../diagrams/data2.xml"/><Relationship Id="rId16" Type="http://schemas.openxmlformats.org/officeDocument/2006/relationships/image" Target="../media/image44.svg"/><Relationship Id="rId20" Type="http://schemas.openxmlformats.org/officeDocument/2006/relationships/image" Target="../media/image48.svg"/><Relationship Id="rId1" Type="http://schemas.openxmlformats.org/officeDocument/2006/relationships/slideLayout" Target="../slideLayouts/slideLayout2.xml"/><Relationship Id="rId6" Type="http://schemas.microsoft.com/office/2007/relationships/diagramDrawing" Target="../diagrams/drawing2.xml"/><Relationship Id="rId11" Type="http://schemas.openxmlformats.org/officeDocument/2006/relationships/image" Target="../media/image39.png"/><Relationship Id="rId24" Type="http://schemas.openxmlformats.org/officeDocument/2006/relationships/image" Target="../media/image52.svg"/><Relationship Id="rId5" Type="http://schemas.openxmlformats.org/officeDocument/2006/relationships/diagramColors" Target="../diagrams/colors2.xml"/><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6.png"/><Relationship Id="rId10" Type="http://schemas.openxmlformats.org/officeDocument/2006/relationships/image" Target="../media/image38.svg"/><Relationship Id="rId19" Type="http://schemas.openxmlformats.org/officeDocument/2006/relationships/image" Target="../media/image47.png"/><Relationship Id="rId4" Type="http://schemas.openxmlformats.org/officeDocument/2006/relationships/diagramQuickStyle" Target="../diagrams/quickStyle2.xml"/><Relationship Id="rId9" Type="http://schemas.openxmlformats.org/officeDocument/2006/relationships/image" Target="../media/image37.png"/><Relationship Id="rId14" Type="http://schemas.openxmlformats.org/officeDocument/2006/relationships/image" Target="../media/image42.svg"/><Relationship Id="rId22" Type="http://schemas.openxmlformats.org/officeDocument/2006/relationships/image" Target="../media/image50.svg"/><Relationship Id="rId27" Type="http://schemas.openxmlformats.org/officeDocument/2006/relationships/image" Target="../media/image55.png"/></Relationships>
</file>

<file path=ppt/slides/_rels/slide5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svg"/><Relationship Id="rId7" Type="http://schemas.openxmlformats.org/officeDocument/2006/relationships/image" Target="../media/image32.sv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 Id="rId9" Type="http://schemas.openxmlformats.org/officeDocument/2006/relationships/image" Target="../media/image38.sv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emf"/><Relationship Id="rId7" Type="http://schemas.openxmlformats.org/officeDocument/2006/relationships/image" Target="../media/image81.jpeg"/><Relationship Id="rId2" Type="http://schemas.openxmlformats.org/officeDocument/2006/relationships/image" Target="../media/image76.emf"/><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10" Type="http://schemas.openxmlformats.org/officeDocument/2006/relationships/image" Target="../media/image84.jpeg"/><Relationship Id="rId4" Type="http://schemas.openxmlformats.org/officeDocument/2006/relationships/image" Target="../media/image78.jpeg"/><Relationship Id="rId9" Type="http://schemas.openxmlformats.org/officeDocument/2006/relationships/image" Target="../media/image83.jpeg"/></Relationships>
</file>

<file path=ppt/slides/_rels/slide7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emf"/><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3.emf"/><Relationship Id="rId1" Type="http://schemas.openxmlformats.org/officeDocument/2006/relationships/slideLayout" Target="../slideLayouts/slideLayout1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6.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3.emf"/><Relationship Id="rId1" Type="http://schemas.openxmlformats.org/officeDocument/2006/relationships/slideLayout" Target="../slideLayouts/slideLayout12.xml"/><Relationship Id="rId6" Type="http://schemas.openxmlformats.org/officeDocument/2006/relationships/image" Target="../media/image20.jpg"/><Relationship Id="rId5" Type="http://schemas.openxmlformats.org/officeDocument/2006/relationships/image" Target="../media/image19.jp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r>
              <a:rPr lang="de-DE" dirty="0"/>
              <a:t>Informationsveranstaltung zum Schwerpunktbereichsstudium </a:t>
            </a:r>
            <a:endParaRPr lang="de-DE" altLang="de-DE" dirty="0"/>
          </a:p>
        </p:txBody>
      </p:sp>
      <p:sp>
        <p:nvSpPr>
          <p:cNvPr id="3075" name="Rectangle 3"/>
          <p:cNvSpPr>
            <a:spLocks noGrp="1" noChangeArrowheads="1"/>
          </p:cNvSpPr>
          <p:nvPr>
            <p:ph type="subTitle" idx="1"/>
          </p:nvPr>
        </p:nvSpPr>
        <p:spPr/>
        <p:txBody>
          <a:bodyPr/>
          <a:lstStyle/>
          <a:p>
            <a:r>
              <a:rPr lang="de-DE" altLang="de-DE" dirty="0"/>
              <a:t>am 16.01.2025</a:t>
            </a:r>
          </a:p>
          <a:p>
            <a:r>
              <a:rPr lang="de-DE" altLang="de-DE" dirty="0"/>
              <a:t>ab 18 Uhr s.t., 201 (+2/0010) (Biegenstraße 12, Verwaltungsgebäude (B | 03))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hteck 18"/>
          <p:cNvSpPr/>
          <p:nvPr/>
        </p:nvSpPr>
        <p:spPr>
          <a:xfrm>
            <a:off x="0" y="1079"/>
            <a:ext cx="8809381" cy="1296144"/>
          </a:xfrm>
          <a:prstGeom prst="rect">
            <a:avLst/>
          </a:prstGeom>
          <a:solidFill>
            <a:srgbClr val="F0F3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p:cNvSpPr/>
          <p:nvPr/>
        </p:nvSpPr>
        <p:spPr>
          <a:xfrm>
            <a:off x="8820472" y="1079"/>
            <a:ext cx="325114" cy="1296144"/>
          </a:xfrm>
          <a:prstGeom prst="rect">
            <a:avLst/>
          </a:prstGeom>
          <a:solidFill>
            <a:srgbClr val="95B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p:cNvSpPr/>
          <p:nvPr/>
        </p:nvSpPr>
        <p:spPr>
          <a:xfrm>
            <a:off x="1588" y="5030594"/>
            <a:ext cx="324000" cy="1296000"/>
          </a:xfrm>
          <a:prstGeom prst="rect">
            <a:avLst/>
          </a:prstGeom>
          <a:solidFill>
            <a:srgbClr val="95B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p:cNvSpPr/>
          <p:nvPr/>
        </p:nvSpPr>
        <p:spPr>
          <a:xfrm>
            <a:off x="1588" y="6337895"/>
            <a:ext cx="324000" cy="520105"/>
          </a:xfrm>
          <a:prstGeom prst="rect">
            <a:avLst/>
          </a:prstGeom>
          <a:solidFill>
            <a:srgbClr val="E3E8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4" name="Grafik 23" descr="PhUniMa_Logo_P.emf"/>
          <p:cNvPicPr>
            <a:picLocks noChangeAspect="1"/>
          </p:cNvPicPr>
          <p:nvPr/>
        </p:nvPicPr>
        <p:blipFill>
          <a:blip r:embed="rId2" cstate="print"/>
          <a:stretch>
            <a:fillRect/>
          </a:stretch>
        </p:blipFill>
        <p:spPr>
          <a:xfrm>
            <a:off x="4139952" y="6438413"/>
            <a:ext cx="1087763" cy="374962"/>
          </a:xfrm>
          <a:prstGeom prst="rect">
            <a:avLst/>
          </a:prstGeom>
          <a:noFill/>
          <a:ln>
            <a:noFill/>
          </a:ln>
        </p:spPr>
      </p:pic>
      <p:sp>
        <p:nvSpPr>
          <p:cNvPr id="25" name="Ellipse 24"/>
          <p:cNvSpPr/>
          <p:nvPr/>
        </p:nvSpPr>
        <p:spPr>
          <a:xfrm>
            <a:off x="-5581128" y="-243408"/>
            <a:ext cx="6768752" cy="6768752"/>
          </a:xfrm>
          <a:prstGeom prst="ellipse">
            <a:avLst/>
          </a:prstGeom>
          <a:noFill/>
          <a:ln w="15240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tangle 2"/>
          <p:cNvSpPr txBox="1">
            <a:spLocks noChangeArrowheads="1"/>
          </p:cNvSpPr>
          <p:nvPr/>
        </p:nvSpPr>
        <p:spPr>
          <a:xfrm>
            <a:off x="323528" y="44624"/>
            <a:ext cx="8496944" cy="1152128"/>
          </a:xfrm>
          <a:prstGeom prst="rect">
            <a:avLst/>
          </a:prstGeom>
        </p:spPr>
        <p:txBody>
          <a:bodyPr vert="horz" wrap="square" lIns="91440" tIns="72000" rIns="91440" bIns="45720" rtlCol="0" anchor="ctr">
            <a:noAutofit/>
          </a:bodyPr>
          <a:lstStyle/>
          <a:p>
            <a:pPr lvl="0" algn="ctr">
              <a:lnSpc>
                <a:spcPct val="120000"/>
              </a:lnSpc>
              <a:defRPr/>
            </a:pPr>
            <a:r>
              <a:rPr lang="de-DE" sz="3200" dirty="0">
                <a:solidFill>
                  <a:srgbClr val="004A82"/>
                </a:solidFill>
                <a:latin typeface="Cambria" pitchFamily="18" charset="0"/>
                <a:ea typeface="+mj-ea"/>
                <a:cs typeface="+mj-cs"/>
              </a:rPr>
              <a:t>Marburger Examensrepetitorium</a:t>
            </a:r>
            <a:endParaRPr kumimoji="0" lang="de-DE" sz="3200" i="0" u="none" strike="noStrike" kern="1200" cap="none" spc="0" normalizeH="0" baseline="0" noProof="0" dirty="0">
              <a:ln>
                <a:noFill/>
              </a:ln>
              <a:solidFill>
                <a:srgbClr val="004A82"/>
              </a:solidFill>
              <a:effectLst/>
              <a:uLnTx/>
              <a:uFillTx/>
              <a:latin typeface="Cambria" pitchFamily="18" charset="0"/>
              <a:ea typeface="+mj-ea"/>
              <a:cs typeface="+mj-cs"/>
            </a:endParaRPr>
          </a:p>
        </p:txBody>
      </p:sp>
      <p:sp>
        <p:nvSpPr>
          <p:cNvPr id="26" name="Ellipse 25"/>
          <p:cNvSpPr/>
          <p:nvPr/>
        </p:nvSpPr>
        <p:spPr>
          <a:xfrm>
            <a:off x="1043608" y="-4851920"/>
            <a:ext cx="8784976" cy="8496944"/>
          </a:xfrm>
          <a:prstGeom prst="ellipse">
            <a:avLst/>
          </a:prstGeom>
          <a:noFill/>
          <a:ln w="152400">
            <a:solidFill>
              <a:schemeClr val="bg1">
                <a:alpha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eform 5">
            <a:extLst>
              <a:ext uri="{FF2B5EF4-FFF2-40B4-BE49-F238E27FC236}">
                <a16:creationId xmlns:a16="http://schemas.microsoft.com/office/drawing/2014/main" id="{0AC28689-1A1D-A64B-ACB5-F2DD278278AF}"/>
              </a:ext>
            </a:extLst>
          </p:cNvPr>
          <p:cNvSpPr>
            <a:spLocks/>
          </p:cNvSpPr>
          <p:nvPr/>
        </p:nvSpPr>
        <p:spPr bwMode="auto">
          <a:xfrm>
            <a:off x="2705100" y="3260427"/>
            <a:ext cx="1865313" cy="2238375"/>
          </a:xfrm>
          <a:custGeom>
            <a:avLst/>
            <a:gdLst/>
            <a:ahLst/>
            <a:cxnLst>
              <a:cxn ang="0">
                <a:pos x="248" y="158"/>
              </a:cxn>
              <a:cxn ang="0">
                <a:pos x="248" y="160"/>
              </a:cxn>
              <a:cxn ang="0">
                <a:pos x="250" y="192"/>
              </a:cxn>
              <a:cxn ang="0">
                <a:pos x="321" y="335"/>
              </a:cxn>
              <a:cxn ang="0">
                <a:pos x="437" y="401"/>
              </a:cxn>
              <a:cxn ang="0">
                <a:pos x="496" y="408"/>
              </a:cxn>
              <a:cxn ang="0">
                <a:pos x="496" y="595"/>
              </a:cxn>
              <a:cxn ang="0">
                <a:pos x="430" y="591"/>
              </a:cxn>
              <a:cxn ang="0">
                <a:pos x="189" y="468"/>
              </a:cxn>
              <a:cxn ang="0">
                <a:pos x="62" y="192"/>
              </a:cxn>
              <a:cxn ang="0">
                <a:pos x="61" y="160"/>
              </a:cxn>
              <a:cxn ang="0">
                <a:pos x="61" y="158"/>
              </a:cxn>
              <a:cxn ang="0">
                <a:pos x="0" y="158"/>
              </a:cxn>
              <a:cxn ang="0">
                <a:pos x="157" y="0"/>
              </a:cxn>
              <a:cxn ang="0">
                <a:pos x="313" y="158"/>
              </a:cxn>
              <a:cxn ang="0">
                <a:pos x="248" y="158"/>
              </a:cxn>
            </a:cxnLst>
            <a:rect l="0" t="0" r="r" b="b"/>
            <a:pathLst>
              <a:path w="496" h="595">
                <a:moveTo>
                  <a:pt x="248" y="158"/>
                </a:moveTo>
                <a:cubicBezTo>
                  <a:pt x="248" y="158"/>
                  <a:pt x="248" y="159"/>
                  <a:pt x="248" y="160"/>
                </a:cubicBezTo>
                <a:cubicBezTo>
                  <a:pt x="248" y="171"/>
                  <a:pt x="249" y="182"/>
                  <a:pt x="250" y="192"/>
                </a:cubicBezTo>
                <a:cubicBezTo>
                  <a:pt x="257" y="247"/>
                  <a:pt x="281" y="295"/>
                  <a:pt x="321" y="335"/>
                </a:cubicBezTo>
                <a:cubicBezTo>
                  <a:pt x="355" y="369"/>
                  <a:pt x="393" y="391"/>
                  <a:pt x="437" y="401"/>
                </a:cubicBezTo>
                <a:cubicBezTo>
                  <a:pt x="456" y="406"/>
                  <a:pt x="475" y="408"/>
                  <a:pt x="496" y="408"/>
                </a:cubicBezTo>
                <a:cubicBezTo>
                  <a:pt x="496" y="595"/>
                  <a:pt x="496" y="595"/>
                  <a:pt x="496" y="595"/>
                </a:cubicBezTo>
                <a:cubicBezTo>
                  <a:pt x="474" y="595"/>
                  <a:pt x="452" y="594"/>
                  <a:pt x="430" y="591"/>
                </a:cubicBezTo>
                <a:cubicBezTo>
                  <a:pt x="338" y="578"/>
                  <a:pt x="258" y="537"/>
                  <a:pt x="189" y="468"/>
                </a:cubicBezTo>
                <a:cubicBezTo>
                  <a:pt x="112" y="390"/>
                  <a:pt x="69" y="299"/>
                  <a:pt x="62" y="192"/>
                </a:cubicBezTo>
                <a:cubicBezTo>
                  <a:pt x="61" y="182"/>
                  <a:pt x="61" y="171"/>
                  <a:pt x="61" y="160"/>
                </a:cubicBezTo>
                <a:cubicBezTo>
                  <a:pt x="61" y="159"/>
                  <a:pt x="61" y="158"/>
                  <a:pt x="61" y="158"/>
                </a:cubicBezTo>
                <a:cubicBezTo>
                  <a:pt x="0" y="158"/>
                  <a:pt x="0" y="158"/>
                  <a:pt x="0" y="158"/>
                </a:cubicBezTo>
                <a:cubicBezTo>
                  <a:pt x="157" y="0"/>
                  <a:pt x="157" y="0"/>
                  <a:pt x="157" y="0"/>
                </a:cubicBezTo>
                <a:cubicBezTo>
                  <a:pt x="313" y="158"/>
                  <a:pt x="313" y="158"/>
                  <a:pt x="313" y="158"/>
                </a:cubicBezTo>
                <a:lnTo>
                  <a:pt x="248" y="158"/>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48" name="Gruppieren 47">
            <a:extLst>
              <a:ext uri="{FF2B5EF4-FFF2-40B4-BE49-F238E27FC236}">
                <a16:creationId xmlns:a16="http://schemas.microsoft.com/office/drawing/2014/main" id="{C6F929FC-D7BA-5A4D-8EC2-8744552A7F52}"/>
              </a:ext>
            </a:extLst>
          </p:cNvPr>
          <p:cNvGrpSpPr/>
          <p:nvPr/>
        </p:nvGrpSpPr>
        <p:grpSpPr>
          <a:xfrm>
            <a:off x="32275" y="1556792"/>
            <a:ext cx="3579136" cy="2736381"/>
            <a:chOff x="457217" y="2184182"/>
            <a:chExt cx="3135679" cy="1883287"/>
          </a:xfrm>
        </p:grpSpPr>
        <p:sp>
          <p:nvSpPr>
            <p:cNvPr id="56" name="Rectangle 56">
              <a:extLst>
                <a:ext uri="{FF2B5EF4-FFF2-40B4-BE49-F238E27FC236}">
                  <a16:creationId xmlns:a16="http://schemas.microsoft.com/office/drawing/2014/main" id="{859DAF66-A7CE-FB42-8522-4FDA2744F26E}"/>
                </a:ext>
              </a:extLst>
            </p:cNvPr>
            <p:cNvSpPr/>
            <p:nvPr/>
          </p:nvSpPr>
          <p:spPr>
            <a:xfrm>
              <a:off x="1218791" y="2184182"/>
              <a:ext cx="1682640" cy="246221"/>
            </a:xfrm>
            <a:prstGeom prst="rect">
              <a:avLst/>
            </a:prstGeom>
          </p:spPr>
          <p:txBody>
            <a:bodyPr wrap="none" lIns="0" tIns="0" rIns="0" bIns="0">
              <a:spAutoFit/>
            </a:bodyPr>
            <a:lstStyle/>
            <a:p>
              <a:pPr algn="r"/>
              <a:r>
                <a:rPr lang="de-DE" sz="1600" b="1">
                  <a:solidFill>
                    <a:schemeClr val="accent4"/>
                  </a:solidFill>
                  <a:latin typeface="Cambria" panose="02040503050406030204" pitchFamily="18" charset="0"/>
                </a:rPr>
                <a:t>WiSe-Ferien 2025</a:t>
              </a:r>
            </a:p>
          </p:txBody>
        </p:sp>
        <p:grpSp>
          <p:nvGrpSpPr>
            <p:cNvPr id="94" name="Group 73">
              <a:extLst>
                <a:ext uri="{FF2B5EF4-FFF2-40B4-BE49-F238E27FC236}">
                  <a16:creationId xmlns:a16="http://schemas.microsoft.com/office/drawing/2014/main" id="{D073F49B-6FA5-F54B-81D8-06F3C24F4DD4}"/>
                </a:ext>
              </a:extLst>
            </p:cNvPr>
            <p:cNvGrpSpPr/>
            <p:nvPr/>
          </p:nvGrpSpPr>
          <p:grpSpPr>
            <a:xfrm>
              <a:off x="2415710" y="2512869"/>
              <a:ext cx="1177186" cy="343541"/>
              <a:chOff x="2785463" y="1459073"/>
              <a:chExt cx="1177186" cy="349359"/>
            </a:xfrm>
          </p:grpSpPr>
          <p:cxnSp>
            <p:nvCxnSpPr>
              <p:cNvPr id="95" name="Straight Connector 37">
                <a:extLst>
                  <a:ext uri="{FF2B5EF4-FFF2-40B4-BE49-F238E27FC236}">
                    <a16:creationId xmlns:a16="http://schemas.microsoft.com/office/drawing/2014/main" id="{6F7211B8-2405-0E48-8F65-8ECF0810BB66}"/>
                  </a:ext>
                </a:extLst>
              </p:cNvPr>
              <p:cNvCxnSpPr>
                <a:cxnSpLocks/>
              </p:cNvCxnSpPr>
              <p:nvPr/>
            </p:nvCxnSpPr>
            <p:spPr>
              <a:xfrm flipH="1" flipV="1">
                <a:off x="3592681" y="1460250"/>
                <a:ext cx="369968" cy="348182"/>
              </a:xfrm>
              <a:prstGeom prst="line">
                <a:avLst/>
              </a:prstGeom>
              <a:ln w="19050" cap="rnd">
                <a:solidFill>
                  <a:schemeClr val="accent4"/>
                </a:solidFill>
                <a:prstDash val="solid"/>
              </a:ln>
            </p:spPr>
            <p:style>
              <a:lnRef idx="1">
                <a:schemeClr val="accent1"/>
              </a:lnRef>
              <a:fillRef idx="0">
                <a:schemeClr val="accent1"/>
              </a:fillRef>
              <a:effectRef idx="0">
                <a:schemeClr val="accent1"/>
              </a:effectRef>
              <a:fontRef idx="minor">
                <a:schemeClr val="tx1"/>
              </a:fontRef>
            </p:style>
          </p:cxnSp>
          <p:cxnSp>
            <p:nvCxnSpPr>
              <p:cNvPr id="96" name="Straight Connector 38">
                <a:extLst>
                  <a:ext uri="{FF2B5EF4-FFF2-40B4-BE49-F238E27FC236}">
                    <a16:creationId xmlns:a16="http://schemas.microsoft.com/office/drawing/2014/main" id="{ABE31611-5039-7A43-A352-8328607AEBDD}"/>
                  </a:ext>
                </a:extLst>
              </p:cNvPr>
              <p:cNvCxnSpPr>
                <a:cxnSpLocks/>
              </p:cNvCxnSpPr>
              <p:nvPr/>
            </p:nvCxnSpPr>
            <p:spPr>
              <a:xfrm flipH="1">
                <a:off x="2785463" y="1459073"/>
                <a:ext cx="807219" cy="1177"/>
              </a:xfrm>
              <a:prstGeom prst="line">
                <a:avLst/>
              </a:prstGeom>
              <a:ln w="19050" cap="rnd">
                <a:solidFill>
                  <a:schemeClr val="accent4"/>
                </a:solidFill>
                <a:prstDash val="solid"/>
              </a:ln>
            </p:spPr>
            <p:style>
              <a:lnRef idx="1">
                <a:schemeClr val="accent1"/>
              </a:lnRef>
              <a:fillRef idx="0">
                <a:schemeClr val="accent1"/>
              </a:fillRef>
              <a:effectRef idx="0">
                <a:schemeClr val="accent1"/>
              </a:effectRef>
              <a:fontRef idx="minor">
                <a:schemeClr val="tx1"/>
              </a:fontRef>
            </p:style>
          </p:cxnSp>
        </p:grpSp>
        <p:sp>
          <p:nvSpPr>
            <p:cNvPr id="55" name="TextBox 55">
              <a:extLst>
                <a:ext uri="{FF2B5EF4-FFF2-40B4-BE49-F238E27FC236}">
                  <a16:creationId xmlns:a16="http://schemas.microsoft.com/office/drawing/2014/main" id="{8A09174D-2B76-C84B-B9DB-7590CDE8167B}"/>
                </a:ext>
              </a:extLst>
            </p:cNvPr>
            <p:cNvSpPr txBox="1"/>
            <p:nvPr/>
          </p:nvSpPr>
          <p:spPr>
            <a:xfrm>
              <a:off x="457217" y="2483024"/>
              <a:ext cx="2417598" cy="1584445"/>
            </a:xfrm>
            <a:prstGeom prst="rect">
              <a:avLst/>
            </a:prstGeom>
            <a:noFill/>
          </p:spPr>
          <p:txBody>
            <a:bodyPr wrap="square" lIns="0" tIns="0" rIns="0" bIns="0" rtlCol="0">
              <a:spAutoFit/>
            </a:bodyPr>
            <a:lstStyle/>
            <a:p>
              <a:pPr lvl="0" defTabSz="914400">
                <a:spcBef>
                  <a:spcPct val="20000"/>
                </a:spcBef>
                <a:defRPr/>
              </a:pPr>
              <a:r>
                <a:rPr lang="de-DE" sz="1100" b="1" dirty="0" err="1">
                  <a:solidFill>
                    <a:schemeClr val="tx1">
                      <a:lumMod val="50000"/>
                      <a:lumOff val="50000"/>
                    </a:schemeClr>
                  </a:solidFill>
                  <a:latin typeface="Cambria" panose="02040503050406030204" pitchFamily="18" charset="0"/>
                </a:rPr>
                <a:t>Repetitoriumskurse</a:t>
              </a:r>
              <a:r>
                <a:rPr lang="de-DE" sz="1100" dirty="0">
                  <a:solidFill>
                    <a:schemeClr val="tx1">
                      <a:lumMod val="50000"/>
                      <a:lumOff val="50000"/>
                    </a:schemeClr>
                  </a:solidFill>
                  <a:latin typeface="Cambria" panose="02040503050406030204" pitchFamily="18" charset="0"/>
                </a:rPr>
                <a:t>: </a:t>
              </a:r>
              <a:br>
                <a:rPr lang="de-DE" sz="1100" dirty="0">
                  <a:solidFill>
                    <a:schemeClr val="tx1">
                      <a:lumMod val="50000"/>
                      <a:lumOff val="50000"/>
                    </a:schemeClr>
                  </a:solidFill>
                  <a:latin typeface="Cambria" panose="02040503050406030204" pitchFamily="18" charset="0"/>
                </a:rPr>
              </a:br>
              <a:r>
                <a:rPr lang="de-DE" sz="1100" dirty="0">
                  <a:solidFill>
                    <a:schemeClr val="tx1">
                      <a:lumMod val="50000"/>
                      <a:lumOff val="50000"/>
                    </a:schemeClr>
                  </a:solidFill>
                  <a:latin typeface="Cambria" panose="02040503050406030204" pitchFamily="18" charset="0"/>
                </a:rPr>
                <a:t>2. bis 5. Ferienwoche (24.2.-21.3.)</a:t>
              </a:r>
            </a:p>
            <a:p>
              <a:pPr marL="171450" lvl="0" indent="-171450" defTabSz="914400">
                <a:spcBef>
                  <a:spcPct val="20000"/>
                </a:spcBef>
                <a:buFont typeface="Arial" panose="020B0604020202020204" pitchFamily="34" charset="0"/>
                <a:buChar char="•"/>
                <a:defRPr/>
              </a:pPr>
              <a:r>
                <a:rPr lang="de-DE" sz="1100" dirty="0">
                  <a:solidFill>
                    <a:schemeClr val="tx1">
                      <a:lumMod val="50000"/>
                      <a:lumOff val="50000"/>
                    </a:schemeClr>
                  </a:solidFill>
                  <a:latin typeface="Cambria" panose="02040503050406030204" pitchFamily="18" charset="0"/>
                </a:rPr>
                <a:t>Zivilrecht: </a:t>
              </a:r>
              <a:r>
                <a:rPr lang="de-DE" sz="1100" dirty="0" err="1">
                  <a:solidFill>
                    <a:schemeClr val="tx1">
                      <a:lumMod val="50000"/>
                      <a:lumOff val="50000"/>
                    </a:schemeClr>
                  </a:solidFill>
                  <a:latin typeface="Cambria" panose="02040503050406030204" pitchFamily="18" charset="0"/>
                </a:rPr>
                <a:t>FamilienR</a:t>
              </a:r>
              <a:r>
                <a:rPr lang="de-DE" sz="1100" dirty="0">
                  <a:solidFill>
                    <a:schemeClr val="tx1">
                      <a:lumMod val="50000"/>
                      <a:lumOff val="50000"/>
                    </a:schemeClr>
                  </a:solidFill>
                  <a:latin typeface="Cambria" panose="02040503050406030204" pitchFamily="18" charset="0"/>
                </a:rPr>
                <a:t>, </a:t>
              </a:r>
              <a:r>
                <a:rPr lang="de-DE" sz="1100" dirty="0" err="1">
                  <a:solidFill>
                    <a:schemeClr val="tx1">
                      <a:lumMod val="50000"/>
                      <a:lumOff val="50000"/>
                    </a:schemeClr>
                  </a:solidFill>
                  <a:latin typeface="Cambria" panose="02040503050406030204" pitchFamily="18" charset="0"/>
                </a:rPr>
                <a:t>ErbR</a:t>
              </a:r>
              <a:endParaRPr lang="de-DE" sz="1100" dirty="0">
                <a:solidFill>
                  <a:schemeClr val="tx1">
                    <a:lumMod val="50000"/>
                    <a:lumOff val="50000"/>
                  </a:schemeClr>
                </a:solidFill>
                <a:latin typeface="Cambria" panose="02040503050406030204" pitchFamily="18" charset="0"/>
              </a:endParaRPr>
            </a:p>
            <a:p>
              <a:pPr marL="171450" lvl="0" indent="-171450" defTabSz="914400">
                <a:spcBef>
                  <a:spcPct val="20000"/>
                </a:spcBef>
                <a:buFont typeface="Arial" panose="020B0604020202020204" pitchFamily="34" charset="0"/>
                <a:buChar char="•"/>
                <a:defRPr/>
              </a:pPr>
              <a:r>
                <a:rPr lang="de-DE" sz="1100" dirty="0">
                  <a:solidFill>
                    <a:schemeClr val="tx1">
                      <a:lumMod val="50000"/>
                      <a:lumOff val="50000"/>
                    </a:schemeClr>
                  </a:solidFill>
                  <a:latin typeface="Cambria" panose="02040503050406030204" pitchFamily="18" charset="0"/>
                </a:rPr>
                <a:t>Öffentliches Recht: </a:t>
              </a:r>
              <a:r>
                <a:rPr lang="de-DE" sz="1100" dirty="0" err="1">
                  <a:solidFill>
                    <a:schemeClr val="tx1">
                      <a:lumMod val="50000"/>
                      <a:lumOff val="50000"/>
                    </a:schemeClr>
                  </a:solidFill>
                  <a:latin typeface="Cambria" panose="02040503050406030204" pitchFamily="18" charset="0"/>
                </a:rPr>
                <a:t>EuropaR</a:t>
              </a:r>
              <a:endParaRPr lang="de-DE" sz="1100" dirty="0">
                <a:solidFill>
                  <a:schemeClr val="tx1">
                    <a:lumMod val="50000"/>
                    <a:lumOff val="50000"/>
                  </a:schemeClr>
                </a:solidFill>
                <a:latin typeface="Cambria" panose="02040503050406030204" pitchFamily="18" charset="0"/>
              </a:endParaRPr>
            </a:p>
            <a:p>
              <a:pPr lvl="0" defTabSz="914400">
                <a:spcBef>
                  <a:spcPct val="20000"/>
                </a:spcBef>
                <a:defRPr/>
              </a:pPr>
              <a:endParaRPr lang="de-DE" sz="1100" dirty="0">
                <a:solidFill>
                  <a:schemeClr val="tx1">
                    <a:lumMod val="50000"/>
                    <a:lumOff val="50000"/>
                  </a:schemeClr>
                </a:solidFill>
                <a:latin typeface="Cambria" panose="02040503050406030204" pitchFamily="18" charset="0"/>
              </a:endParaRPr>
            </a:p>
            <a:p>
              <a:pPr lvl="0" defTabSz="914400">
                <a:spcBef>
                  <a:spcPct val="20000"/>
                </a:spcBef>
                <a:defRPr/>
              </a:pPr>
              <a:r>
                <a:rPr lang="de-DE" sz="1100" b="1" dirty="0">
                  <a:solidFill>
                    <a:schemeClr val="tx1">
                      <a:lumMod val="50000"/>
                      <a:lumOff val="50000"/>
                    </a:schemeClr>
                  </a:solidFill>
                  <a:latin typeface="Cambria" panose="02040503050406030204" pitchFamily="18" charset="0"/>
                </a:rPr>
                <a:t>Probeexamen</a:t>
              </a:r>
              <a:r>
                <a:rPr lang="de-DE" sz="1100" dirty="0">
                  <a:solidFill>
                    <a:schemeClr val="tx1">
                      <a:lumMod val="50000"/>
                      <a:lumOff val="50000"/>
                    </a:schemeClr>
                  </a:solidFill>
                  <a:latin typeface="Cambria" panose="02040503050406030204" pitchFamily="18" charset="0"/>
                </a:rPr>
                <a:t>: </a:t>
              </a:r>
              <a:br>
                <a:rPr lang="de-DE" sz="1100" dirty="0">
                  <a:solidFill>
                    <a:schemeClr val="tx1">
                      <a:lumMod val="50000"/>
                      <a:lumOff val="50000"/>
                    </a:schemeClr>
                  </a:solidFill>
                  <a:latin typeface="Cambria" panose="02040503050406030204" pitchFamily="18" charset="0"/>
                </a:rPr>
              </a:br>
              <a:r>
                <a:rPr lang="de-DE" sz="1100" dirty="0">
                  <a:solidFill>
                    <a:schemeClr val="tx1">
                      <a:lumMod val="50000"/>
                      <a:lumOff val="50000"/>
                    </a:schemeClr>
                  </a:solidFill>
                  <a:latin typeface="Cambria" panose="02040503050406030204" pitchFamily="18" charset="0"/>
                </a:rPr>
                <a:t>6. und 7. Ferienwoche (24.3.-1.4.)</a:t>
              </a:r>
            </a:p>
            <a:p>
              <a:pPr lvl="0" defTabSz="914400">
                <a:spcBef>
                  <a:spcPct val="20000"/>
                </a:spcBef>
                <a:defRPr/>
              </a:pPr>
              <a:endParaRPr lang="de-DE" sz="1100" dirty="0">
                <a:solidFill>
                  <a:schemeClr val="tx1">
                    <a:lumMod val="50000"/>
                    <a:lumOff val="50000"/>
                  </a:schemeClr>
                </a:solidFill>
                <a:latin typeface="Cambria" panose="02040503050406030204" pitchFamily="18" charset="0"/>
              </a:endParaRPr>
            </a:p>
            <a:p>
              <a:pPr lvl="0" defTabSz="914400">
                <a:spcBef>
                  <a:spcPct val="20000"/>
                </a:spcBef>
                <a:defRPr/>
              </a:pPr>
              <a:r>
                <a:rPr lang="de-DE" sz="1100" b="1" dirty="0">
                  <a:solidFill>
                    <a:schemeClr val="tx1">
                      <a:lumMod val="50000"/>
                      <a:lumOff val="50000"/>
                    </a:schemeClr>
                  </a:solidFill>
                  <a:latin typeface="Cambria" panose="02040503050406030204" pitchFamily="18" charset="0"/>
                </a:rPr>
                <a:t>Höchstrichterliche Rechtsprechung</a:t>
              </a:r>
              <a:r>
                <a:rPr lang="de-DE" sz="1100" dirty="0">
                  <a:solidFill>
                    <a:schemeClr val="tx1">
                      <a:lumMod val="50000"/>
                      <a:lumOff val="50000"/>
                    </a:schemeClr>
                  </a:solidFill>
                  <a:latin typeface="Cambria" panose="02040503050406030204" pitchFamily="18" charset="0"/>
                </a:rPr>
                <a:t>:</a:t>
              </a:r>
              <a:br>
                <a:rPr lang="de-DE" sz="1100" dirty="0">
                  <a:solidFill>
                    <a:schemeClr val="tx1">
                      <a:lumMod val="50000"/>
                      <a:lumOff val="50000"/>
                    </a:schemeClr>
                  </a:solidFill>
                  <a:latin typeface="Cambria" panose="02040503050406030204" pitchFamily="18" charset="0"/>
                </a:rPr>
              </a:br>
              <a:r>
                <a:rPr lang="de-DE" sz="1100" dirty="0">
                  <a:solidFill>
                    <a:schemeClr val="tx1">
                      <a:lumMod val="50000"/>
                      <a:lumOff val="50000"/>
                    </a:schemeClr>
                  </a:solidFill>
                  <a:latin typeface="Cambria" panose="02040503050406030204" pitchFamily="18" charset="0"/>
                </a:rPr>
                <a:t>8. Ferienwoche (7.4.-11.4.)</a:t>
              </a:r>
            </a:p>
            <a:p>
              <a:pPr lvl="0" algn="r" defTabSz="914400">
                <a:spcBef>
                  <a:spcPct val="20000"/>
                </a:spcBef>
                <a:defRPr/>
              </a:pPr>
              <a:endParaRPr lang="de-DE" sz="1100" dirty="0">
                <a:solidFill>
                  <a:schemeClr val="tx1">
                    <a:lumMod val="50000"/>
                    <a:lumOff val="50000"/>
                  </a:schemeClr>
                </a:solidFill>
                <a:latin typeface="Cambria" panose="02040503050406030204" pitchFamily="18" charset="0"/>
              </a:endParaRPr>
            </a:p>
            <a:p>
              <a:pPr lvl="0" algn="r" defTabSz="914400">
                <a:spcBef>
                  <a:spcPct val="20000"/>
                </a:spcBef>
                <a:defRPr/>
              </a:pPr>
              <a:endParaRPr lang="de-DE" sz="1100" dirty="0">
                <a:solidFill>
                  <a:schemeClr val="tx1">
                    <a:lumMod val="50000"/>
                    <a:lumOff val="50000"/>
                  </a:schemeClr>
                </a:solidFill>
                <a:latin typeface="Cambria" panose="02040503050406030204" pitchFamily="18" charset="0"/>
              </a:endParaRPr>
            </a:p>
          </p:txBody>
        </p:sp>
      </p:grpSp>
      <p:grpSp>
        <p:nvGrpSpPr>
          <p:cNvPr id="28" name="Gruppieren 27">
            <a:extLst>
              <a:ext uri="{FF2B5EF4-FFF2-40B4-BE49-F238E27FC236}">
                <a16:creationId xmlns:a16="http://schemas.microsoft.com/office/drawing/2014/main" id="{8CD3037E-31FF-384C-B756-21AE198D2046}"/>
              </a:ext>
            </a:extLst>
          </p:cNvPr>
          <p:cNvGrpSpPr/>
          <p:nvPr/>
        </p:nvGrpSpPr>
        <p:grpSpPr>
          <a:xfrm>
            <a:off x="395536" y="4437112"/>
            <a:ext cx="3031223" cy="2272570"/>
            <a:chOff x="478383" y="4817444"/>
            <a:chExt cx="3031223" cy="2272570"/>
          </a:xfrm>
        </p:grpSpPr>
        <p:sp>
          <p:nvSpPr>
            <p:cNvPr id="58" name="TextBox 58">
              <a:extLst>
                <a:ext uri="{FF2B5EF4-FFF2-40B4-BE49-F238E27FC236}">
                  <a16:creationId xmlns:a16="http://schemas.microsoft.com/office/drawing/2014/main" id="{9A9405E3-C09D-174A-9E08-B89DC5E389A7}"/>
                </a:ext>
              </a:extLst>
            </p:cNvPr>
            <p:cNvSpPr txBox="1"/>
            <p:nvPr/>
          </p:nvSpPr>
          <p:spPr>
            <a:xfrm>
              <a:off x="478383" y="5126400"/>
              <a:ext cx="3031223" cy="1963614"/>
            </a:xfrm>
            <a:prstGeom prst="rect">
              <a:avLst/>
            </a:prstGeom>
            <a:noFill/>
          </p:spPr>
          <p:txBody>
            <a:bodyPr wrap="square" lIns="0" tIns="0" rIns="0" bIns="0" rtlCol="0">
              <a:spAutoFit/>
            </a:bodyPr>
            <a:lstStyle/>
            <a:p>
              <a:pPr lvl="0" algn="ctr" defTabSz="914400">
                <a:spcBef>
                  <a:spcPct val="20000"/>
                </a:spcBef>
                <a:defRPr/>
              </a:pPr>
              <a:r>
                <a:rPr lang="en-US" sz="1100" dirty="0">
                  <a:solidFill>
                    <a:schemeClr val="tx1">
                      <a:lumMod val="50000"/>
                      <a:lumOff val="50000"/>
                    </a:schemeClr>
                  </a:solidFill>
                  <a:latin typeface="Cambria" panose="02040503050406030204" pitchFamily="18" charset="0"/>
                </a:rPr>
                <a:t>15 </a:t>
              </a:r>
              <a:r>
                <a:rPr lang="en-US" sz="1100" dirty="0" err="1">
                  <a:solidFill>
                    <a:schemeClr val="tx1">
                      <a:lumMod val="50000"/>
                      <a:lumOff val="50000"/>
                    </a:schemeClr>
                  </a:solidFill>
                  <a:latin typeface="Cambria" panose="02040503050406030204" pitchFamily="18" charset="0"/>
                </a:rPr>
                <a:t>Wochen</a:t>
              </a:r>
              <a:r>
                <a:rPr lang="en-US" sz="1100" dirty="0">
                  <a:solidFill>
                    <a:schemeClr val="tx1">
                      <a:lumMod val="50000"/>
                      <a:lumOff val="50000"/>
                    </a:schemeClr>
                  </a:solidFill>
                  <a:latin typeface="Cambria" panose="02040503050406030204" pitchFamily="18" charset="0"/>
                </a:rPr>
                <a:t> (14.10.-14.2.)</a:t>
              </a:r>
            </a:p>
            <a:p>
              <a:pPr lvl="0" defTabSz="914400">
                <a:spcBef>
                  <a:spcPct val="20000"/>
                </a:spcBef>
                <a:defRPr/>
              </a:pPr>
              <a:endParaRPr lang="de-DE" sz="1100" b="1" dirty="0">
                <a:solidFill>
                  <a:schemeClr val="tx1">
                    <a:lumMod val="50000"/>
                    <a:lumOff val="50000"/>
                  </a:schemeClr>
                </a:solidFill>
                <a:latin typeface="Cambria" panose="02040503050406030204" pitchFamily="18" charset="0"/>
              </a:endParaRPr>
            </a:p>
            <a:p>
              <a:pPr lvl="0" defTabSz="914400">
                <a:spcBef>
                  <a:spcPct val="20000"/>
                </a:spcBef>
                <a:defRPr/>
              </a:pPr>
              <a:r>
                <a:rPr lang="de-DE" sz="1100" b="1" dirty="0" err="1">
                  <a:solidFill>
                    <a:schemeClr val="tx1">
                      <a:lumMod val="50000"/>
                      <a:lumOff val="50000"/>
                    </a:schemeClr>
                  </a:solidFill>
                  <a:latin typeface="Cambria" panose="02040503050406030204" pitchFamily="18" charset="0"/>
                </a:rPr>
                <a:t>Repetitoriumskurse</a:t>
              </a:r>
              <a:endParaRPr lang="en-US" sz="1100" dirty="0">
                <a:solidFill>
                  <a:schemeClr val="tx1">
                    <a:lumMod val="50000"/>
                    <a:lumOff val="50000"/>
                  </a:schemeClr>
                </a:solidFill>
                <a:latin typeface="Cambria" panose="02040503050406030204" pitchFamily="18" charset="0"/>
              </a:endParaRPr>
            </a:p>
            <a:p>
              <a:pPr marL="171450" lvl="0" indent="-171450" defTabSz="914400">
                <a:spcBef>
                  <a:spcPct val="20000"/>
                </a:spcBef>
                <a:buFont typeface="Arial" panose="020B0604020202020204" pitchFamily="34" charset="0"/>
                <a:buChar char="•"/>
                <a:defRPr/>
              </a:pPr>
              <a:r>
                <a:rPr lang="en-US" sz="1100" dirty="0" err="1">
                  <a:solidFill>
                    <a:schemeClr val="tx1">
                      <a:lumMod val="50000"/>
                      <a:lumOff val="50000"/>
                    </a:schemeClr>
                  </a:solidFill>
                  <a:latin typeface="Cambria" panose="02040503050406030204" pitchFamily="18" charset="0"/>
                </a:rPr>
                <a:t>Zivilrecht</a:t>
              </a:r>
              <a:r>
                <a:rPr lang="en-US" sz="1100" dirty="0">
                  <a:solidFill>
                    <a:schemeClr val="tx1">
                      <a:lumMod val="50000"/>
                      <a:lumOff val="50000"/>
                    </a:schemeClr>
                  </a:solidFill>
                  <a:latin typeface="Cambria" panose="02040503050406030204" pitchFamily="18" charset="0"/>
                </a:rPr>
                <a:t>: BGB AT, </a:t>
              </a:r>
              <a:r>
                <a:rPr lang="en-US" sz="1100" dirty="0" err="1">
                  <a:solidFill>
                    <a:schemeClr val="tx1">
                      <a:lumMod val="50000"/>
                      <a:lumOff val="50000"/>
                    </a:schemeClr>
                  </a:solidFill>
                  <a:latin typeface="Cambria" panose="02040503050406030204" pitchFamily="18" charset="0"/>
                </a:rPr>
                <a:t>SchuldR</a:t>
              </a:r>
              <a:r>
                <a:rPr lang="en-US" sz="1100" dirty="0">
                  <a:solidFill>
                    <a:schemeClr val="tx1">
                      <a:lumMod val="50000"/>
                      <a:lumOff val="50000"/>
                    </a:schemeClr>
                  </a:solidFill>
                  <a:latin typeface="Cambria" panose="02040503050406030204" pitchFamily="18" charset="0"/>
                </a:rPr>
                <a:t> AT, </a:t>
              </a:r>
              <a:r>
                <a:rPr lang="en-US" sz="1100" dirty="0" err="1">
                  <a:solidFill>
                    <a:schemeClr val="tx1">
                      <a:lumMod val="50000"/>
                      <a:lumOff val="50000"/>
                    </a:schemeClr>
                  </a:solidFill>
                  <a:latin typeface="Cambria" panose="02040503050406030204" pitchFamily="18" charset="0"/>
                </a:rPr>
                <a:t>SchuldR</a:t>
              </a:r>
              <a:r>
                <a:rPr lang="en-US" sz="1100" dirty="0">
                  <a:solidFill>
                    <a:schemeClr val="tx1">
                      <a:lumMod val="50000"/>
                      <a:lumOff val="50000"/>
                    </a:schemeClr>
                  </a:solidFill>
                  <a:latin typeface="Cambria" panose="02040503050406030204" pitchFamily="18" charset="0"/>
                </a:rPr>
                <a:t> BT I, </a:t>
              </a:r>
              <a:r>
                <a:rPr lang="en-US" sz="1100" dirty="0" err="1">
                  <a:solidFill>
                    <a:schemeClr val="tx1">
                      <a:lumMod val="50000"/>
                      <a:lumOff val="50000"/>
                    </a:schemeClr>
                  </a:solidFill>
                  <a:latin typeface="Cambria" panose="02040503050406030204" pitchFamily="18" charset="0"/>
                </a:rPr>
                <a:t>HandelsR</a:t>
              </a:r>
              <a:endParaRPr lang="en-US" sz="1100" dirty="0">
                <a:solidFill>
                  <a:schemeClr val="tx1">
                    <a:lumMod val="50000"/>
                    <a:lumOff val="50000"/>
                  </a:schemeClr>
                </a:solidFill>
                <a:latin typeface="Cambria" panose="02040503050406030204" pitchFamily="18" charset="0"/>
              </a:endParaRPr>
            </a:p>
            <a:p>
              <a:pPr marL="171450" lvl="0" indent="-171450" defTabSz="914400">
                <a:spcBef>
                  <a:spcPct val="20000"/>
                </a:spcBef>
                <a:buFont typeface="Arial" panose="020B0604020202020204" pitchFamily="34" charset="0"/>
                <a:buChar char="•"/>
                <a:defRPr/>
              </a:pPr>
              <a:r>
                <a:rPr lang="en-US" sz="1100" dirty="0" err="1">
                  <a:solidFill>
                    <a:schemeClr val="tx1">
                      <a:lumMod val="50000"/>
                      <a:lumOff val="50000"/>
                    </a:schemeClr>
                  </a:solidFill>
                  <a:latin typeface="Cambria" panose="02040503050406030204" pitchFamily="18" charset="0"/>
                </a:rPr>
                <a:t>Öffentliches</a:t>
              </a:r>
              <a:r>
                <a:rPr lang="en-US" sz="1100" dirty="0">
                  <a:solidFill>
                    <a:schemeClr val="tx1">
                      <a:lumMod val="50000"/>
                      <a:lumOff val="50000"/>
                    </a:schemeClr>
                  </a:solidFill>
                  <a:latin typeface="Cambria" panose="02040503050406030204" pitchFamily="18" charset="0"/>
                </a:rPr>
                <a:t> </a:t>
              </a:r>
              <a:r>
                <a:rPr lang="en-US" sz="1100" dirty="0" err="1">
                  <a:solidFill>
                    <a:schemeClr val="tx1">
                      <a:lumMod val="50000"/>
                      <a:lumOff val="50000"/>
                    </a:schemeClr>
                  </a:solidFill>
                  <a:latin typeface="Cambria" panose="02040503050406030204" pitchFamily="18" charset="0"/>
                </a:rPr>
                <a:t>Recht</a:t>
              </a:r>
              <a:r>
                <a:rPr lang="en-US" sz="1100" dirty="0">
                  <a:solidFill>
                    <a:schemeClr val="tx1">
                      <a:lumMod val="50000"/>
                      <a:lumOff val="50000"/>
                    </a:schemeClr>
                  </a:solidFill>
                  <a:latin typeface="Cambria" panose="02040503050406030204" pitchFamily="18" charset="0"/>
                </a:rPr>
                <a:t>: </a:t>
              </a:r>
              <a:r>
                <a:rPr lang="en-US" sz="1100" dirty="0" err="1">
                  <a:solidFill>
                    <a:schemeClr val="tx1">
                      <a:lumMod val="50000"/>
                      <a:lumOff val="50000"/>
                    </a:schemeClr>
                  </a:solidFill>
                  <a:latin typeface="Cambria" panose="02040503050406030204" pitchFamily="18" charset="0"/>
                </a:rPr>
                <a:t>VerfassungsR</a:t>
              </a:r>
              <a:endParaRPr lang="en-US" sz="1100" dirty="0">
                <a:solidFill>
                  <a:schemeClr val="tx1">
                    <a:lumMod val="50000"/>
                    <a:lumOff val="50000"/>
                  </a:schemeClr>
                </a:solidFill>
                <a:latin typeface="Cambria" panose="02040503050406030204" pitchFamily="18" charset="0"/>
              </a:endParaRPr>
            </a:p>
            <a:p>
              <a:pPr marL="171450" lvl="0" indent="-171450" defTabSz="914400">
                <a:spcBef>
                  <a:spcPct val="20000"/>
                </a:spcBef>
                <a:buFont typeface="Arial" panose="020B0604020202020204" pitchFamily="34" charset="0"/>
                <a:buChar char="•"/>
                <a:defRPr/>
              </a:pPr>
              <a:r>
                <a:rPr lang="en-US" sz="1100" dirty="0" err="1">
                  <a:solidFill>
                    <a:schemeClr val="tx1">
                      <a:lumMod val="50000"/>
                      <a:lumOff val="50000"/>
                    </a:schemeClr>
                  </a:solidFill>
                  <a:latin typeface="Cambria" panose="02040503050406030204" pitchFamily="18" charset="0"/>
                </a:rPr>
                <a:t>Strafrecht</a:t>
              </a:r>
              <a:r>
                <a:rPr lang="en-US" sz="1100" dirty="0">
                  <a:solidFill>
                    <a:schemeClr val="tx1">
                      <a:lumMod val="50000"/>
                      <a:lumOff val="50000"/>
                    </a:schemeClr>
                  </a:solidFill>
                  <a:latin typeface="Cambria" panose="02040503050406030204" pitchFamily="18" charset="0"/>
                </a:rPr>
                <a:t>: </a:t>
              </a:r>
              <a:r>
                <a:rPr lang="en-US" sz="1100" dirty="0" err="1">
                  <a:solidFill>
                    <a:schemeClr val="tx1">
                      <a:lumMod val="50000"/>
                      <a:lumOff val="50000"/>
                    </a:schemeClr>
                  </a:solidFill>
                  <a:latin typeface="Cambria" panose="02040503050406030204" pitchFamily="18" charset="0"/>
                </a:rPr>
                <a:t>StrafR</a:t>
              </a:r>
              <a:r>
                <a:rPr lang="en-US" sz="1100" dirty="0">
                  <a:solidFill>
                    <a:schemeClr val="tx1">
                      <a:lumMod val="50000"/>
                      <a:lumOff val="50000"/>
                    </a:schemeClr>
                  </a:solidFill>
                  <a:latin typeface="Cambria" panose="02040503050406030204" pitchFamily="18" charset="0"/>
                </a:rPr>
                <a:t> AT</a:t>
              </a:r>
            </a:p>
            <a:p>
              <a:pPr lvl="0" defTabSz="914400">
                <a:spcBef>
                  <a:spcPct val="20000"/>
                </a:spcBef>
                <a:defRPr/>
              </a:pPr>
              <a:endParaRPr lang="en-US" sz="1100" dirty="0">
                <a:solidFill>
                  <a:schemeClr val="tx1">
                    <a:lumMod val="50000"/>
                    <a:lumOff val="50000"/>
                  </a:schemeClr>
                </a:solidFill>
                <a:latin typeface="Cambria" panose="02040503050406030204" pitchFamily="18" charset="0"/>
              </a:endParaRPr>
            </a:p>
            <a:p>
              <a:pPr lvl="0" defTabSz="914400">
                <a:spcBef>
                  <a:spcPct val="20000"/>
                </a:spcBef>
                <a:defRPr/>
              </a:pPr>
              <a:r>
                <a:rPr lang="en-US" sz="1100" b="1" dirty="0" err="1">
                  <a:solidFill>
                    <a:schemeClr val="tx1">
                      <a:lumMod val="50000"/>
                      <a:lumOff val="50000"/>
                    </a:schemeClr>
                  </a:solidFill>
                  <a:latin typeface="Cambria" panose="02040503050406030204" pitchFamily="18" charset="0"/>
                </a:rPr>
                <a:t>Höchstrichterliche</a:t>
              </a:r>
              <a:r>
                <a:rPr lang="en-US" sz="1100" b="1" dirty="0">
                  <a:solidFill>
                    <a:schemeClr val="tx1">
                      <a:lumMod val="50000"/>
                      <a:lumOff val="50000"/>
                    </a:schemeClr>
                  </a:solidFill>
                  <a:latin typeface="Cambria" panose="02040503050406030204" pitchFamily="18" charset="0"/>
                </a:rPr>
                <a:t> </a:t>
              </a:r>
              <a:r>
                <a:rPr lang="en-US" sz="1100" b="1" dirty="0" err="1">
                  <a:solidFill>
                    <a:schemeClr val="tx1">
                      <a:lumMod val="50000"/>
                      <a:lumOff val="50000"/>
                    </a:schemeClr>
                  </a:solidFill>
                  <a:latin typeface="Cambria" panose="02040503050406030204" pitchFamily="18" charset="0"/>
                </a:rPr>
                <a:t>Rechtsprechung</a:t>
              </a:r>
              <a:r>
                <a:rPr lang="en-US" sz="1100" dirty="0">
                  <a:solidFill>
                    <a:schemeClr val="tx1">
                      <a:lumMod val="50000"/>
                      <a:lumOff val="50000"/>
                    </a:schemeClr>
                  </a:solidFill>
                  <a:latin typeface="Cambria" panose="02040503050406030204" pitchFamily="18" charset="0"/>
                </a:rPr>
                <a:t> </a:t>
              </a:r>
              <a:r>
                <a:rPr lang="en-US" sz="1100" dirty="0" err="1">
                  <a:solidFill>
                    <a:schemeClr val="tx1">
                      <a:lumMod val="50000"/>
                      <a:lumOff val="50000"/>
                    </a:schemeClr>
                  </a:solidFill>
                  <a:latin typeface="Cambria" panose="02040503050406030204" pitchFamily="18" charset="0"/>
                </a:rPr>
                <a:t>im</a:t>
              </a:r>
              <a:r>
                <a:rPr lang="en-US" sz="1100" dirty="0">
                  <a:solidFill>
                    <a:schemeClr val="tx1">
                      <a:lumMod val="50000"/>
                      <a:lumOff val="50000"/>
                    </a:schemeClr>
                  </a:solidFill>
                  <a:latin typeface="Cambria" panose="02040503050406030204" pitchFamily="18" charset="0"/>
                </a:rPr>
                <a:t> </a:t>
              </a:r>
              <a:r>
                <a:rPr lang="en-US" sz="1100" dirty="0" err="1">
                  <a:solidFill>
                    <a:schemeClr val="tx1">
                      <a:lumMod val="50000"/>
                      <a:lumOff val="50000"/>
                    </a:schemeClr>
                  </a:solidFill>
                  <a:latin typeface="Cambria" panose="02040503050406030204" pitchFamily="18" charset="0"/>
                </a:rPr>
                <a:t>ÖffR</a:t>
              </a:r>
              <a:endParaRPr lang="en-US" sz="1100" dirty="0">
                <a:solidFill>
                  <a:schemeClr val="tx1">
                    <a:lumMod val="50000"/>
                    <a:lumOff val="50000"/>
                  </a:schemeClr>
                </a:solidFill>
                <a:latin typeface="Cambria" panose="02040503050406030204" pitchFamily="18" charset="0"/>
              </a:endParaRPr>
            </a:p>
            <a:p>
              <a:pPr lvl="0" algn="r" defTabSz="914400">
                <a:spcBef>
                  <a:spcPct val="20000"/>
                </a:spcBef>
                <a:defRPr/>
              </a:pPr>
              <a:endParaRPr lang="en-US" sz="1100" dirty="0">
                <a:solidFill>
                  <a:schemeClr val="tx1">
                    <a:lumMod val="50000"/>
                    <a:lumOff val="50000"/>
                  </a:schemeClr>
                </a:solidFill>
                <a:latin typeface="Cambria" panose="02040503050406030204" pitchFamily="18" charset="0"/>
              </a:endParaRPr>
            </a:p>
          </p:txBody>
        </p:sp>
        <p:sp>
          <p:nvSpPr>
            <p:cNvPr id="59" name="Rectangle 59">
              <a:extLst>
                <a:ext uri="{FF2B5EF4-FFF2-40B4-BE49-F238E27FC236}">
                  <a16:creationId xmlns:a16="http://schemas.microsoft.com/office/drawing/2014/main" id="{9AF7A3E8-FD57-1749-B924-1D91AD32B774}"/>
                </a:ext>
              </a:extLst>
            </p:cNvPr>
            <p:cNvSpPr/>
            <p:nvPr/>
          </p:nvSpPr>
          <p:spPr>
            <a:xfrm>
              <a:off x="1426651" y="4817444"/>
              <a:ext cx="1357616" cy="246221"/>
            </a:xfrm>
            <a:prstGeom prst="rect">
              <a:avLst/>
            </a:prstGeom>
          </p:spPr>
          <p:txBody>
            <a:bodyPr wrap="none" lIns="0" tIns="0" rIns="0" bIns="0">
              <a:spAutoFit/>
            </a:bodyPr>
            <a:lstStyle/>
            <a:p>
              <a:pPr algn="r"/>
              <a:r>
                <a:rPr lang="de-DE" sz="1600" b="1" dirty="0" err="1">
                  <a:solidFill>
                    <a:schemeClr val="accent1"/>
                  </a:solidFill>
                  <a:latin typeface="Cambria" panose="02040503050406030204" pitchFamily="18" charset="0"/>
                </a:rPr>
                <a:t>WiSe</a:t>
              </a:r>
              <a:r>
                <a:rPr lang="de-DE" sz="1600" b="1" dirty="0">
                  <a:solidFill>
                    <a:schemeClr val="accent1"/>
                  </a:solidFill>
                  <a:latin typeface="Cambria" panose="02040503050406030204" pitchFamily="18" charset="0"/>
                </a:rPr>
                <a:t> 2024/25</a:t>
              </a:r>
            </a:p>
          </p:txBody>
        </p:sp>
        <p:grpSp>
          <p:nvGrpSpPr>
            <p:cNvPr id="97" name="Group 81">
              <a:extLst>
                <a:ext uri="{FF2B5EF4-FFF2-40B4-BE49-F238E27FC236}">
                  <a16:creationId xmlns:a16="http://schemas.microsoft.com/office/drawing/2014/main" id="{EA060359-EC13-F441-BBE4-98330513D54D}"/>
                </a:ext>
              </a:extLst>
            </p:cNvPr>
            <p:cNvGrpSpPr/>
            <p:nvPr/>
          </p:nvGrpSpPr>
          <p:grpSpPr>
            <a:xfrm flipV="1">
              <a:off x="2996813" y="4932182"/>
              <a:ext cx="455253" cy="217757"/>
              <a:chOff x="3376482" y="1459073"/>
              <a:chExt cx="455253" cy="221445"/>
            </a:xfrm>
          </p:grpSpPr>
          <p:cxnSp>
            <p:nvCxnSpPr>
              <p:cNvPr id="98" name="Straight Connector 43">
                <a:extLst>
                  <a:ext uri="{FF2B5EF4-FFF2-40B4-BE49-F238E27FC236}">
                    <a16:creationId xmlns:a16="http://schemas.microsoft.com/office/drawing/2014/main" id="{FF734D13-09B7-4143-92C3-2EEEE40C2292}"/>
                  </a:ext>
                </a:extLst>
              </p:cNvPr>
              <p:cNvCxnSpPr/>
              <p:nvPr/>
            </p:nvCxnSpPr>
            <p:spPr>
              <a:xfrm flipH="1" flipV="1">
                <a:off x="3592681" y="1460250"/>
                <a:ext cx="239054" cy="220268"/>
              </a:xfrm>
              <a:prstGeom prst="line">
                <a:avLst/>
              </a:prstGeom>
              <a:ln w="19050" cap="rnd">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99" name="Straight Connector 44">
                <a:extLst>
                  <a:ext uri="{FF2B5EF4-FFF2-40B4-BE49-F238E27FC236}">
                    <a16:creationId xmlns:a16="http://schemas.microsoft.com/office/drawing/2014/main" id="{69E65094-3BE3-F34E-8C4C-98118255EC3D}"/>
                  </a:ext>
                </a:extLst>
              </p:cNvPr>
              <p:cNvCxnSpPr/>
              <p:nvPr/>
            </p:nvCxnSpPr>
            <p:spPr>
              <a:xfrm flipH="1" flipV="1">
                <a:off x="3376482" y="1459073"/>
                <a:ext cx="216200" cy="0"/>
              </a:xfrm>
              <a:prstGeom prst="line">
                <a:avLst/>
              </a:prstGeom>
              <a:ln w="19050" cap="rnd">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grpSp>
      <p:grpSp>
        <p:nvGrpSpPr>
          <p:cNvPr id="49" name="Gruppieren 48">
            <a:extLst>
              <a:ext uri="{FF2B5EF4-FFF2-40B4-BE49-F238E27FC236}">
                <a16:creationId xmlns:a16="http://schemas.microsoft.com/office/drawing/2014/main" id="{3958D438-4DD2-3847-B074-EB5FF9E1CAA7}"/>
              </a:ext>
            </a:extLst>
          </p:cNvPr>
          <p:cNvGrpSpPr/>
          <p:nvPr/>
        </p:nvGrpSpPr>
        <p:grpSpPr>
          <a:xfrm>
            <a:off x="5481129" y="1844824"/>
            <a:ext cx="3700805" cy="1653059"/>
            <a:chOff x="5472978" y="2184182"/>
            <a:chExt cx="3056226" cy="1653059"/>
          </a:xfrm>
        </p:grpSpPr>
        <p:grpSp>
          <p:nvGrpSpPr>
            <p:cNvPr id="32" name="Group 74">
              <a:extLst>
                <a:ext uri="{FF2B5EF4-FFF2-40B4-BE49-F238E27FC236}">
                  <a16:creationId xmlns:a16="http://schemas.microsoft.com/office/drawing/2014/main" id="{DB29CA3A-A852-F34D-9112-04BAABCD36B9}"/>
                </a:ext>
              </a:extLst>
            </p:cNvPr>
            <p:cNvGrpSpPr/>
            <p:nvPr/>
          </p:nvGrpSpPr>
          <p:grpSpPr>
            <a:xfrm flipH="1">
              <a:off x="5472978" y="2511065"/>
              <a:ext cx="654411" cy="361820"/>
              <a:chOff x="3318534" y="1459155"/>
              <a:chExt cx="654411" cy="361820"/>
            </a:xfrm>
          </p:grpSpPr>
          <p:cxnSp>
            <p:nvCxnSpPr>
              <p:cNvPr id="33" name="Straight Connector 40">
                <a:extLst>
                  <a:ext uri="{FF2B5EF4-FFF2-40B4-BE49-F238E27FC236}">
                    <a16:creationId xmlns:a16="http://schemas.microsoft.com/office/drawing/2014/main" id="{D3179A5A-06E0-2746-9D80-019AE6268AC5}"/>
                  </a:ext>
                </a:extLst>
              </p:cNvPr>
              <p:cNvCxnSpPr>
                <a:cxnSpLocks/>
              </p:cNvCxnSpPr>
              <p:nvPr/>
            </p:nvCxnSpPr>
            <p:spPr>
              <a:xfrm flipH="1" flipV="1">
                <a:off x="3592681" y="1460250"/>
                <a:ext cx="380264" cy="360725"/>
              </a:xfrm>
              <a:prstGeom prst="line">
                <a:avLst/>
              </a:prstGeom>
              <a:ln w="19050" cap="rnd">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41">
                <a:extLst>
                  <a:ext uri="{FF2B5EF4-FFF2-40B4-BE49-F238E27FC236}">
                    <a16:creationId xmlns:a16="http://schemas.microsoft.com/office/drawing/2014/main" id="{AC78D920-824A-6441-8B8C-147CB542EBB5}"/>
                  </a:ext>
                </a:extLst>
              </p:cNvPr>
              <p:cNvCxnSpPr/>
              <p:nvPr/>
            </p:nvCxnSpPr>
            <p:spPr>
              <a:xfrm flipH="1">
                <a:off x="3318534" y="1459155"/>
                <a:ext cx="274147" cy="0"/>
              </a:xfrm>
              <a:prstGeom prst="line">
                <a:avLst/>
              </a:prstGeom>
              <a:ln w="19050" cap="rnd">
                <a:solidFill>
                  <a:schemeClr val="accent6"/>
                </a:solidFill>
                <a:prstDash val="solid"/>
              </a:ln>
            </p:spPr>
            <p:style>
              <a:lnRef idx="1">
                <a:schemeClr val="accent1"/>
              </a:lnRef>
              <a:fillRef idx="0">
                <a:schemeClr val="accent1"/>
              </a:fillRef>
              <a:effectRef idx="0">
                <a:schemeClr val="accent1"/>
              </a:effectRef>
              <a:fontRef idx="minor">
                <a:schemeClr val="tx1"/>
              </a:fontRef>
            </p:style>
          </p:cxnSp>
        </p:grpSp>
        <p:sp>
          <p:nvSpPr>
            <p:cNvPr id="52" name="TextBox 52">
              <a:extLst>
                <a:ext uri="{FF2B5EF4-FFF2-40B4-BE49-F238E27FC236}">
                  <a16:creationId xmlns:a16="http://schemas.microsoft.com/office/drawing/2014/main" id="{420A02D7-A7F0-7742-B0B7-FDB7625492B4}"/>
                </a:ext>
              </a:extLst>
            </p:cNvPr>
            <p:cNvSpPr txBox="1"/>
            <p:nvPr/>
          </p:nvSpPr>
          <p:spPr>
            <a:xfrm>
              <a:off x="6253009" y="2483024"/>
              <a:ext cx="2276195" cy="1354217"/>
            </a:xfrm>
            <a:prstGeom prst="rect">
              <a:avLst/>
            </a:prstGeom>
            <a:noFill/>
          </p:spPr>
          <p:txBody>
            <a:bodyPr wrap="square" lIns="0" tIns="0" rIns="0" bIns="0" rtlCol="0">
              <a:spAutoFit/>
            </a:bodyPr>
            <a:lstStyle/>
            <a:p>
              <a:pPr lvl="0" defTabSz="914400">
                <a:spcBef>
                  <a:spcPct val="20000"/>
                </a:spcBef>
                <a:defRPr/>
              </a:pPr>
              <a:r>
                <a:rPr lang="en-US" sz="1100" dirty="0">
                  <a:solidFill>
                    <a:schemeClr val="tx1">
                      <a:lumMod val="50000"/>
                      <a:lumOff val="50000"/>
                    </a:schemeClr>
                  </a:solidFill>
                  <a:latin typeface="Cambria" panose="02040503050406030204" pitchFamily="18" charset="0"/>
                </a:rPr>
                <a:t>14 </a:t>
              </a:r>
              <a:r>
                <a:rPr lang="en-US" sz="1100" dirty="0" err="1">
                  <a:solidFill>
                    <a:schemeClr val="tx1">
                      <a:lumMod val="50000"/>
                      <a:lumOff val="50000"/>
                    </a:schemeClr>
                  </a:solidFill>
                  <a:latin typeface="Cambria" panose="02040503050406030204" pitchFamily="18" charset="0"/>
                </a:rPr>
                <a:t>Wochen</a:t>
              </a:r>
              <a:r>
                <a:rPr lang="en-US" sz="1100" dirty="0">
                  <a:solidFill>
                    <a:schemeClr val="tx1">
                      <a:lumMod val="50000"/>
                      <a:lumOff val="50000"/>
                    </a:schemeClr>
                  </a:solidFill>
                  <a:latin typeface="Cambria" panose="02040503050406030204" pitchFamily="18" charset="0"/>
                </a:rPr>
                <a:t> (21.4.-25.7.)</a:t>
              </a:r>
            </a:p>
            <a:p>
              <a:pPr lvl="0" defTabSz="914400">
                <a:spcBef>
                  <a:spcPct val="20000"/>
                </a:spcBef>
                <a:defRPr/>
              </a:pPr>
              <a:endParaRPr lang="en-US" sz="1100" dirty="0">
                <a:solidFill>
                  <a:schemeClr val="tx1">
                    <a:lumMod val="50000"/>
                    <a:lumOff val="50000"/>
                  </a:schemeClr>
                </a:solidFill>
                <a:latin typeface="Cambria" panose="02040503050406030204" pitchFamily="18" charset="0"/>
              </a:endParaRPr>
            </a:p>
            <a:p>
              <a:pPr lvl="0" defTabSz="914400">
                <a:spcBef>
                  <a:spcPct val="20000"/>
                </a:spcBef>
                <a:defRPr/>
              </a:pPr>
              <a:r>
                <a:rPr lang="de-DE" sz="1100" b="1" dirty="0" err="1">
                  <a:solidFill>
                    <a:schemeClr val="tx1">
                      <a:lumMod val="50000"/>
                      <a:lumOff val="50000"/>
                    </a:schemeClr>
                  </a:solidFill>
                  <a:latin typeface="Cambria" panose="02040503050406030204" pitchFamily="18" charset="0"/>
                </a:rPr>
                <a:t>Repetitoriumskurse</a:t>
              </a:r>
              <a:endParaRPr lang="en-US" sz="1100" dirty="0">
                <a:solidFill>
                  <a:schemeClr val="tx1">
                    <a:lumMod val="50000"/>
                    <a:lumOff val="50000"/>
                  </a:schemeClr>
                </a:solidFill>
                <a:latin typeface="Cambria" panose="02040503050406030204" pitchFamily="18" charset="0"/>
              </a:endParaRPr>
            </a:p>
            <a:p>
              <a:pPr marL="171450" lvl="0" indent="-171450" defTabSz="914400">
                <a:spcBef>
                  <a:spcPct val="20000"/>
                </a:spcBef>
                <a:buFont typeface="Arial" panose="020B0604020202020204" pitchFamily="34" charset="0"/>
                <a:buChar char="•"/>
                <a:defRPr/>
              </a:pPr>
              <a:r>
                <a:rPr lang="en-US" sz="1100" dirty="0" err="1">
                  <a:solidFill>
                    <a:schemeClr val="tx1">
                      <a:lumMod val="50000"/>
                      <a:lumOff val="50000"/>
                    </a:schemeClr>
                  </a:solidFill>
                  <a:latin typeface="Cambria" panose="02040503050406030204" pitchFamily="18" charset="0"/>
                </a:rPr>
                <a:t>Zivilrecht</a:t>
              </a:r>
              <a:r>
                <a:rPr lang="en-US" sz="1100" dirty="0">
                  <a:solidFill>
                    <a:schemeClr val="tx1">
                      <a:lumMod val="50000"/>
                      <a:lumOff val="50000"/>
                    </a:schemeClr>
                  </a:solidFill>
                  <a:latin typeface="Cambria" panose="02040503050406030204" pitchFamily="18" charset="0"/>
                </a:rPr>
                <a:t>: </a:t>
              </a:r>
              <a:r>
                <a:rPr lang="en-US" sz="1100" dirty="0" err="1">
                  <a:solidFill>
                    <a:schemeClr val="tx1">
                      <a:lumMod val="50000"/>
                      <a:lumOff val="50000"/>
                    </a:schemeClr>
                  </a:solidFill>
                  <a:latin typeface="Cambria" panose="02040503050406030204" pitchFamily="18" charset="0"/>
                </a:rPr>
                <a:t>SchuldR</a:t>
              </a:r>
              <a:r>
                <a:rPr lang="en-US" sz="1100" dirty="0">
                  <a:solidFill>
                    <a:schemeClr val="tx1">
                      <a:lumMod val="50000"/>
                      <a:lumOff val="50000"/>
                    </a:schemeClr>
                  </a:solidFill>
                  <a:latin typeface="Cambria" panose="02040503050406030204" pitchFamily="18" charset="0"/>
                </a:rPr>
                <a:t> BT II, </a:t>
              </a:r>
              <a:r>
                <a:rPr lang="en-US" sz="1100" dirty="0" err="1">
                  <a:solidFill>
                    <a:schemeClr val="tx1">
                      <a:lumMod val="50000"/>
                      <a:lumOff val="50000"/>
                    </a:schemeClr>
                  </a:solidFill>
                  <a:latin typeface="Cambria" panose="02040503050406030204" pitchFamily="18" charset="0"/>
                </a:rPr>
                <a:t>SachenR</a:t>
              </a:r>
              <a:r>
                <a:rPr lang="en-US" sz="1100" dirty="0">
                  <a:solidFill>
                    <a:schemeClr val="tx1">
                      <a:lumMod val="50000"/>
                      <a:lumOff val="50000"/>
                    </a:schemeClr>
                  </a:solidFill>
                  <a:latin typeface="Cambria" panose="02040503050406030204" pitchFamily="18" charset="0"/>
                </a:rPr>
                <a:t>, </a:t>
              </a:r>
              <a:r>
                <a:rPr lang="en-US" sz="1100" dirty="0" err="1">
                  <a:solidFill>
                    <a:schemeClr val="tx1">
                      <a:lumMod val="50000"/>
                      <a:lumOff val="50000"/>
                    </a:schemeClr>
                  </a:solidFill>
                  <a:latin typeface="Cambria" panose="02040503050406030204" pitchFamily="18" charset="0"/>
                </a:rPr>
                <a:t>GesellR</a:t>
              </a:r>
              <a:r>
                <a:rPr lang="en-US" sz="1100" dirty="0">
                  <a:solidFill>
                    <a:schemeClr val="tx1">
                      <a:lumMod val="50000"/>
                      <a:lumOff val="50000"/>
                    </a:schemeClr>
                  </a:solidFill>
                  <a:latin typeface="Cambria" panose="02040503050406030204" pitchFamily="18" charset="0"/>
                </a:rPr>
                <a:t>, </a:t>
              </a:r>
              <a:r>
                <a:rPr lang="en-US" sz="1100" dirty="0" err="1">
                  <a:solidFill>
                    <a:schemeClr val="tx1">
                      <a:lumMod val="50000"/>
                      <a:lumOff val="50000"/>
                    </a:schemeClr>
                  </a:solidFill>
                  <a:latin typeface="Cambria" panose="02040503050406030204" pitchFamily="18" charset="0"/>
                </a:rPr>
                <a:t>ArbR</a:t>
              </a:r>
              <a:endParaRPr lang="en-US" sz="1100" dirty="0">
                <a:solidFill>
                  <a:schemeClr val="tx1">
                    <a:lumMod val="50000"/>
                    <a:lumOff val="50000"/>
                  </a:schemeClr>
                </a:solidFill>
                <a:latin typeface="Cambria" panose="02040503050406030204" pitchFamily="18" charset="0"/>
              </a:endParaRPr>
            </a:p>
            <a:p>
              <a:pPr marL="171450" lvl="0" indent="-171450" defTabSz="914400">
                <a:spcBef>
                  <a:spcPct val="20000"/>
                </a:spcBef>
                <a:buFont typeface="Arial" panose="020B0604020202020204" pitchFamily="34" charset="0"/>
                <a:buChar char="•"/>
                <a:defRPr/>
              </a:pPr>
              <a:r>
                <a:rPr lang="en-US" sz="1100" dirty="0" err="1">
                  <a:solidFill>
                    <a:schemeClr val="tx1">
                      <a:lumMod val="50000"/>
                      <a:lumOff val="50000"/>
                    </a:schemeClr>
                  </a:solidFill>
                  <a:latin typeface="Cambria" panose="02040503050406030204" pitchFamily="18" charset="0"/>
                </a:rPr>
                <a:t>Öffentliches</a:t>
              </a:r>
              <a:r>
                <a:rPr lang="en-US" sz="1100" dirty="0">
                  <a:solidFill>
                    <a:schemeClr val="tx1">
                      <a:lumMod val="50000"/>
                      <a:lumOff val="50000"/>
                    </a:schemeClr>
                  </a:solidFill>
                  <a:latin typeface="Cambria" panose="02040503050406030204" pitchFamily="18" charset="0"/>
                </a:rPr>
                <a:t> </a:t>
              </a:r>
              <a:r>
                <a:rPr lang="en-US" sz="1100" dirty="0" err="1">
                  <a:solidFill>
                    <a:schemeClr val="tx1">
                      <a:lumMod val="50000"/>
                      <a:lumOff val="50000"/>
                    </a:schemeClr>
                  </a:solidFill>
                  <a:latin typeface="Cambria" panose="02040503050406030204" pitchFamily="18" charset="0"/>
                </a:rPr>
                <a:t>Recht</a:t>
              </a:r>
              <a:r>
                <a:rPr lang="en-US" sz="1100" dirty="0">
                  <a:solidFill>
                    <a:schemeClr val="tx1">
                      <a:lumMod val="50000"/>
                      <a:lumOff val="50000"/>
                    </a:schemeClr>
                  </a:solidFill>
                  <a:latin typeface="Cambria" panose="02040503050406030204" pitchFamily="18" charset="0"/>
                </a:rPr>
                <a:t>: </a:t>
              </a:r>
              <a:r>
                <a:rPr lang="en-US" sz="1100" dirty="0" err="1">
                  <a:solidFill>
                    <a:schemeClr val="tx1">
                      <a:lumMod val="50000"/>
                      <a:lumOff val="50000"/>
                    </a:schemeClr>
                  </a:solidFill>
                  <a:latin typeface="Cambria" panose="02040503050406030204" pitchFamily="18" charset="0"/>
                </a:rPr>
                <a:t>VerwR</a:t>
              </a:r>
              <a:r>
                <a:rPr lang="en-US" sz="1100" dirty="0">
                  <a:solidFill>
                    <a:schemeClr val="tx1">
                      <a:lumMod val="50000"/>
                      <a:lumOff val="50000"/>
                    </a:schemeClr>
                  </a:solidFill>
                  <a:latin typeface="Cambria" panose="02040503050406030204" pitchFamily="18" charset="0"/>
                </a:rPr>
                <a:t> AT, </a:t>
              </a:r>
              <a:r>
                <a:rPr lang="en-US" sz="1100" dirty="0" err="1">
                  <a:solidFill>
                    <a:schemeClr val="tx1">
                      <a:lumMod val="50000"/>
                      <a:lumOff val="50000"/>
                    </a:schemeClr>
                  </a:solidFill>
                  <a:latin typeface="Cambria" panose="02040503050406030204" pitchFamily="18" charset="0"/>
                </a:rPr>
                <a:t>VerwR</a:t>
              </a:r>
              <a:r>
                <a:rPr lang="en-US" sz="1100" dirty="0">
                  <a:solidFill>
                    <a:schemeClr val="tx1">
                      <a:lumMod val="50000"/>
                      <a:lumOff val="50000"/>
                    </a:schemeClr>
                  </a:solidFill>
                  <a:latin typeface="Cambria" panose="02040503050406030204" pitchFamily="18" charset="0"/>
                </a:rPr>
                <a:t> BT</a:t>
              </a:r>
            </a:p>
            <a:p>
              <a:pPr marL="171450" lvl="0" indent="-171450" defTabSz="914400">
                <a:spcBef>
                  <a:spcPct val="20000"/>
                </a:spcBef>
                <a:buFont typeface="Arial" panose="020B0604020202020204" pitchFamily="34" charset="0"/>
                <a:buChar char="•"/>
                <a:defRPr/>
              </a:pPr>
              <a:r>
                <a:rPr lang="en-US" sz="1100" dirty="0" err="1">
                  <a:solidFill>
                    <a:schemeClr val="tx1">
                      <a:lumMod val="50000"/>
                      <a:lumOff val="50000"/>
                    </a:schemeClr>
                  </a:solidFill>
                  <a:latin typeface="Cambria" panose="02040503050406030204" pitchFamily="18" charset="0"/>
                </a:rPr>
                <a:t>Strafrecht</a:t>
              </a:r>
              <a:r>
                <a:rPr lang="en-US" sz="1100" dirty="0">
                  <a:solidFill>
                    <a:schemeClr val="tx1">
                      <a:lumMod val="50000"/>
                      <a:lumOff val="50000"/>
                    </a:schemeClr>
                  </a:solidFill>
                  <a:latin typeface="Cambria" panose="02040503050406030204" pitchFamily="18" charset="0"/>
                </a:rPr>
                <a:t>: </a:t>
              </a:r>
              <a:r>
                <a:rPr lang="en-US" sz="1100" dirty="0" err="1">
                  <a:solidFill>
                    <a:schemeClr val="tx1">
                      <a:lumMod val="50000"/>
                      <a:lumOff val="50000"/>
                    </a:schemeClr>
                  </a:solidFill>
                  <a:latin typeface="Cambria" panose="02040503050406030204" pitchFamily="18" charset="0"/>
                </a:rPr>
                <a:t>StrafR</a:t>
              </a:r>
              <a:r>
                <a:rPr lang="en-US" sz="1100" dirty="0">
                  <a:solidFill>
                    <a:schemeClr val="tx1">
                      <a:lumMod val="50000"/>
                      <a:lumOff val="50000"/>
                    </a:schemeClr>
                  </a:solidFill>
                  <a:latin typeface="Cambria" panose="02040503050406030204" pitchFamily="18" charset="0"/>
                </a:rPr>
                <a:t> BT</a:t>
              </a:r>
            </a:p>
          </p:txBody>
        </p:sp>
        <p:sp>
          <p:nvSpPr>
            <p:cNvPr id="53" name="Rectangle 53">
              <a:extLst>
                <a:ext uri="{FF2B5EF4-FFF2-40B4-BE49-F238E27FC236}">
                  <a16:creationId xmlns:a16="http://schemas.microsoft.com/office/drawing/2014/main" id="{D78878A0-A7FF-AB49-A92D-BA9A963AA23B}"/>
                </a:ext>
              </a:extLst>
            </p:cNvPr>
            <p:cNvSpPr/>
            <p:nvPr/>
          </p:nvSpPr>
          <p:spPr>
            <a:xfrm>
              <a:off x="6253009" y="2184182"/>
              <a:ext cx="972767" cy="246221"/>
            </a:xfrm>
            <a:prstGeom prst="rect">
              <a:avLst/>
            </a:prstGeom>
          </p:spPr>
          <p:txBody>
            <a:bodyPr wrap="none" lIns="0" tIns="0" rIns="0" bIns="0">
              <a:spAutoFit/>
            </a:bodyPr>
            <a:lstStyle/>
            <a:p>
              <a:r>
                <a:rPr lang="de-DE" sz="1600" b="1">
                  <a:solidFill>
                    <a:schemeClr val="accent6"/>
                  </a:solidFill>
                  <a:latin typeface="Cambria" panose="02040503050406030204" pitchFamily="18" charset="0"/>
                </a:rPr>
                <a:t>SoSe 2025</a:t>
              </a:r>
            </a:p>
          </p:txBody>
        </p:sp>
      </p:grpSp>
      <p:sp>
        <p:nvSpPr>
          <p:cNvPr id="42" name="Freeform 6">
            <a:extLst>
              <a:ext uri="{FF2B5EF4-FFF2-40B4-BE49-F238E27FC236}">
                <a16:creationId xmlns:a16="http://schemas.microsoft.com/office/drawing/2014/main" id="{EBE26AEE-BFD8-DD40-9911-95157EA410D6}"/>
              </a:ext>
            </a:extLst>
          </p:cNvPr>
          <p:cNvSpPr>
            <a:spLocks/>
          </p:cNvSpPr>
          <p:nvPr/>
        </p:nvSpPr>
        <p:spPr bwMode="auto">
          <a:xfrm>
            <a:off x="3968750" y="3854152"/>
            <a:ext cx="2244725" cy="1870075"/>
          </a:xfrm>
          <a:custGeom>
            <a:avLst/>
            <a:gdLst/>
            <a:ahLst/>
            <a:cxnLst>
              <a:cxn ang="0">
                <a:pos x="403" y="61"/>
              </a:cxn>
              <a:cxn ang="0">
                <a:pos x="410" y="2"/>
              </a:cxn>
              <a:cxn ang="0">
                <a:pos x="410" y="0"/>
              </a:cxn>
              <a:cxn ang="0">
                <a:pos x="597" y="0"/>
              </a:cxn>
              <a:cxn ang="0">
                <a:pos x="597" y="2"/>
              </a:cxn>
              <a:cxn ang="0">
                <a:pos x="592" y="68"/>
              </a:cxn>
              <a:cxn ang="0">
                <a:pos x="469" y="310"/>
              </a:cxn>
              <a:cxn ang="0">
                <a:pos x="161" y="437"/>
              </a:cxn>
              <a:cxn ang="0">
                <a:pos x="160" y="437"/>
              </a:cxn>
              <a:cxn ang="0">
                <a:pos x="160" y="497"/>
              </a:cxn>
              <a:cxn ang="0">
                <a:pos x="0" y="341"/>
              </a:cxn>
              <a:cxn ang="0">
                <a:pos x="160" y="185"/>
              </a:cxn>
              <a:cxn ang="0">
                <a:pos x="160" y="250"/>
              </a:cxn>
              <a:cxn ang="0">
                <a:pos x="161" y="250"/>
              </a:cxn>
              <a:cxn ang="0">
                <a:pos x="337" y="177"/>
              </a:cxn>
              <a:cxn ang="0">
                <a:pos x="403" y="61"/>
              </a:cxn>
            </a:cxnLst>
            <a:rect l="0" t="0" r="r" b="b"/>
            <a:pathLst>
              <a:path w="597" h="497">
                <a:moveTo>
                  <a:pt x="403" y="61"/>
                </a:moveTo>
                <a:cubicBezTo>
                  <a:pt x="408" y="42"/>
                  <a:pt x="410" y="22"/>
                  <a:pt x="410" y="2"/>
                </a:cubicBezTo>
                <a:cubicBezTo>
                  <a:pt x="410" y="1"/>
                  <a:pt x="410" y="0"/>
                  <a:pt x="410" y="0"/>
                </a:cubicBezTo>
                <a:cubicBezTo>
                  <a:pt x="597" y="0"/>
                  <a:pt x="597" y="0"/>
                  <a:pt x="597" y="0"/>
                </a:cubicBezTo>
                <a:cubicBezTo>
                  <a:pt x="597" y="0"/>
                  <a:pt x="597" y="1"/>
                  <a:pt x="597" y="2"/>
                </a:cubicBezTo>
                <a:cubicBezTo>
                  <a:pt x="597" y="24"/>
                  <a:pt x="595" y="46"/>
                  <a:pt x="592" y="68"/>
                </a:cubicBezTo>
                <a:cubicBezTo>
                  <a:pt x="579" y="160"/>
                  <a:pt x="538" y="241"/>
                  <a:pt x="469" y="310"/>
                </a:cubicBezTo>
                <a:cubicBezTo>
                  <a:pt x="384" y="395"/>
                  <a:pt x="281" y="437"/>
                  <a:pt x="161" y="437"/>
                </a:cubicBezTo>
                <a:cubicBezTo>
                  <a:pt x="161" y="437"/>
                  <a:pt x="160" y="437"/>
                  <a:pt x="160" y="437"/>
                </a:cubicBezTo>
                <a:cubicBezTo>
                  <a:pt x="160" y="497"/>
                  <a:pt x="160" y="497"/>
                  <a:pt x="160" y="497"/>
                </a:cubicBezTo>
                <a:cubicBezTo>
                  <a:pt x="0" y="341"/>
                  <a:pt x="0" y="341"/>
                  <a:pt x="0" y="341"/>
                </a:cubicBezTo>
                <a:cubicBezTo>
                  <a:pt x="160" y="185"/>
                  <a:pt x="160" y="185"/>
                  <a:pt x="160" y="185"/>
                </a:cubicBezTo>
                <a:cubicBezTo>
                  <a:pt x="160" y="250"/>
                  <a:pt x="160" y="250"/>
                  <a:pt x="160" y="250"/>
                </a:cubicBezTo>
                <a:cubicBezTo>
                  <a:pt x="160" y="250"/>
                  <a:pt x="161" y="250"/>
                  <a:pt x="161" y="250"/>
                </a:cubicBezTo>
                <a:cubicBezTo>
                  <a:pt x="230" y="250"/>
                  <a:pt x="288" y="226"/>
                  <a:pt x="337" y="177"/>
                </a:cubicBezTo>
                <a:cubicBezTo>
                  <a:pt x="371" y="143"/>
                  <a:pt x="393" y="104"/>
                  <a:pt x="403" y="61"/>
                </a:cubicBez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 name="Freeform 7">
            <a:extLst>
              <a:ext uri="{FF2B5EF4-FFF2-40B4-BE49-F238E27FC236}">
                <a16:creationId xmlns:a16="http://schemas.microsoft.com/office/drawing/2014/main" id="{B1E7D514-0C8C-714D-8292-66616E40DA5C}"/>
              </a:ext>
            </a:extLst>
          </p:cNvPr>
          <p:cNvSpPr>
            <a:spLocks/>
          </p:cNvSpPr>
          <p:nvPr/>
        </p:nvSpPr>
        <p:spPr bwMode="auto">
          <a:xfrm>
            <a:off x="4570413" y="2217440"/>
            <a:ext cx="1871663" cy="2246312"/>
          </a:xfrm>
          <a:custGeom>
            <a:avLst/>
            <a:gdLst/>
            <a:ahLst/>
            <a:cxnLst>
              <a:cxn ang="0">
                <a:pos x="67" y="5"/>
              </a:cxn>
              <a:cxn ang="0">
                <a:pos x="309" y="129"/>
              </a:cxn>
              <a:cxn ang="0">
                <a:pos x="437" y="435"/>
              </a:cxn>
              <a:cxn ang="0">
                <a:pos x="498" y="435"/>
              </a:cxn>
              <a:cxn ang="0">
                <a:pos x="341" y="597"/>
              </a:cxn>
              <a:cxn ang="0">
                <a:pos x="184" y="435"/>
              </a:cxn>
              <a:cxn ang="0">
                <a:pos x="250" y="435"/>
              </a:cxn>
              <a:cxn ang="0">
                <a:pos x="177" y="261"/>
              </a:cxn>
              <a:cxn ang="0">
                <a:pos x="60" y="194"/>
              </a:cxn>
              <a:cxn ang="0">
                <a:pos x="1" y="188"/>
              </a:cxn>
              <a:cxn ang="0">
                <a:pos x="0" y="188"/>
              </a:cxn>
              <a:cxn ang="0">
                <a:pos x="0" y="0"/>
              </a:cxn>
              <a:cxn ang="0">
                <a:pos x="1" y="0"/>
              </a:cxn>
              <a:cxn ang="0">
                <a:pos x="67" y="5"/>
              </a:cxn>
            </a:cxnLst>
            <a:rect l="0" t="0" r="r" b="b"/>
            <a:pathLst>
              <a:path w="498" h="597">
                <a:moveTo>
                  <a:pt x="67" y="5"/>
                </a:moveTo>
                <a:cubicBezTo>
                  <a:pt x="159" y="18"/>
                  <a:pt x="240" y="59"/>
                  <a:pt x="309" y="129"/>
                </a:cubicBezTo>
                <a:cubicBezTo>
                  <a:pt x="394" y="213"/>
                  <a:pt x="436" y="315"/>
                  <a:pt x="437" y="435"/>
                </a:cubicBezTo>
                <a:cubicBezTo>
                  <a:pt x="498" y="435"/>
                  <a:pt x="498" y="435"/>
                  <a:pt x="498" y="435"/>
                </a:cubicBezTo>
                <a:cubicBezTo>
                  <a:pt x="341" y="597"/>
                  <a:pt x="341" y="597"/>
                  <a:pt x="341" y="597"/>
                </a:cubicBezTo>
                <a:cubicBezTo>
                  <a:pt x="184" y="435"/>
                  <a:pt x="184" y="435"/>
                  <a:pt x="184" y="435"/>
                </a:cubicBezTo>
                <a:cubicBezTo>
                  <a:pt x="250" y="435"/>
                  <a:pt x="250" y="435"/>
                  <a:pt x="250" y="435"/>
                </a:cubicBezTo>
                <a:cubicBezTo>
                  <a:pt x="249" y="367"/>
                  <a:pt x="225" y="309"/>
                  <a:pt x="177" y="261"/>
                </a:cubicBezTo>
                <a:cubicBezTo>
                  <a:pt x="143" y="227"/>
                  <a:pt x="104" y="205"/>
                  <a:pt x="60" y="194"/>
                </a:cubicBezTo>
                <a:cubicBezTo>
                  <a:pt x="41" y="190"/>
                  <a:pt x="21" y="188"/>
                  <a:pt x="1" y="188"/>
                </a:cubicBezTo>
                <a:cubicBezTo>
                  <a:pt x="1" y="188"/>
                  <a:pt x="0" y="188"/>
                  <a:pt x="0" y="188"/>
                </a:cubicBezTo>
                <a:cubicBezTo>
                  <a:pt x="0" y="0"/>
                  <a:pt x="0" y="0"/>
                  <a:pt x="0" y="0"/>
                </a:cubicBezTo>
                <a:cubicBezTo>
                  <a:pt x="0" y="0"/>
                  <a:pt x="1" y="0"/>
                  <a:pt x="1" y="0"/>
                </a:cubicBezTo>
                <a:cubicBezTo>
                  <a:pt x="24" y="0"/>
                  <a:pt x="46" y="2"/>
                  <a:pt x="67" y="5"/>
                </a:cubicBezTo>
                <a:close/>
              </a:path>
            </a:pathLst>
          </a:custGeom>
          <a:solidFill>
            <a:schemeClr val="accent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 name="Freeform 8">
            <a:extLst>
              <a:ext uri="{FF2B5EF4-FFF2-40B4-BE49-F238E27FC236}">
                <a16:creationId xmlns:a16="http://schemas.microsoft.com/office/drawing/2014/main" id="{C4E337A3-60EB-2446-85B4-A7BFC0C2688D}"/>
              </a:ext>
            </a:extLst>
          </p:cNvPr>
          <p:cNvSpPr>
            <a:spLocks noEditPoints="1"/>
          </p:cNvSpPr>
          <p:nvPr/>
        </p:nvSpPr>
        <p:spPr bwMode="auto">
          <a:xfrm>
            <a:off x="2933700" y="1988840"/>
            <a:ext cx="2238375" cy="1865312"/>
          </a:xfrm>
          <a:custGeom>
            <a:avLst/>
            <a:gdLst/>
            <a:ahLst/>
            <a:cxnLst>
              <a:cxn ang="0">
                <a:pos x="96" y="338"/>
              </a:cxn>
              <a:cxn ang="0">
                <a:pos x="95" y="338"/>
              </a:cxn>
              <a:cxn ang="0">
                <a:pos x="96" y="338"/>
              </a:cxn>
              <a:cxn ang="0">
                <a:pos x="435" y="0"/>
              </a:cxn>
              <a:cxn ang="0">
                <a:pos x="595" y="157"/>
              </a:cxn>
              <a:cxn ang="0">
                <a:pos x="435" y="314"/>
              </a:cxn>
              <a:cxn ang="0">
                <a:pos x="435" y="249"/>
              </a:cxn>
              <a:cxn ang="0">
                <a:pos x="260" y="322"/>
              </a:cxn>
              <a:cxn ang="0">
                <a:pos x="194" y="437"/>
              </a:cxn>
              <a:cxn ang="0">
                <a:pos x="187" y="496"/>
              </a:cxn>
              <a:cxn ang="0">
                <a:pos x="0" y="496"/>
              </a:cxn>
              <a:cxn ang="0">
                <a:pos x="5" y="429"/>
              </a:cxn>
              <a:cxn ang="0">
                <a:pos x="128" y="190"/>
              </a:cxn>
              <a:cxn ang="0">
                <a:pos x="435" y="61"/>
              </a:cxn>
              <a:cxn ang="0">
                <a:pos x="435" y="0"/>
              </a:cxn>
            </a:cxnLst>
            <a:rect l="0" t="0" r="r" b="b"/>
            <a:pathLst>
              <a:path w="595" h="496">
                <a:moveTo>
                  <a:pt x="96" y="338"/>
                </a:moveTo>
                <a:cubicBezTo>
                  <a:pt x="96" y="338"/>
                  <a:pt x="95" y="338"/>
                  <a:pt x="95" y="338"/>
                </a:cubicBezTo>
                <a:cubicBezTo>
                  <a:pt x="96" y="338"/>
                  <a:pt x="96" y="338"/>
                  <a:pt x="96" y="338"/>
                </a:cubicBezTo>
                <a:close/>
                <a:moveTo>
                  <a:pt x="435" y="0"/>
                </a:moveTo>
                <a:cubicBezTo>
                  <a:pt x="595" y="157"/>
                  <a:pt x="595" y="157"/>
                  <a:pt x="595" y="157"/>
                </a:cubicBezTo>
                <a:cubicBezTo>
                  <a:pt x="435" y="314"/>
                  <a:pt x="435" y="314"/>
                  <a:pt x="435" y="314"/>
                </a:cubicBezTo>
                <a:cubicBezTo>
                  <a:pt x="435" y="249"/>
                  <a:pt x="435" y="249"/>
                  <a:pt x="435" y="249"/>
                </a:cubicBezTo>
                <a:cubicBezTo>
                  <a:pt x="367" y="249"/>
                  <a:pt x="309" y="273"/>
                  <a:pt x="260" y="322"/>
                </a:cubicBezTo>
                <a:cubicBezTo>
                  <a:pt x="227" y="356"/>
                  <a:pt x="204" y="394"/>
                  <a:pt x="194" y="437"/>
                </a:cubicBezTo>
                <a:cubicBezTo>
                  <a:pt x="190" y="456"/>
                  <a:pt x="187" y="475"/>
                  <a:pt x="187" y="496"/>
                </a:cubicBezTo>
                <a:cubicBezTo>
                  <a:pt x="0" y="496"/>
                  <a:pt x="0" y="496"/>
                  <a:pt x="0" y="496"/>
                </a:cubicBezTo>
                <a:cubicBezTo>
                  <a:pt x="0" y="473"/>
                  <a:pt x="2" y="451"/>
                  <a:pt x="5" y="429"/>
                </a:cubicBezTo>
                <a:cubicBezTo>
                  <a:pt x="18" y="338"/>
                  <a:pt x="59" y="258"/>
                  <a:pt x="128" y="190"/>
                </a:cubicBezTo>
                <a:cubicBezTo>
                  <a:pt x="213" y="104"/>
                  <a:pt x="315" y="62"/>
                  <a:pt x="435" y="61"/>
                </a:cubicBezTo>
                <a:lnTo>
                  <a:pt x="435" y="0"/>
                </a:ln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 name="Text Placeholder 3">
            <a:extLst>
              <a:ext uri="{FF2B5EF4-FFF2-40B4-BE49-F238E27FC236}">
                <a16:creationId xmlns:a16="http://schemas.microsoft.com/office/drawing/2014/main" id="{3DA0A9B6-04D1-FF45-99A5-17AD3E718A07}"/>
              </a:ext>
            </a:extLst>
          </p:cNvPr>
          <p:cNvSpPr txBox="1">
            <a:spLocks/>
          </p:cNvSpPr>
          <p:nvPr/>
        </p:nvSpPr>
        <p:spPr>
          <a:xfrm>
            <a:off x="4329759" y="4903842"/>
            <a:ext cx="400751" cy="430887"/>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b="1" i="0" u="none" strike="noStrike" kern="1200" cap="none" spc="0" normalizeH="0" baseline="0" noProof="0" dirty="0">
                <a:ln>
                  <a:noFill/>
                </a:ln>
                <a:solidFill>
                  <a:schemeClr val="bg1"/>
                </a:solidFill>
                <a:effectLst/>
                <a:uLnTx/>
                <a:uFillTx/>
                <a:latin typeface="+mn-lt"/>
                <a:ea typeface="+mn-ea"/>
                <a:cs typeface="+mn-cs"/>
              </a:rPr>
              <a:t>04</a:t>
            </a:r>
          </a:p>
        </p:txBody>
      </p:sp>
      <p:sp>
        <p:nvSpPr>
          <p:cNvPr id="64" name="Freeform 9">
            <a:extLst>
              <a:ext uri="{FF2B5EF4-FFF2-40B4-BE49-F238E27FC236}">
                <a16:creationId xmlns:a16="http://schemas.microsoft.com/office/drawing/2014/main" id="{A341323C-99A6-0C47-917E-E418B73CB6D6}"/>
              </a:ext>
            </a:extLst>
          </p:cNvPr>
          <p:cNvSpPr>
            <a:spLocks/>
          </p:cNvSpPr>
          <p:nvPr/>
        </p:nvSpPr>
        <p:spPr bwMode="auto">
          <a:xfrm>
            <a:off x="2705100" y="3260427"/>
            <a:ext cx="1176338" cy="720725"/>
          </a:xfrm>
          <a:custGeom>
            <a:avLst/>
            <a:gdLst/>
            <a:ahLst/>
            <a:cxnLst>
              <a:cxn ang="0">
                <a:pos x="250" y="192"/>
              </a:cxn>
              <a:cxn ang="0">
                <a:pos x="62" y="192"/>
              </a:cxn>
              <a:cxn ang="0">
                <a:pos x="61" y="160"/>
              </a:cxn>
              <a:cxn ang="0">
                <a:pos x="61" y="158"/>
              </a:cxn>
              <a:cxn ang="0">
                <a:pos x="0" y="158"/>
              </a:cxn>
              <a:cxn ang="0">
                <a:pos x="157" y="0"/>
              </a:cxn>
              <a:cxn ang="0">
                <a:pos x="313" y="158"/>
              </a:cxn>
              <a:cxn ang="0">
                <a:pos x="248" y="158"/>
              </a:cxn>
              <a:cxn ang="0">
                <a:pos x="248" y="160"/>
              </a:cxn>
              <a:cxn ang="0">
                <a:pos x="250" y="192"/>
              </a:cxn>
            </a:cxnLst>
            <a:rect l="0" t="0" r="r" b="b"/>
            <a:pathLst>
              <a:path w="313" h="192">
                <a:moveTo>
                  <a:pt x="250" y="192"/>
                </a:moveTo>
                <a:cubicBezTo>
                  <a:pt x="62" y="192"/>
                  <a:pt x="62" y="192"/>
                  <a:pt x="62" y="192"/>
                </a:cubicBezTo>
                <a:cubicBezTo>
                  <a:pt x="61" y="182"/>
                  <a:pt x="61" y="171"/>
                  <a:pt x="61" y="160"/>
                </a:cubicBezTo>
                <a:cubicBezTo>
                  <a:pt x="61" y="159"/>
                  <a:pt x="61" y="158"/>
                  <a:pt x="61" y="158"/>
                </a:cubicBezTo>
                <a:cubicBezTo>
                  <a:pt x="0" y="158"/>
                  <a:pt x="0" y="158"/>
                  <a:pt x="0" y="158"/>
                </a:cubicBezTo>
                <a:cubicBezTo>
                  <a:pt x="157" y="0"/>
                  <a:pt x="157" y="0"/>
                  <a:pt x="157" y="0"/>
                </a:cubicBezTo>
                <a:cubicBezTo>
                  <a:pt x="313" y="158"/>
                  <a:pt x="313" y="158"/>
                  <a:pt x="313" y="158"/>
                </a:cubicBezTo>
                <a:cubicBezTo>
                  <a:pt x="248" y="158"/>
                  <a:pt x="248" y="158"/>
                  <a:pt x="248" y="158"/>
                </a:cubicBezTo>
                <a:cubicBezTo>
                  <a:pt x="248" y="158"/>
                  <a:pt x="248" y="159"/>
                  <a:pt x="248" y="160"/>
                </a:cubicBezTo>
                <a:cubicBezTo>
                  <a:pt x="248" y="171"/>
                  <a:pt x="249" y="182"/>
                  <a:pt x="250" y="192"/>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8" name="Freeform 57">
            <a:extLst>
              <a:ext uri="{FF2B5EF4-FFF2-40B4-BE49-F238E27FC236}">
                <a16:creationId xmlns:a16="http://schemas.microsoft.com/office/drawing/2014/main" id="{1B32EC4D-FB6D-294C-BF75-727F775229B9}"/>
              </a:ext>
            </a:extLst>
          </p:cNvPr>
          <p:cNvSpPr>
            <a:spLocks noChangeAspect="1" noEditPoints="1"/>
          </p:cNvSpPr>
          <p:nvPr/>
        </p:nvSpPr>
        <p:spPr bwMode="auto">
          <a:xfrm rot="640865">
            <a:off x="5214640" y="4725144"/>
            <a:ext cx="365472" cy="324000"/>
          </a:xfrm>
          <a:custGeom>
            <a:avLst/>
            <a:gdLst/>
            <a:ahLst/>
            <a:cxnLst>
              <a:cxn ang="0">
                <a:pos x="7" y="9"/>
              </a:cxn>
              <a:cxn ang="0">
                <a:pos x="7" y="57"/>
              </a:cxn>
              <a:cxn ang="0">
                <a:pos x="6" y="58"/>
              </a:cxn>
              <a:cxn ang="0">
                <a:pos x="4" y="58"/>
              </a:cxn>
              <a:cxn ang="0">
                <a:pos x="2" y="57"/>
              </a:cxn>
              <a:cxn ang="0">
                <a:pos x="2" y="9"/>
              </a:cxn>
              <a:cxn ang="0">
                <a:pos x="0" y="4"/>
              </a:cxn>
              <a:cxn ang="0">
                <a:pos x="5" y="0"/>
              </a:cxn>
              <a:cxn ang="0">
                <a:pos x="10" y="4"/>
              </a:cxn>
              <a:cxn ang="0">
                <a:pos x="7" y="9"/>
              </a:cxn>
              <a:cxn ang="0">
                <a:pos x="65" y="36"/>
              </a:cxn>
              <a:cxn ang="0">
                <a:pos x="63" y="38"/>
              </a:cxn>
              <a:cxn ang="0">
                <a:pos x="49" y="43"/>
              </a:cxn>
              <a:cxn ang="0">
                <a:pos x="31" y="37"/>
              </a:cxn>
              <a:cxn ang="0">
                <a:pos x="13" y="43"/>
              </a:cxn>
              <a:cxn ang="0">
                <a:pos x="12" y="43"/>
              </a:cxn>
              <a:cxn ang="0">
                <a:pos x="10" y="41"/>
              </a:cxn>
              <a:cxn ang="0">
                <a:pos x="10" y="13"/>
              </a:cxn>
              <a:cxn ang="0">
                <a:pos x="11" y="11"/>
              </a:cxn>
              <a:cxn ang="0">
                <a:pos x="14" y="9"/>
              </a:cxn>
              <a:cxn ang="0">
                <a:pos x="30" y="4"/>
              </a:cxn>
              <a:cxn ang="0">
                <a:pos x="46" y="9"/>
              </a:cxn>
              <a:cxn ang="0">
                <a:pos x="49" y="10"/>
              </a:cxn>
              <a:cxn ang="0">
                <a:pos x="63" y="4"/>
              </a:cxn>
              <a:cxn ang="0">
                <a:pos x="65" y="7"/>
              </a:cxn>
              <a:cxn ang="0">
                <a:pos x="65" y="36"/>
              </a:cxn>
            </a:cxnLst>
            <a:rect l="0" t="0" r="r" b="b"/>
            <a:pathLst>
              <a:path w="65" h="58">
                <a:moveTo>
                  <a:pt x="7" y="9"/>
                </a:moveTo>
                <a:cubicBezTo>
                  <a:pt x="7" y="57"/>
                  <a:pt x="7" y="57"/>
                  <a:pt x="7" y="57"/>
                </a:cubicBezTo>
                <a:cubicBezTo>
                  <a:pt x="7" y="57"/>
                  <a:pt x="7" y="58"/>
                  <a:pt x="6" y="58"/>
                </a:cubicBezTo>
                <a:cubicBezTo>
                  <a:pt x="4" y="58"/>
                  <a:pt x="4" y="58"/>
                  <a:pt x="4" y="58"/>
                </a:cubicBezTo>
                <a:cubicBezTo>
                  <a:pt x="3" y="58"/>
                  <a:pt x="2" y="57"/>
                  <a:pt x="2" y="57"/>
                </a:cubicBezTo>
                <a:cubicBezTo>
                  <a:pt x="2" y="9"/>
                  <a:pt x="2" y="9"/>
                  <a:pt x="2" y="9"/>
                </a:cubicBezTo>
                <a:cubicBezTo>
                  <a:pt x="1" y="8"/>
                  <a:pt x="0" y="6"/>
                  <a:pt x="0" y="4"/>
                </a:cubicBezTo>
                <a:cubicBezTo>
                  <a:pt x="0" y="2"/>
                  <a:pt x="2" y="0"/>
                  <a:pt x="5" y="0"/>
                </a:cubicBezTo>
                <a:cubicBezTo>
                  <a:pt x="7" y="0"/>
                  <a:pt x="10" y="2"/>
                  <a:pt x="10" y="4"/>
                </a:cubicBezTo>
                <a:cubicBezTo>
                  <a:pt x="10" y="6"/>
                  <a:pt x="9" y="8"/>
                  <a:pt x="7" y="9"/>
                </a:cubicBezTo>
                <a:close/>
                <a:moveTo>
                  <a:pt x="65" y="36"/>
                </a:moveTo>
                <a:cubicBezTo>
                  <a:pt x="65" y="37"/>
                  <a:pt x="65" y="38"/>
                  <a:pt x="63" y="38"/>
                </a:cubicBezTo>
                <a:cubicBezTo>
                  <a:pt x="59" y="41"/>
                  <a:pt x="54" y="43"/>
                  <a:pt x="49" y="43"/>
                </a:cubicBezTo>
                <a:cubicBezTo>
                  <a:pt x="43" y="43"/>
                  <a:pt x="39" y="37"/>
                  <a:pt x="31" y="37"/>
                </a:cubicBezTo>
                <a:cubicBezTo>
                  <a:pt x="25" y="37"/>
                  <a:pt x="19" y="40"/>
                  <a:pt x="13" y="43"/>
                </a:cubicBezTo>
                <a:cubicBezTo>
                  <a:pt x="13" y="43"/>
                  <a:pt x="12" y="43"/>
                  <a:pt x="12" y="43"/>
                </a:cubicBezTo>
                <a:cubicBezTo>
                  <a:pt x="11" y="43"/>
                  <a:pt x="10" y="42"/>
                  <a:pt x="10" y="41"/>
                </a:cubicBezTo>
                <a:cubicBezTo>
                  <a:pt x="10" y="13"/>
                  <a:pt x="10" y="13"/>
                  <a:pt x="10" y="13"/>
                </a:cubicBezTo>
                <a:cubicBezTo>
                  <a:pt x="10" y="12"/>
                  <a:pt x="10" y="11"/>
                  <a:pt x="11" y="11"/>
                </a:cubicBezTo>
                <a:cubicBezTo>
                  <a:pt x="12" y="10"/>
                  <a:pt x="13" y="9"/>
                  <a:pt x="14" y="9"/>
                </a:cubicBezTo>
                <a:cubicBezTo>
                  <a:pt x="19" y="7"/>
                  <a:pt x="24" y="4"/>
                  <a:pt x="30" y="4"/>
                </a:cubicBezTo>
                <a:cubicBezTo>
                  <a:pt x="36" y="4"/>
                  <a:pt x="40" y="6"/>
                  <a:pt x="46" y="9"/>
                </a:cubicBezTo>
                <a:cubicBezTo>
                  <a:pt x="47" y="9"/>
                  <a:pt x="48" y="10"/>
                  <a:pt x="49" y="10"/>
                </a:cubicBezTo>
                <a:cubicBezTo>
                  <a:pt x="55" y="10"/>
                  <a:pt x="61" y="4"/>
                  <a:pt x="63" y="4"/>
                </a:cubicBezTo>
                <a:cubicBezTo>
                  <a:pt x="64" y="4"/>
                  <a:pt x="65" y="6"/>
                  <a:pt x="65" y="7"/>
                </a:cubicBezTo>
                <a:lnTo>
                  <a:pt x="65" y="36"/>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5" name="Text Placeholder 3">
            <a:extLst>
              <a:ext uri="{FF2B5EF4-FFF2-40B4-BE49-F238E27FC236}">
                <a16:creationId xmlns:a16="http://schemas.microsoft.com/office/drawing/2014/main" id="{E6A7B1BC-3C3F-6A47-9A3B-EC1B075C3CF0}"/>
              </a:ext>
            </a:extLst>
          </p:cNvPr>
          <p:cNvSpPr txBox="1">
            <a:spLocks/>
          </p:cNvSpPr>
          <p:nvPr/>
        </p:nvSpPr>
        <p:spPr>
          <a:xfrm>
            <a:off x="3108856" y="3451839"/>
            <a:ext cx="400751" cy="430887"/>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b="1" i="0" u="none" strike="noStrike" kern="1200" cap="none" spc="0" normalizeH="0" baseline="0" noProof="0" dirty="0">
                <a:ln>
                  <a:noFill/>
                </a:ln>
                <a:solidFill>
                  <a:schemeClr val="bg1"/>
                </a:solidFill>
                <a:effectLst/>
                <a:uLnTx/>
                <a:uFillTx/>
                <a:latin typeface="+mn-lt"/>
                <a:ea typeface="+mn-ea"/>
                <a:cs typeface="+mn-cs"/>
              </a:rPr>
              <a:t>01</a:t>
            </a:r>
          </a:p>
        </p:txBody>
      </p:sp>
      <p:sp>
        <p:nvSpPr>
          <p:cNvPr id="46" name="Text Placeholder 3">
            <a:extLst>
              <a:ext uri="{FF2B5EF4-FFF2-40B4-BE49-F238E27FC236}">
                <a16:creationId xmlns:a16="http://schemas.microsoft.com/office/drawing/2014/main" id="{5F111514-3DD0-B248-980A-399D2BFE7204}"/>
              </a:ext>
            </a:extLst>
          </p:cNvPr>
          <p:cNvSpPr txBox="1">
            <a:spLocks/>
          </p:cNvSpPr>
          <p:nvPr/>
        </p:nvSpPr>
        <p:spPr>
          <a:xfrm>
            <a:off x="5649509" y="3837406"/>
            <a:ext cx="400751" cy="430887"/>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b="1" i="0" u="none" strike="noStrike" kern="1200" cap="none" spc="0" normalizeH="0" baseline="0" noProof="0" dirty="0">
                <a:ln>
                  <a:noFill/>
                </a:ln>
                <a:solidFill>
                  <a:schemeClr val="bg1"/>
                </a:solidFill>
                <a:effectLst/>
                <a:uLnTx/>
                <a:uFillTx/>
                <a:latin typeface="+mn-lt"/>
                <a:ea typeface="+mn-ea"/>
                <a:cs typeface="+mn-cs"/>
              </a:rPr>
              <a:t>03</a:t>
            </a:r>
          </a:p>
        </p:txBody>
      </p:sp>
      <p:sp>
        <p:nvSpPr>
          <p:cNvPr id="69" name="Freeform 103">
            <a:extLst>
              <a:ext uri="{FF2B5EF4-FFF2-40B4-BE49-F238E27FC236}">
                <a16:creationId xmlns:a16="http://schemas.microsoft.com/office/drawing/2014/main" id="{85EB7969-9CF0-8742-8849-11B0BD41F091}"/>
              </a:ext>
            </a:extLst>
          </p:cNvPr>
          <p:cNvSpPr>
            <a:spLocks noChangeAspect="1" noEditPoints="1"/>
          </p:cNvSpPr>
          <p:nvPr/>
        </p:nvSpPr>
        <p:spPr bwMode="auto">
          <a:xfrm>
            <a:off x="5508104" y="2924944"/>
            <a:ext cx="293373" cy="432000"/>
          </a:xfrm>
          <a:custGeom>
            <a:avLst/>
            <a:gdLst/>
            <a:ahLst/>
            <a:cxnLst>
              <a:cxn ang="0">
                <a:pos x="37" y="29"/>
              </a:cxn>
              <a:cxn ang="0">
                <a:pos x="31" y="41"/>
              </a:cxn>
              <a:cxn ang="0">
                <a:pos x="33" y="44"/>
              </a:cxn>
              <a:cxn ang="0">
                <a:pos x="32" y="47"/>
              </a:cxn>
              <a:cxn ang="0">
                <a:pos x="33" y="49"/>
              </a:cxn>
              <a:cxn ang="0">
                <a:pos x="31" y="53"/>
              </a:cxn>
              <a:cxn ang="0">
                <a:pos x="31" y="54"/>
              </a:cxn>
              <a:cxn ang="0">
                <a:pos x="27" y="58"/>
              </a:cxn>
              <a:cxn ang="0">
                <a:pos x="21" y="62"/>
              </a:cxn>
              <a:cxn ang="0">
                <a:pos x="15" y="58"/>
              </a:cxn>
              <a:cxn ang="0">
                <a:pos x="11" y="54"/>
              </a:cxn>
              <a:cxn ang="0">
                <a:pos x="11" y="53"/>
              </a:cxn>
              <a:cxn ang="0">
                <a:pos x="9" y="49"/>
              </a:cxn>
              <a:cxn ang="0">
                <a:pos x="10" y="47"/>
              </a:cxn>
              <a:cxn ang="0">
                <a:pos x="9" y="44"/>
              </a:cxn>
              <a:cxn ang="0">
                <a:pos x="11" y="41"/>
              </a:cxn>
              <a:cxn ang="0">
                <a:pos x="5" y="29"/>
              </a:cxn>
              <a:cxn ang="0">
                <a:pos x="0" y="18"/>
              </a:cxn>
              <a:cxn ang="0">
                <a:pos x="21" y="0"/>
              </a:cxn>
              <a:cxn ang="0">
                <a:pos x="42" y="18"/>
              </a:cxn>
              <a:cxn ang="0">
                <a:pos x="37" y="29"/>
              </a:cxn>
              <a:cxn ang="0">
                <a:pos x="21" y="6"/>
              </a:cxn>
              <a:cxn ang="0">
                <a:pos x="6" y="18"/>
              </a:cxn>
              <a:cxn ang="0">
                <a:pos x="8" y="26"/>
              </a:cxn>
              <a:cxn ang="0">
                <a:pos x="11" y="28"/>
              </a:cxn>
              <a:cxn ang="0">
                <a:pos x="16" y="40"/>
              </a:cxn>
              <a:cxn ang="0">
                <a:pos x="26" y="40"/>
              </a:cxn>
              <a:cxn ang="0">
                <a:pos x="31" y="28"/>
              </a:cxn>
              <a:cxn ang="0">
                <a:pos x="34" y="26"/>
              </a:cxn>
              <a:cxn ang="0">
                <a:pos x="36" y="18"/>
              </a:cxn>
              <a:cxn ang="0">
                <a:pos x="21" y="6"/>
              </a:cxn>
              <a:cxn ang="0">
                <a:pos x="29" y="20"/>
              </a:cxn>
              <a:cxn ang="0">
                <a:pos x="27" y="18"/>
              </a:cxn>
              <a:cxn ang="0">
                <a:pos x="21" y="15"/>
              </a:cxn>
              <a:cxn ang="0">
                <a:pos x="20" y="13"/>
              </a:cxn>
              <a:cxn ang="0">
                <a:pos x="21" y="12"/>
              </a:cxn>
              <a:cxn ang="0">
                <a:pos x="30" y="18"/>
              </a:cxn>
              <a:cxn ang="0">
                <a:pos x="29" y="20"/>
              </a:cxn>
            </a:cxnLst>
            <a:rect l="0" t="0" r="r" b="b"/>
            <a:pathLst>
              <a:path w="42" h="62">
                <a:moveTo>
                  <a:pt x="37" y="29"/>
                </a:moveTo>
                <a:cubicBezTo>
                  <a:pt x="35" y="32"/>
                  <a:pt x="31" y="37"/>
                  <a:pt x="31" y="41"/>
                </a:cubicBezTo>
                <a:cubicBezTo>
                  <a:pt x="32" y="42"/>
                  <a:pt x="33" y="43"/>
                  <a:pt x="33" y="44"/>
                </a:cubicBezTo>
                <a:cubicBezTo>
                  <a:pt x="33" y="45"/>
                  <a:pt x="32" y="46"/>
                  <a:pt x="32" y="47"/>
                </a:cubicBezTo>
                <a:cubicBezTo>
                  <a:pt x="32" y="47"/>
                  <a:pt x="33" y="48"/>
                  <a:pt x="33" y="49"/>
                </a:cubicBezTo>
                <a:cubicBezTo>
                  <a:pt x="33" y="51"/>
                  <a:pt x="32" y="52"/>
                  <a:pt x="31" y="53"/>
                </a:cubicBezTo>
                <a:cubicBezTo>
                  <a:pt x="31" y="53"/>
                  <a:pt x="31" y="54"/>
                  <a:pt x="31" y="54"/>
                </a:cubicBezTo>
                <a:cubicBezTo>
                  <a:pt x="31" y="57"/>
                  <a:pt x="29" y="58"/>
                  <a:pt x="27" y="58"/>
                </a:cubicBezTo>
                <a:cubicBezTo>
                  <a:pt x="26" y="61"/>
                  <a:pt x="24" y="62"/>
                  <a:pt x="21" y="62"/>
                </a:cubicBezTo>
                <a:cubicBezTo>
                  <a:pt x="19" y="62"/>
                  <a:pt x="16" y="61"/>
                  <a:pt x="15" y="58"/>
                </a:cubicBezTo>
                <a:cubicBezTo>
                  <a:pt x="13" y="58"/>
                  <a:pt x="11" y="57"/>
                  <a:pt x="11" y="54"/>
                </a:cubicBezTo>
                <a:cubicBezTo>
                  <a:pt x="11" y="54"/>
                  <a:pt x="11" y="53"/>
                  <a:pt x="11" y="53"/>
                </a:cubicBezTo>
                <a:cubicBezTo>
                  <a:pt x="10" y="52"/>
                  <a:pt x="9" y="51"/>
                  <a:pt x="9" y="49"/>
                </a:cubicBezTo>
                <a:cubicBezTo>
                  <a:pt x="9" y="48"/>
                  <a:pt x="10" y="47"/>
                  <a:pt x="10" y="47"/>
                </a:cubicBezTo>
                <a:cubicBezTo>
                  <a:pt x="10" y="46"/>
                  <a:pt x="9" y="45"/>
                  <a:pt x="9" y="44"/>
                </a:cubicBezTo>
                <a:cubicBezTo>
                  <a:pt x="9" y="43"/>
                  <a:pt x="10" y="42"/>
                  <a:pt x="11" y="41"/>
                </a:cubicBezTo>
                <a:cubicBezTo>
                  <a:pt x="11" y="37"/>
                  <a:pt x="7" y="32"/>
                  <a:pt x="5" y="29"/>
                </a:cubicBezTo>
                <a:cubicBezTo>
                  <a:pt x="2" y="26"/>
                  <a:pt x="0" y="23"/>
                  <a:pt x="0" y="18"/>
                </a:cubicBezTo>
                <a:cubicBezTo>
                  <a:pt x="0" y="8"/>
                  <a:pt x="11" y="0"/>
                  <a:pt x="21" y="0"/>
                </a:cubicBezTo>
                <a:cubicBezTo>
                  <a:pt x="31" y="0"/>
                  <a:pt x="42" y="8"/>
                  <a:pt x="42" y="18"/>
                </a:cubicBezTo>
                <a:cubicBezTo>
                  <a:pt x="42" y="23"/>
                  <a:pt x="40" y="26"/>
                  <a:pt x="37" y="29"/>
                </a:cubicBezTo>
                <a:close/>
                <a:moveTo>
                  <a:pt x="21" y="6"/>
                </a:moveTo>
                <a:cubicBezTo>
                  <a:pt x="14" y="6"/>
                  <a:pt x="6" y="10"/>
                  <a:pt x="6" y="18"/>
                </a:cubicBezTo>
                <a:cubicBezTo>
                  <a:pt x="6" y="21"/>
                  <a:pt x="7" y="24"/>
                  <a:pt x="8" y="26"/>
                </a:cubicBezTo>
                <a:cubicBezTo>
                  <a:pt x="9" y="27"/>
                  <a:pt x="10" y="27"/>
                  <a:pt x="11" y="28"/>
                </a:cubicBezTo>
                <a:cubicBezTo>
                  <a:pt x="14" y="32"/>
                  <a:pt x="16" y="36"/>
                  <a:pt x="16" y="40"/>
                </a:cubicBezTo>
                <a:cubicBezTo>
                  <a:pt x="26" y="40"/>
                  <a:pt x="26" y="40"/>
                  <a:pt x="26" y="40"/>
                </a:cubicBezTo>
                <a:cubicBezTo>
                  <a:pt x="26" y="36"/>
                  <a:pt x="28" y="32"/>
                  <a:pt x="31" y="28"/>
                </a:cubicBezTo>
                <a:cubicBezTo>
                  <a:pt x="32" y="27"/>
                  <a:pt x="33" y="27"/>
                  <a:pt x="34" y="26"/>
                </a:cubicBezTo>
                <a:cubicBezTo>
                  <a:pt x="35" y="24"/>
                  <a:pt x="36" y="21"/>
                  <a:pt x="36" y="18"/>
                </a:cubicBezTo>
                <a:cubicBezTo>
                  <a:pt x="36" y="10"/>
                  <a:pt x="28" y="6"/>
                  <a:pt x="21" y="6"/>
                </a:cubicBezTo>
                <a:close/>
                <a:moveTo>
                  <a:pt x="29" y="20"/>
                </a:moveTo>
                <a:cubicBezTo>
                  <a:pt x="28" y="20"/>
                  <a:pt x="27" y="19"/>
                  <a:pt x="27" y="18"/>
                </a:cubicBezTo>
                <a:cubicBezTo>
                  <a:pt x="27" y="16"/>
                  <a:pt x="23" y="15"/>
                  <a:pt x="21" y="15"/>
                </a:cubicBezTo>
                <a:cubicBezTo>
                  <a:pt x="20" y="15"/>
                  <a:pt x="20" y="14"/>
                  <a:pt x="20" y="13"/>
                </a:cubicBezTo>
                <a:cubicBezTo>
                  <a:pt x="20" y="13"/>
                  <a:pt x="20" y="12"/>
                  <a:pt x="21" y="12"/>
                </a:cubicBezTo>
                <a:cubicBezTo>
                  <a:pt x="25" y="12"/>
                  <a:pt x="30" y="14"/>
                  <a:pt x="30" y="18"/>
                </a:cubicBezTo>
                <a:cubicBezTo>
                  <a:pt x="30" y="19"/>
                  <a:pt x="29" y="20"/>
                  <a:pt x="29" y="20"/>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6" name="Freeform 245">
            <a:extLst>
              <a:ext uri="{FF2B5EF4-FFF2-40B4-BE49-F238E27FC236}">
                <a16:creationId xmlns:a16="http://schemas.microsoft.com/office/drawing/2014/main" id="{FB79518F-1E1D-3A4F-A39B-9440875ECCFB}"/>
              </a:ext>
            </a:extLst>
          </p:cNvPr>
          <p:cNvSpPr>
            <a:spLocks/>
          </p:cNvSpPr>
          <p:nvPr/>
        </p:nvSpPr>
        <p:spPr bwMode="auto">
          <a:xfrm>
            <a:off x="3275856" y="4387916"/>
            <a:ext cx="345542" cy="345542"/>
          </a:xfrm>
          <a:custGeom>
            <a:avLst/>
            <a:gdLst/>
            <a:ahLst/>
            <a:cxnLst>
              <a:cxn ang="0">
                <a:pos x="68" y="3"/>
              </a:cxn>
              <a:cxn ang="0">
                <a:pos x="58" y="61"/>
              </a:cxn>
              <a:cxn ang="0">
                <a:pos x="57" y="63"/>
              </a:cxn>
              <a:cxn ang="0">
                <a:pos x="56" y="63"/>
              </a:cxn>
              <a:cxn ang="0">
                <a:pos x="55" y="63"/>
              </a:cxn>
              <a:cxn ang="0">
                <a:pos x="38" y="56"/>
              </a:cxn>
              <a:cxn ang="0">
                <a:pos x="28" y="67"/>
              </a:cxn>
              <a:cxn ang="0">
                <a:pos x="26" y="68"/>
              </a:cxn>
              <a:cxn ang="0">
                <a:pos x="26" y="68"/>
              </a:cxn>
              <a:cxn ang="0">
                <a:pos x="24" y="65"/>
              </a:cxn>
              <a:cxn ang="0">
                <a:pos x="24" y="52"/>
              </a:cxn>
              <a:cxn ang="0">
                <a:pos x="57" y="12"/>
              </a:cxn>
              <a:cxn ang="0">
                <a:pos x="16" y="47"/>
              </a:cxn>
              <a:cxn ang="0">
                <a:pos x="1" y="41"/>
              </a:cxn>
              <a:cxn ang="0">
                <a:pos x="0" y="39"/>
              </a:cxn>
              <a:cxn ang="0">
                <a:pos x="1" y="36"/>
              </a:cxn>
              <a:cxn ang="0">
                <a:pos x="64" y="0"/>
              </a:cxn>
              <a:cxn ang="0">
                <a:pos x="65" y="0"/>
              </a:cxn>
              <a:cxn ang="0">
                <a:pos x="67" y="0"/>
              </a:cxn>
              <a:cxn ang="0">
                <a:pos x="68" y="3"/>
              </a:cxn>
            </a:cxnLst>
            <a:rect l="0" t="0" r="r" b="b"/>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70" name="Group 22">
            <a:extLst>
              <a:ext uri="{FF2B5EF4-FFF2-40B4-BE49-F238E27FC236}">
                <a16:creationId xmlns:a16="http://schemas.microsoft.com/office/drawing/2014/main" id="{85C2078D-B149-1E4C-8A53-63E54AEE90C6}"/>
              </a:ext>
            </a:extLst>
          </p:cNvPr>
          <p:cNvGrpSpPr>
            <a:grpSpLocks noChangeAspect="1"/>
          </p:cNvGrpSpPr>
          <p:nvPr/>
        </p:nvGrpSpPr>
        <p:grpSpPr>
          <a:xfrm>
            <a:off x="3611411" y="2672961"/>
            <a:ext cx="384524" cy="396002"/>
            <a:chOff x="3681406" y="3632205"/>
            <a:chExt cx="638176" cy="657229"/>
          </a:xfrm>
          <a:solidFill>
            <a:schemeClr val="bg1"/>
          </a:solidFill>
        </p:grpSpPr>
        <p:sp>
          <p:nvSpPr>
            <p:cNvPr id="71" name="Freeform 14">
              <a:extLst>
                <a:ext uri="{FF2B5EF4-FFF2-40B4-BE49-F238E27FC236}">
                  <a16:creationId xmlns:a16="http://schemas.microsoft.com/office/drawing/2014/main" id="{D93A0299-98E5-9C4B-B8D7-5862FC48DABA}"/>
                </a:ext>
              </a:extLst>
            </p:cNvPr>
            <p:cNvSpPr>
              <a:spLocks noEditPoints="1"/>
            </p:cNvSpPr>
            <p:nvPr/>
          </p:nvSpPr>
          <p:spPr bwMode="auto">
            <a:xfrm>
              <a:off x="3976683" y="3681416"/>
              <a:ext cx="342899" cy="533400"/>
            </a:xfrm>
            <a:custGeom>
              <a:avLst/>
              <a:gdLst/>
              <a:ahLst/>
              <a:cxnLst>
                <a:cxn ang="0">
                  <a:pos x="135" y="53"/>
                </a:cxn>
                <a:cxn ang="0">
                  <a:pos x="134" y="52"/>
                </a:cxn>
                <a:cxn ang="0">
                  <a:pos x="121" y="47"/>
                </a:cxn>
                <a:cxn ang="0">
                  <a:pos x="112" y="56"/>
                </a:cxn>
                <a:cxn ang="0">
                  <a:pos x="103" y="46"/>
                </a:cxn>
                <a:cxn ang="0">
                  <a:pos x="103" y="46"/>
                </a:cxn>
                <a:cxn ang="0">
                  <a:pos x="91" y="52"/>
                </a:cxn>
                <a:cxn ang="0">
                  <a:pos x="88" y="53"/>
                </a:cxn>
                <a:cxn ang="0">
                  <a:pos x="71" y="55"/>
                </a:cxn>
                <a:cxn ang="0">
                  <a:pos x="29" y="9"/>
                </a:cxn>
                <a:cxn ang="0">
                  <a:pos x="22" y="2"/>
                </a:cxn>
                <a:cxn ang="0">
                  <a:pos x="18" y="1"/>
                </a:cxn>
                <a:cxn ang="0">
                  <a:pos x="10" y="2"/>
                </a:cxn>
                <a:cxn ang="0">
                  <a:pos x="3" y="21"/>
                </a:cxn>
                <a:cxn ang="0">
                  <a:pos x="12" y="36"/>
                </a:cxn>
                <a:cxn ang="0">
                  <a:pos x="16" y="41"/>
                </a:cxn>
                <a:cxn ang="0">
                  <a:pos x="63" y="82"/>
                </a:cxn>
                <a:cxn ang="0">
                  <a:pos x="75" y="84"/>
                </a:cxn>
                <a:cxn ang="0">
                  <a:pos x="75" y="158"/>
                </a:cxn>
                <a:cxn ang="0">
                  <a:pos x="77" y="168"/>
                </a:cxn>
                <a:cxn ang="0">
                  <a:pos x="77" y="170"/>
                </a:cxn>
                <a:cxn ang="0">
                  <a:pos x="77" y="305"/>
                </a:cxn>
                <a:cxn ang="0">
                  <a:pos x="93" y="321"/>
                </a:cxn>
                <a:cxn ang="0">
                  <a:pos x="110" y="305"/>
                </a:cxn>
                <a:cxn ang="0">
                  <a:pos x="110" y="190"/>
                </a:cxn>
                <a:cxn ang="0">
                  <a:pos x="112" y="190"/>
                </a:cxn>
                <a:cxn ang="0">
                  <a:pos x="112" y="190"/>
                </a:cxn>
                <a:cxn ang="0">
                  <a:pos x="112" y="305"/>
                </a:cxn>
                <a:cxn ang="0">
                  <a:pos x="129" y="321"/>
                </a:cxn>
                <a:cxn ang="0">
                  <a:pos x="129" y="321"/>
                </a:cxn>
                <a:cxn ang="0">
                  <a:pos x="146" y="305"/>
                </a:cxn>
                <a:cxn ang="0">
                  <a:pos x="146" y="173"/>
                </a:cxn>
                <a:cxn ang="0">
                  <a:pos x="149" y="175"/>
                </a:cxn>
                <a:cxn ang="0">
                  <a:pos x="155" y="177"/>
                </a:cxn>
                <a:cxn ang="0">
                  <a:pos x="168" y="170"/>
                </a:cxn>
                <a:cxn ang="0">
                  <a:pos x="135" y="53"/>
                </a:cxn>
                <a:cxn ang="0">
                  <a:pos x="112" y="127"/>
                </a:cxn>
                <a:cxn ang="0">
                  <a:pos x="112" y="127"/>
                </a:cxn>
                <a:cxn ang="0">
                  <a:pos x="103" y="115"/>
                </a:cxn>
                <a:cxn ang="0">
                  <a:pos x="112" y="57"/>
                </a:cxn>
                <a:cxn ang="0">
                  <a:pos x="112" y="57"/>
                </a:cxn>
                <a:cxn ang="0">
                  <a:pos x="121" y="115"/>
                </a:cxn>
                <a:cxn ang="0">
                  <a:pos x="112" y="127"/>
                </a:cxn>
                <a:cxn ang="0">
                  <a:pos x="149" y="143"/>
                </a:cxn>
                <a:cxn ang="0">
                  <a:pos x="149" y="103"/>
                </a:cxn>
                <a:cxn ang="0">
                  <a:pos x="149" y="143"/>
                </a:cxn>
                <a:cxn ang="0">
                  <a:pos x="149" y="143"/>
                </a:cxn>
                <a:cxn ang="0">
                  <a:pos x="149" y="143"/>
                </a:cxn>
              </a:cxnLst>
              <a:rect l="0" t="0" r="r" b="b"/>
              <a:pathLst>
                <a:path w="207" h="321">
                  <a:moveTo>
                    <a:pt x="135" y="53"/>
                  </a:moveTo>
                  <a:cubicBezTo>
                    <a:pt x="135" y="53"/>
                    <a:pt x="134" y="52"/>
                    <a:pt x="134" y="52"/>
                  </a:cubicBezTo>
                  <a:cubicBezTo>
                    <a:pt x="130" y="50"/>
                    <a:pt x="126" y="48"/>
                    <a:pt x="121" y="47"/>
                  </a:cubicBezTo>
                  <a:cubicBezTo>
                    <a:pt x="112" y="56"/>
                    <a:pt x="112" y="56"/>
                    <a:pt x="112" y="56"/>
                  </a:cubicBezTo>
                  <a:cubicBezTo>
                    <a:pt x="103" y="46"/>
                    <a:pt x="103" y="46"/>
                    <a:pt x="103" y="46"/>
                  </a:cubicBezTo>
                  <a:cubicBezTo>
                    <a:pt x="103" y="46"/>
                    <a:pt x="103" y="46"/>
                    <a:pt x="103" y="46"/>
                  </a:cubicBezTo>
                  <a:cubicBezTo>
                    <a:pt x="99" y="48"/>
                    <a:pt x="95" y="49"/>
                    <a:pt x="91" y="52"/>
                  </a:cubicBezTo>
                  <a:cubicBezTo>
                    <a:pt x="90" y="52"/>
                    <a:pt x="89" y="52"/>
                    <a:pt x="88" y="53"/>
                  </a:cubicBezTo>
                  <a:cubicBezTo>
                    <a:pt x="82" y="56"/>
                    <a:pt x="77" y="57"/>
                    <a:pt x="71" y="55"/>
                  </a:cubicBezTo>
                  <a:cubicBezTo>
                    <a:pt x="52" y="49"/>
                    <a:pt x="34" y="19"/>
                    <a:pt x="29" y="9"/>
                  </a:cubicBezTo>
                  <a:cubicBezTo>
                    <a:pt x="27" y="6"/>
                    <a:pt x="25" y="4"/>
                    <a:pt x="22" y="2"/>
                  </a:cubicBezTo>
                  <a:cubicBezTo>
                    <a:pt x="18" y="1"/>
                    <a:pt x="18" y="1"/>
                    <a:pt x="18" y="1"/>
                  </a:cubicBezTo>
                  <a:cubicBezTo>
                    <a:pt x="16" y="0"/>
                    <a:pt x="13" y="1"/>
                    <a:pt x="10" y="2"/>
                  </a:cubicBezTo>
                  <a:cubicBezTo>
                    <a:pt x="3" y="5"/>
                    <a:pt x="0" y="14"/>
                    <a:pt x="3" y="21"/>
                  </a:cubicBezTo>
                  <a:cubicBezTo>
                    <a:pt x="4" y="23"/>
                    <a:pt x="7" y="29"/>
                    <a:pt x="12" y="36"/>
                  </a:cubicBezTo>
                  <a:cubicBezTo>
                    <a:pt x="16" y="41"/>
                    <a:pt x="16" y="41"/>
                    <a:pt x="16" y="41"/>
                  </a:cubicBezTo>
                  <a:cubicBezTo>
                    <a:pt x="26" y="56"/>
                    <a:pt x="42" y="75"/>
                    <a:pt x="63" y="82"/>
                  </a:cubicBezTo>
                  <a:cubicBezTo>
                    <a:pt x="67" y="83"/>
                    <a:pt x="71" y="84"/>
                    <a:pt x="75" y="84"/>
                  </a:cubicBezTo>
                  <a:cubicBezTo>
                    <a:pt x="75" y="158"/>
                    <a:pt x="75" y="158"/>
                    <a:pt x="75" y="158"/>
                  </a:cubicBezTo>
                  <a:cubicBezTo>
                    <a:pt x="75" y="162"/>
                    <a:pt x="76" y="165"/>
                    <a:pt x="77" y="168"/>
                  </a:cubicBezTo>
                  <a:cubicBezTo>
                    <a:pt x="77" y="169"/>
                    <a:pt x="77" y="170"/>
                    <a:pt x="77" y="170"/>
                  </a:cubicBezTo>
                  <a:cubicBezTo>
                    <a:pt x="77" y="305"/>
                    <a:pt x="77" y="305"/>
                    <a:pt x="77" y="305"/>
                  </a:cubicBezTo>
                  <a:cubicBezTo>
                    <a:pt x="77" y="314"/>
                    <a:pt x="84" y="321"/>
                    <a:pt x="93" y="321"/>
                  </a:cubicBezTo>
                  <a:cubicBezTo>
                    <a:pt x="103" y="321"/>
                    <a:pt x="110" y="314"/>
                    <a:pt x="110" y="305"/>
                  </a:cubicBezTo>
                  <a:cubicBezTo>
                    <a:pt x="110" y="190"/>
                    <a:pt x="110" y="190"/>
                    <a:pt x="110" y="190"/>
                  </a:cubicBezTo>
                  <a:cubicBezTo>
                    <a:pt x="111" y="190"/>
                    <a:pt x="111" y="190"/>
                    <a:pt x="112" y="190"/>
                  </a:cubicBezTo>
                  <a:cubicBezTo>
                    <a:pt x="112" y="190"/>
                    <a:pt x="112" y="190"/>
                    <a:pt x="112" y="190"/>
                  </a:cubicBezTo>
                  <a:cubicBezTo>
                    <a:pt x="112" y="305"/>
                    <a:pt x="112" y="305"/>
                    <a:pt x="112" y="305"/>
                  </a:cubicBezTo>
                  <a:cubicBezTo>
                    <a:pt x="112" y="314"/>
                    <a:pt x="120" y="321"/>
                    <a:pt x="129" y="321"/>
                  </a:cubicBezTo>
                  <a:cubicBezTo>
                    <a:pt x="129" y="321"/>
                    <a:pt x="129" y="321"/>
                    <a:pt x="129" y="321"/>
                  </a:cubicBezTo>
                  <a:cubicBezTo>
                    <a:pt x="138" y="321"/>
                    <a:pt x="146" y="314"/>
                    <a:pt x="146" y="305"/>
                  </a:cubicBezTo>
                  <a:cubicBezTo>
                    <a:pt x="146" y="173"/>
                    <a:pt x="146" y="173"/>
                    <a:pt x="146" y="173"/>
                  </a:cubicBezTo>
                  <a:cubicBezTo>
                    <a:pt x="146" y="174"/>
                    <a:pt x="147" y="175"/>
                    <a:pt x="149" y="175"/>
                  </a:cubicBezTo>
                  <a:cubicBezTo>
                    <a:pt x="151" y="176"/>
                    <a:pt x="153" y="177"/>
                    <a:pt x="155" y="177"/>
                  </a:cubicBezTo>
                  <a:cubicBezTo>
                    <a:pt x="160" y="177"/>
                    <a:pt x="165" y="174"/>
                    <a:pt x="168" y="170"/>
                  </a:cubicBezTo>
                  <a:cubicBezTo>
                    <a:pt x="207" y="97"/>
                    <a:pt x="153" y="64"/>
                    <a:pt x="135" y="53"/>
                  </a:cubicBezTo>
                  <a:close/>
                  <a:moveTo>
                    <a:pt x="112" y="127"/>
                  </a:moveTo>
                  <a:cubicBezTo>
                    <a:pt x="112" y="127"/>
                    <a:pt x="112" y="127"/>
                    <a:pt x="112" y="127"/>
                  </a:cubicBezTo>
                  <a:cubicBezTo>
                    <a:pt x="103" y="115"/>
                    <a:pt x="103" y="115"/>
                    <a:pt x="103" y="115"/>
                  </a:cubicBezTo>
                  <a:cubicBezTo>
                    <a:pt x="112" y="57"/>
                    <a:pt x="112" y="57"/>
                    <a:pt x="112" y="57"/>
                  </a:cubicBezTo>
                  <a:cubicBezTo>
                    <a:pt x="112" y="57"/>
                    <a:pt x="112" y="57"/>
                    <a:pt x="112" y="57"/>
                  </a:cubicBezTo>
                  <a:cubicBezTo>
                    <a:pt x="121" y="115"/>
                    <a:pt x="121" y="115"/>
                    <a:pt x="121" y="115"/>
                  </a:cubicBezTo>
                  <a:lnTo>
                    <a:pt x="112" y="127"/>
                  </a:lnTo>
                  <a:close/>
                  <a:moveTo>
                    <a:pt x="149" y="143"/>
                  </a:moveTo>
                  <a:cubicBezTo>
                    <a:pt x="149" y="103"/>
                    <a:pt x="149" y="103"/>
                    <a:pt x="149" y="103"/>
                  </a:cubicBezTo>
                  <a:cubicBezTo>
                    <a:pt x="154" y="113"/>
                    <a:pt x="156" y="126"/>
                    <a:pt x="149" y="143"/>
                  </a:cubicBezTo>
                  <a:close/>
                  <a:moveTo>
                    <a:pt x="149" y="143"/>
                  </a:moveTo>
                  <a:cubicBezTo>
                    <a:pt x="149" y="143"/>
                    <a:pt x="149" y="143"/>
                    <a:pt x="149" y="14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15">
              <a:extLst>
                <a:ext uri="{FF2B5EF4-FFF2-40B4-BE49-F238E27FC236}">
                  <a16:creationId xmlns:a16="http://schemas.microsoft.com/office/drawing/2014/main" id="{D4B5C20D-B48E-0C49-82CF-301147FCA831}"/>
                </a:ext>
              </a:extLst>
            </p:cNvPr>
            <p:cNvSpPr>
              <a:spLocks noEditPoints="1"/>
            </p:cNvSpPr>
            <p:nvPr/>
          </p:nvSpPr>
          <p:spPr bwMode="auto">
            <a:xfrm>
              <a:off x="4102094" y="3633792"/>
              <a:ext cx="119063" cy="120651"/>
            </a:xfrm>
            <a:custGeom>
              <a:avLst/>
              <a:gdLst/>
              <a:ahLst/>
              <a:cxnLst>
                <a:cxn ang="0">
                  <a:pos x="72" y="36"/>
                </a:cxn>
                <a:cxn ang="0">
                  <a:pos x="36" y="72"/>
                </a:cxn>
                <a:cxn ang="0">
                  <a:pos x="0" y="36"/>
                </a:cxn>
                <a:cxn ang="0">
                  <a:pos x="36" y="0"/>
                </a:cxn>
                <a:cxn ang="0">
                  <a:pos x="72" y="36"/>
                </a:cxn>
                <a:cxn ang="0">
                  <a:pos x="72" y="36"/>
                </a:cxn>
                <a:cxn ang="0">
                  <a:pos x="72" y="36"/>
                </a:cxn>
              </a:cxnLst>
              <a:rect l="0" t="0" r="r" b="b"/>
              <a:pathLst>
                <a:path w="72" h="72">
                  <a:moveTo>
                    <a:pt x="72" y="36"/>
                  </a:moveTo>
                  <a:cubicBezTo>
                    <a:pt x="72" y="56"/>
                    <a:pt x="56" y="72"/>
                    <a:pt x="36" y="72"/>
                  </a:cubicBezTo>
                  <a:cubicBezTo>
                    <a:pt x="16" y="72"/>
                    <a:pt x="0" y="56"/>
                    <a:pt x="0" y="36"/>
                  </a:cubicBezTo>
                  <a:cubicBezTo>
                    <a:pt x="0" y="16"/>
                    <a:pt x="16" y="0"/>
                    <a:pt x="36" y="0"/>
                  </a:cubicBezTo>
                  <a:cubicBezTo>
                    <a:pt x="56" y="0"/>
                    <a:pt x="72" y="16"/>
                    <a:pt x="72" y="36"/>
                  </a:cubicBezTo>
                  <a:close/>
                  <a:moveTo>
                    <a:pt x="72" y="36"/>
                  </a:moveTo>
                  <a:cubicBezTo>
                    <a:pt x="72" y="36"/>
                    <a:pt x="72" y="36"/>
                    <a:pt x="72" y="3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16">
              <a:extLst>
                <a:ext uri="{FF2B5EF4-FFF2-40B4-BE49-F238E27FC236}">
                  <a16:creationId xmlns:a16="http://schemas.microsoft.com/office/drawing/2014/main" id="{945F3F0A-F824-DC45-8C38-35F246098CB8}"/>
                </a:ext>
              </a:extLst>
            </p:cNvPr>
            <p:cNvSpPr>
              <a:spLocks noEditPoints="1"/>
            </p:cNvSpPr>
            <p:nvPr/>
          </p:nvSpPr>
          <p:spPr bwMode="auto">
            <a:xfrm>
              <a:off x="3703632" y="3632205"/>
              <a:ext cx="361950" cy="338138"/>
            </a:xfrm>
            <a:custGeom>
              <a:avLst/>
              <a:gdLst/>
              <a:ahLst/>
              <a:cxnLst>
                <a:cxn ang="0">
                  <a:pos x="197" y="203"/>
                </a:cxn>
                <a:cxn ang="0">
                  <a:pos x="20" y="203"/>
                </a:cxn>
                <a:cxn ang="0">
                  <a:pos x="0" y="182"/>
                </a:cxn>
                <a:cxn ang="0">
                  <a:pos x="0" y="20"/>
                </a:cxn>
                <a:cxn ang="0">
                  <a:pos x="20" y="0"/>
                </a:cxn>
                <a:cxn ang="0">
                  <a:pos x="197" y="0"/>
                </a:cxn>
                <a:cxn ang="0">
                  <a:pos x="218" y="20"/>
                </a:cxn>
                <a:cxn ang="0">
                  <a:pos x="218" y="182"/>
                </a:cxn>
                <a:cxn ang="0">
                  <a:pos x="197" y="203"/>
                </a:cxn>
                <a:cxn ang="0">
                  <a:pos x="20" y="13"/>
                </a:cxn>
                <a:cxn ang="0">
                  <a:pos x="13" y="20"/>
                </a:cxn>
                <a:cxn ang="0">
                  <a:pos x="13" y="182"/>
                </a:cxn>
                <a:cxn ang="0">
                  <a:pos x="20" y="189"/>
                </a:cxn>
                <a:cxn ang="0">
                  <a:pos x="197" y="189"/>
                </a:cxn>
                <a:cxn ang="0">
                  <a:pos x="204" y="182"/>
                </a:cxn>
                <a:cxn ang="0">
                  <a:pos x="204" y="20"/>
                </a:cxn>
                <a:cxn ang="0">
                  <a:pos x="197" y="13"/>
                </a:cxn>
                <a:cxn ang="0">
                  <a:pos x="20" y="13"/>
                </a:cxn>
                <a:cxn ang="0">
                  <a:pos x="20" y="13"/>
                </a:cxn>
                <a:cxn ang="0">
                  <a:pos x="20" y="13"/>
                </a:cxn>
              </a:cxnLst>
              <a:rect l="0" t="0" r="r" b="b"/>
              <a:pathLst>
                <a:path w="218" h="203">
                  <a:moveTo>
                    <a:pt x="197" y="203"/>
                  </a:moveTo>
                  <a:cubicBezTo>
                    <a:pt x="20" y="203"/>
                    <a:pt x="20" y="203"/>
                    <a:pt x="20" y="203"/>
                  </a:cubicBezTo>
                  <a:cubicBezTo>
                    <a:pt x="9" y="203"/>
                    <a:pt x="0" y="194"/>
                    <a:pt x="0" y="182"/>
                  </a:cubicBezTo>
                  <a:cubicBezTo>
                    <a:pt x="0" y="20"/>
                    <a:pt x="0" y="20"/>
                    <a:pt x="0" y="20"/>
                  </a:cubicBezTo>
                  <a:cubicBezTo>
                    <a:pt x="0" y="9"/>
                    <a:pt x="9" y="0"/>
                    <a:pt x="20" y="0"/>
                  </a:cubicBezTo>
                  <a:cubicBezTo>
                    <a:pt x="197" y="0"/>
                    <a:pt x="197" y="0"/>
                    <a:pt x="197" y="0"/>
                  </a:cubicBezTo>
                  <a:cubicBezTo>
                    <a:pt x="208" y="0"/>
                    <a:pt x="218" y="9"/>
                    <a:pt x="218" y="20"/>
                  </a:cubicBezTo>
                  <a:cubicBezTo>
                    <a:pt x="218" y="182"/>
                    <a:pt x="218" y="182"/>
                    <a:pt x="218" y="182"/>
                  </a:cubicBezTo>
                  <a:cubicBezTo>
                    <a:pt x="218" y="194"/>
                    <a:pt x="208" y="203"/>
                    <a:pt x="197" y="203"/>
                  </a:cubicBezTo>
                  <a:close/>
                  <a:moveTo>
                    <a:pt x="20" y="13"/>
                  </a:moveTo>
                  <a:cubicBezTo>
                    <a:pt x="16" y="13"/>
                    <a:pt x="13" y="16"/>
                    <a:pt x="13" y="20"/>
                  </a:cubicBezTo>
                  <a:cubicBezTo>
                    <a:pt x="13" y="182"/>
                    <a:pt x="13" y="182"/>
                    <a:pt x="13" y="182"/>
                  </a:cubicBezTo>
                  <a:cubicBezTo>
                    <a:pt x="13" y="186"/>
                    <a:pt x="16" y="189"/>
                    <a:pt x="20" y="189"/>
                  </a:cubicBezTo>
                  <a:cubicBezTo>
                    <a:pt x="197" y="189"/>
                    <a:pt x="197" y="189"/>
                    <a:pt x="197" y="189"/>
                  </a:cubicBezTo>
                  <a:cubicBezTo>
                    <a:pt x="201" y="189"/>
                    <a:pt x="204" y="186"/>
                    <a:pt x="204" y="182"/>
                  </a:cubicBezTo>
                  <a:cubicBezTo>
                    <a:pt x="204" y="20"/>
                    <a:pt x="204" y="20"/>
                    <a:pt x="204" y="20"/>
                  </a:cubicBezTo>
                  <a:cubicBezTo>
                    <a:pt x="204" y="16"/>
                    <a:pt x="201" y="13"/>
                    <a:pt x="197" y="13"/>
                  </a:cubicBezTo>
                  <a:lnTo>
                    <a:pt x="20" y="13"/>
                  </a:lnTo>
                  <a:close/>
                  <a:moveTo>
                    <a:pt x="20" y="13"/>
                  </a:moveTo>
                  <a:cubicBezTo>
                    <a:pt x="20" y="13"/>
                    <a:pt x="20" y="13"/>
                    <a:pt x="20" y="1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17">
              <a:extLst>
                <a:ext uri="{FF2B5EF4-FFF2-40B4-BE49-F238E27FC236}">
                  <a16:creationId xmlns:a16="http://schemas.microsoft.com/office/drawing/2014/main" id="{6FD75FB4-32BB-EC40-B2EA-2811DEE22768}"/>
                </a:ext>
              </a:extLst>
            </p:cNvPr>
            <p:cNvSpPr>
              <a:spLocks noEditPoints="1"/>
            </p:cNvSpPr>
            <p:nvPr/>
          </p:nvSpPr>
          <p:spPr bwMode="auto">
            <a:xfrm>
              <a:off x="3743319" y="4003680"/>
              <a:ext cx="96837" cy="93661"/>
            </a:xfrm>
            <a:custGeom>
              <a:avLst/>
              <a:gdLst/>
              <a:ahLst/>
              <a:cxnLst>
                <a:cxn ang="0">
                  <a:pos x="58" y="29"/>
                </a:cxn>
                <a:cxn ang="0">
                  <a:pos x="29" y="57"/>
                </a:cxn>
                <a:cxn ang="0">
                  <a:pos x="0" y="29"/>
                </a:cxn>
                <a:cxn ang="0">
                  <a:pos x="29" y="0"/>
                </a:cxn>
                <a:cxn ang="0">
                  <a:pos x="58" y="29"/>
                </a:cxn>
                <a:cxn ang="0">
                  <a:pos x="58" y="29"/>
                </a:cxn>
                <a:cxn ang="0">
                  <a:pos x="58" y="29"/>
                </a:cxn>
              </a:cxnLst>
              <a:rect l="0" t="0" r="r" b="b"/>
              <a:pathLst>
                <a:path w="58" h="57">
                  <a:moveTo>
                    <a:pt x="58" y="29"/>
                  </a:moveTo>
                  <a:cubicBezTo>
                    <a:pt x="58" y="45"/>
                    <a:pt x="45" y="57"/>
                    <a:pt x="29" y="57"/>
                  </a:cubicBezTo>
                  <a:cubicBezTo>
                    <a:pt x="13" y="57"/>
                    <a:pt x="0" y="45"/>
                    <a:pt x="0" y="29"/>
                  </a:cubicBezTo>
                  <a:cubicBezTo>
                    <a:pt x="0" y="13"/>
                    <a:pt x="13" y="0"/>
                    <a:pt x="29" y="0"/>
                  </a:cubicBezTo>
                  <a:cubicBezTo>
                    <a:pt x="45" y="0"/>
                    <a:pt x="58" y="13"/>
                    <a:pt x="58" y="29"/>
                  </a:cubicBezTo>
                  <a:close/>
                  <a:moveTo>
                    <a:pt x="58" y="29"/>
                  </a:moveTo>
                  <a:cubicBezTo>
                    <a:pt x="58" y="29"/>
                    <a:pt x="58" y="29"/>
                    <a:pt x="58" y="29"/>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18">
              <a:extLst>
                <a:ext uri="{FF2B5EF4-FFF2-40B4-BE49-F238E27FC236}">
                  <a16:creationId xmlns:a16="http://schemas.microsoft.com/office/drawing/2014/main" id="{6FF80744-5769-FE46-B694-2DD7C233C2D6}"/>
                </a:ext>
              </a:extLst>
            </p:cNvPr>
            <p:cNvSpPr>
              <a:spLocks noEditPoints="1"/>
            </p:cNvSpPr>
            <p:nvPr/>
          </p:nvSpPr>
          <p:spPr bwMode="auto">
            <a:xfrm>
              <a:off x="3695694" y="4100518"/>
              <a:ext cx="192088" cy="106363"/>
            </a:xfrm>
            <a:custGeom>
              <a:avLst/>
              <a:gdLst/>
              <a:ahLst/>
              <a:cxnLst>
                <a:cxn ang="0">
                  <a:pos x="25" y="64"/>
                </a:cxn>
                <a:cxn ang="0">
                  <a:pos x="29" y="44"/>
                </a:cxn>
                <a:cxn ang="0">
                  <a:pos x="29" y="64"/>
                </a:cxn>
                <a:cxn ang="0">
                  <a:pos x="58" y="64"/>
                </a:cxn>
                <a:cxn ang="0">
                  <a:pos x="51" y="54"/>
                </a:cxn>
                <a:cxn ang="0">
                  <a:pos x="58" y="8"/>
                </a:cxn>
                <a:cxn ang="0">
                  <a:pos x="58" y="8"/>
                </a:cxn>
                <a:cxn ang="0">
                  <a:pos x="65" y="54"/>
                </a:cxn>
                <a:cxn ang="0">
                  <a:pos x="58" y="64"/>
                </a:cxn>
                <a:cxn ang="0">
                  <a:pos x="87" y="64"/>
                </a:cxn>
                <a:cxn ang="0">
                  <a:pos x="87" y="44"/>
                </a:cxn>
                <a:cxn ang="0">
                  <a:pos x="91" y="64"/>
                </a:cxn>
                <a:cxn ang="0">
                  <a:pos x="114" y="64"/>
                </a:cxn>
                <a:cxn ang="0">
                  <a:pos x="77" y="5"/>
                </a:cxn>
                <a:cxn ang="0">
                  <a:pos x="76" y="5"/>
                </a:cxn>
                <a:cxn ang="0">
                  <a:pos x="65" y="0"/>
                </a:cxn>
                <a:cxn ang="0">
                  <a:pos x="58" y="7"/>
                </a:cxn>
                <a:cxn ang="0">
                  <a:pos x="51" y="0"/>
                </a:cxn>
                <a:cxn ang="0">
                  <a:pos x="51" y="0"/>
                </a:cxn>
                <a:cxn ang="0">
                  <a:pos x="40" y="5"/>
                </a:cxn>
                <a:cxn ang="0">
                  <a:pos x="39" y="5"/>
                </a:cxn>
                <a:cxn ang="0">
                  <a:pos x="2" y="64"/>
                </a:cxn>
                <a:cxn ang="0">
                  <a:pos x="25" y="64"/>
                </a:cxn>
                <a:cxn ang="0">
                  <a:pos x="25" y="64"/>
                </a:cxn>
                <a:cxn ang="0">
                  <a:pos x="25" y="64"/>
                </a:cxn>
              </a:cxnLst>
              <a:rect l="0" t="0" r="r" b="b"/>
              <a:pathLst>
                <a:path w="116" h="64">
                  <a:moveTo>
                    <a:pt x="25" y="64"/>
                  </a:moveTo>
                  <a:cubicBezTo>
                    <a:pt x="24" y="56"/>
                    <a:pt x="26" y="49"/>
                    <a:pt x="29" y="44"/>
                  </a:cubicBezTo>
                  <a:cubicBezTo>
                    <a:pt x="29" y="64"/>
                    <a:pt x="29" y="64"/>
                    <a:pt x="29" y="64"/>
                  </a:cubicBezTo>
                  <a:cubicBezTo>
                    <a:pt x="58" y="64"/>
                    <a:pt x="58" y="64"/>
                    <a:pt x="58" y="64"/>
                  </a:cubicBezTo>
                  <a:cubicBezTo>
                    <a:pt x="51" y="54"/>
                    <a:pt x="51" y="54"/>
                    <a:pt x="51" y="54"/>
                  </a:cubicBezTo>
                  <a:cubicBezTo>
                    <a:pt x="58" y="8"/>
                    <a:pt x="58" y="8"/>
                    <a:pt x="58" y="8"/>
                  </a:cubicBezTo>
                  <a:cubicBezTo>
                    <a:pt x="58" y="8"/>
                    <a:pt x="58" y="8"/>
                    <a:pt x="58" y="8"/>
                  </a:cubicBezTo>
                  <a:cubicBezTo>
                    <a:pt x="65" y="54"/>
                    <a:pt x="65" y="54"/>
                    <a:pt x="65" y="54"/>
                  </a:cubicBezTo>
                  <a:cubicBezTo>
                    <a:pt x="58" y="64"/>
                    <a:pt x="58" y="64"/>
                    <a:pt x="58" y="64"/>
                  </a:cubicBezTo>
                  <a:cubicBezTo>
                    <a:pt x="87" y="64"/>
                    <a:pt x="87" y="64"/>
                    <a:pt x="87" y="64"/>
                  </a:cubicBezTo>
                  <a:cubicBezTo>
                    <a:pt x="87" y="44"/>
                    <a:pt x="87" y="44"/>
                    <a:pt x="87" y="44"/>
                  </a:cubicBezTo>
                  <a:cubicBezTo>
                    <a:pt x="90" y="49"/>
                    <a:pt x="92" y="56"/>
                    <a:pt x="91" y="64"/>
                  </a:cubicBezTo>
                  <a:cubicBezTo>
                    <a:pt x="114" y="64"/>
                    <a:pt x="114" y="64"/>
                    <a:pt x="114" y="64"/>
                  </a:cubicBezTo>
                  <a:cubicBezTo>
                    <a:pt x="116" y="29"/>
                    <a:pt x="88" y="12"/>
                    <a:pt x="77" y="5"/>
                  </a:cubicBezTo>
                  <a:cubicBezTo>
                    <a:pt x="77" y="5"/>
                    <a:pt x="76" y="5"/>
                    <a:pt x="76" y="5"/>
                  </a:cubicBezTo>
                  <a:cubicBezTo>
                    <a:pt x="72" y="2"/>
                    <a:pt x="69" y="1"/>
                    <a:pt x="65" y="0"/>
                  </a:cubicBezTo>
                  <a:cubicBezTo>
                    <a:pt x="58" y="7"/>
                    <a:pt x="58" y="7"/>
                    <a:pt x="58" y="7"/>
                  </a:cubicBezTo>
                  <a:cubicBezTo>
                    <a:pt x="51" y="0"/>
                    <a:pt x="51" y="0"/>
                    <a:pt x="51" y="0"/>
                  </a:cubicBezTo>
                  <a:cubicBezTo>
                    <a:pt x="51" y="0"/>
                    <a:pt x="51" y="0"/>
                    <a:pt x="51" y="0"/>
                  </a:cubicBezTo>
                  <a:cubicBezTo>
                    <a:pt x="47" y="1"/>
                    <a:pt x="44" y="2"/>
                    <a:pt x="40" y="5"/>
                  </a:cubicBezTo>
                  <a:cubicBezTo>
                    <a:pt x="40" y="5"/>
                    <a:pt x="39" y="5"/>
                    <a:pt x="39" y="5"/>
                  </a:cubicBezTo>
                  <a:cubicBezTo>
                    <a:pt x="28" y="12"/>
                    <a:pt x="0" y="29"/>
                    <a:pt x="2" y="64"/>
                  </a:cubicBezTo>
                  <a:lnTo>
                    <a:pt x="25" y="64"/>
                  </a:lnTo>
                  <a:close/>
                  <a:moveTo>
                    <a:pt x="25" y="64"/>
                  </a:moveTo>
                  <a:cubicBezTo>
                    <a:pt x="25" y="64"/>
                    <a:pt x="25" y="64"/>
                    <a:pt x="25" y="6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19">
              <a:extLst>
                <a:ext uri="{FF2B5EF4-FFF2-40B4-BE49-F238E27FC236}">
                  <a16:creationId xmlns:a16="http://schemas.microsoft.com/office/drawing/2014/main" id="{A0EE13D8-3DAE-774B-846E-223E8D956261}"/>
                </a:ext>
              </a:extLst>
            </p:cNvPr>
            <p:cNvSpPr>
              <a:spLocks noEditPoints="1"/>
            </p:cNvSpPr>
            <p:nvPr/>
          </p:nvSpPr>
          <p:spPr bwMode="auto">
            <a:xfrm>
              <a:off x="3929057" y="4003680"/>
              <a:ext cx="93662" cy="93661"/>
            </a:xfrm>
            <a:custGeom>
              <a:avLst/>
              <a:gdLst/>
              <a:ahLst/>
              <a:cxnLst>
                <a:cxn ang="0">
                  <a:pos x="57" y="29"/>
                </a:cxn>
                <a:cxn ang="0">
                  <a:pos x="28" y="57"/>
                </a:cxn>
                <a:cxn ang="0">
                  <a:pos x="0" y="29"/>
                </a:cxn>
                <a:cxn ang="0">
                  <a:pos x="28" y="0"/>
                </a:cxn>
                <a:cxn ang="0">
                  <a:pos x="57" y="29"/>
                </a:cxn>
                <a:cxn ang="0">
                  <a:pos x="57" y="29"/>
                </a:cxn>
                <a:cxn ang="0">
                  <a:pos x="57" y="29"/>
                </a:cxn>
              </a:cxnLst>
              <a:rect l="0" t="0" r="r" b="b"/>
              <a:pathLst>
                <a:path w="57" h="57">
                  <a:moveTo>
                    <a:pt x="57" y="29"/>
                  </a:moveTo>
                  <a:cubicBezTo>
                    <a:pt x="57" y="45"/>
                    <a:pt x="44" y="57"/>
                    <a:pt x="28" y="57"/>
                  </a:cubicBezTo>
                  <a:cubicBezTo>
                    <a:pt x="13" y="57"/>
                    <a:pt x="0" y="45"/>
                    <a:pt x="0" y="29"/>
                  </a:cubicBezTo>
                  <a:cubicBezTo>
                    <a:pt x="0" y="13"/>
                    <a:pt x="13" y="0"/>
                    <a:pt x="28" y="0"/>
                  </a:cubicBezTo>
                  <a:cubicBezTo>
                    <a:pt x="44" y="0"/>
                    <a:pt x="57" y="13"/>
                    <a:pt x="57" y="29"/>
                  </a:cubicBezTo>
                  <a:close/>
                  <a:moveTo>
                    <a:pt x="57" y="29"/>
                  </a:moveTo>
                  <a:cubicBezTo>
                    <a:pt x="57" y="29"/>
                    <a:pt x="57" y="29"/>
                    <a:pt x="57" y="29"/>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20">
              <a:extLst>
                <a:ext uri="{FF2B5EF4-FFF2-40B4-BE49-F238E27FC236}">
                  <a16:creationId xmlns:a16="http://schemas.microsoft.com/office/drawing/2014/main" id="{A12CF0B1-1790-F045-964E-CB4D4BC778BF}"/>
                </a:ext>
              </a:extLst>
            </p:cNvPr>
            <p:cNvSpPr>
              <a:spLocks noEditPoints="1"/>
            </p:cNvSpPr>
            <p:nvPr/>
          </p:nvSpPr>
          <p:spPr bwMode="auto">
            <a:xfrm>
              <a:off x="3879844" y="4100518"/>
              <a:ext cx="192088" cy="106363"/>
            </a:xfrm>
            <a:custGeom>
              <a:avLst/>
              <a:gdLst/>
              <a:ahLst/>
              <a:cxnLst>
                <a:cxn ang="0">
                  <a:pos x="25" y="64"/>
                </a:cxn>
                <a:cxn ang="0">
                  <a:pos x="29" y="44"/>
                </a:cxn>
                <a:cxn ang="0">
                  <a:pos x="29" y="64"/>
                </a:cxn>
                <a:cxn ang="0">
                  <a:pos x="58" y="64"/>
                </a:cxn>
                <a:cxn ang="0">
                  <a:pos x="51" y="54"/>
                </a:cxn>
                <a:cxn ang="0">
                  <a:pos x="58" y="8"/>
                </a:cxn>
                <a:cxn ang="0">
                  <a:pos x="58" y="8"/>
                </a:cxn>
                <a:cxn ang="0">
                  <a:pos x="65" y="54"/>
                </a:cxn>
                <a:cxn ang="0">
                  <a:pos x="59" y="64"/>
                </a:cxn>
                <a:cxn ang="0">
                  <a:pos x="88" y="64"/>
                </a:cxn>
                <a:cxn ang="0">
                  <a:pos x="88" y="44"/>
                </a:cxn>
                <a:cxn ang="0">
                  <a:pos x="92" y="64"/>
                </a:cxn>
                <a:cxn ang="0">
                  <a:pos x="114" y="64"/>
                </a:cxn>
                <a:cxn ang="0">
                  <a:pos x="77" y="5"/>
                </a:cxn>
                <a:cxn ang="0">
                  <a:pos x="76" y="5"/>
                </a:cxn>
                <a:cxn ang="0">
                  <a:pos x="66" y="0"/>
                </a:cxn>
                <a:cxn ang="0">
                  <a:pos x="58" y="7"/>
                </a:cxn>
                <a:cxn ang="0">
                  <a:pos x="52" y="0"/>
                </a:cxn>
                <a:cxn ang="0">
                  <a:pos x="51" y="0"/>
                </a:cxn>
                <a:cxn ang="0">
                  <a:pos x="41" y="5"/>
                </a:cxn>
                <a:cxn ang="0">
                  <a:pos x="39" y="5"/>
                </a:cxn>
                <a:cxn ang="0">
                  <a:pos x="3" y="64"/>
                </a:cxn>
                <a:cxn ang="0">
                  <a:pos x="25" y="64"/>
                </a:cxn>
                <a:cxn ang="0">
                  <a:pos x="25" y="64"/>
                </a:cxn>
                <a:cxn ang="0">
                  <a:pos x="25" y="64"/>
                </a:cxn>
              </a:cxnLst>
              <a:rect l="0" t="0" r="r" b="b"/>
              <a:pathLst>
                <a:path w="116" h="64">
                  <a:moveTo>
                    <a:pt x="25" y="64"/>
                  </a:moveTo>
                  <a:cubicBezTo>
                    <a:pt x="24" y="56"/>
                    <a:pt x="26" y="49"/>
                    <a:pt x="29" y="44"/>
                  </a:cubicBezTo>
                  <a:cubicBezTo>
                    <a:pt x="29" y="64"/>
                    <a:pt x="29" y="64"/>
                    <a:pt x="29" y="64"/>
                  </a:cubicBezTo>
                  <a:cubicBezTo>
                    <a:pt x="58" y="64"/>
                    <a:pt x="58" y="64"/>
                    <a:pt x="58" y="64"/>
                  </a:cubicBezTo>
                  <a:cubicBezTo>
                    <a:pt x="51" y="54"/>
                    <a:pt x="51" y="54"/>
                    <a:pt x="51" y="54"/>
                  </a:cubicBezTo>
                  <a:cubicBezTo>
                    <a:pt x="58" y="8"/>
                    <a:pt x="58" y="8"/>
                    <a:pt x="58" y="8"/>
                  </a:cubicBezTo>
                  <a:cubicBezTo>
                    <a:pt x="58" y="8"/>
                    <a:pt x="58" y="8"/>
                    <a:pt x="58" y="8"/>
                  </a:cubicBezTo>
                  <a:cubicBezTo>
                    <a:pt x="65" y="54"/>
                    <a:pt x="65" y="54"/>
                    <a:pt x="65" y="54"/>
                  </a:cubicBezTo>
                  <a:cubicBezTo>
                    <a:pt x="59" y="64"/>
                    <a:pt x="59" y="64"/>
                    <a:pt x="59" y="64"/>
                  </a:cubicBezTo>
                  <a:cubicBezTo>
                    <a:pt x="88" y="64"/>
                    <a:pt x="88" y="64"/>
                    <a:pt x="88" y="64"/>
                  </a:cubicBezTo>
                  <a:cubicBezTo>
                    <a:pt x="88" y="44"/>
                    <a:pt x="88" y="44"/>
                    <a:pt x="88" y="44"/>
                  </a:cubicBezTo>
                  <a:cubicBezTo>
                    <a:pt x="91" y="49"/>
                    <a:pt x="92" y="56"/>
                    <a:pt x="92" y="64"/>
                  </a:cubicBezTo>
                  <a:cubicBezTo>
                    <a:pt x="114" y="64"/>
                    <a:pt x="114" y="64"/>
                    <a:pt x="114" y="64"/>
                  </a:cubicBezTo>
                  <a:cubicBezTo>
                    <a:pt x="116" y="29"/>
                    <a:pt x="88" y="12"/>
                    <a:pt x="77" y="5"/>
                  </a:cubicBezTo>
                  <a:cubicBezTo>
                    <a:pt x="77" y="5"/>
                    <a:pt x="76" y="5"/>
                    <a:pt x="76" y="5"/>
                  </a:cubicBezTo>
                  <a:cubicBezTo>
                    <a:pt x="73" y="2"/>
                    <a:pt x="69" y="1"/>
                    <a:pt x="66" y="0"/>
                  </a:cubicBezTo>
                  <a:cubicBezTo>
                    <a:pt x="58" y="7"/>
                    <a:pt x="58" y="7"/>
                    <a:pt x="58" y="7"/>
                  </a:cubicBezTo>
                  <a:cubicBezTo>
                    <a:pt x="52" y="0"/>
                    <a:pt x="52" y="0"/>
                    <a:pt x="52" y="0"/>
                  </a:cubicBezTo>
                  <a:cubicBezTo>
                    <a:pt x="51" y="0"/>
                    <a:pt x="51" y="0"/>
                    <a:pt x="51" y="0"/>
                  </a:cubicBezTo>
                  <a:cubicBezTo>
                    <a:pt x="48" y="1"/>
                    <a:pt x="44" y="2"/>
                    <a:pt x="41" y="5"/>
                  </a:cubicBezTo>
                  <a:cubicBezTo>
                    <a:pt x="40" y="5"/>
                    <a:pt x="40" y="5"/>
                    <a:pt x="39" y="5"/>
                  </a:cubicBezTo>
                  <a:cubicBezTo>
                    <a:pt x="28" y="12"/>
                    <a:pt x="0" y="29"/>
                    <a:pt x="3" y="64"/>
                  </a:cubicBezTo>
                  <a:lnTo>
                    <a:pt x="25" y="64"/>
                  </a:lnTo>
                  <a:close/>
                  <a:moveTo>
                    <a:pt x="25" y="64"/>
                  </a:moveTo>
                  <a:cubicBezTo>
                    <a:pt x="25" y="64"/>
                    <a:pt x="25" y="64"/>
                    <a:pt x="25" y="6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Rectangle 21">
              <a:extLst>
                <a:ext uri="{FF2B5EF4-FFF2-40B4-BE49-F238E27FC236}">
                  <a16:creationId xmlns:a16="http://schemas.microsoft.com/office/drawing/2014/main" id="{370D9BF9-F1C3-534C-B5E2-97AF3F87F2F4}"/>
                </a:ext>
              </a:extLst>
            </p:cNvPr>
            <p:cNvSpPr>
              <a:spLocks noChangeArrowheads="1"/>
            </p:cNvSpPr>
            <p:nvPr/>
          </p:nvSpPr>
          <p:spPr bwMode="auto">
            <a:xfrm>
              <a:off x="3681406" y="4222759"/>
              <a:ext cx="542925" cy="666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22">
              <a:extLst>
                <a:ext uri="{FF2B5EF4-FFF2-40B4-BE49-F238E27FC236}">
                  <a16:creationId xmlns:a16="http://schemas.microsoft.com/office/drawing/2014/main" id="{10194A76-DD4B-494A-BEC8-048034D352B9}"/>
                </a:ext>
              </a:extLst>
            </p:cNvPr>
            <p:cNvSpPr>
              <a:spLocks noEditPoints="1"/>
            </p:cNvSpPr>
            <p:nvPr/>
          </p:nvSpPr>
          <p:spPr bwMode="auto">
            <a:xfrm>
              <a:off x="3795713" y="3709988"/>
              <a:ext cx="177800" cy="179388"/>
            </a:xfrm>
            <a:custGeom>
              <a:avLst/>
              <a:gdLst/>
              <a:ahLst/>
              <a:cxnLst>
                <a:cxn ang="0">
                  <a:pos x="103" y="61"/>
                </a:cxn>
                <a:cxn ang="0">
                  <a:pos x="97" y="59"/>
                </a:cxn>
                <a:cxn ang="0">
                  <a:pos x="97" y="46"/>
                </a:cxn>
                <a:cxn ang="0">
                  <a:pos x="102" y="44"/>
                </a:cxn>
                <a:cxn ang="0">
                  <a:pos x="105" y="35"/>
                </a:cxn>
                <a:cxn ang="0">
                  <a:pos x="102" y="28"/>
                </a:cxn>
                <a:cxn ang="0">
                  <a:pos x="93" y="24"/>
                </a:cxn>
                <a:cxn ang="0">
                  <a:pos x="88" y="27"/>
                </a:cxn>
                <a:cxn ang="0">
                  <a:pos x="78" y="18"/>
                </a:cxn>
                <a:cxn ang="0">
                  <a:pos x="81" y="13"/>
                </a:cxn>
                <a:cxn ang="0">
                  <a:pos x="76" y="4"/>
                </a:cxn>
                <a:cxn ang="0">
                  <a:pos x="69" y="1"/>
                </a:cxn>
                <a:cxn ang="0">
                  <a:pos x="60" y="5"/>
                </a:cxn>
                <a:cxn ang="0">
                  <a:pos x="58" y="11"/>
                </a:cxn>
                <a:cxn ang="0">
                  <a:pos x="46" y="11"/>
                </a:cxn>
                <a:cxn ang="0">
                  <a:pos x="43" y="6"/>
                </a:cxn>
                <a:cxn ang="0">
                  <a:pos x="34" y="3"/>
                </a:cxn>
                <a:cxn ang="0">
                  <a:pos x="27" y="6"/>
                </a:cxn>
                <a:cxn ang="0">
                  <a:pos x="24" y="15"/>
                </a:cxn>
                <a:cxn ang="0">
                  <a:pos x="26" y="20"/>
                </a:cxn>
                <a:cxn ang="0">
                  <a:pos x="18" y="30"/>
                </a:cxn>
                <a:cxn ang="0">
                  <a:pos x="12" y="28"/>
                </a:cxn>
                <a:cxn ang="0">
                  <a:pos x="3" y="32"/>
                </a:cxn>
                <a:cxn ang="0">
                  <a:pos x="1" y="39"/>
                </a:cxn>
                <a:cxn ang="0">
                  <a:pos x="1" y="44"/>
                </a:cxn>
                <a:cxn ang="0">
                  <a:pos x="5" y="48"/>
                </a:cxn>
                <a:cxn ang="0">
                  <a:pos x="10" y="50"/>
                </a:cxn>
                <a:cxn ang="0">
                  <a:pos x="11" y="62"/>
                </a:cxn>
                <a:cxn ang="0">
                  <a:pos x="5" y="65"/>
                </a:cxn>
                <a:cxn ang="0">
                  <a:pos x="2" y="74"/>
                </a:cxn>
                <a:cxn ang="0">
                  <a:pos x="5" y="81"/>
                </a:cxn>
                <a:cxn ang="0">
                  <a:pos x="14" y="84"/>
                </a:cxn>
                <a:cxn ang="0">
                  <a:pos x="20" y="82"/>
                </a:cxn>
                <a:cxn ang="0">
                  <a:pos x="29" y="90"/>
                </a:cxn>
                <a:cxn ang="0">
                  <a:pos x="27" y="96"/>
                </a:cxn>
                <a:cxn ang="0">
                  <a:pos x="27" y="101"/>
                </a:cxn>
                <a:cxn ang="0">
                  <a:pos x="31" y="105"/>
                </a:cxn>
                <a:cxn ang="0">
                  <a:pos x="38" y="107"/>
                </a:cxn>
                <a:cxn ang="0">
                  <a:pos x="43" y="107"/>
                </a:cxn>
                <a:cxn ang="0">
                  <a:pos x="47" y="103"/>
                </a:cxn>
                <a:cxn ang="0">
                  <a:pos x="49" y="98"/>
                </a:cxn>
                <a:cxn ang="0">
                  <a:pos x="62" y="97"/>
                </a:cxn>
                <a:cxn ang="0">
                  <a:pos x="64" y="103"/>
                </a:cxn>
                <a:cxn ang="0">
                  <a:pos x="73" y="106"/>
                </a:cxn>
                <a:cxn ang="0">
                  <a:pos x="80" y="103"/>
                </a:cxn>
                <a:cxn ang="0">
                  <a:pos x="84" y="94"/>
                </a:cxn>
                <a:cxn ang="0">
                  <a:pos x="81" y="88"/>
                </a:cxn>
                <a:cxn ang="0">
                  <a:pos x="90" y="79"/>
                </a:cxn>
                <a:cxn ang="0">
                  <a:pos x="95" y="81"/>
                </a:cxn>
                <a:cxn ang="0">
                  <a:pos x="101" y="81"/>
                </a:cxn>
                <a:cxn ang="0">
                  <a:pos x="104" y="77"/>
                </a:cxn>
                <a:cxn ang="0">
                  <a:pos x="107" y="70"/>
                </a:cxn>
                <a:cxn ang="0">
                  <a:pos x="103" y="61"/>
                </a:cxn>
                <a:cxn ang="0">
                  <a:pos x="65" y="79"/>
                </a:cxn>
                <a:cxn ang="0">
                  <a:pos x="54" y="81"/>
                </a:cxn>
                <a:cxn ang="0">
                  <a:pos x="29" y="66"/>
                </a:cxn>
                <a:cxn ang="0">
                  <a:pos x="42" y="30"/>
                </a:cxn>
                <a:cxn ang="0">
                  <a:pos x="54" y="27"/>
                </a:cxn>
                <a:cxn ang="0">
                  <a:pos x="78" y="43"/>
                </a:cxn>
                <a:cxn ang="0">
                  <a:pos x="65" y="79"/>
                </a:cxn>
                <a:cxn ang="0">
                  <a:pos x="65" y="79"/>
                </a:cxn>
                <a:cxn ang="0">
                  <a:pos x="65" y="79"/>
                </a:cxn>
              </a:cxnLst>
              <a:rect l="0" t="0" r="r" b="b"/>
              <a:pathLst>
                <a:path w="108" h="108">
                  <a:moveTo>
                    <a:pt x="103" y="61"/>
                  </a:moveTo>
                  <a:cubicBezTo>
                    <a:pt x="97" y="59"/>
                    <a:pt x="97" y="59"/>
                    <a:pt x="97" y="59"/>
                  </a:cubicBezTo>
                  <a:cubicBezTo>
                    <a:pt x="98" y="55"/>
                    <a:pt x="97" y="51"/>
                    <a:pt x="97" y="46"/>
                  </a:cubicBezTo>
                  <a:cubicBezTo>
                    <a:pt x="102" y="44"/>
                    <a:pt x="102" y="44"/>
                    <a:pt x="102" y="44"/>
                  </a:cubicBezTo>
                  <a:cubicBezTo>
                    <a:pt x="106" y="42"/>
                    <a:pt x="107" y="38"/>
                    <a:pt x="105" y="35"/>
                  </a:cubicBezTo>
                  <a:cubicBezTo>
                    <a:pt x="102" y="28"/>
                    <a:pt x="102" y="28"/>
                    <a:pt x="102" y="28"/>
                  </a:cubicBezTo>
                  <a:cubicBezTo>
                    <a:pt x="101" y="24"/>
                    <a:pt x="97" y="23"/>
                    <a:pt x="93" y="24"/>
                  </a:cubicBezTo>
                  <a:cubicBezTo>
                    <a:pt x="88" y="27"/>
                    <a:pt x="88" y="27"/>
                    <a:pt x="88" y="27"/>
                  </a:cubicBezTo>
                  <a:cubicBezTo>
                    <a:pt x="85" y="24"/>
                    <a:pt x="82" y="21"/>
                    <a:pt x="78" y="18"/>
                  </a:cubicBezTo>
                  <a:cubicBezTo>
                    <a:pt x="81" y="13"/>
                    <a:pt x="81" y="13"/>
                    <a:pt x="81" y="13"/>
                  </a:cubicBezTo>
                  <a:cubicBezTo>
                    <a:pt x="82" y="9"/>
                    <a:pt x="80" y="5"/>
                    <a:pt x="76" y="4"/>
                  </a:cubicBezTo>
                  <a:cubicBezTo>
                    <a:pt x="69" y="1"/>
                    <a:pt x="69" y="1"/>
                    <a:pt x="69" y="1"/>
                  </a:cubicBezTo>
                  <a:cubicBezTo>
                    <a:pt x="66" y="0"/>
                    <a:pt x="62" y="2"/>
                    <a:pt x="60" y="5"/>
                  </a:cubicBezTo>
                  <a:cubicBezTo>
                    <a:pt x="58" y="11"/>
                    <a:pt x="58" y="11"/>
                    <a:pt x="58" y="11"/>
                  </a:cubicBezTo>
                  <a:cubicBezTo>
                    <a:pt x="54" y="10"/>
                    <a:pt x="50" y="11"/>
                    <a:pt x="46" y="11"/>
                  </a:cubicBezTo>
                  <a:cubicBezTo>
                    <a:pt x="43" y="6"/>
                    <a:pt x="43" y="6"/>
                    <a:pt x="43" y="6"/>
                  </a:cubicBezTo>
                  <a:cubicBezTo>
                    <a:pt x="42" y="2"/>
                    <a:pt x="38" y="1"/>
                    <a:pt x="34" y="3"/>
                  </a:cubicBezTo>
                  <a:cubicBezTo>
                    <a:pt x="27" y="6"/>
                    <a:pt x="27" y="6"/>
                    <a:pt x="27" y="6"/>
                  </a:cubicBezTo>
                  <a:cubicBezTo>
                    <a:pt x="24" y="7"/>
                    <a:pt x="22" y="11"/>
                    <a:pt x="24" y="15"/>
                  </a:cubicBezTo>
                  <a:cubicBezTo>
                    <a:pt x="26" y="20"/>
                    <a:pt x="26" y="20"/>
                    <a:pt x="26" y="20"/>
                  </a:cubicBezTo>
                  <a:cubicBezTo>
                    <a:pt x="23" y="23"/>
                    <a:pt x="20" y="26"/>
                    <a:pt x="18" y="30"/>
                  </a:cubicBezTo>
                  <a:cubicBezTo>
                    <a:pt x="12" y="28"/>
                    <a:pt x="12" y="28"/>
                    <a:pt x="12" y="28"/>
                  </a:cubicBezTo>
                  <a:cubicBezTo>
                    <a:pt x="9" y="26"/>
                    <a:pt x="4" y="28"/>
                    <a:pt x="3" y="32"/>
                  </a:cubicBezTo>
                  <a:cubicBezTo>
                    <a:pt x="1" y="39"/>
                    <a:pt x="1" y="39"/>
                    <a:pt x="1" y="39"/>
                  </a:cubicBezTo>
                  <a:cubicBezTo>
                    <a:pt x="0" y="41"/>
                    <a:pt x="0" y="42"/>
                    <a:pt x="1" y="44"/>
                  </a:cubicBezTo>
                  <a:cubicBezTo>
                    <a:pt x="2" y="46"/>
                    <a:pt x="3" y="47"/>
                    <a:pt x="5" y="48"/>
                  </a:cubicBezTo>
                  <a:cubicBezTo>
                    <a:pt x="10" y="50"/>
                    <a:pt x="10" y="50"/>
                    <a:pt x="10" y="50"/>
                  </a:cubicBezTo>
                  <a:cubicBezTo>
                    <a:pt x="10" y="54"/>
                    <a:pt x="10" y="58"/>
                    <a:pt x="11" y="62"/>
                  </a:cubicBezTo>
                  <a:cubicBezTo>
                    <a:pt x="5" y="65"/>
                    <a:pt x="5" y="65"/>
                    <a:pt x="5" y="65"/>
                  </a:cubicBezTo>
                  <a:cubicBezTo>
                    <a:pt x="2" y="66"/>
                    <a:pt x="0" y="71"/>
                    <a:pt x="2" y="74"/>
                  </a:cubicBezTo>
                  <a:cubicBezTo>
                    <a:pt x="5" y="81"/>
                    <a:pt x="5" y="81"/>
                    <a:pt x="5" y="81"/>
                  </a:cubicBezTo>
                  <a:cubicBezTo>
                    <a:pt x="7" y="84"/>
                    <a:pt x="11" y="86"/>
                    <a:pt x="14" y="84"/>
                  </a:cubicBezTo>
                  <a:cubicBezTo>
                    <a:pt x="20" y="82"/>
                    <a:pt x="20" y="82"/>
                    <a:pt x="20" y="82"/>
                  </a:cubicBezTo>
                  <a:cubicBezTo>
                    <a:pt x="22" y="85"/>
                    <a:pt x="26" y="88"/>
                    <a:pt x="29" y="90"/>
                  </a:cubicBezTo>
                  <a:cubicBezTo>
                    <a:pt x="27" y="96"/>
                    <a:pt x="27" y="96"/>
                    <a:pt x="27" y="96"/>
                  </a:cubicBezTo>
                  <a:cubicBezTo>
                    <a:pt x="26" y="98"/>
                    <a:pt x="26" y="100"/>
                    <a:pt x="27" y="101"/>
                  </a:cubicBezTo>
                  <a:cubicBezTo>
                    <a:pt x="28" y="103"/>
                    <a:pt x="29" y="104"/>
                    <a:pt x="31" y="105"/>
                  </a:cubicBezTo>
                  <a:cubicBezTo>
                    <a:pt x="38" y="107"/>
                    <a:pt x="38" y="107"/>
                    <a:pt x="38" y="107"/>
                  </a:cubicBezTo>
                  <a:cubicBezTo>
                    <a:pt x="40" y="108"/>
                    <a:pt x="42" y="108"/>
                    <a:pt x="43" y="107"/>
                  </a:cubicBezTo>
                  <a:cubicBezTo>
                    <a:pt x="45" y="107"/>
                    <a:pt x="46" y="105"/>
                    <a:pt x="47" y="103"/>
                  </a:cubicBezTo>
                  <a:cubicBezTo>
                    <a:pt x="49" y="98"/>
                    <a:pt x="49" y="98"/>
                    <a:pt x="49" y="98"/>
                  </a:cubicBezTo>
                  <a:cubicBezTo>
                    <a:pt x="53" y="98"/>
                    <a:pt x="57" y="98"/>
                    <a:pt x="62" y="97"/>
                  </a:cubicBezTo>
                  <a:cubicBezTo>
                    <a:pt x="64" y="103"/>
                    <a:pt x="64" y="103"/>
                    <a:pt x="64" y="103"/>
                  </a:cubicBezTo>
                  <a:cubicBezTo>
                    <a:pt x="66" y="106"/>
                    <a:pt x="70" y="108"/>
                    <a:pt x="73" y="106"/>
                  </a:cubicBezTo>
                  <a:cubicBezTo>
                    <a:pt x="80" y="103"/>
                    <a:pt x="80" y="103"/>
                    <a:pt x="80" y="103"/>
                  </a:cubicBezTo>
                  <a:cubicBezTo>
                    <a:pt x="84" y="101"/>
                    <a:pt x="85" y="97"/>
                    <a:pt x="84" y="94"/>
                  </a:cubicBezTo>
                  <a:cubicBezTo>
                    <a:pt x="81" y="88"/>
                    <a:pt x="81" y="88"/>
                    <a:pt x="81" y="88"/>
                  </a:cubicBezTo>
                  <a:cubicBezTo>
                    <a:pt x="84" y="86"/>
                    <a:pt x="87" y="82"/>
                    <a:pt x="90" y="79"/>
                  </a:cubicBezTo>
                  <a:cubicBezTo>
                    <a:pt x="95" y="81"/>
                    <a:pt x="95" y="81"/>
                    <a:pt x="95" y="81"/>
                  </a:cubicBezTo>
                  <a:cubicBezTo>
                    <a:pt x="97" y="82"/>
                    <a:pt x="99" y="82"/>
                    <a:pt x="101" y="81"/>
                  </a:cubicBezTo>
                  <a:cubicBezTo>
                    <a:pt x="102" y="80"/>
                    <a:pt x="104" y="79"/>
                    <a:pt x="104" y="77"/>
                  </a:cubicBezTo>
                  <a:cubicBezTo>
                    <a:pt x="107" y="70"/>
                    <a:pt x="107" y="70"/>
                    <a:pt x="107" y="70"/>
                  </a:cubicBezTo>
                  <a:cubicBezTo>
                    <a:pt x="108" y="66"/>
                    <a:pt x="106" y="62"/>
                    <a:pt x="103" y="61"/>
                  </a:cubicBezTo>
                  <a:close/>
                  <a:moveTo>
                    <a:pt x="65" y="79"/>
                  </a:moveTo>
                  <a:cubicBezTo>
                    <a:pt x="61" y="81"/>
                    <a:pt x="58" y="81"/>
                    <a:pt x="54" y="81"/>
                  </a:cubicBezTo>
                  <a:cubicBezTo>
                    <a:pt x="43" y="81"/>
                    <a:pt x="33" y="75"/>
                    <a:pt x="29" y="66"/>
                  </a:cubicBezTo>
                  <a:cubicBezTo>
                    <a:pt x="23" y="52"/>
                    <a:pt x="29" y="36"/>
                    <a:pt x="42" y="30"/>
                  </a:cubicBezTo>
                  <a:cubicBezTo>
                    <a:pt x="46" y="28"/>
                    <a:pt x="50" y="27"/>
                    <a:pt x="54" y="27"/>
                  </a:cubicBezTo>
                  <a:cubicBezTo>
                    <a:pt x="64" y="27"/>
                    <a:pt x="74" y="33"/>
                    <a:pt x="78" y="43"/>
                  </a:cubicBezTo>
                  <a:cubicBezTo>
                    <a:pt x="85" y="57"/>
                    <a:pt x="79" y="73"/>
                    <a:pt x="65" y="79"/>
                  </a:cubicBezTo>
                  <a:close/>
                  <a:moveTo>
                    <a:pt x="65" y="79"/>
                  </a:moveTo>
                  <a:cubicBezTo>
                    <a:pt x="65" y="79"/>
                    <a:pt x="65" y="79"/>
                    <a:pt x="65" y="79"/>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5" name="Text Placeholder 3">
            <a:extLst>
              <a:ext uri="{FF2B5EF4-FFF2-40B4-BE49-F238E27FC236}">
                <a16:creationId xmlns:a16="http://schemas.microsoft.com/office/drawing/2014/main" id="{D54841A4-7DEE-334B-BCFE-D296B77BA26C}"/>
              </a:ext>
            </a:extLst>
          </p:cNvPr>
          <p:cNvSpPr txBox="1">
            <a:spLocks/>
          </p:cNvSpPr>
          <p:nvPr/>
        </p:nvSpPr>
        <p:spPr>
          <a:xfrm>
            <a:off x="4391403" y="2348367"/>
            <a:ext cx="400751" cy="430887"/>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b="1" i="0" u="none" strike="noStrike" kern="1200" cap="none" spc="0" normalizeH="0" baseline="0" noProof="0" dirty="0">
                <a:ln>
                  <a:noFill/>
                </a:ln>
                <a:solidFill>
                  <a:schemeClr val="bg1"/>
                </a:solidFill>
                <a:effectLst/>
                <a:uLnTx/>
                <a:uFillTx/>
                <a:latin typeface="+mn-lt"/>
                <a:ea typeface="+mn-ea"/>
                <a:cs typeface="+mn-cs"/>
              </a:rPr>
              <a:t>02</a:t>
            </a:r>
          </a:p>
        </p:txBody>
      </p:sp>
      <p:sp>
        <p:nvSpPr>
          <p:cNvPr id="5" name="TextBox 55">
            <a:extLst>
              <a:ext uri="{FF2B5EF4-FFF2-40B4-BE49-F238E27FC236}">
                <a16:creationId xmlns:a16="http://schemas.microsoft.com/office/drawing/2014/main" id="{B277508E-522E-05A8-40A5-265954C21B87}"/>
              </a:ext>
            </a:extLst>
          </p:cNvPr>
          <p:cNvSpPr txBox="1"/>
          <p:nvPr/>
        </p:nvSpPr>
        <p:spPr>
          <a:xfrm>
            <a:off x="6424051" y="4746068"/>
            <a:ext cx="2759502" cy="2099036"/>
          </a:xfrm>
          <a:prstGeom prst="rect">
            <a:avLst/>
          </a:prstGeom>
          <a:noFill/>
        </p:spPr>
        <p:txBody>
          <a:bodyPr wrap="square" lIns="0" tIns="0" rIns="0" bIns="0" rtlCol="0">
            <a:spAutoFit/>
          </a:bodyPr>
          <a:lstStyle/>
          <a:p>
            <a:pPr>
              <a:spcBef>
                <a:spcPct val="20000"/>
              </a:spcBef>
              <a:defRPr/>
            </a:pPr>
            <a:r>
              <a:rPr lang="de-DE" sz="1100" b="1" dirty="0">
                <a:solidFill>
                  <a:schemeClr val="tx1">
                    <a:lumMod val="50000"/>
                    <a:lumOff val="50000"/>
                  </a:schemeClr>
                </a:solidFill>
                <a:latin typeface="Cambria" panose="02040503050406030204" pitchFamily="18" charset="0"/>
              </a:rPr>
              <a:t>Probeexamen</a:t>
            </a:r>
            <a:r>
              <a:rPr lang="de-DE" sz="1100" dirty="0">
                <a:solidFill>
                  <a:schemeClr val="tx1">
                    <a:lumMod val="50000"/>
                    <a:lumOff val="50000"/>
                  </a:schemeClr>
                </a:solidFill>
                <a:latin typeface="Cambria" panose="02040503050406030204" pitchFamily="18" charset="0"/>
              </a:rPr>
              <a:t>: </a:t>
            </a:r>
            <a:br>
              <a:rPr lang="de-DE" sz="1100" dirty="0">
                <a:solidFill>
                  <a:schemeClr val="tx1">
                    <a:lumMod val="50000"/>
                    <a:lumOff val="50000"/>
                  </a:schemeClr>
                </a:solidFill>
                <a:latin typeface="Cambria" panose="02040503050406030204" pitchFamily="18" charset="0"/>
              </a:rPr>
            </a:br>
            <a:r>
              <a:rPr lang="de-DE" sz="1100" dirty="0">
                <a:solidFill>
                  <a:schemeClr val="tx1">
                    <a:lumMod val="50000"/>
                    <a:lumOff val="50000"/>
                  </a:schemeClr>
                </a:solidFill>
                <a:latin typeface="Cambria" panose="02040503050406030204" pitchFamily="18" charset="0"/>
              </a:rPr>
              <a:t>2. und 3. Ferienwoche (4.8.-15.8.)</a:t>
            </a:r>
          </a:p>
          <a:p>
            <a:pPr lvl="0" defTabSz="914400">
              <a:spcBef>
                <a:spcPct val="20000"/>
              </a:spcBef>
              <a:defRPr/>
            </a:pPr>
            <a:endParaRPr lang="de-DE" sz="1100" b="1" dirty="0">
              <a:solidFill>
                <a:schemeClr val="tx1">
                  <a:lumMod val="50000"/>
                  <a:lumOff val="50000"/>
                </a:schemeClr>
              </a:solidFill>
              <a:latin typeface="Cambria" panose="02040503050406030204" pitchFamily="18" charset="0"/>
            </a:endParaRPr>
          </a:p>
          <a:p>
            <a:pPr lvl="0" defTabSz="914400">
              <a:spcBef>
                <a:spcPct val="20000"/>
              </a:spcBef>
              <a:defRPr/>
            </a:pPr>
            <a:r>
              <a:rPr lang="de-DE" sz="1100" b="1" dirty="0" err="1">
                <a:solidFill>
                  <a:schemeClr val="tx1">
                    <a:lumMod val="50000"/>
                    <a:lumOff val="50000"/>
                  </a:schemeClr>
                </a:solidFill>
                <a:latin typeface="Cambria" panose="02040503050406030204" pitchFamily="18" charset="0"/>
              </a:rPr>
              <a:t>Repetitoriumskurse</a:t>
            </a:r>
            <a:r>
              <a:rPr lang="de-DE" sz="1100" dirty="0">
                <a:solidFill>
                  <a:schemeClr val="tx1">
                    <a:lumMod val="50000"/>
                    <a:lumOff val="50000"/>
                  </a:schemeClr>
                </a:solidFill>
                <a:latin typeface="Cambria" panose="02040503050406030204" pitchFamily="18" charset="0"/>
              </a:rPr>
              <a:t>: </a:t>
            </a:r>
            <a:br>
              <a:rPr lang="de-DE" sz="1100" dirty="0">
                <a:solidFill>
                  <a:schemeClr val="tx1">
                    <a:lumMod val="50000"/>
                    <a:lumOff val="50000"/>
                  </a:schemeClr>
                </a:solidFill>
                <a:latin typeface="Cambria" panose="02040503050406030204" pitchFamily="18" charset="0"/>
              </a:rPr>
            </a:br>
            <a:r>
              <a:rPr lang="de-DE" sz="1100" dirty="0">
                <a:solidFill>
                  <a:schemeClr val="tx1">
                    <a:lumMod val="50000"/>
                    <a:lumOff val="50000"/>
                  </a:schemeClr>
                </a:solidFill>
                <a:latin typeface="Cambria" panose="02040503050406030204" pitchFamily="18" charset="0"/>
              </a:rPr>
              <a:t>4. bis 6. Ferienwoche (18.8.-5.9.)</a:t>
            </a:r>
          </a:p>
          <a:p>
            <a:pPr marL="171450" lvl="0" indent="-171450" defTabSz="914400">
              <a:spcBef>
                <a:spcPct val="20000"/>
              </a:spcBef>
              <a:buFont typeface="Arial" panose="020B0604020202020204" pitchFamily="34" charset="0"/>
              <a:buChar char="•"/>
              <a:defRPr/>
            </a:pPr>
            <a:r>
              <a:rPr lang="de-DE" sz="1100" dirty="0">
                <a:solidFill>
                  <a:schemeClr val="tx1">
                    <a:lumMod val="50000"/>
                    <a:lumOff val="50000"/>
                  </a:schemeClr>
                </a:solidFill>
                <a:latin typeface="Cambria" panose="02040503050406030204" pitchFamily="18" charset="0"/>
              </a:rPr>
              <a:t>Zivilrecht: ZPO</a:t>
            </a:r>
          </a:p>
          <a:p>
            <a:pPr marL="171450" lvl="0" indent="-171450" defTabSz="914400">
              <a:spcBef>
                <a:spcPct val="20000"/>
              </a:spcBef>
              <a:buFont typeface="Arial" panose="020B0604020202020204" pitchFamily="34" charset="0"/>
              <a:buChar char="•"/>
              <a:defRPr/>
            </a:pPr>
            <a:r>
              <a:rPr lang="de-DE" sz="1100" dirty="0">
                <a:solidFill>
                  <a:schemeClr val="tx1">
                    <a:lumMod val="50000"/>
                    <a:lumOff val="50000"/>
                  </a:schemeClr>
                </a:solidFill>
                <a:latin typeface="Cambria" panose="02040503050406030204" pitchFamily="18" charset="0"/>
              </a:rPr>
              <a:t>Öffentliches Recht: </a:t>
            </a:r>
            <a:r>
              <a:rPr lang="de-DE" sz="1100" dirty="0" err="1">
                <a:solidFill>
                  <a:schemeClr val="tx1">
                    <a:lumMod val="50000"/>
                    <a:lumOff val="50000"/>
                  </a:schemeClr>
                </a:solidFill>
                <a:latin typeface="Cambria" panose="02040503050406030204" pitchFamily="18" charset="0"/>
              </a:rPr>
              <a:t>StaatsHaftR</a:t>
            </a:r>
            <a:endParaRPr lang="de-DE" sz="1100" dirty="0">
              <a:solidFill>
                <a:schemeClr val="tx1">
                  <a:lumMod val="50000"/>
                  <a:lumOff val="50000"/>
                </a:schemeClr>
              </a:solidFill>
              <a:latin typeface="Cambria" panose="02040503050406030204" pitchFamily="18" charset="0"/>
            </a:endParaRPr>
          </a:p>
          <a:p>
            <a:pPr marL="171450" lvl="0" indent="-171450" defTabSz="914400">
              <a:spcBef>
                <a:spcPct val="20000"/>
              </a:spcBef>
              <a:buFont typeface="Arial" panose="020B0604020202020204" pitchFamily="34" charset="0"/>
              <a:buChar char="•"/>
              <a:defRPr/>
            </a:pPr>
            <a:r>
              <a:rPr lang="de-DE" sz="1100" dirty="0">
                <a:solidFill>
                  <a:schemeClr val="tx1">
                    <a:lumMod val="50000"/>
                    <a:lumOff val="50000"/>
                  </a:schemeClr>
                </a:solidFill>
                <a:latin typeface="Cambria" panose="02040503050406030204" pitchFamily="18" charset="0"/>
              </a:rPr>
              <a:t>Strafrecht: StPO</a:t>
            </a:r>
          </a:p>
          <a:p>
            <a:pPr lvl="0" defTabSz="914400">
              <a:spcBef>
                <a:spcPct val="20000"/>
              </a:spcBef>
              <a:defRPr/>
            </a:pPr>
            <a:endParaRPr lang="de-DE" sz="1100" dirty="0">
              <a:solidFill>
                <a:schemeClr val="tx1">
                  <a:lumMod val="50000"/>
                  <a:lumOff val="50000"/>
                </a:schemeClr>
              </a:solidFill>
              <a:latin typeface="Cambria" panose="02040503050406030204" pitchFamily="18" charset="0"/>
            </a:endParaRPr>
          </a:p>
          <a:p>
            <a:pPr lvl="0" defTabSz="914400">
              <a:spcBef>
                <a:spcPct val="20000"/>
              </a:spcBef>
              <a:defRPr/>
            </a:pPr>
            <a:r>
              <a:rPr lang="de-DE" sz="1100" b="1" dirty="0">
                <a:solidFill>
                  <a:schemeClr val="tx1">
                    <a:lumMod val="50000"/>
                    <a:lumOff val="50000"/>
                  </a:schemeClr>
                </a:solidFill>
                <a:latin typeface="Cambria" panose="02040503050406030204" pitchFamily="18" charset="0"/>
              </a:rPr>
              <a:t>Höchstrichterliche Rechtsprechung</a:t>
            </a:r>
            <a:r>
              <a:rPr lang="de-DE" sz="1100" dirty="0">
                <a:solidFill>
                  <a:schemeClr val="tx1">
                    <a:lumMod val="50000"/>
                    <a:lumOff val="50000"/>
                  </a:schemeClr>
                </a:solidFill>
                <a:latin typeface="Cambria" panose="02040503050406030204" pitchFamily="18" charset="0"/>
              </a:rPr>
              <a:t>:</a:t>
            </a:r>
            <a:br>
              <a:rPr lang="de-DE" sz="1100" dirty="0">
                <a:solidFill>
                  <a:schemeClr val="tx1">
                    <a:lumMod val="50000"/>
                    <a:lumOff val="50000"/>
                  </a:schemeClr>
                </a:solidFill>
                <a:latin typeface="Cambria" panose="02040503050406030204" pitchFamily="18" charset="0"/>
              </a:rPr>
            </a:br>
            <a:r>
              <a:rPr lang="de-DE" sz="1100" dirty="0">
                <a:solidFill>
                  <a:schemeClr val="tx1">
                    <a:lumMod val="50000"/>
                    <a:lumOff val="50000"/>
                  </a:schemeClr>
                </a:solidFill>
                <a:latin typeface="Cambria" panose="02040503050406030204" pitchFamily="18" charset="0"/>
              </a:rPr>
              <a:t>8. und 9. Ferienwoche (15.9.-26.9.)</a:t>
            </a:r>
          </a:p>
        </p:txBody>
      </p:sp>
      <p:sp>
        <p:nvSpPr>
          <p:cNvPr id="7" name="Rectangle 50">
            <a:extLst>
              <a:ext uri="{FF2B5EF4-FFF2-40B4-BE49-F238E27FC236}">
                <a16:creationId xmlns:a16="http://schemas.microsoft.com/office/drawing/2014/main" id="{ADFECEF8-2E73-CBB8-5E6C-1A5520292B49}"/>
              </a:ext>
            </a:extLst>
          </p:cNvPr>
          <p:cNvSpPr/>
          <p:nvPr/>
        </p:nvSpPr>
        <p:spPr>
          <a:xfrm>
            <a:off x="6433146" y="4425334"/>
            <a:ext cx="1645643" cy="246221"/>
          </a:xfrm>
          <a:prstGeom prst="rect">
            <a:avLst/>
          </a:prstGeom>
        </p:spPr>
        <p:txBody>
          <a:bodyPr wrap="none" lIns="0" tIns="0" rIns="0" bIns="0">
            <a:spAutoFit/>
          </a:bodyPr>
          <a:lstStyle/>
          <a:p>
            <a:r>
              <a:rPr lang="de-DE" sz="1600" b="1" dirty="0" err="1">
                <a:solidFill>
                  <a:schemeClr val="accent3"/>
                </a:solidFill>
                <a:latin typeface="Cambria" panose="02040503050406030204" pitchFamily="18" charset="0"/>
              </a:rPr>
              <a:t>SoSe</a:t>
            </a:r>
            <a:r>
              <a:rPr lang="de-DE" sz="1600" b="1" dirty="0">
                <a:solidFill>
                  <a:schemeClr val="accent3"/>
                </a:solidFill>
                <a:latin typeface="Cambria" panose="02040503050406030204" pitchFamily="18" charset="0"/>
              </a:rPr>
              <a:t>-Ferien 2025</a:t>
            </a:r>
          </a:p>
        </p:txBody>
      </p:sp>
      <p:cxnSp>
        <p:nvCxnSpPr>
          <p:cNvPr id="10" name="Straight Connector 41">
            <a:extLst>
              <a:ext uri="{FF2B5EF4-FFF2-40B4-BE49-F238E27FC236}">
                <a16:creationId xmlns:a16="http://schemas.microsoft.com/office/drawing/2014/main" id="{D4BF6D0A-FD6C-7951-F0BE-5A357D71C9C7}"/>
              </a:ext>
            </a:extLst>
          </p:cNvPr>
          <p:cNvCxnSpPr/>
          <p:nvPr/>
        </p:nvCxnSpPr>
        <p:spPr>
          <a:xfrm>
            <a:off x="6047491" y="4732579"/>
            <a:ext cx="331967" cy="0"/>
          </a:xfrm>
          <a:prstGeom prst="line">
            <a:avLst/>
          </a:prstGeom>
          <a:ln w="19050" cap="rnd">
            <a:solidFill>
              <a:srgbClr val="9BBB58"/>
            </a:solidFill>
            <a:prstDash val="solid"/>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AC81239B-E0F4-662C-390C-C6A7CE9A1F15}"/>
              </a:ext>
            </a:extLst>
          </p:cNvPr>
          <p:cNvCxnSpPr>
            <a:cxnSpLocks/>
          </p:cNvCxnSpPr>
          <p:nvPr/>
        </p:nvCxnSpPr>
        <p:spPr>
          <a:xfrm flipV="1">
            <a:off x="5748212" y="4732579"/>
            <a:ext cx="299279" cy="193619"/>
          </a:xfrm>
          <a:prstGeom prst="line">
            <a:avLst/>
          </a:prstGeom>
          <a:ln w="19050" cap="rnd">
            <a:solidFill>
              <a:srgbClr val="9BBB58"/>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19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strips(upLeft)">
                                      <p:cBhvr>
                                        <p:cTn id="7" dur="1000"/>
                                        <p:tgtEl>
                                          <p:spTgt spid="41"/>
                                        </p:tgtEl>
                                      </p:cBhvr>
                                    </p:animEffect>
                                  </p:childTnLst>
                                </p:cTn>
                              </p:par>
                            </p:childTnLst>
                          </p:cTn>
                        </p:par>
                        <p:par>
                          <p:cTn id="8" fill="hold">
                            <p:stCondLst>
                              <p:cond delay="1000"/>
                            </p:stCondLst>
                            <p:childTnLst>
                              <p:par>
                                <p:cTn id="9" presetID="18" presetClass="entr" presetSubtype="9" fill="hold" grpId="0"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strips(upLeft)">
                                      <p:cBhvr>
                                        <p:cTn id="11" dur="500"/>
                                        <p:tgtEl>
                                          <p:spTgt spid="64"/>
                                        </p:tgtEl>
                                      </p:cBhvr>
                                    </p:animEffect>
                                  </p:childTnLst>
                                </p:cTn>
                              </p:par>
                            </p:childTnLst>
                          </p:cTn>
                        </p:par>
                        <p:par>
                          <p:cTn id="12" fill="hold">
                            <p:stCondLst>
                              <p:cond delay="1500"/>
                            </p:stCondLst>
                            <p:childTnLst>
                              <p:par>
                                <p:cTn id="13" presetID="53" presetClass="entr" presetSubtype="16" fill="hold" grpId="0" nodeType="afterEffect">
                                  <p:stCondLst>
                                    <p:cond delay="0"/>
                                  </p:stCondLst>
                                  <p:childTnLst>
                                    <p:set>
                                      <p:cBhvr>
                                        <p:cTn id="14" dur="1" fill="hold">
                                          <p:stCondLst>
                                            <p:cond delay="0"/>
                                          </p:stCondLst>
                                        </p:cTn>
                                        <p:tgtEl>
                                          <p:spTgt spid="66"/>
                                        </p:tgtEl>
                                        <p:attrNameLst>
                                          <p:attrName>style.visibility</p:attrName>
                                        </p:attrNameLst>
                                      </p:cBhvr>
                                      <p:to>
                                        <p:strVal val="visible"/>
                                      </p:to>
                                    </p:set>
                                    <p:anim calcmode="lin" valueType="num">
                                      <p:cBhvr>
                                        <p:cTn id="15" dur="500" fill="hold"/>
                                        <p:tgtEl>
                                          <p:spTgt spid="66"/>
                                        </p:tgtEl>
                                        <p:attrNameLst>
                                          <p:attrName>ppt_w</p:attrName>
                                        </p:attrNameLst>
                                      </p:cBhvr>
                                      <p:tavLst>
                                        <p:tav tm="0">
                                          <p:val>
                                            <p:fltVal val="0"/>
                                          </p:val>
                                        </p:tav>
                                        <p:tav tm="100000">
                                          <p:val>
                                            <p:strVal val="#ppt_w"/>
                                          </p:val>
                                        </p:tav>
                                      </p:tavLst>
                                    </p:anim>
                                    <p:anim calcmode="lin" valueType="num">
                                      <p:cBhvr>
                                        <p:cTn id="16" dur="500" fill="hold"/>
                                        <p:tgtEl>
                                          <p:spTgt spid="66"/>
                                        </p:tgtEl>
                                        <p:attrNameLst>
                                          <p:attrName>ppt_h</p:attrName>
                                        </p:attrNameLst>
                                      </p:cBhvr>
                                      <p:tavLst>
                                        <p:tav tm="0">
                                          <p:val>
                                            <p:fltVal val="0"/>
                                          </p:val>
                                        </p:tav>
                                        <p:tav tm="100000">
                                          <p:val>
                                            <p:strVal val="#ppt_h"/>
                                          </p:val>
                                        </p:tav>
                                      </p:tavLst>
                                    </p:anim>
                                    <p:animEffect transition="in" filter="fade">
                                      <p:cBhvr>
                                        <p:cTn id="17" dur="500"/>
                                        <p:tgtEl>
                                          <p:spTgt spid="66"/>
                                        </p:tgtEl>
                                      </p:cBhvr>
                                    </p:animEffect>
                                  </p:childTnLst>
                                </p:cTn>
                              </p:par>
                              <p:par>
                                <p:cTn id="18" presetID="53" presetClass="entr" presetSubtype="16"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p:cTn id="20" dur="500" fill="hold"/>
                                        <p:tgtEl>
                                          <p:spTgt spid="28"/>
                                        </p:tgtEl>
                                        <p:attrNameLst>
                                          <p:attrName>ppt_w</p:attrName>
                                        </p:attrNameLst>
                                      </p:cBhvr>
                                      <p:tavLst>
                                        <p:tav tm="0">
                                          <p:val>
                                            <p:fltVal val="0"/>
                                          </p:val>
                                        </p:tav>
                                        <p:tav tm="100000">
                                          <p:val>
                                            <p:strVal val="#ppt_w"/>
                                          </p:val>
                                        </p:tav>
                                      </p:tavLst>
                                    </p:anim>
                                    <p:anim calcmode="lin" valueType="num">
                                      <p:cBhvr>
                                        <p:cTn id="21" dur="500" fill="hold"/>
                                        <p:tgtEl>
                                          <p:spTgt spid="28"/>
                                        </p:tgtEl>
                                        <p:attrNameLst>
                                          <p:attrName>ppt_h</p:attrName>
                                        </p:attrNameLst>
                                      </p:cBhvr>
                                      <p:tavLst>
                                        <p:tav tm="0">
                                          <p:val>
                                            <p:fltVal val="0"/>
                                          </p:val>
                                        </p:tav>
                                        <p:tav tm="100000">
                                          <p:val>
                                            <p:strVal val="#ppt_h"/>
                                          </p:val>
                                        </p:tav>
                                      </p:tavLst>
                                    </p:anim>
                                    <p:animEffect transition="in" filter="fade">
                                      <p:cBhvr>
                                        <p:cTn id="22" dur="500"/>
                                        <p:tgtEl>
                                          <p:spTgt spid="28"/>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65"/>
                                        </p:tgtEl>
                                        <p:attrNameLst>
                                          <p:attrName>style.visibility</p:attrName>
                                        </p:attrNameLst>
                                      </p:cBhvr>
                                      <p:to>
                                        <p:strVal val="visible"/>
                                      </p:to>
                                    </p:set>
                                    <p:anim calcmode="lin" valueType="num">
                                      <p:cBhvr>
                                        <p:cTn id="25" dur="500" fill="hold"/>
                                        <p:tgtEl>
                                          <p:spTgt spid="65"/>
                                        </p:tgtEl>
                                        <p:attrNameLst>
                                          <p:attrName>ppt_w</p:attrName>
                                        </p:attrNameLst>
                                      </p:cBhvr>
                                      <p:tavLst>
                                        <p:tav tm="0">
                                          <p:val>
                                            <p:fltVal val="0"/>
                                          </p:val>
                                        </p:tav>
                                        <p:tav tm="100000">
                                          <p:val>
                                            <p:strVal val="#ppt_w"/>
                                          </p:val>
                                        </p:tav>
                                      </p:tavLst>
                                    </p:anim>
                                    <p:anim calcmode="lin" valueType="num">
                                      <p:cBhvr>
                                        <p:cTn id="26" dur="500" fill="hold"/>
                                        <p:tgtEl>
                                          <p:spTgt spid="65"/>
                                        </p:tgtEl>
                                        <p:attrNameLst>
                                          <p:attrName>ppt_h</p:attrName>
                                        </p:attrNameLst>
                                      </p:cBhvr>
                                      <p:tavLst>
                                        <p:tav tm="0">
                                          <p:val>
                                            <p:fltVal val="0"/>
                                          </p:val>
                                        </p:tav>
                                        <p:tav tm="100000">
                                          <p:val>
                                            <p:strVal val="#ppt_h"/>
                                          </p:val>
                                        </p:tav>
                                      </p:tavLst>
                                    </p:anim>
                                    <p:animEffect transition="in" filter="fade">
                                      <p:cBhvr>
                                        <p:cTn id="27" dur="500"/>
                                        <p:tgtEl>
                                          <p:spTgt spid="65"/>
                                        </p:tgtEl>
                                      </p:cBhvr>
                                    </p:animEffect>
                                  </p:childTnLst>
                                </p:cTn>
                              </p:par>
                            </p:childTnLst>
                          </p:cTn>
                        </p:par>
                        <p:par>
                          <p:cTn id="28" fill="hold">
                            <p:stCondLst>
                              <p:cond delay="2000"/>
                            </p:stCondLst>
                            <p:childTnLst>
                              <p:par>
                                <p:cTn id="29" presetID="18" presetClass="entr" presetSubtype="3" fill="hold" grpId="0" nodeType="after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strips(upRight)">
                                      <p:cBhvr>
                                        <p:cTn id="31" dur="1000"/>
                                        <p:tgtEl>
                                          <p:spTgt spid="44"/>
                                        </p:tgtEl>
                                      </p:cBhvr>
                                    </p:animEffect>
                                  </p:childTnLst>
                                </p:cTn>
                              </p:par>
                            </p:childTnLst>
                          </p:cTn>
                        </p:par>
                        <p:par>
                          <p:cTn id="32" fill="hold">
                            <p:stCondLst>
                              <p:cond delay="3000"/>
                            </p:stCondLst>
                            <p:childTnLst>
                              <p:par>
                                <p:cTn id="33" presetID="53" presetClass="entr" presetSubtype="16" fill="hold" nodeType="afterEffect">
                                  <p:stCondLst>
                                    <p:cond delay="0"/>
                                  </p:stCondLst>
                                  <p:childTnLst>
                                    <p:set>
                                      <p:cBhvr>
                                        <p:cTn id="34" dur="1" fill="hold">
                                          <p:stCondLst>
                                            <p:cond delay="0"/>
                                          </p:stCondLst>
                                        </p:cTn>
                                        <p:tgtEl>
                                          <p:spTgt spid="48"/>
                                        </p:tgtEl>
                                        <p:attrNameLst>
                                          <p:attrName>style.visibility</p:attrName>
                                        </p:attrNameLst>
                                      </p:cBhvr>
                                      <p:to>
                                        <p:strVal val="visible"/>
                                      </p:to>
                                    </p:set>
                                    <p:anim calcmode="lin" valueType="num">
                                      <p:cBhvr>
                                        <p:cTn id="35" dur="500" fill="hold"/>
                                        <p:tgtEl>
                                          <p:spTgt spid="48"/>
                                        </p:tgtEl>
                                        <p:attrNameLst>
                                          <p:attrName>ppt_w</p:attrName>
                                        </p:attrNameLst>
                                      </p:cBhvr>
                                      <p:tavLst>
                                        <p:tav tm="0">
                                          <p:val>
                                            <p:fltVal val="0"/>
                                          </p:val>
                                        </p:tav>
                                        <p:tav tm="100000">
                                          <p:val>
                                            <p:strVal val="#ppt_w"/>
                                          </p:val>
                                        </p:tav>
                                      </p:tavLst>
                                    </p:anim>
                                    <p:anim calcmode="lin" valueType="num">
                                      <p:cBhvr>
                                        <p:cTn id="36" dur="500" fill="hold"/>
                                        <p:tgtEl>
                                          <p:spTgt spid="48"/>
                                        </p:tgtEl>
                                        <p:attrNameLst>
                                          <p:attrName>ppt_h</p:attrName>
                                        </p:attrNameLst>
                                      </p:cBhvr>
                                      <p:tavLst>
                                        <p:tav tm="0">
                                          <p:val>
                                            <p:fltVal val="0"/>
                                          </p:val>
                                        </p:tav>
                                        <p:tav tm="100000">
                                          <p:val>
                                            <p:strVal val="#ppt_h"/>
                                          </p:val>
                                        </p:tav>
                                      </p:tavLst>
                                    </p:anim>
                                    <p:animEffect transition="in" filter="fade">
                                      <p:cBhvr>
                                        <p:cTn id="37" dur="500"/>
                                        <p:tgtEl>
                                          <p:spTgt spid="48"/>
                                        </p:tgtEl>
                                      </p:cBhvr>
                                    </p:animEffect>
                                  </p:childTnLst>
                                </p:cTn>
                              </p:par>
                              <p:par>
                                <p:cTn id="38" presetID="53" presetClass="entr" presetSubtype="16" fill="hold" nodeType="withEffect">
                                  <p:stCondLst>
                                    <p:cond delay="0"/>
                                  </p:stCondLst>
                                  <p:childTnLst>
                                    <p:set>
                                      <p:cBhvr>
                                        <p:cTn id="39" dur="1" fill="hold">
                                          <p:stCondLst>
                                            <p:cond delay="0"/>
                                          </p:stCondLst>
                                        </p:cTn>
                                        <p:tgtEl>
                                          <p:spTgt spid="70"/>
                                        </p:tgtEl>
                                        <p:attrNameLst>
                                          <p:attrName>style.visibility</p:attrName>
                                        </p:attrNameLst>
                                      </p:cBhvr>
                                      <p:to>
                                        <p:strVal val="visible"/>
                                      </p:to>
                                    </p:set>
                                    <p:anim calcmode="lin" valueType="num">
                                      <p:cBhvr>
                                        <p:cTn id="40" dur="500" fill="hold"/>
                                        <p:tgtEl>
                                          <p:spTgt spid="70"/>
                                        </p:tgtEl>
                                        <p:attrNameLst>
                                          <p:attrName>ppt_w</p:attrName>
                                        </p:attrNameLst>
                                      </p:cBhvr>
                                      <p:tavLst>
                                        <p:tav tm="0">
                                          <p:val>
                                            <p:fltVal val="0"/>
                                          </p:val>
                                        </p:tav>
                                        <p:tav tm="100000">
                                          <p:val>
                                            <p:strVal val="#ppt_w"/>
                                          </p:val>
                                        </p:tav>
                                      </p:tavLst>
                                    </p:anim>
                                    <p:anim calcmode="lin" valueType="num">
                                      <p:cBhvr>
                                        <p:cTn id="41" dur="500" fill="hold"/>
                                        <p:tgtEl>
                                          <p:spTgt spid="70"/>
                                        </p:tgtEl>
                                        <p:attrNameLst>
                                          <p:attrName>ppt_h</p:attrName>
                                        </p:attrNameLst>
                                      </p:cBhvr>
                                      <p:tavLst>
                                        <p:tav tm="0">
                                          <p:val>
                                            <p:fltVal val="0"/>
                                          </p:val>
                                        </p:tav>
                                        <p:tav tm="100000">
                                          <p:val>
                                            <p:strVal val="#ppt_h"/>
                                          </p:val>
                                        </p:tav>
                                      </p:tavLst>
                                    </p:anim>
                                    <p:animEffect transition="in" filter="fade">
                                      <p:cBhvr>
                                        <p:cTn id="42" dur="500"/>
                                        <p:tgtEl>
                                          <p:spTgt spid="70"/>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45"/>
                                        </p:tgtEl>
                                        <p:attrNameLst>
                                          <p:attrName>style.visibility</p:attrName>
                                        </p:attrNameLst>
                                      </p:cBhvr>
                                      <p:to>
                                        <p:strVal val="visible"/>
                                      </p:to>
                                    </p:set>
                                    <p:anim calcmode="lin" valueType="num">
                                      <p:cBhvr>
                                        <p:cTn id="45" dur="500" fill="hold"/>
                                        <p:tgtEl>
                                          <p:spTgt spid="45"/>
                                        </p:tgtEl>
                                        <p:attrNameLst>
                                          <p:attrName>ppt_w</p:attrName>
                                        </p:attrNameLst>
                                      </p:cBhvr>
                                      <p:tavLst>
                                        <p:tav tm="0">
                                          <p:val>
                                            <p:fltVal val="0"/>
                                          </p:val>
                                        </p:tav>
                                        <p:tav tm="100000">
                                          <p:val>
                                            <p:strVal val="#ppt_w"/>
                                          </p:val>
                                        </p:tav>
                                      </p:tavLst>
                                    </p:anim>
                                    <p:anim calcmode="lin" valueType="num">
                                      <p:cBhvr>
                                        <p:cTn id="46" dur="500" fill="hold"/>
                                        <p:tgtEl>
                                          <p:spTgt spid="45"/>
                                        </p:tgtEl>
                                        <p:attrNameLst>
                                          <p:attrName>ppt_h</p:attrName>
                                        </p:attrNameLst>
                                      </p:cBhvr>
                                      <p:tavLst>
                                        <p:tav tm="0">
                                          <p:val>
                                            <p:fltVal val="0"/>
                                          </p:val>
                                        </p:tav>
                                        <p:tav tm="100000">
                                          <p:val>
                                            <p:strVal val="#ppt_h"/>
                                          </p:val>
                                        </p:tav>
                                      </p:tavLst>
                                    </p:anim>
                                    <p:animEffect transition="in" filter="fade">
                                      <p:cBhvr>
                                        <p:cTn id="47" dur="500"/>
                                        <p:tgtEl>
                                          <p:spTgt spid="45"/>
                                        </p:tgtEl>
                                      </p:cBhvr>
                                    </p:animEffect>
                                  </p:childTnLst>
                                </p:cTn>
                              </p:par>
                            </p:childTnLst>
                          </p:cTn>
                        </p:par>
                        <p:par>
                          <p:cTn id="48" fill="hold">
                            <p:stCondLst>
                              <p:cond delay="3500"/>
                            </p:stCondLst>
                            <p:childTnLst>
                              <p:par>
                                <p:cTn id="49" presetID="18" presetClass="entr" presetSubtype="6" fill="hold" grpId="0" nodeType="after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strips(downRight)">
                                      <p:cBhvr>
                                        <p:cTn id="51" dur="1000"/>
                                        <p:tgtEl>
                                          <p:spTgt spid="43"/>
                                        </p:tgtEl>
                                      </p:cBhvr>
                                    </p:animEffect>
                                  </p:childTnLst>
                                </p:cTn>
                              </p:par>
                            </p:childTnLst>
                          </p:cTn>
                        </p:par>
                        <p:par>
                          <p:cTn id="52" fill="hold">
                            <p:stCondLst>
                              <p:cond delay="4500"/>
                            </p:stCondLst>
                            <p:childTnLst>
                              <p:par>
                                <p:cTn id="53" presetID="53" presetClass="entr" presetSubtype="16" fill="hold" grpId="0" nodeType="afterEffect">
                                  <p:stCondLst>
                                    <p:cond delay="0"/>
                                  </p:stCondLst>
                                  <p:childTnLst>
                                    <p:set>
                                      <p:cBhvr>
                                        <p:cTn id="54" dur="1" fill="hold">
                                          <p:stCondLst>
                                            <p:cond delay="0"/>
                                          </p:stCondLst>
                                        </p:cTn>
                                        <p:tgtEl>
                                          <p:spTgt spid="69"/>
                                        </p:tgtEl>
                                        <p:attrNameLst>
                                          <p:attrName>style.visibility</p:attrName>
                                        </p:attrNameLst>
                                      </p:cBhvr>
                                      <p:to>
                                        <p:strVal val="visible"/>
                                      </p:to>
                                    </p:set>
                                    <p:anim calcmode="lin" valueType="num">
                                      <p:cBhvr>
                                        <p:cTn id="55" dur="500" fill="hold"/>
                                        <p:tgtEl>
                                          <p:spTgt spid="69"/>
                                        </p:tgtEl>
                                        <p:attrNameLst>
                                          <p:attrName>ppt_w</p:attrName>
                                        </p:attrNameLst>
                                      </p:cBhvr>
                                      <p:tavLst>
                                        <p:tav tm="0">
                                          <p:val>
                                            <p:fltVal val="0"/>
                                          </p:val>
                                        </p:tav>
                                        <p:tav tm="100000">
                                          <p:val>
                                            <p:strVal val="#ppt_w"/>
                                          </p:val>
                                        </p:tav>
                                      </p:tavLst>
                                    </p:anim>
                                    <p:anim calcmode="lin" valueType="num">
                                      <p:cBhvr>
                                        <p:cTn id="56" dur="500" fill="hold"/>
                                        <p:tgtEl>
                                          <p:spTgt spid="69"/>
                                        </p:tgtEl>
                                        <p:attrNameLst>
                                          <p:attrName>ppt_h</p:attrName>
                                        </p:attrNameLst>
                                      </p:cBhvr>
                                      <p:tavLst>
                                        <p:tav tm="0">
                                          <p:val>
                                            <p:fltVal val="0"/>
                                          </p:val>
                                        </p:tav>
                                        <p:tav tm="100000">
                                          <p:val>
                                            <p:strVal val="#ppt_h"/>
                                          </p:val>
                                        </p:tav>
                                      </p:tavLst>
                                    </p:anim>
                                    <p:animEffect transition="in" filter="fade">
                                      <p:cBhvr>
                                        <p:cTn id="57" dur="500"/>
                                        <p:tgtEl>
                                          <p:spTgt spid="69"/>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46"/>
                                        </p:tgtEl>
                                        <p:attrNameLst>
                                          <p:attrName>style.visibility</p:attrName>
                                        </p:attrNameLst>
                                      </p:cBhvr>
                                      <p:to>
                                        <p:strVal val="visible"/>
                                      </p:to>
                                    </p:set>
                                    <p:anim calcmode="lin" valueType="num">
                                      <p:cBhvr>
                                        <p:cTn id="60" dur="500" fill="hold"/>
                                        <p:tgtEl>
                                          <p:spTgt spid="46"/>
                                        </p:tgtEl>
                                        <p:attrNameLst>
                                          <p:attrName>ppt_w</p:attrName>
                                        </p:attrNameLst>
                                      </p:cBhvr>
                                      <p:tavLst>
                                        <p:tav tm="0">
                                          <p:val>
                                            <p:fltVal val="0"/>
                                          </p:val>
                                        </p:tav>
                                        <p:tav tm="100000">
                                          <p:val>
                                            <p:strVal val="#ppt_w"/>
                                          </p:val>
                                        </p:tav>
                                      </p:tavLst>
                                    </p:anim>
                                    <p:anim calcmode="lin" valueType="num">
                                      <p:cBhvr>
                                        <p:cTn id="61" dur="500" fill="hold"/>
                                        <p:tgtEl>
                                          <p:spTgt spid="46"/>
                                        </p:tgtEl>
                                        <p:attrNameLst>
                                          <p:attrName>ppt_h</p:attrName>
                                        </p:attrNameLst>
                                      </p:cBhvr>
                                      <p:tavLst>
                                        <p:tav tm="0">
                                          <p:val>
                                            <p:fltVal val="0"/>
                                          </p:val>
                                        </p:tav>
                                        <p:tav tm="100000">
                                          <p:val>
                                            <p:strVal val="#ppt_h"/>
                                          </p:val>
                                        </p:tav>
                                      </p:tavLst>
                                    </p:anim>
                                    <p:animEffect transition="in" filter="fade">
                                      <p:cBhvr>
                                        <p:cTn id="62" dur="500"/>
                                        <p:tgtEl>
                                          <p:spTgt spid="46"/>
                                        </p:tgtEl>
                                      </p:cBhvr>
                                    </p:animEffect>
                                  </p:childTnLst>
                                </p:cTn>
                              </p:par>
                              <p:par>
                                <p:cTn id="63" presetID="53" presetClass="entr" presetSubtype="16" fill="hold" nodeType="withEffect">
                                  <p:stCondLst>
                                    <p:cond delay="0"/>
                                  </p:stCondLst>
                                  <p:childTnLst>
                                    <p:set>
                                      <p:cBhvr>
                                        <p:cTn id="64" dur="1" fill="hold">
                                          <p:stCondLst>
                                            <p:cond delay="0"/>
                                          </p:stCondLst>
                                        </p:cTn>
                                        <p:tgtEl>
                                          <p:spTgt spid="49"/>
                                        </p:tgtEl>
                                        <p:attrNameLst>
                                          <p:attrName>style.visibility</p:attrName>
                                        </p:attrNameLst>
                                      </p:cBhvr>
                                      <p:to>
                                        <p:strVal val="visible"/>
                                      </p:to>
                                    </p:set>
                                    <p:anim calcmode="lin" valueType="num">
                                      <p:cBhvr>
                                        <p:cTn id="65" dur="500" fill="hold"/>
                                        <p:tgtEl>
                                          <p:spTgt spid="49"/>
                                        </p:tgtEl>
                                        <p:attrNameLst>
                                          <p:attrName>ppt_w</p:attrName>
                                        </p:attrNameLst>
                                      </p:cBhvr>
                                      <p:tavLst>
                                        <p:tav tm="0">
                                          <p:val>
                                            <p:fltVal val="0"/>
                                          </p:val>
                                        </p:tav>
                                        <p:tav tm="100000">
                                          <p:val>
                                            <p:strVal val="#ppt_w"/>
                                          </p:val>
                                        </p:tav>
                                      </p:tavLst>
                                    </p:anim>
                                    <p:anim calcmode="lin" valueType="num">
                                      <p:cBhvr>
                                        <p:cTn id="66" dur="500" fill="hold"/>
                                        <p:tgtEl>
                                          <p:spTgt spid="49"/>
                                        </p:tgtEl>
                                        <p:attrNameLst>
                                          <p:attrName>ppt_h</p:attrName>
                                        </p:attrNameLst>
                                      </p:cBhvr>
                                      <p:tavLst>
                                        <p:tav tm="0">
                                          <p:val>
                                            <p:fltVal val="0"/>
                                          </p:val>
                                        </p:tav>
                                        <p:tav tm="100000">
                                          <p:val>
                                            <p:strVal val="#ppt_h"/>
                                          </p:val>
                                        </p:tav>
                                      </p:tavLst>
                                    </p:anim>
                                    <p:animEffect transition="in" filter="fade">
                                      <p:cBhvr>
                                        <p:cTn id="67" dur="500"/>
                                        <p:tgtEl>
                                          <p:spTgt spid="49"/>
                                        </p:tgtEl>
                                      </p:cBhvr>
                                    </p:animEffect>
                                  </p:childTnLst>
                                </p:cTn>
                              </p:par>
                            </p:childTnLst>
                          </p:cTn>
                        </p:par>
                        <p:par>
                          <p:cTn id="68" fill="hold">
                            <p:stCondLst>
                              <p:cond delay="5000"/>
                            </p:stCondLst>
                            <p:childTnLst>
                              <p:par>
                                <p:cTn id="69" presetID="18" presetClass="entr" presetSubtype="12" fill="hold" grpId="0" nodeType="afterEffect">
                                  <p:stCondLst>
                                    <p:cond delay="0"/>
                                  </p:stCondLst>
                                  <p:childTnLst>
                                    <p:set>
                                      <p:cBhvr>
                                        <p:cTn id="70" dur="1" fill="hold">
                                          <p:stCondLst>
                                            <p:cond delay="0"/>
                                          </p:stCondLst>
                                        </p:cTn>
                                        <p:tgtEl>
                                          <p:spTgt spid="42"/>
                                        </p:tgtEl>
                                        <p:attrNameLst>
                                          <p:attrName>style.visibility</p:attrName>
                                        </p:attrNameLst>
                                      </p:cBhvr>
                                      <p:to>
                                        <p:strVal val="visible"/>
                                      </p:to>
                                    </p:set>
                                    <p:animEffect transition="in" filter="strips(downLeft)">
                                      <p:cBhvr>
                                        <p:cTn id="71" dur="1000"/>
                                        <p:tgtEl>
                                          <p:spTgt spid="42"/>
                                        </p:tgtEl>
                                      </p:cBhvr>
                                    </p:animEffect>
                                  </p:childTnLst>
                                </p:cTn>
                              </p:par>
                            </p:childTnLst>
                          </p:cTn>
                        </p:par>
                        <p:par>
                          <p:cTn id="72" fill="hold">
                            <p:stCondLst>
                              <p:cond delay="6000"/>
                            </p:stCondLst>
                            <p:childTnLst>
                              <p:par>
                                <p:cTn id="73" presetID="53" presetClass="entr" presetSubtype="16" fill="hold" grpId="0" nodeType="afterEffect">
                                  <p:stCondLst>
                                    <p:cond delay="0"/>
                                  </p:stCondLst>
                                  <p:childTnLst>
                                    <p:set>
                                      <p:cBhvr>
                                        <p:cTn id="74" dur="1" fill="hold">
                                          <p:stCondLst>
                                            <p:cond delay="0"/>
                                          </p:stCondLst>
                                        </p:cTn>
                                        <p:tgtEl>
                                          <p:spTgt spid="68"/>
                                        </p:tgtEl>
                                        <p:attrNameLst>
                                          <p:attrName>style.visibility</p:attrName>
                                        </p:attrNameLst>
                                      </p:cBhvr>
                                      <p:to>
                                        <p:strVal val="visible"/>
                                      </p:to>
                                    </p:set>
                                    <p:anim calcmode="lin" valueType="num">
                                      <p:cBhvr>
                                        <p:cTn id="75" dur="500" fill="hold"/>
                                        <p:tgtEl>
                                          <p:spTgt spid="68"/>
                                        </p:tgtEl>
                                        <p:attrNameLst>
                                          <p:attrName>ppt_w</p:attrName>
                                        </p:attrNameLst>
                                      </p:cBhvr>
                                      <p:tavLst>
                                        <p:tav tm="0">
                                          <p:val>
                                            <p:fltVal val="0"/>
                                          </p:val>
                                        </p:tav>
                                        <p:tav tm="100000">
                                          <p:val>
                                            <p:strVal val="#ppt_w"/>
                                          </p:val>
                                        </p:tav>
                                      </p:tavLst>
                                    </p:anim>
                                    <p:anim calcmode="lin" valueType="num">
                                      <p:cBhvr>
                                        <p:cTn id="76" dur="500" fill="hold"/>
                                        <p:tgtEl>
                                          <p:spTgt spid="68"/>
                                        </p:tgtEl>
                                        <p:attrNameLst>
                                          <p:attrName>ppt_h</p:attrName>
                                        </p:attrNameLst>
                                      </p:cBhvr>
                                      <p:tavLst>
                                        <p:tav tm="0">
                                          <p:val>
                                            <p:fltVal val="0"/>
                                          </p:val>
                                        </p:tav>
                                        <p:tav tm="100000">
                                          <p:val>
                                            <p:strVal val="#ppt_h"/>
                                          </p:val>
                                        </p:tav>
                                      </p:tavLst>
                                    </p:anim>
                                    <p:animEffect transition="in" filter="fade">
                                      <p:cBhvr>
                                        <p:cTn id="77" dur="500"/>
                                        <p:tgtEl>
                                          <p:spTgt spid="68"/>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47"/>
                                        </p:tgtEl>
                                        <p:attrNameLst>
                                          <p:attrName>style.visibility</p:attrName>
                                        </p:attrNameLst>
                                      </p:cBhvr>
                                      <p:to>
                                        <p:strVal val="visible"/>
                                      </p:to>
                                    </p:set>
                                    <p:anim calcmode="lin" valueType="num">
                                      <p:cBhvr>
                                        <p:cTn id="80" dur="500" fill="hold"/>
                                        <p:tgtEl>
                                          <p:spTgt spid="47"/>
                                        </p:tgtEl>
                                        <p:attrNameLst>
                                          <p:attrName>ppt_w</p:attrName>
                                        </p:attrNameLst>
                                      </p:cBhvr>
                                      <p:tavLst>
                                        <p:tav tm="0">
                                          <p:val>
                                            <p:fltVal val="0"/>
                                          </p:val>
                                        </p:tav>
                                        <p:tav tm="100000">
                                          <p:val>
                                            <p:strVal val="#ppt_w"/>
                                          </p:val>
                                        </p:tav>
                                      </p:tavLst>
                                    </p:anim>
                                    <p:anim calcmode="lin" valueType="num">
                                      <p:cBhvr>
                                        <p:cTn id="81" dur="500" fill="hold"/>
                                        <p:tgtEl>
                                          <p:spTgt spid="47"/>
                                        </p:tgtEl>
                                        <p:attrNameLst>
                                          <p:attrName>ppt_h</p:attrName>
                                        </p:attrNameLst>
                                      </p:cBhvr>
                                      <p:tavLst>
                                        <p:tav tm="0">
                                          <p:val>
                                            <p:fltVal val="0"/>
                                          </p:val>
                                        </p:tav>
                                        <p:tav tm="100000">
                                          <p:val>
                                            <p:strVal val="#ppt_h"/>
                                          </p:val>
                                        </p:tav>
                                      </p:tavLst>
                                    </p:anim>
                                    <p:animEffect transition="in" filter="fade">
                                      <p:cBhvr>
                                        <p:cTn id="82" dur="500"/>
                                        <p:tgtEl>
                                          <p:spTgt spid="47"/>
                                        </p:tgtEl>
                                      </p:cBhvr>
                                    </p:animEffect>
                                  </p:childTnLst>
                                </p:cTn>
                              </p:par>
                              <p:par>
                                <p:cTn id="83" presetID="53" presetClass="entr" presetSubtype="16" fill="hold" grpId="1" nodeType="withEffect">
                                  <p:stCondLst>
                                    <p:cond delay="0"/>
                                  </p:stCondLst>
                                  <p:childTnLst>
                                    <p:set>
                                      <p:cBhvr>
                                        <p:cTn id="84" dur="1" fill="hold">
                                          <p:stCondLst>
                                            <p:cond delay="0"/>
                                          </p:stCondLst>
                                        </p:cTn>
                                        <p:tgtEl>
                                          <p:spTgt spid="68"/>
                                        </p:tgtEl>
                                        <p:attrNameLst>
                                          <p:attrName>style.visibility</p:attrName>
                                        </p:attrNameLst>
                                      </p:cBhvr>
                                      <p:to>
                                        <p:strVal val="visible"/>
                                      </p:to>
                                    </p:set>
                                    <p:anim calcmode="lin" valueType="num">
                                      <p:cBhvr>
                                        <p:cTn id="85" dur="500" fill="hold"/>
                                        <p:tgtEl>
                                          <p:spTgt spid="68"/>
                                        </p:tgtEl>
                                        <p:attrNameLst>
                                          <p:attrName>ppt_w</p:attrName>
                                        </p:attrNameLst>
                                      </p:cBhvr>
                                      <p:tavLst>
                                        <p:tav tm="0">
                                          <p:val>
                                            <p:fltVal val="0"/>
                                          </p:val>
                                        </p:tav>
                                        <p:tav tm="100000">
                                          <p:val>
                                            <p:strVal val="#ppt_w"/>
                                          </p:val>
                                        </p:tav>
                                      </p:tavLst>
                                    </p:anim>
                                    <p:anim calcmode="lin" valueType="num">
                                      <p:cBhvr>
                                        <p:cTn id="86" dur="500" fill="hold"/>
                                        <p:tgtEl>
                                          <p:spTgt spid="68"/>
                                        </p:tgtEl>
                                        <p:attrNameLst>
                                          <p:attrName>ppt_h</p:attrName>
                                        </p:attrNameLst>
                                      </p:cBhvr>
                                      <p:tavLst>
                                        <p:tav tm="0">
                                          <p:val>
                                            <p:fltVal val="0"/>
                                          </p:val>
                                        </p:tav>
                                        <p:tav tm="100000">
                                          <p:val>
                                            <p:strVal val="#ppt_h"/>
                                          </p:val>
                                        </p:tav>
                                      </p:tavLst>
                                    </p:anim>
                                    <p:animEffect transition="in" filter="fade">
                                      <p:cBhvr>
                                        <p:cTn id="87" dur="500"/>
                                        <p:tgtEl>
                                          <p:spTgt spid="68"/>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5"/>
                                        </p:tgtEl>
                                        <p:attrNameLst>
                                          <p:attrName>style.visibility</p:attrName>
                                        </p:attrNameLst>
                                      </p:cBhvr>
                                      <p:to>
                                        <p:strVal val="visible"/>
                                      </p:to>
                                    </p:set>
                                    <p:anim calcmode="lin" valueType="num">
                                      <p:cBhvr>
                                        <p:cTn id="90" dur="500" fill="hold"/>
                                        <p:tgtEl>
                                          <p:spTgt spid="5"/>
                                        </p:tgtEl>
                                        <p:attrNameLst>
                                          <p:attrName>ppt_w</p:attrName>
                                        </p:attrNameLst>
                                      </p:cBhvr>
                                      <p:tavLst>
                                        <p:tav tm="0">
                                          <p:val>
                                            <p:fltVal val="0"/>
                                          </p:val>
                                        </p:tav>
                                        <p:tav tm="100000">
                                          <p:val>
                                            <p:strVal val="#ppt_w"/>
                                          </p:val>
                                        </p:tav>
                                      </p:tavLst>
                                    </p:anim>
                                    <p:anim calcmode="lin" valueType="num">
                                      <p:cBhvr>
                                        <p:cTn id="91" dur="500" fill="hold"/>
                                        <p:tgtEl>
                                          <p:spTgt spid="5"/>
                                        </p:tgtEl>
                                        <p:attrNameLst>
                                          <p:attrName>ppt_h</p:attrName>
                                        </p:attrNameLst>
                                      </p:cBhvr>
                                      <p:tavLst>
                                        <p:tav tm="0">
                                          <p:val>
                                            <p:fltVal val="0"/>
                                          </p:val>
                                        </p:tav>
                                        <p:tav tm="100000">
                                          <p:val>
                                            <p:strVal val="#ppt_h"/>
                                          </p:val>
                                        </p:tav>
                                      </p:tavLst>
                                    </p:anim>
                                    <p:animEffect transition="in" filter="fade">
                                      <p:cBhvr>
                                        <p:cTn id="92" dur="500"/>
                                        <p:tgtEl>
                                          <p:spTgt spid="5"/>
                                        </p:tgtEl>
                                      </p:cBhvr>
                                    </p:animEffect>
                                  </p:childTnLst>
                                </p:cTn>
                              </p:par>
                              <p:par>
                                <p:cTn id="93" presetID="53" presetClass="entr" presetSubtype="16" fill="hold" grpId="0" nodeType="withEffect">
                                  <p:stCondLst>
                                    <p:cond delay="0"/>
                                  </p:stCondLst>
                                  <p:childTnLst>
                                    <p:set>
                                      <p:cBhvr>
                                        <p:cTn id="94" dur="1" fill="hold">
                                          <p:stCondLst>
                                            <p:cond delay="0"/>
                                          </p:stCondLst>
                                        </p:cTn>
                                        <p:tgtEl>
                                          <p:spTgt spid="7"/>
                                        </p:tgtEl>
                                        <p:attrNameLst>
                                          <p:attrName>style.visibility</p:attrName>
                                        </p:attrNameLst>
                                      </p:cBhvr>
                                      <p:to>
                                        <p:strVal val="visible"/>
                                      </p:to>
                                    </p:set>
                                    <p:anim calcmode="lin" valueType="num">
                                      <p:cBhvr>
                                        <p:cTn id="95" dur="500" fill="hold"/>
                                        <p:tgtEl>
                                          <p:spTgt spid="7"/>
                                        </p:tgtEl>
                                        <p:attrNameLst>
                                          <p:attrName>ppt_w</p:attrName>
                                        </p:attrNameLst>
                                      </p:cBhvr>
                                      <p:tavLst>
                                        <p:tav tm="0">
                                          <p:val>
                                            <p:fltVal val="0"/>
                                          </p:val>
                                        </p:tav>
                                        <p:tav tm="100000">
                                          <p:val>
                                            <p:strVal val="#ppt_w"/>
                                          </p:val>
                                        </p:tav>
                                      </p:tavLst>
                                    </p:anim>
                                    <p:anim calcmode="lin" valueType="num">
                                      <p:cBhvr>
                                        <p:cTn id="96" dur="500" fill="hold"/>
                                        <p:tgtEl>
                                          <p:spTgt spid="7"/>
                                        </p:tgtEl>
                                        <p:attrNameLst>
                                          <p:attrName>ppt_h</p:attrName>
                                        </p:attrNameLst>
                                      </p:cBhvr>
                                      <p:tavLst>
                                        <p:tav tm="0">
                                          <p:val>
                                            <p:fltVal val="0"/>
                                          </p:val>
                                        </p:tav>
                                        <p:tav tm="100000">
                                          <p:val>
                                            <p:strVal val="#ppt_h"/>
                                          </p:val>
                                        </p:tav>
                                      </p:tavLst>
                                    </p:anim>
                                    <p:animEffect transition="in" filter="fade">
                                      <p:cBhvr>
                                        <p:cTn id="97" dur="500"/>
                                        <p:tgtEl>
                                          <p:spTgt spid="7"/>
                                        </p:tgtEl>
                                      </p:cBhvr>
                                    </p:animEffect>
                                  </p:childTnLst>
                                </p:cTn>
                              </p:par>
                              <p:par>
                                <p:cTn id="98" presetID="53" presetClass="entr" presetSubtype="16" fill="hold" nodeType="withEffect">
                                  <p:stCondLst>
                                    <p:cond delay="0"/>
                                  </p:stCondLst>
                                  <p:childTnLst>
                                    <p:set>
                                      <p:cBhvr>
                                        <p:cTn id="99" dur="1" fill="hold">
                                          <p:stCondLst>
                                            <p:cond delay="0"/>
                                          </p:stCondLst>
                                        </p:cTn>
                                        <p:tgtEl>
                                          <p:spTgt spid="10"/>
                                        </p:tgtEl>
                                        <p:attrNameLst>
                                          <p:attrName>style.visibility</p:attrName>
                                        </p:attrNameLst>
                                      </p:cBhvr>
                                      <p:to>
                                        <p:strVal val="visible"/>
                                      </p:to>
                                    </p:set>
                                    <p:anim calcmode="lin" valueType="num">
                                      <p:cBhvr>
                                        <p:cTn id="100" dur="500" fill="hold"/>
                                        <p:tgtEl>
                                          <p:spTgt spid="10"/>
                                        </p:tgtEl>
                                        <p:attrNameLst>
                                          <p:attrName>ppt_w</p:attrName>
                                        </p:attrNameLst>
                                      </p:cBhvr>
                                      <p:tavLst>
                                        <p:tav tm="0">
                                          <p:val>
                                            <p:fltVal val="0"/>
                                          </p:val>
                                        </p:tav>
                                        <p:tav tm="100000">
                                          <p:val>
                                            <p:strVal val="#ppt_w"/>
                                          </p:val>
                                        </p:tav>
                                      </p:tavLst>
                                    </p:anim>
                                    <p:anim calcmode="lin" valueType="num">
                                      <p:cBhvr>
                                        <p:cTn id="101" dur="500" fill="hold"/>
                                        <p:tgtEl>
                                          <p:spTgt spid="10"/>
                                        </p:tgtEl>
                                        <p:attrNameLst>
                                          <p:attrName>ppt_h</p:attrName>
                                        </p:attrNameLst>
                                      </p:cBhvr>
                                      <p:tavLst>
                                        <p:tav tm="0">
                                          <p:val>
                                            <p:fltVal val="0"/>
                                          </p:val>
                                        </p:tav>
                                        <p:tav tm="100000">
                                          <p:val>
                                            <p:strVal val="#ppt_h"/>
                                          </p:val>
                                        </p:tav>
                                      </p:tavLst>
                                    </p:anim>
                                    <p:animEffect transition="in" filter="fade">
                                      <p:cBhvr>
                                        <p:cTn id="102" dur="500"/>
                                        <p:tgtEl>
                                          <p:spTgt spid="10"/>
                                        </p:tgtEl>
                                      </p:cBhvr>
                                    </p:animEffect>
                                  </p:childTnLst>
                                </p:cTn>
                              </p:par>
                              <p:par>
                                <p:cTn id="103" presetID="53" presetClass="entr" presetSubtype="16" fill="hold" nodeType="withEffect">
                                  <p:stCondLst>
                                    <p:cond delay="0"/>
                                  </p:stCondLst>
                                  <p:childTnLst>
                                    <p:set>
                                      <p:cBhvr>
                                        <p:cTn id="104" dur="1" fill="hold">
                                          <p:stCondLst>
                                            <p:cond delay="0"/>
                                          </p:stCondLst>
                                        </p:cTn>
                                        <p:tgtEl>
                                          <p:spTgt spid="11"/>
                                        </p:tgtEl>
                                        <p:attrNameLst>
                                          <p:attrName>style.visibility</p:attrName>
                                        </p:attrNameLst>
                                      </p:cBhvr>
                                      <p:to>
                                        <p:strVal val="visible"/>
                                      </p:to>
                                    </p:set>
                                    <p:anim calcmode="lin" valueType="num">
                                      <p:cBhvr>
                                        <p:cTn id="105" dur="500" fill="hold"/>
                                        <p:tgtEl>
                                          <p:spTgt spid="11"/>
                                        </p:tgtEl>
                                        <p:attrNameLst>
                                          <p:attrName>ppt_w</p:attrName>
                                        </p:attrNameLst>
                                      </p:cBhvr>
                                      <p:tavLst>
                                        <p:tav tm="0">
                                          <p:val>
                                            <p:fltVal val="0"/>
                                          </p:val>
                                        </p:tav>
                                        <p:tav tm="100000">
                                          <p:val>
                                            <p:strVal val="#ppt_w"/>
                                          </p:val>
                                        </p:tav>
                                      </p:tavLst>
                                    </p:anim>
                                    <p:anim calcmode="lin" valueType="num">
                                      <p:cBhvr>
                                        <p:cTn id="106" dur="500" fill="hold"/>
                                        <p:tgtEl>
                                          <p:spTgt spid="11"/>
                                        </p:tgtEl>
                                        <p:attrNameLst>
                                          <p:attrName>ppt_h</p:attrName>
                                        </p:attrNameLst>
                                      </p:cBhvr>
                                      <p:tavLst>
                                        <p:tav tm="0">
                                          <p:val>
                                            <p:fltVal val="0"/>
                                          </p:val>
                                        </p:tav>
                                        <p:tav tm="100000">
                                          <p:val>
                                            <p:strVal val="#ppt_h"/>
                                          </p:val>
                                        </p:tav>
                                      </p:tavLst>
                                    </p:anim>
                                    <p:animEffect transition="in" filter="fade">
                                      <p:cBhvr>
                                        <p:cTn id="10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animBg="1"/>
      <p:bldP spid="47" grpId="0"/>
      <p:bldP spid="64" grpId="0" animBg="1"/>
      <p:bldP spid="68" grpId="0" animBg="1"/>
      <p:bldP spid="68" grpId="1" animBg="1"/>
      <p:bldP spid="65" grpId="0"/>
      <p:bldP spid="46" grpId="0"/>
      <p:bldP spid="69" grpId="0" animBg="1"/>
      <p:bldP spid="66" grpId="0" animBg="1"/>
      <p:bldP spid="45" grpId="0"/>
      <p:bldP spid="5" grpId="0"/>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E6291-3E74-3946-C470-6EF332AA4B13}"/>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EC078D07-AFB1-0914-F20A-D628C8A5A347}"/>
              </a:ext>
            </a:extLst>
          </p:cNvPr>
          <p:cNvSpPr>
            <a:spLocks noGrp="1"/>
          </p:cNvSpPr>
          <p:nvPr>
            <p:ph idx="1"/>
          </p:nvPr>
        </p:nvSpPr>
        <p:spPr>
          <a:xfrm>
            <a:off x="251520" y="0"/>
            <a:ext cx="8892480" cy="6858000"/>
          </a:xfrm>
        </p:spPr>
        <p:txBody>
          <a:bodyPr/>
          <a:lstStyle/>
          <a:p>
            <a:pPr marL="85725" indent="0" algn="ctr">
              <a:buNone/>
            </a:pPr>
            <a:r>
              <a:rPr lang="de-DE" sz="40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Schwerpunktbereich 6</a:t>
            </a:r>
          </a:p>
          <a:p>
            <a:pPr marL="85725" indent="0" algn="ctr">
              <a:buNone/>
            </a:pPr>
            <a:r>
              <a:rPr lang="de-DE" sz="40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Nationale und internationale Strafrechtspflege</a:t>
            </a:r>
          </a:p>
          <a:p>
            <a:pPr marL="85725" indent="0" algn="ctr">
              <a:buNone/>
            </a:pPr>
            <a:endParaRPr lang="de-DE" sz="18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spcBef>
                <a:spcPts val="0"/>
              </a:spcBef>
              <a:spcAft>
                <a:spcPts val="600"/>
              </a:spcAft>
              <a:buNone/>
              <a:defRPr/>
            </a:pPr>
            <a:r>
              <a:rPr kumimoji="0" lang="de-DE" sz="2200" b="0" i="1"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3. Teilbereich: Strafrecht in einer globalisierten Welt</a:t>
            </a:r>
          </a:p>
          <a:p>
            <a:pPr marL="85725" marR="0" lvl="0" indent="0" algn="ctr" defTabSz="914400" rtl="0" eaLnBrk="1" fontAlgn="base" latinLnBrk="0" hangingPunct="1">
              <a:lnSpc>
                <a:spcPct val="100000"/>
              </a:lnSpc>
              <a:spcBef>
                <a:spcPts val="0"/>
              </a:spcBef>
              <a:spcAft>
                <a:spcPts val="0"/>
              </a:spcAft>
              <a:buClrTx/>
              <a:buSzTx/>
              <a:buFontTx/>
              <a:buNone/>
              <a:tabLst/>
              <a:defRPr/>
            </a:pPr>
            <a:endParaRPr kumimoji="0" lang="de-DE" sz="1800" b="1" i="0" u="none" strike="noStrike" kern="0" cap="none" spc="0" normalizeH="0" baseline="0" noProof="0" dirty="0">
              <a:ln>
                <a:noFill/>
              </a:ln>
              <a:solidFill>
                <a:srgbClr val="503240"/>
              </a:solidFill>
              <a:effectLst/>
              <a:uLnTx/>
              <a:uFillTx/>
              <a:latin typeface="Calibri" panose="020F0502020204030204" pitchFamily="34" charset="0"/>
              <a:ea typeface="+mn-ea"/>
              <a:cs typeface="Calibri" panose="020F0502020204030204" pitchFamily="34" charset="0"/>
            </a:endParaRPr>
          </a:p>
          <a:p>
            <a:pPr marL="85725" indent="0" algn="ctr">
              <a:spcBef>
                <a:spcPts val="0"/>
              </a:spcBef>
              <a:spcAft>
                <a:spcPts val="600"/>
              </a:spcAft>
              <a:buNone/>
            </a:pPr>
            <a:r>
              <a:rPr lang="de-DE" sz="1800" b="1" dirty="0">
                <a:latin typeface="Calibri" panose="020F0502020204030204" pitchFamily="34" charset="0"/>
                <a:cs typeface="Calibri" panose="020F0502020204030204" pitchFamily="34" charset="0"/>
              </a:rPr>
              <a:t>Internationalisierungstendenzen im Strafrecht</a:t>
            </a:r>
            <a:r>
              <a:rPr lang="de-DE" sz="1800" dirty="0">
                <a:latin typeface="Calibri" panose="020F0502020204030204" pitchFamily="34" charset="0"/>
                <a:cs typeface="Calibri" panose="020F0502020204030204" pitchFamily="34" charset="0"/>
              </a:rPr>
              <a:t> </a:t>
            </a:r>
          </a:p>
          <a:p>
            <a:pPr>
              <a:spcBef>
                <a:spcPts val="0"/>
              </a:spcBef>
              <a:spcAft>
                <a:spcPts val="600"/>
              </a:spcAft>
            </a:pPr>
            <a:r>
              <a:rPr lang="de-DE" sz="1800" dirty="0">
                <a:latin typeface="Calibri" panose="020F0502020204030204" pitchFamily="34" charset="0"/>
                <a:cs typeface="Calibri" panose="020F0502020204030204" pitchFamily="34" charset="0"/>
              </a:rPr>
              <a:t>Rhythmus: unregelmäßig</a:t>
            </a:r>
          </a:p>
          <a:p>
            <a:pPr>
              <a:spcBef>
                <a:spcPts val="0"/>
              </a:spcBef>
              <a:spcAft>
                <a:spcPts val="600"/>
              </a:spcAft>
            </a:pPr>
            <a:endParaRPr lang="de-DE" sz="1800" dirty="0">
              <a:latin typeface="Calibri" panose="020F0502020204030204" pitchFamily="34" charset="0"/>
              <a:cs typeface="Calibri" panose="020F0502020204030204" pitchFamily="34" charset="0"/>
            </a:endParaRPr>
          </a:p>
          <a:p>
            <a:pPr marL="85725" indent="0" algn="ctr">
              <a:spcBef>
                <a:spcPts val="0"/>
              </a:spcBef>
              <a:spcAft>
                <a:spcPts val="600"/>
              </a:spcAft>
              <a:buNone/>
            </a:pPr>
            <a:r>
              <a:rPr lang="de-DE" sz="1800" b="1" dirty="0">
                <a:latin typeface="Calibri" panose="020F0502020204030204" pitchFamily="34" charset="0"/>
                <a:cs typeface="Calibri" panose="020F0502020204030204" pitchFamily="34" charset="0"/>
              </a:rPr>
              <a:t>Völkerstrafrecht – Grundlagen </a:t>
            </a:r>
            <a:r>
              <a:rPr lang="de-DE" sz="1800" dirty="0">
                <a:latin typeface="Calibri" panose="020F0502020204030204" pitchFamily="34" charset="0"/>
                <a:cs typeface="Calibri" panose="020F0502020204030204" pitchFamily="34" charset="0"/>
              </a:rPr>
              <a:t>(auch für Schwerpunktbereich Völker- und Europarecht) </a:t>
            </a:r>
          </a:p>
          <a:p>
            <a:pPr>
              <a:spcBef>
                <a:spcPts val="0"/>
              </a:spcBef>
              <a:spcAft>
                <a:spcPts val="600"/>
              </a:spcAft>
            </a:pPr>
            <a:r>
              <a:rPr lang="de-DE" sz="1800" dirty="0">
                <a:latin typeface="Calibri" panose="020F0502020204030204" pitchFamily="34" charset="0"/>
                <a:cs typeface="Calibri" panose="020F0502020204030204" pitchFamily="34" charset="0"/>
              </a:rPr>
              <a:t>Rhythmus: zweisemestrig – nächste Veranstaltung </a:t>
            </a:r>
            <a:r>
              <a:rPr lang="de-DE" sz="1800" dirty="0" err="1">
                <a:latin typeface="Calibri" panose="020F0502020204030204" pitchFamily="34" charset="0"/>
                <a:cs typeface="Calibri" panose="020F0502020204030204" pitchFamily="34" charset="0"/>
              </a:rPr>
              <a:t>WiSe</a:t>
            </a:r>
            <a:r>
              <a:rPr lang="de-DE" sz="1800" dirty="0">
                <a:latin typeface="Calibri" panose="020F0502020204030204" pitchFamily="34" charset="0"/>
                <a:cs typeface="Calibri" panose="020F0502020204030204" pitchFamily="34" charset="0"/>
              </a:rPr>
              <a:t> 2025/26 </a:t>
            </a:r>
          </a:p>
          <a:p>
            <a:pPr>
              <a:spcBef>
                <a:spcPts val="0"/>
              </a:spcBef>
              <a:spcAft>
                <a:spcPts val="600"/>
              </a:spcAft>
            </a:pPr>
            <a:endParaRPr lang="de-DE" sz="1800" dirty="0">
              <a:latin typeface="Calibri" panose="020F0502020204030204" pitchFamily="34" charset="0"/>
              <a:cs typeface="Calibri" panose="020F0502020204030204" pitchFamily="34" charset="0"/>
            </a:endParaRPr>
          </a:p>
          <a:p>
            <a:pPr marL="85725" indent="0" algn="ctr">
              <a:spcBef>
                <a:spcPts val="0"/>
              </a:spcBef>
              <a:spcAft>
                <a:spcPts val="600"/>
              </a:spcAft>
              <a:buNone/>
            </a:pPr>
            <a:r>
              <a:rPr lang="de-DE" sz="1800" b="1" dirty="0">
                <a:latin typeface="Calibri" panose="020F0502020204030204" pitchFamily="34" charset="0"/>
                <a:cs typeface="Calibri" panose="020F0502020204030204" pitchFamily="34" charset="0"/>
              </a:rPr>
              <a:t>Völkerstraftaten vor Gericht – Einblicke in die internationale und deutsche </a:t>
            </a:r>
            <a:r>
              <a:rPr lang="de-DE" sz="1800" b="1">
                <a:latin typeface="Calibri" panose="020F0502020204030204" pitchFamily="34" charset="0"/>
                <a:cs typeface="Calibri" panose="020F0502020204030204" pitchFamily="34" charset="0"/>
              </a:rPr>
              <a:t>Verfolgungspraxis </a:t>
            </a:r>
            <a:r>
              <a:rPr lang="de-DE" sz="1800">
                <a:latin typeface="Calibri" panose="020F0502020204030204" pitchFamily="34" charset="0"/>
                <a:cs typeface="Calibri" panose="020F0502020204030204" pitchFamily="34" charset="0"/>
              </a:rPr>
              <a:t>(auch für Schwerpunktbereich Völker- </a:t>
            </a:r>
            <a:r>
              <a:rPr lang="de-DE" sz="1800" dirty="0">
                <a:latin typeface="Calibri" panose="020F0502020204030204" pitchFamily="34" charset="0"/>
                <a:cs typeface="Calibri" panose="020F0502020204030204" pitchFamily="34" charset="0"/>
              </a:rPr>
              <a:t>und Europarecht)</a:t>
            </a:r>
          </a:p>
          <a:p>
            <a:pPr>
              <a:spcBef>
                <a:spcPts val="0"/>
              </a:spcBef>
              <a:spcAft>
                <a:spcPts val="600"/>
              </a:spcAft>
            </a:pPr>
            <a:r>
              <a:rPr lang="de-DE" sz="1800" dirty="0">
                <a:latin typeface="Calibri" panose="020F0502020204030204" pitchFamily="34" charset="0"/>
                <a:cs typeface="Calibri" panose="020F0502020204030204" pitchFamily="34" charset="0"/>
              </a:rPr>
              <a:t>Rhythmus: zweisemestrig – nächste Veranstaltung </a:t>
            </a:r>
            <a:r>
              <a:rPr lang="de-DE" sz="1800" dirty="0" err="1">
                <a:latin typeface="Calibri" panose="020F0502020204030204" pitchFamily="34" charset="0"/>
                <a:cs typeface="Calibri" panose="020F0502020204030204" pitchFamily="34" charset="0"/>
              </a:rPr>
              <a:t>SoSe</a:t>
            </a:r>
            <a:r>
              <a:rPr lang="de-DE" sz="1800" dirty="0">
                <a:latin typeface="Calibri" panose="020F0502020204030204" pitchFamily="34" charset="0"/>
                <a:cs typeface="Calibri" panose="020F0502020204030204" pitchFamily="34" charset="0"/>
              </a:rPr>
              <a:t> 2025</a:t>
            </a:r>
          </a:p>
          <a:p>
            <a:pPr indent="-342900"/>
            <a:endParaRPr lang="de-DE" sz="25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377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07504" y="116632"/>
            <a:ext cx="9145016" cy="6264696"/>
          </a:xfrm>
        </p:spPr>
        <p:txBody>
          <a:bodyPr/>
          <a:lstStyle/>
          <a:p>
            <a:pPr>
              <a:lnSpc>
                <a:spcPct val="150000"/>
              </a:lnSpc>
              <a:spcBef>
                <a:spcPts val="300"/>
              </a:spcBef>
              <a:buNone/>
            </a:pPr>
            <a:r>
              <a:rPr lang="de-DE" i="1" dirty="0">
                <a:solidFill>
                  <a:srgbClr val="FF0000"/>
                </a:solidFill>
              </a:rPr>
              <a:t>Allgemeiner Bereich – Vertiefung und strafrechtliche Spezialbereiche</a:t>
            </a:r>
          </a:p>
          <a:p>
            <a:pPr>
              <a:lnSpc>
                <a:spcPct val="150000"/>
              </a:lnSpc>
              <a:spcBef>
                <a:spcPts val="300"/>
              </a:spcBef>
              <a:buNone/>
            </a:pPr>
            <a:r>
              <a:rPr lang="de-DE" dirty="0"/>
              <a:t>•	</a:t>
            </a:r>
            <a:r>
              <a:rPr lang="de-DE" b="1" dirty="0"/>
              <a:t>Medizinstrafrecht</a:t>
            </a:r>
            <a:r>
              <a:rPr lang="de-DE" dirty="0"/>
              <a:t>; auch für Medizin- und Pharmarecht </a:t>
            </a:r>
            <a:br>
              <a:rPr lang="de-DE" dirty="0"/>
            </a:br>
            <a:r>
              <a:rPr lang="de-DE" dirty="0"/>
              <a:t>(Rhythmus: dreisemestrig)</a:t>
            </a:r>
          </a:p>
          <a:p>
            <a:pPr>
              <a:lnSpc>
                <a:spcPct val="150000"/>
              </a:lnSpc>
              <a:spcBef>
                <a:spcPts val="300"/>
              </a:spcBef>
              <a:buNone/>
            </a:pPr>
            <a:r>
              <a:rPr lang="de-DE" dirty="0"/>
              <a:t>•	</a:t>
            </a:r>
            <a:r>
              <a:rPr lang="de-DE" b="1" dirty="0"/>
              <a:t>IT-Strafrecht</a:t>
            </a:r>
            <a:r>
              <a:rPr lang="de-DE" dirty="0"/>
              <a:t>; auch für Recht der Digitalisierung (Rhythmus: zweisemestrig)</a:t>
            </a:r>
          </a:p>
          <a:p>
            <a:pPr>
              <a:lnSpc>
                <a:spcPct val="150000"/>
              </a:lnSpc>
              <a:spcBef>
                <a:spcPts val="300"/>
              </a:spcBef>
            </a:pPr>
            <a:r>
              <a:rPr lang="de-DE" b="1" dirty="0"/>
              <a:t>Geschlecht, Gender und Feminismus im Strafrecht </a:t>
            </a:r>
            <a:r>
              <a:rPr lang="de-DE" dirty="0"/>
              <a:t>(Rhythmus: unregelmäßig)</a:t>
            </a:r>
          </a:p>
          <a:p>
            <a:pPr>
              <a:lnSpc>
                <a:spcPct val="150000"/>
              </a:lnSpc>
              <a:spcBef>
                <a:spcPts val="300"/>
              </a:spcBef>
            </a:pPr>
            <a:r>
              <a:rPr lang="de-DE" b="1" dirty="0"/>
              <a:t>Sexualstrafrecht </a:t>
            </a:r>
            <a:r>
              <a:rPr lang="de-DE" dirty="0"/>
              <a:t>(Rhythmus: unregelmäßig)</a:t>
            </a:r>
          </a:p>
          <a:p>
            <a:pPr>
              <a:lnSpc>
                <a:spcPct val="150000"/>
              </a:lnSpc>
              <a:spcBef>
                <a:spcPts val="300"/>
              </a:spcBef>
            </a:pPr>
            <a:r>
              <a:rPr lang="de-DE" b="1" dirty="0"/>
              <a:t>Vertiefung im Strafrecht</a:t>
            </a:r>
          </a:p>
          <a:p>
            <a:pPr>
              <a:spcBef>
                <a:spcPts val="300"/>
              </a:spcBef>
              <a:buNone/>
            </a:pPr>
            <a:endParaRPr lang="de-DE" sz="1600" dirty="0"/>
          </a:p>
        </p:txBody>
      </p:sp>
    </p:spTree>
    <p:extLst>
      <p:ext uri="{BB962C8B-B14F-4D97-AF65-F5344CB8AC3E}">
        <p14:creationId xmlns:p14="http://schemas.microsoft.com/office/powerpoint/2010/main" val="109077997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07504" y="116632"/>
            <a:ext cx="9145016" cy="6264696"/>
          </a:xfrm>
        </p:spPr>
        <p:txBody>
          <a:bodyPr/>
          <a:lstStyle/>
          <a:p>
            <a:pPr marL="95250" indent="0">
              <a:lnSpc>
                <a:spcPct val="150000"/>
              </a:lnSpc>
              <a:spcBef>
                <a:spcPts val="300"/>
              </a:spcBef>
              <a:buNone/>
            </a:pPr>
            <a:r>
              <a:rPr lang="de-DE" i="1" dirty="0">
                <a:solidFill>
                  <a:srgbClr val="FF0000"/>
                </a:solidFill>
              </a:rPr>
              <a:t>Spezialisierungsbereich 1 - Empirische Grundlagen des Strafrechts und strafrechtliche Reaktionen </a:t>
            </a:r>
          </a:p>
          <a:p>
            <a:pPr marL="438150" indent="-342900">
              <a:lnSpc>
                <a:spcPct val="150000"/>
              </a:lnSpc>
              <a:spcBef>
                <a:spcPts val="300"/>
              </a:spcBef>
            </a:pPr>
            <a:r>
              <a:rPr lang="de-DE" b="1" dirty="0"/>
              <a:t>Kriminologie</a:t>
            </a:r>
            <a:r>
              <a:rPr lang="de-DE" dirty="0"/>
              <a:t> (Rhythmus: dreisemestrig)</a:t>
            </a:r>
          </a:p>
          <a:p>
            <a:pPr>
              <a:lnSpc>
                <a:spcPct val="150000"/>
              </a:lnSpc>
              <a:spcBef>
                <a:spcPts val="300"/>
              </a:spcBef>
              <a:buNone/>
            </a:pPr>
            <a:r>
              <a:rPr lang="de-DE" dirty="0"/>
              <a:t>•	</a:t>
            </a:r>
            <a:r>
              <a:rPr lang="de-DE" b="1" dirty="0"/>
              <a:t>Sanktionenrecht / Strafvollstreckungsrecht und Strafvollzug</a:t>
            </a:r>
            <a:r>
              <a:rPr lang="de-DE" dirty="0"/>
              <a:t> </a:t>
            </a:r>
            <a:br>
              <a:rPr lang="de-DE" dirty="0"/>
            </a:br>
            <a:r>
              <a:rPr lang="de-DE" dirty="0"/>
              <a:t>(Rhythmus: dreisemestrig)</a:t>
            </a:r>
          </a:p>
          <a:p>
            <a:pPr>
              <a:lnSpc>
                <a:spcPct val="150000"/>
              </a:lnSpc>
              <a:spcBef>
                <a:spcPts val="300"/>
              </a:spcBef>
              <a:buNone/>
            </a:pPr>
            <a:r>
              <a:rPr lang="de-DE" dirty="0"/>
              <a:t>•	</a:t>
            </a:r>
            <a:r>
              <a:rPr lang="de-DE" b="1" dirty="0"/>
              <a:t>Jugendstrafrecht</a:t>
            </a:r>
            <a:r>
              <a:rPr lang="de-DE" dirty="0"/>
              <a:t> (Rhythmus: dreisemestrig)</a:t>
            </a:r>
          </a:p>
          <a:p>
            <a:pPr>
              <a:spcBef>
                <a:spcPts val="300"/>
              </a:spcBef>
              <a:buNone/>
            </a:pPr>
            <a:endParaRPr lang="de-DE" sz="1600" dirty="0"/>
          </a:p>
        </p:txBody>
      </p:sp>
    </p:spTree>
    <p:extLst>
      <p:ext uri="{BB962C8B-B14F-4D97-AF65-F5344CB8AC3E}">
        <p14:creationId xmlns:p14="http://schemas.microsoft.com/office/powerpoint/2010/main" val="308237334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07504" y="116632"/>
            <a:ext cx="9145016" cy="6264696"/>
          </a:xfrm>
        </p:spPr>
        <p:txBody>
          <a:bodyPr/>
          <a:lstStyle/>
          <a:p>
            <a:pPr>
              <a:spcBef>
                <a:spcPts val="300"/>
              </a:spcBef>
              <a:buNone/>
            </a:pPr>
            <a:endParaRPr lang="de-DE" dirty="0"/>
          </a:p>
          <a:p>
            <a:pPr marL="85725" indent="0">
              <a:lnSpc>
                <a:spcPct val="150000"/>
              </a:lnSpc>
              <a:spcBef>
                <a:spcPts val="300"/>
              </a:spcBef>
              <a:buNone/>
            </a:pPr>
            <a:r>
              <a:rPr lang="de-DE" i="1" dirty="0">
                <a:solidFill>
                  <a:srgbClr val="FF0000"/>
                </a:solidFill>
              </a:rPr>
              <a:t>Spezialisierungsbereich 2 - Internationales Strafrecht</a:t>
            </a:r>
          </a:p>
          <a:p>
            <a:pPr>
              <a:lnSpc>
                <a:spcPct val="150000"/>
              </a:lnSpc>
              <a:spcBef>
                <a:spcPts val="300"/>
              </a:spcBef>
            </a:pPr>
            <a:r>
              <a:rPr lang="de-DE" b="1" dirty="0"/>
              <a:t>Internationalisierungstendenzen im Strafrecht</a:t>
            </a:r>
            <a:r>
              <a:rPr lang="de-DE" dirty="0"/>
              <a:t> (Rhythmus: unregelmäßig)</a:t>
            </a:r>
          </a:p>
          <a:p>
            <a:pPr>
              <a:lnSpc>
                <a:spcPct val="150000"/>
              </a:lnSpc>
              <a:spcBef>
                <a:spcPts val="300"/>
              </a:spcBef>
            </a:pPr>
            <a:r>
              <a:rPr lang="de-DE" b="1" dirty="0"/>
              <a:t>Völkerstrafrecht – Grundlagen</a:t>
            </a:r>
            <a:r>
              <a:rPr lang="de-DE" dirty="0"/>
              <a:t>; auch für Völker- und Europarecht (Rhythmus: zweisemestrig) </a:t>
            </a:r>
          </a:p>
          <a:p>
            <a:pPr>
              <a:lnSpc>
                <a:spcPct val="150000"/>
              </a:lnSpc>
              <a:spcBef>
                <a:spcPts val="300"/>
              </a:spcBef>
            </a:pPr>
            <a:r>
              <a:rPr lang="de-DE" b="1" dirty="0"/>
              <a:t>Völkerstraftaten vor Gericht: Einblicke in die nationale und internationale Verfolgungspraxis</a:t>
            </a:r>
            <a:r>
              <a:rPr lang="de-DE" dirty="0"/>
              <a:t>; auch für Völker- und Europarecht </a:t>
            </a:r>
            <a:br>
              <a:rPr lang="de-DE" dirty="0"/>
            </a:br>
            <a:r>
              <a:rPr lang="de-DE" dirty="0"/>
              <a:t>(Rhythmus: zweisemestrig)</a:t>
            </a:r>
          </a:p>
        </p:txBody>
      </p:sp>
    </p:spTree>
    <p:extLst>
      <p:ext uri="{BB962C8B-B14F-4D97-AF65-F5344CB8AC3E}">
        <p14:creationId xmlns:p14="http://schemas.microsoft.com/office/powerpoint/2010/main" val="221882824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idx="1"/>
          </p:nvPr>
        </p:nvSpPr>
        <p:spPr/>
        <p:txBody>
          <a:bodyPr/>
          <a:lstStyle/>
          <a:p>
            <a:r>
              <a:rPr lang="de-DE" sz="4100" b="1" dirty="0">
                <a:effectLst>
                  <a:outerShdw blurRad="38100" dist="38100" dir="2700000" algn="tl">
                    <a:srgbClr val="000000">
                      <a:alpha val="43137"/>
                    </a:srgbClr>
                  </a:outerShdw>
                </a:effectLst>
              </a:rPr>
              <a:t>Recht der Digitalisierung</a:t>
            </a:r>
          </a:p>
        </p:txBody>
      </p:sp>
    </p:spTree>
    <p:extLst>
      <p:ext uri="{BB962C8B-B14F-4D97-AF65-F5344CB8AC3E}">
        <p14:creationId xmlns:p14="http://schemas.microsoft.com/office/powerpoint/2010/main" val="107727023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0"/>
            <a:ext cx="8229600" cy="1143000"/>
          </a:xfrm>
        </p:spPr>
        <p:txBody>
          <a:bodyPr/>
          <a:lstStyle/>
          <a:p>
            <a:pPr algn="ctr"/>
            <a:r>
              <a:rPr lang="de-DE" sz="3200" b="1" dirty="0">
                <a:solidFill>
                  <a:srgbClr val="B40000"/>
                </a:solidFill>
              </a:rPr>
              <a:t>Recht der Digitalisierung</a:t>
            </a:r>
            <a:endParaRPr lang="de-DE" sz="3200" dirty="0">
              <a:solidFill>
                <a:srgbClr val="B40000"/>
              </a:solidFill>
            </a:endParaRPr>
          </a:p>
        </p:txBody>
      </p:sp>
      <p:cxnSp>
        <p:nvCxnSpPr>
          <p:cNvPr id="4" name="Gerade Verbindung 3"/>
          <p:cNvCxnSpPr/>
          <p:nvPr/>
        </p:nvCxnSpPr>
        <p:spPr>
          <a:xfrm>
            <a:off x="755576" y="1052736"/>
            <a:ext cx="76328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Inhaltsplatzhalter 4"/>
          <p:cNvSpPr>
            <a:spLocks noGrp="1"/>
          </p:cNvSpPr>
          <p:nvPr>
            <p:ph idx="1"/>
          </p:nvPr>
        </p:nvSpPr>
        <p:spPr/>
        <p:txBody>
          <a:bodyPr/>
          <a:lstStyle/>
          <a:p>
            <a:pPr marL="85725" indent="0">
              <a:buNone/>
            </a:pPr>
            <a:r>
              <a:rPr lang="de-DE" dirty="0"/>
              <a:t> </a:t>
            </a:r>
          </a:p>
        </p:txBody>
      </p:sp>
      <p:pic>
        <p:nvPicPr>
          <p:cNvPr id="10" name="Grafik 9">
            <a:extLst>
              <a:ext uri="{FF2B5EF4-FFF2-40B4-BE49-F238E27FC236}">
                <a16:creationId xmlns:a16="http://schemas.microsoft.com/office/drawing/2014/main" id="{E2B92874-CC36-2CB6-D8BB-819853784A83}"/>
              </a:ext>
            </a:extLst>
          </p:cNvPr>
          <p:cNvPicPr>
            <a:picLocks noChangeAspect="1"/>
          </p:cNvPicPr>
          <p:nvPr/>
        </p:nvPicPr>
        <p:blipFill>
          <a:blip r:embed="rId2"/>
          <a:stretch>
            <a:fillRect/>
          </a:stretch>
        </p:blipFill>
        <p:spPr>
          <a:xfrm>
            <a:off x="760723" y="1041014"/>
            <a:ext cx="3456384" cy="5124290"/>
          </a:xfrm>
          <a:prstGeom prst="rect">
            <a:avLst/>
          </a:prstGeom>
        </p:spPr>
      </p:pic>
      <p:pic>
        <p:nvPicPr>
          <p:cNvPr id="11" name="Grafik 10">
            <a:extLst>
              <a:ext uri="{FF2B5EF4-FFF2-40B4-BE49-F238E27FC236}">
                <a16:creationId xmlns:a16="http://schemas.microsoft.com/office/drawing/2014/main" id="{7267B543-241B-76CA-670A-42B77AEF65F9}"/>
              </a:ext>
            </a:extLst>
          </p:cNvPr>
          <p:cNvPicPr>
            <a:picLocks noChangeAspect="1"/>
          </p:cNvPicPr>
          <p:nvPr/>
        </p:nvPicPr>
        <p:blipFill>
          <a:blip r:embed="rId3"/>
          <a:stretch>
            <a:fillRect/>
          </a:stretch>
        </p:blipFill>
        <p:spPr>
          <a:xfrm>
            <a:off x="4247022" y="1052736"/>
            <a:ext cx="4501442" cy="2880313"/>
          </a:xfrm>
          <a:prstGeom prst="rect">
            <a:avLst/>
          </a:prstGeom>
        </p:spPr>
      </p:pic>
      <p:pic>
        <p:nvPicPr>
          <p:cNvPr id="12" name="Grafik 11">
            <a:extLst>
              <a:ext uri="{FF2B5EF4-FFF2-40B4-BE49-F238E27FC236}">
                <a16:creationId xmlns:a16="http://schemas.microsoft.com/office/drawing/2014/main" id="{2B7117A2-E112-6A18-DB08-E2FDADBB4BC6}"/>
              </a:ext>
            </a:extLst>
          </p:cNvPr>
          <p:cNvPicPr>
            <a:picLocks noChangeAspect="1"/>
          </p:cNvPicPr>
          <p:nvPr/>
        </p:nvPicPr>
        <p:blipFill>
          <a:blip r:embed="rId4"/>
          <a:stretch>
            <a:fillRect/>
          </a:stretch>
        </p:blipFill>
        <p:spPr>
          <a:xfrm>
            <a:off x="4355976" y="4365104"/>
            <a:ext cx="4315333" cy="1379162"/>
          </a:xfrm>
          <a:prstGeom prst="rect">
            <a:avLst/>
          </a:prstGeom>
        </p:spPr>
      </p:pic>
    </p:spTree>
    <p:extLst>
      <p:ext uri="{BB962C8B-B14F-4D97-AF65-F5344CB8AC3E}">
        <p14:creationId xmlns:p14="http://schemas.microsoft.com/office/powerpoint/2010/main" val="206161993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0"/>
            <a:ext cx="8229600" cy="1143000"/>
          </a:xfrm>
        </p:spPr>
        <p:txBody>
          <a:bodyPr/>
          <a:lstStyle/>
          <a:p>
            <a:pPr algn="ctr"/>
            <a:r>
              <a:rPr lang="de-DE" sz="3200" b="1" dirty="0">
                <a:solidFill>
                  <a:srgbClr val="B40000"/>
                </a:solidFill>
              </a:rPr>
              <a:t>Recht der Digitalisierung</a:t>
            </a:r>
            <a:endParaRPr lang="de-DE" sz="3200" dirty="0">
              <a:solidFill>
                <a:srgbClr val="B40000"/>
              </a:solidFill>
            </a:endParaRPr>
          </a:p>
        </p:txBody>
      </p:sp>
      <p:cxnSp>
        <p:nvCxnSpPr>
          <p:cNvPr id="4" name="Gerade Verbindung 3"/>
          <p:cNvCxnSpPr/>
          <p:nvPr/>
        </p:nvCxnSpPr>
        <p:spPr>
          <a:xfrm>
            <a:off x="755576" y="1052736"/>
            <a:ext cx="76328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Inhaltsplatzhalter 4"/>
          <p:cNvSpPr>
            <a:spLocks noGrp="1"/>
          </p:cNvSpPr>
          <p:nvPr>
            <p:ph idx="1"/>
          </p:nvPr>
        </p:nvSpPr>
        <p:spPr/>
        <p:txBody>
          <a:bodyPr/>
          <a:lstStyle/>
          <a:p>
            <a:pPr marL="85725" indent="0">
              <a:buNone/>
            </a:pPr>
            <a:r>
              <a:rPr lang="de-DE" dirty="0"/>
              <a:t> </a:t>
            </a:r>
          </a:p>
        </p:txBody>
      </p:sp>
      <p:pic>
        <p:nvPicPr>
          <p:cNvPr id="3" name="Grafik 2">
            <a:extLst>
              <a:ext uri="{FF2B5EF4-FFF2-40B4-BE49-F238E27FC236}">
                <a16:creationId xmlns:a16="http://schemas.microsoft.com/office/drawing/2014/main" id="{869D046A-1FBA-4BA2-7ED3-9E79888CEDC4}"/>
              </a:ext>
            </a:extLst>
          </p:cNvPr>
          <p:cNvPicPr>
            <a:picLocks noChangeAspect="1"/>
          </p:cNvPicPr>
          <p:nvPr/>
        </p:nvPicPr>
        <p:blipFill>
          <a:blip r:embed="rId2"/>
          <a:stretch>
            <a:fillRect/>
          </a:stretch>
        </p:blipFill>
        <p:spPr>
          <a:xfrm>
            <a:off x="1187624" y="1076771"/>
            <a:ext cx="6975034" cy="5669070"/>
          </a:xfrm>
          <a:prstGeom prst="rect">
            <a:avLst/>
          </a:prstGeom>
        </p:spPr>
      </p:pic>
      <p:sp>
        <p:nvSpPr>
          <p:cNvPr id="6" name="Textfeld 5">
            <a:extLst>
              <a:ext uri="{FF2B5EF4-FFF2-40B4-BE49-F238E27FC236}">
                <a16:creationId xmlns:a16="http://schemas.microsoft.com/office/drawing/2014/main" id="{12D02A63-6267-441C-0674-5934B4EBC9B4}"/>
              </a:ext>
            </a:extLst>
          </p:cNvPr>
          <p:cNvSpPr txBox="1"/>
          <p:nvPr/>
        </p:nvSpPr>
        <p:spPr>
          <a:xfrm>
            <a:off x="725146" y="5805264"/>
            <a:ext cx="4350910" cy="923330"/>
          </a:xfrm>
          <a:prstGeom prst="rect">
            <a:avLst/>
          </a:prstGeom>
          <a:solidFill>
            <a:srgbClr val="FFC000"/>
          </a:solidFill>
          <a:ln>
            <a:solidFill>
              <a:schemeClr val="accent4"/>
            </a:solidFill>
          </a:ln>
        </p:spPr>
        <p:txBody>
          <a:bodyPr wrap="square" rtlCol="0">
            <a:spAutoFit/>
          </a:bodyPr>
          <a:lstStyle/>
          <a:p>
            <a:r>
              <a:rPr lang="de-DE" b="1" dirty="0"/>
              <a:t>Quelle: </a:t>
            </a:r>
            <a:r>
              <a:rPr lang="de-DE" dirty="0"/>
              <a:t>SZ v. 9.7.2023; https://</a:t>
            </a:r>
            <a:r>
              <a:rPr lang="de-DE" dirty="0" err="1"/>
              <a:t>www.sueddeutsche.de</a:t>
            </a:r>
            <a:r>
              <a:rPr lang="de-DE" dirty="0"/>
              <a:t>/</a:t>
            </a:r>
            <a:r>
              <a:rPr lang="de-DE" dirty="0" err="1"/>
              <a:t>wirtschaft</a:t>
            </a:r>
            <a:r>
              <a:rPr lang="de-DE" dirty="0"/>
              <a:t>/emoji-urteil-twitter-elon-musk-1.6012236 </a:t>
            </a:r>
          </a:p>
        </p:txBody>
      </p:sp>
      <p:pic>
        <p:nvPicPr>
          <p:cNvPr id="7" name="Grafik 6">
            <a:extLst>
              <a:ext uri="{FF2B5EF4-FFF2-40B4-BE49-F238E27FC236}">
                <a16:creationId xmlns:a16="http://schemas.microsoft.com/office/drawing/2014/main" id="{9905A731-8AF6-0500-2EF1-F6509B318B0A}"/>
              </a:ext>
            </a:extLst>
          </p:cNvPr>
          <p:cNvPicPr>
            <a:picLocks noChangeAspect="1"/>
          </p:cNvPicPr>
          <p:nvPr/>
        </p:nvPicPr>
        <p:blipFill>
          <a:blip r:embed="rId3"/>
          <a:stretch>
            <a:fillRect/>
          </a:stretch>
        </p:blipFill>
        <p:spPr>
          <a:xfrm>
            <a:off x="7434862" y="4264783"/>
            <a:ext cx="1652504" cy="2481058"/>
          </a:xfrm>
          <a:prstGeom prst="rect">
            <a:avLst/>
          </a:prstGeom>
        </p:spPr>
      </p:pic>
    </p:spTree>
    <p:extLst>
      <p:ext uri="{BB962C8B-B14F-4D97-AF65-F5344CB8AC3E}">
        <p14:creationId xmlns:p14="http://schemas.microsoft.com/office/powerpoint/2010/main" val="289367886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0"/>
            <a:ext cx="8229600" cy="1143000"/>
          </a:xfrm>
        </p:spPr>
        <p:txBody>
          <a:bodyPr/>
          <a:lstStyle/>
          <a:p>
            <a:pPr algn="ctr"/>
            <a:r>
              <a:rPr lang="de-DE" sz="3200" b="1" dirty="0">
                <a:solidFill>
                  <a:srgbClr val="B40000"/>
                </a:solidFill>
              </a:rPr>
              <a:t>Recht der Digitalisierung</a:t>
            </a:r>
            <a:endParaRPr lang="de-DE" sz="3200" dirty="0">
              <a:solidFill>
                <a:srgbClr val="B40000"/>
              </a:solidFill>
            </a:endParaRPr>
          </a:p>
        </p:txBody>
      </p:sp>
      <p:cxnSp>
        <p:nvCxnSpPr>
          <p:cNvPr id="4" name="Gerade Verbindung 3"/>
          <p:cNvCxnSpPr/>
          <p:nvPr/>
        </p:nvCxnSpPr>
        <p:spPr>
          <a:xfrm>
            <a:off x="755576" y="1052736"/>
            <a:ext cx="76328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Inhaltsplatzhalter 4"/>
          <p:cNvSpPr>
            <a:spLocks noGrp="1"/>
          </p:cNvSpPr>
          <p:nvPr>
            <p:ph idx="1"/>
          </p:nvPr>
        </p:nvSpPr>
        <p:spPr/>
        <p:txBody>
          <a:bodyPr/>
          <a:lstStyle/>
          <a:p>
            <a:pPr marL="85725" indent="0">
              <a:buNone/>
            </a:pPr>
            <a:r>
              <a:rPr lang="de-DE" dirty="0"/>
              <a:t> </a:t>
            </a:r>
          </a:p>
        </p:txBody>
      </p:sp>
      <p:pic>
        <p:nvPicPr>
          <p:cNvPr id="8" name="Grafik 7">
            <a:extLst>
              <a:ext uri="{FF2B5EF4-FFF2-40B4-BE49-F238E27FC236}">
                <a16:creationId xmlns:a16="http://schemas.microsoft.com/office/drawing/2014/main" id="{1AA8832D-4E07-89CA-7827-29EC56A63BC3}"/>
              </a:ext>
            </a:extLst>
          </p:cNvPr>
          <p:cNvPicPr>
            <a:picLocks noChangeAspect="1"/>
          </p:cNvPicPr>
          <p:nvPr/>
        </p:nvPicPr>
        <p:blipFill>
          <a:blip r:embed="rId2"/>
          <a:stretch>
            <a:fillRect/>
          </a:stretch>
        </p:blipFill>
        <p:spPr>
          <a:xfrm>
            <a:off x="616024" y="1052736"/>
            <a:ext cx="7772400" cy="5214147"/>
          </a:xfrm>
          <a:prstGeom prst="rect">
            <a:avLst/>
          </a:prstGeom>
        </p:spPr>
      </p:pic>
      <p:pic>
        <p:nvPicPr>
          <p:cNvPr id="9" name="Grafik 8">
            <a:extLst>
              <a:ext uri="{FF2B5EF4-FFF2-40B4-BE49-F238E27FC236}">
                <a16:creationId xmlns:a16="http://schemas.microsoft.com/office/drawing/2014/main" id="{EEC9F0D4-4C80-550E-3A9B-AE5F67162205}"/>
              </a:ext>
            </a:extLst>
          </p:cNvPr>
          <p:cNvPicPr>
            <a:picLocks noChangeAspect="1"/>
          </p:cNvPicPr>
          <p:nvPr/>
        </p:nvPicPr>
        <p:blipFill>
          <a:blip r:embed="rId3"/>
          <a:stretch>
            <a:fillRect/>
          </a:stretch>
        </p:blipFill>
        <p:spPr>
          <a:xfrm>
            <a:off x="3328962" y="3157082"/>
            <a:ext cx="5511376" cy="3288085"/>
          </a:xfrm>
          <a:prstGeom prst="rect">
            <a:avLst/>
          </a:prstGeom>
        </p:spPr>
      </p:pic>
      <p:sp>
        <p:nvSpPr>
          <p:cNvPr id="10" name="Textfeld 9">
            <a:extLst>
              <a:ext uri="{FF2B5EF4-FFF2-40B4-BE49-F238E27FC236}">
                <a16:creationId xmlns:a16="http://schemas.microsoft.com/office/drawing/2014/main" id="{BBF9F6E0-4CB6-E4DE-600D-385568702B1E}"/>
              </a:ext>
            </a:extLst>
          </p:cNvPr>
          <p:cNvSpPr txBox="1"/>
          <p:nvPr/>
        </p:nvSpPr>
        <p:spPr>
          <a:xfrm>
            <a:off x="490441" y="5700121"/>
            <a:ext cx="8023566" cy="923330"/>
          </a:xfrm>
          <a:prstGeom prst="rect">
            <a:avLst/>
          </a:prstGeom>
          <a:solidFill>
            <a:srgbClr val="FFC000"/>
          </a:solidFill>
          <a:ln>
            <a:solidFill>
              <a:schemeClr val="accent4"/>
            </a:solidFill>
          </a:ln>
        </p:spPr>
        <p:txBody>
          <a:bodyPr wrap="square" rtlCol="0">
            <a:spAutoFit/>
          </a:bodyPr>
          <a:lstStyle/>
          <a:p>
            <a:r>
              <a:rPr lang="de-DE" b="1" dirty="0"/>
              <a:t>Quelle: </a:t>
            </a:r>
            <a:r>
              <a:rPr lang="de-DE" dirty="0"/>
              <a:t>Handelsblatt v. 31.7.2023; https://</a:t>
            </a:r>
            <a:r>
              <a:rPr lang="de-DE" dirty="0" err="1"/>
              <a:t>www.handelsblatt.com</a:t>
            </a:r>
            <a:r>
              <a:rPr lang="de-DE" dirty="0"/>
              <a:t>/</a:t>
            </a:r>
            <a:r>
              <a:rPr lang="de-DE" dirty="0" err="1"/>
              <a:t>finanzen</a:t>
            </a:r>
            <a:r>
              <a:rPr lang="de-DE" dirty="0"/>
              <a:t>/steuern-recht/steuern/</a:t>
            </a:r>
            <a:r>
              <a:rPr lang="de-DE" dirty="0" err="1"/>
              <a:t>kuenstliche</a:t>
            </a:r>
            <a:r>
              <a:rPr lang="de-DE" dirty="0"/>
              <a:t>-intelligenz-</a:t>
            </a:r>
            <a:r>
              <a:rPr lang="de-DE" dirty="0" err="1"/>
              <a:t>chatgpt</a:t>
            </a:r>
            <a:r>
              <a:rPr lang="de-DE" dirty="0"/>
              <a:t>-schnappt-anwalt-mandate-weg/29285018.html</a:t>
            </a:r>
          </a:p>
        </p:txBody>
      </p:sp>
    </p:spTree>
    <p:extLst>
      <p:ext uri="{BB962C8B-B14F-4D97-AF65-F5344CB8AC3E}">
        <p14:creationId xmlns:p14="http://schemas.microsoft.com/office/powerpoint/2010/main" val="323056750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23528" y="404664"/>
            <a:ext cx="8229600" cy="5760640"/>
          </a:xfrm>
        </p:spPr>
        <p:txBody>
          <a:bodyPr/>
          <a:lstStyle/>
          <a:p>
            <a:pPr marL="85725" indent="0">
              <a:buNone/>
            </a:pPr>
            <a:endParaRPr lang="de-DE" dirty="0"/>
          </a:p>
          <a:p>
            <a:pPr marL="85725" indent="0">
              <a:buNone/>
            </a:pPr>
            <a:br>
              <a:rPr lang="de-DE" dirty="0"/>
            </a:br>
            <a:r>
              <a:rPr lang="de-DE" dirty="0">
                <a:solidFill>
                  <a:srgbClr val="FF0000"/>
                </a:solidFill>
              </a:rPr>
              <a:t>Pflichtmodul </a:t>
            </a:r>
          </a:p>
          <a:p>
            <a:r>
              <a:rPr lang="de-DE" sz="1800" dirty="0"/>
              <a:t>Recht der Digitalisierung (2 SWS, im Wintersemester)</a:t>
            </a:r>
          </a:p>
          <a:p>
            <a:pPr marL="85725" indent="0">
              <a:buNone/>
            </a:pPr>
            <a:br>
              <a:rPr lang="de-DE" sz="1800" dirty="0"/>
            </a:br>
            <a:r>
              <a:rPr lang="de-DE" dirty="0">
                <a:solidFill>
                  <a:srgbClr val="FF0000"/>
                </a:solidFill>
              </a:rPr>
              <a:t>Spezialisierungsbereich Digitalisierte Wirtschaft</a:t>
            </a:r>
          </a:p>
          <a:p>
            <a:r>
              <a:rPr lang="de-DE" sz="1800" dirty="0" err="1"/>
              <a:t>FinTech</a:t>
            </a:r>
            <a:r>
              <a:rPr lang="de-DE" sz="1800" dirty="0"/>
              <a:t> und </a:t>
            </a:r>
            <a:r>
              <a:rPr lang="de-DE" sz="1800" dirty="0" err="1"/>
              <a:t>PayTech</a:t>
            </a:r>
            <a:r>
              <a:rPr lang="de-DE" sz="1800" dirty="0"/>
              <a:t> (2 SWS, im Sommersemester)</a:t>
            </a:r>
          </a:p>
          <a:p>
            <a:r>
              <a:rPr lang="de-DE" sz="1800" dirty="0"/>
              <a:t>Bank- und Kapitalmarktrecht (2 SWS)</a:t>
            </a:r>
          </a:p>
          <a:p>
            <a:r>
              <a:rPr lang="de-DE" sz="1800" dirty="0"/>
              <a:t>Europäisches Privatrecht (2 SWS)</a:t>
            </a:r>
          </a:p>
          <a:p>
            <a:r>
              <a:rPr lang="de-DE" sz="1800" dirty="0"/>
              <a:t>Kartellrecht (2 SWS)</a:t>
            </a:r>
          </a:p>
          <a:p>
            <a:r>
              <a:rPr lang="de-DE" sz="1800" dirty="0"/>
              <a:t>Digitale Vertragsgestaltung </a:t>
            </a:r>
          </a:p>
          <a:p>
            <a:pPr marL="85725" indent="0">
              <a:buNone/>
            </a:pPr>
            <a:br>
              <a:rPr lang="de-DE" sz="1800" dirty="0"/>
            </a:br>
            <a:r>
              <a:rPr lang="de-DE" dirty="0">
                <a:solidFill>
                  <a:srgbClr val="FF0000"/>
                </a:solidFill>
              </a:rPr>
              <a:t>Spezialisierungsbereich Daten- und Kommunikationsrecht </a:t>
            </a:r>
          </a:p>
          <a:p>
            <a:r>
              <a:rPr lang="de-DE" sz="1800" dirty="0"/>
              <a:t>Daten- und Informationsrecht (2 SWS, im Sommersemester)</a:t>
            </a:r>
          </a:p>
          <a:p>
            <a:r>
              <a:rPr lang="de-DE" sz="1800" dirty="0"/>
              <a:t>Medienrecht (2 SWS)</a:t>
            </a:r>
          </a:p>
          <a:p>
            <a:r>
              <a:rPr lang="de-DE" sz="1800" dirty="0"/>
              <a:t>IT-Strafrecht (2 SWS)</a:t>
            </a:r>
          </a:p>
          <a:p>
            <a:pPr marL="85725" indent="0">
              <a:buNone/>
            </a:pPr>
            <a:endParaRPr lang="de-DE" sz="1800" dirty="0"/>
          </a:p>
        </p:txBody>
      </p:sp>
    </p:spTree>
    <p:extLst>
      <p:ext uri="{BB962C8B-B14F-4D97-AF65-F5344CB8AC3E}">
        <p14:creationId xmlns:p14="http://schemas.microsoft.com/office/powerpoint/2010/main" val="248068866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algn="ctr"/>
            <a:endParaRPr lang="de-DE" dirty="0"/>
          </a:p>
          <a:p>
            <a:pPr algn="ctr"/>
            <a:endParaRPr lang="de-DE" dirty="0"/>
          </a:p>
          <a:p>
            <a:pPr algn="ctr"/>
            <a:endParaRPr lang="de-DE" dirty="0"/>
          </a:p>
          <a:p>
            <a:pPr marL="85725" indent="0" algn="ctr">
              <a:buNone/>
            </a:pPr>
            <a:r>
              <a:rPr lang="de-DE" sz="2800" b="1" dirty="0"/>
              <a:t>Vielen Dank für Ihre Aufmerksamkeit!</a:t>
            </a:r>
          </a:p>
          <a:p>
            <a:pPr marL="85725" indent="0" algn="ctr">
              <a:buNone/>
            </a:pPr>
            <a:r>
              <a:rPr lang="de-DE" sz="2800" b="1"/>
              <a:t>Fragen?</a:t>
            </a:r>
            <a:endParaRPr lang="de-DE" sz="2800" b="1" dirty="0"/>
          </a:p>
        </p:txBody>
      </p:sp>
    </p:spTree>
    <p:extLst>
      <p:ext uri="{BB962C8B-B14F-4D97-AF65-F5344CB8AC3E}">
        <p14:creationId xmlns:p14="http://schemas.microsoft.com/office/powerpoint/2010/main" val="3376171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hteck 18"/>
          <p:cNvSpPr/>
          <p:nvPr/>
        </p:nvSpPr>
        <p:spPr>
          <a:xfrm>
            <a:off x="0" y="1079"/>
            <a:ext cx="8809381" cy="1296144"/>
          </a:xfrm>
          <a:prstGeom prst="rect">
            <a:avLst/>
          </a:prstGeom>
          <a:solidFill>
            <a:srgbClr val="F0F3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p:cNvSpPr/>
          <p:nvPr/>
        </p:nvSpPr>
        <p:spPr>
          <a:xfrm>
            <a:off x="8820472" y="1079"/>
            <a:ext cx="325114" cy="1296144"/>
          </a:xfrm>
          <a:prstGeom prst="rect">
            <a:avLst/>
          </a:prstGeom>
          <a:solidFill>
            <a:srgbClr val="95B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p:cNvSpPr/>
          <p:nvPr/>
        </p:nvSpPr>
        <p:spPr>
          <a:xfrm>
            <a:off x="1588" y="5030594"/>
            <a:ext cx="324000" cy="1296000"/>
          </a:xfrm>
          <a:prstGeom prst="rect">
            <a:avLst/>
          </a:prstGeom>
          <a:solidFill>
            <a:srgbClr val="95B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p:cNvSpPr/>
          <p:nvPr/>
        </p:nvSpPr>
        <p:spPr>
          <a:xfrm>
            <a:off x="1588" y="6337895"/>
            <a:ext cx="324000" cy="520105"/>
          </a:xfrm>
          <a:prstGeom prst="rect">
            <a:avLst/>
          </a:prstGeom>
          <a:solidFill>
            <a:srgbClr val="E3E8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4" name="Grafik 23" descr="PhUniMa_Logo_P.emf"/>
          <p:cNvPicPr>
            <a:picLocks noChangeAspect="1"/>
          </p:cNvPicPr>
          <p:nvPr/>
        </p:nvPicPr>
        <p:blipFill>
          <a:blip r:embed="rId2" cstate="print"/>
          <a:stretch>
            <a:fillRect/>
          </a:stretch>
        </p:blipFill>
        <p:spPr>
          <a:xfrm>
            <a:off x="4139952" y="6438413"/>
            <a:ext cx="1087763" cy="374962"/>
          </a:xfrm>
          <a:prstGeom prst="rect">
            <a:avLst/>
          </a:prstGeom>
          <a:noFill/>
          <a:ln>
            <a:noFill/>
          </a:ln>
        </p:spPr>
      </p:pic>
      <p:sp>
        <p:nvSpPr>
          <p:cNvPr id="25" name="Ellipse 24"/>
          <p:cNvSpPr/>
          <p:nvPr/>
        </p:nvSpPr>
        <p:spPr>
          <a:xfrm>
            <a:off x="-5581128" y="-243408"/>
            <a:ext cx="6768752" cy="6768752"/>
          </a:xfrm>
          <a:prstGeom prst="ellipse">
            <a:avLst/>
          </a:prstGeom>
          <a:noFill/>
          <a:ln w="15240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Rectangle 2"/>
          <p:cNvSpPr txBox="1">
            <a:spLocks noChangeArrowheads="1"/>
          </p:cNvSpPr>
          <p:nvPr/>
        </p:nvSpPr>
        <p:spPr>
          <a:xfrm>
            <a:off x="323528" y="44624"/>
            <a:ext cx="8496944" cy="1152128"/>
          </a:xfrm>
          <a:prstGeom prst="rect">
            <a:avLst/>
          </a:prstGeom>
        </p:spPr>
        <p:txBody>
          <a:bodyPr vert="horz" wrap="square" lIns="91440" tIns="72000" rIns="91440" bIns="45720" rtlCol="0" anchor="ctr">
            <a:noAutofit/>
          </a:bodyPr>
          <a:lstStyle/>
          <a:p>
            <a:pPr lvl="0" algn="ctr">
              <a:lnSpc>
                <a:spcPct val="120000"/>
              </a:lnSpc>
              <a:defRPr/>
            </a:pPr>
            <a:r>
              <a:rPr lang="de-DE" sz="3200" dirty="0">
                <a:solidFill>
                  <a:srgbClr val="004A82"/>
                </a:solidFill>
                <a:latin typeface="Cambria" pitchFamily="18" charset="0"/>
                <a:ea typeface="+mj-ea"/>
                <a:cs typeface="+mj-cs"/>
              </a:rPr>
              <a:t>Umfang Examensrepetitorium </a:t>
            </a:r>
            <a:br>
              <a:rPr lang="de-DE" sz="3200" dirty="0">
                <a:solidFill>
                  <a:srgbClr val="004A82"/>
                </a:solidFill>
                <a:latin typeface="Cambria" pitchFamily="18" charset="0"/>
                <a:ea typeface="+mj-ea"/>
                <a:cs typeface="+mj-cs"/>
              </a:rPr>
            </a:br>
            <a:r>
              <a:rPr lang="de-DE" sz="3200" dirty="0">
                <a:solidFill>
                  <a:srgbClr val="004A82"/>
                </a:solidFill>
                <a:latin typeface="Cambria" pitchFamily="18" charset="0"/>
                <a:ea typeface="+mj-ea"/>
                <a:cs typeface="+mj-cs"/>
              </a:rPr>
              <a:t>(Basis- und Intensivkurse)</a:t>
            </a:r>
            <a:endParaRPr kumimoji="0" lang="de-DE" sz="3200" i="0" u="none" strike="noStrike" kern="1200" cap="none" spc="0" normalizeH="0" baseline="0" noProof="0" dirty="0">
              <a:ln>
                <a:noFill/>
              </a:ln>
              <a:solidFill>
                <a:srgbClr val="004A82"/>
              </a:solidFill>
              <a:effectLst/>
              <a:uLnTx/>
              <a:uFillTx/>
              <a:latin typeface="Cambria" pitchFamily="18" charset="0"/>
              <a:ea typeface="+mj-ea"/>
              <a:cs typeface="+mj-cs"/>
            </a:endParaRPr>
          </a:p>
        </p:txBody>
      </p:sp>
      <p:sp>
        <p:nvSpPr>
          <p:cNvPr id="26" name="Ellipse 25"/>
          <p:cNvSpPr/>
          <p:nvPr/>
        </p:nvSpPr>
        <p:spPr>
          <a:xfrm>
            <a:off x="1043608" y="-4851920"/>
            <a:ext cx="8784976" cy="8496944"/>
          </a:xfrm>
          <a:prstGeom prst="ellipse">
            <a:avLst/>
          </a:prstGeom>
          <a:noFill/>
          <a:ln w="152400">
            <a:solidFill>
              <a:schemeClr val="bg1">
                <a:alpha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 name="Gruppieren 1">
            <a:extLst>
              <a:ext uri="{FF2B5EF4-FFF2-40B4-BE49-F238E27FC236}">
                <a16:creationId xmlns:a16="http://schemas.microsoft.com/office/drawing/2014/main" id="{188DB527-8339-2E40-9144-BB94E4017611}"/>
              </a:ext>
            </a:extLst>
          </p:cNvPr>
          <p:cNvGrpSpPr/>
          <p:nvPr/>
        </p:nvGrpSpPr>
        <p:grpSpPr>
          <a:xfrm>
            <a:off x="3253023" y="2276872"/>
            <a:ext cx="2637955" cy="2908988"/>
            <a:chOff x="3272104" y="2345843"/>
            <a:chExt cx="2266950" cy="2620963"/>
          </a:xfrm>
        </p:grpSpPr>
        <p:graphicFrame>
          <p:nvGraphicFramePr>
            <p:cNvPr id="16" name="Chart 33">
              <a:extLst>
                <a:ext uri="{FF2B5EF4-FFF2-40B4-BE49-F238E27FC236}">
                  <a16:creationId xmlns:a16="http://schemas.microsoft.com/office/drawing/2014/main" id="{21BDAB90-0138-D744-B0FB-66AC84FE192B}"/>
                </a:ext>
              </a:extLst>
            </p:cNvPr>
            <p:cNvGraphicFramePr/>
            <p:nvPr>
              <p:extLst/>
            </p:nvPr>
          </p:nvGraphicFramePr>
          <p:xfrm>
            <a:off x="3469895" y="2840358"/>
            <a:ext cx="1871368" cy="1980688"/>
          </p:xfrm>
          <a:graphic>
            <a:graphicData uri="http://schemas.openxmlformats.org/drawingml/2006/chart">
              <c:chart xmlns:c="http://schemas.openxmlformats.org/drawingml/2006/chart" xmlns:r="http://schemas.openxmlformats.org/officeDocument/2006/relationships" r:id="rId3"/>
            </a:graphicData>
          </a:graphic>
        </p:graphicFrame>
        <p:grpSp>
          <p:nvGrpSpPr>
            <p:cNvPr id="17" name="Group 4">
              <a:extLst>
                <a:ext uri="{FF2B5EF4-FFF2-40B4-BE49-F238E27FC236}">
                  <a16:creationId xmlns:a16="http://schemas.microsoft.com/office/drawing/2014/main" id="{8086252B-B3EE-FC46-9916-EB5B51974166}"/>
                </a:ext>
              </a:extLst>
            </p:cNvPr>
            <p:cNvGrpSpPr>
              <a:grpSpLocks noChangeAspect="1"/>
            </p:cNvGrpSpPr>
            <p:nvPr/>
          </p:nvGrpSpPr>
          <p:grpSpPr bwMode="auto">
            <a:xfrm>
              <a:off x="3272104" y="2345843"/>
              <a:ext cx="2266950" cy="2620963"/>
              <a:chOff x="2167" y="1142"/>
              <a:chExt cx="1428" cy="1651"/>
            </a:xfrm>
            <a:solidFill>
              <a:schemeClr val="bg1">
                <a:lumMod val="85000"/>
              </a:schemeClr>
            </a:solidFill>
          </p:grpSpPr>
          <p:sp>
            <p:nvSpPr>
              <p:cNvPr id="18" name="Freeform 5">
                <a:extLst>
                  <a:ext uri="{FF2B5EF4-FFF2-40B4-BE49-F238E27FC236}">
                    <a16:creationId xmlns:a16="http://schemas.microsoft.com/office/drawing/2014/main" id="{75D833FA-DFE7-9D49-AB04-5757EE0FD990}"/>
                  </a:ext>
                </a:extLst>
              </p:cNvPr>
              <p:cNvSpPr>
                <a:spLocks noEditPoints="1"/>
              </p:cNvSpPr>
              <p:nvPr/>
            </p:nvSpPr>
            <p:spPr bwMode="auto">
              <a:xfrm>
                <a:off x="2287" y="1342"/>
                <a:ext cx="264" cy="227"/>
              </a:xfrm>
              <a:custGeom>
                <a:avLst/>
                <a:gdLst/>
                <a:ahLst/>
                <a:cxnLst>
                  <a:cxn ang="0">
                    <a:pos x="142" y="20"/>
                  </a:cxn>
                  <a:cxn ang="0">
                    <a:pos x="86" y="0"/>
                  </a:cxn>
                  <a:cxn ang="0">
                    <a:pos x="0" y="86"/>
                  </a:cxn>
                  <a:cxn ang="0">
                    <a:pos x="8" y="122"/>
                  </a:cxn>
                  <a:cxn ang="0">
                    <a:pos x="142" y="20"/>
                  </a:cxn>
                  <a:cxn ang="0">
                    <a:pos x="142" y="20"/>
                  </a:cxn>
                  <a:cxn ang="0">
                    <a:pos x="142" y="20"/>
                  </a:cxn>
                </a:cxnLst>
                <a:rect l="0" t="0" r="r" b="b"/>
                <a:pathLst>
                  <a:path w="142" h="122">
                    <a:moveTo>
                      <a:pt x="142" y="20"/>
                    </a:moveTo>
                    <a:cubicBezTo>
                      <a:pt x="127" y="7"/>
                      <a:pt x="108" y="0"/>
                      <a:pt x="86" y="0"/>
                    </a:cubicBezTo>
                    <a:cubicBezTo>
                      <a:pt x="39" y="0"/>
                      <a:pt x="0" y="38"/>
                      <a:pt x="0" y="86"/>
                    </a:cubicBezTo>
                    <a:cubicBezTo>
                      <a:pt x="0" y="99"/>
                      <a:pt x="3" y="111"/>
                      <a:pt x="8" y="122"/>
                    </a:cubicBezTo>
                    <a:cubicBezTo>
                      <a:pt x="45" y="80"/>
                      <a:pt x="91" y="45"/>
                      <a:pt x="142" y="20"/>
                    </a:cubicBezTo>
                    <a:close/>
                    <a:moveTo>
                      <a:pt x="142" y="20"/>
                    </a:moveTo>
                    <a:cubicBezTo>
                      <a:pt x="142" y="20"/>
                      <a:pt x="142" y="20"/>
                      <a:pt x="142" y="2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Noto Sans Batak" panose="020B0502040504020204" pitchFamily="34" charset="0"/>
                </a:endParaRPr>
              </a:p>
            </p:txBody>
          </p:sp>
          <p:sp>
            <p:nvSpPr>
              <p:cNvPr id="22" name="Freeform 6">
                <a:extLst>
                  <a:ext uri="{FF2B5EF4-FFF2-40B4-BE49-F238E27FC236}">
                    <a16:creationId xmlns:a16="http://schemas.microsoft.com/office/drawing/2014/main" id="{F889ADF7-A2DC-1C4E-A757-8711BF2B4490}"/>
                  </a:ext>
                </a:extLst>
              </p:cNvPr>
              <p:cNvSpPr>
                <a:spLocks noEditPoints="1"/>
              </p:cNvSpPr>
              <p:nvPr/>
            </p:nvSpPr>
            <p:spPr bwMode="auto">
              <a:xfrm>
                <a:off x="2167" y="1142"/>
                <a:ext cx="1428" cy="1651"/>
              </a:xfrm>
              <a:custGeom>
                <a:avLst/>
                <a:gdLst/>
                <a:ahLst/>
                <a:cxnLst>
                  <a:cxn ang="0">
                    <a:pos x="385" y="890"/>
                  </a:cxn>
                  <a:cxn ang="0">
                    <a:pos x="770" y="505"/>
                  </a:cxn>
                  <a:cxn ang="0">
                    <a:pos x="450" y="125"/>
                  </a:cxn>
                  <a:cxn ang="0">
                    <a:pos x="450" y="53"/>
                  </a:cxn>
                  <a:cxn ang="0">
                    <a:pos x="484" y="53"/>
                  </a:cxn>
                  <a:cxn ang="0">
                    <a:pos x="504" y="26"/>
                  </a:cxn>
                  <a:cxn ang="0">
                    <a:pos x="484" y="0"/>
                  </a:cxn>
                  <a:cxn ang="0">
                    <a:pos x="286" y="0"/>
                  </a:cxn>
                  <a:cxn ang="0">
                    <a:pos x="266" y="26"/>
                  </a:cxn>
                  <a:cxn ang="0">
                    <a:pos x="286" y="53"/>
                  </a:cxn>
                  <a:cxn ang="0">
                    <a:pos x="320" y="53"/>
                  </a:cxn>
                  <a:cxn ang="0">
                    <a:pos x="320" y="125"/>
                  </a:cxn>
                  <a:cxn ang="0">
                    <a:pos x="227" y="153"/>
                  </a:cxn>
                  <a:cxn ang="0">
                    <a:pos x="91" y="256"/>
                  </a:cxn>
                  <a:cxn ang="0">
                    <a:pos x="0" y="505"/>
                  </a:cxn>
                  <a:cxn ang="0">
                    <a:pos x="385" y="890"/>
                  </a:cxn>
                  <a:cxn ang="0">
                    <a:pos x="158" y="280"/>
                  </a:cxn>
                  <a:cxn ang="0">
                    <a:pos x="232" y="224"/>
                  </a:cxn>
                  <a:cxn ang="0">
                    <a:pos x="385" y="185"/>
                  </a:cxn>
                  <a:cxn ang="0">
                    <a:pos x="705" y="505"/>
                  </a:cxn>
                  <a:cxn ang="0">
                    <a:pos x="385" y="825"/>
                  </a:cxn>
                  <a:cxn ang="0">
                    <a:pos x="65" y="505"/>
                  </a:cxn>
                  <a:cxn ang="0">
                    <a:pos x="158" y="280"/>
                  </a:cxn>
                  <a:cxn ang="0">
                    <a:pos x="158" y="280"/>
                  </a:cxn>
                  <a:cxn ang="0">
                    <a:pos x="158" y="280"/>
                  </a:cxn>
                </a:cxnLst>
                <a:rect l="0" t="0" r="r" b="b"/>
                <a:pathLst>
                  <a:path w="770" h="890">
                    <a:moveTo>
                      <a:pt x="385" y="890"/>
                    </a:moveTo>
                    <a:cubicBezTo>
                      <a:pt x="598" y="890"/>
                      <a:pt x="770" y="717"/>
                      <a:pt x="770" y="505"/>
                    </a:cubicBezTo>
                    <a:cubicBezTo>
                      <a:pt x="770" y="314"/>
                      <a:pt x="632" y="156"/>
                      <a:pt x="450" y="125"/>
                    </a:cubicBezTo>
                    <a:cubicBezTo>
                      <a:pt x="450" y="53"/>
                      <a:pt x="450" y="53"/>
                      <a:pt x="450" y="53"/>
                    </a:cubicBezTo>
                    <a:cubicBezTo>
                      <a:pt x="484" y="53"/>
                      <a:pt x="484" y="53"/>
                      <a:pt x="484" y="53"/>
                    </a:cubicBezTo>
                    <a:cubicBezTo>
                      <a:pt x="495" y="53"/>
                      <a:pt x="504" y="41"/>
                      <a:pt x="504" y="26"/>
                    </a:cubicBezTo>
                    <a:cubicBezTo>
                      <a:pt x="504" y="12"/>
                      <a:pt x="495" y="0"/>
                      <a:pt x="484" y="0"/>
                    </a:cubicBezTo>
                    <a:cubicBezTo>
                      <a:pt x="286" y="0"/>
                      <a:pt x="286" y="0"/>
                      <a:pt x="286" y="0"/>
                    </a:cubicBezTo>
                    <a:cubicBezTo>
                      <a:pt x="275" y="0"/>
                      <a:pt x="266" y="12"/>
                      <a:pt x="266" y="26"/>
                    </a:cubicBezTo>
                    <a:cubicBezTo>
                      <a:pt x="266" y="41"/>
                      <a:pt x="275" y="53"/>
                      <a:pt x="286" y="53"/>
                    </a:cubicBezTo>
                    <a:cubicBezTo>
                      <a:pt x="320" y="53"/>
                      <a:pt x="320" y="53"/>
                      <a:pt x="320" y="53"/>
                    </a:cubicBezTo>
                    <a:cubicBezTo>
                      <a:pt x="320" y="125"/>
                      <a:pt x="320" y="125"/>
                      <a:pt x="320" y="125"/>
                    </a:cubicBezTo>
                    <a:cubicBezTo>
                      <a:pt x="287" y="131"/>
                      <a:pt x="256" y="140"/>
                      <a:pt x="227" y="153"/>
                    </a:cubicBezTo>
                    <a:cubicBezTo>
                      <a:pt x="175" y="177"/>
                      <a:pt x="128" y="212"/>
                      <a:pt x="91" y="256"/>
                    </a:cubicBezTo>
                    <a:cubicBezTo>
                      <a:pt x="34" y="323"/>
                      <a:pt x="0" y="410"/>
                      <a:pt x="0" y="505"/>
                    </a:cubicBezTo>
                    <a:cubicBezTo>
                      <a:pt x="0" y="717"/>
                      <a:pt x="172" y="890"/>
                      <a:pt x="385" y="890"/>
                    </a:cubicBezTo>
                    <a:close/>
                    <a:moveTo>
                      <a:pt x="158" y="280"/>
                    </a:moveTo>
                    <a:cubicBezTo>
                      <a:pt x="180" y="258"/>
                      <a:pt x="205" y="239"/>
                      <a:pt x="232" y="224"/>
                    </a:cubicBezTo>
                    <a:cubicBezTo>
                      <a:pt x="277" y="199"/>
                      <a:pt x="330" y="185"/>
                      <a:pt x="385" y="185"/>
                    </a:cubicBezTo>
                    <a:cubicBezTo>
                      <a:pt x="562" y="185"/>
                      <a:pt x="705" y="328"/>
                      <a:pt x="705" y="505"/>
                    </a:cubicBezTo>
                    <a:cubicBezTo>
                      <a:pt x="705" y="681"/>
                      <a:pt x="562" y="825"/>
                      <a:pt x="385" y="825"/>
                    </a:cubicBezTo>
                    <a:cubicBezTo>
                      <a:pt x="209" y="825"/>
                      <a:pt x="65" y="681"/>
                      <a:pt x="65" y="505"/>
                    </a:cubicBezTo>
                    <a:cubicBezTo>
                      <a:pt x="65" y="417"/>
                      <a:pt x="101" y="337"/>
                      <a:pt x="158" y="280"/>
                    </a:cubicBezTo>
                    <a:close/>
                    <a:moveTo>
                      <a:pt x="158" y="280"/>
                    </a:moveTo>
                    <a:cubicBezTo>
                      <a:pt x="158" y="280"/>
                      <a:pt x="158" y="280"/>
                      <a:pt x="158" y="28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Noto Sans Batak" panose="020B0502040504020204" pitchFamily="34" charset="0"/>
                </a:endParaRPr>
              </a:p>
            </p:txBody>
          </p:sp>
        </p:grpSp>
      </p:grpSp>
      <p:sp>
        <p:nvSpPr>
          <p:cNvPr id="33" name="Rectangle 40">
            <a:extLst>
              <a:ext uri="{FF2B5EF4-FFF2-40B4-BE49-F238E27FC236}">
                <a16:creationId xmlns:a16="http://schemas.microsoft.com/office/drawing/2014/main" id="{D9BE9A04-BF34-8640-ABF1-9198F3F05ADB}"/>
              </a:ext>
            </a:extLst>
          </p:cNvPr>
          <p:cNvSpPr/>
          <p:nvPr/>
        </p:nvSpPr>
        <p:spPr>
          <a:xfrm>
            <a:off x="6442379" y="2648905"/>
            <a:ext cx="1243610" cy="338554"/>
          </a:xfrm>
          <a:prstGeom prst="rect">
            <a:avLst/>
          </a:prstGeom>
        </p:spPr>
        <p:txBody>
          <a:bodyPr wrap="none" lIns="0" tIns="0" rIns="0" bIns="0">
            <a:spAutoFit/>
          </a:bodyPr>
          <a:lstStyle/>
          <a:p>
            <a:r>
              <a:rPr lang="en-US" sz="2200" b="1" dirty="0" err="1">
                <a:solidFill>
                  <a:schemeClr val="accent3"/>
                </a:solidFill>
                <a:latin typeface="Cambria" panose="02040503050406030204" pitchFamily="18" charset="0"/>
              </a:rPr>
              <a:t>Zivilrecht</a:t>
            </a:r>
            <a:endParaRPr lang="en-US" sz="2200" b="1" dirty="0">
              <a:solidFill>
                <a:schemeClr val="accent3"/>
              </a:solidFill>
              <a:latin typeface="Cambria" panose="02040503050406030204" pitchFamily="18" charset="0"/>
            </a:endParaRPr>
          </a:p>
        </p:txBody>
      </p:sp>
      <p:sp>
        <p:nvSpPr>
          <p:cNvPr id="34" name="Rectangle 43">
            <a:extLst>
              <a:ext uri="{FF2B5EF4-FFF2-40B4-BE49-F238E27FC236}">
                <a16:creationId xmlns:a16="http://schemas.microsoft.com/office/drawing/2014/main" id="{406F7173-499C-4C4C-90E3-77FF93539F8B}"/>
              </a:ext>
            </a:extLst>
          </p:cNvPr>
          <p:cNvSpPr/>
          <p:nvPr/>
        </p:nvSpPr>
        <p:spPr>
          <a:xfrm>
            <a:off x="945725" y="3222848"/>
            <a:ext cx="1226298" cy="738664"/>
          </a:xfrm>
          <a:prstGeom prst="rect">
            <a:avLst/>
          </a:prstGeom>
          <a:noFill/>
          <a:ln>
            <a:noFill/>
          </a:ln>
        </p:spPr>
        <p:txBody>
          <a:bodyPr wrap="square" lIns="0" tIns="0" rIns="0" bIns="0">
            <a:spAutoFit/>
          </a:bodyPr>
          <a:lstStyle/>
          <a:p>
            <a:r>
              <a:rPr lang="en-US" sz="2400" b="1" dirty="0" err="1">
                <a:solidFill>
                  <a:schemeClr val="accent1"/>
                </a:solidFill>
                <a:latin typeface="Cambria" panose="02040503050406030204" pitchFamily="18" charset="0"/>
              </a:rPr>
              <a:t>Gesamt</a:t>
            </a:r>
            <a:r>
              <a:rPr lang="en-US" sz="2400" b="1" dirty="0">
                <a:solidFill>
                  <a:schemeClr val="accent1"/>
                </a:solidFill>
                <a:latin typeface="Cambria" panose="02040503050406030204" pitchFamily="18" charset="0"/>
              </a:rPr>
              <a:t>- </a:t>
            </a:r>
          </a:p>
          <a:p>
            <a:r>
              <a:rPr lang="en-US" sz="2400" b="1" dirty="0" err="1">
                <a:solidFill>
                  <a:schemeClr val="accent1"/>
                </a:solidFill>
                <a:latin typeface="Cambria" panose="02040503050406030204" pitchFamily="18" charset="0"/>
              </a:rPr>
              <a:t>umfang</a:t>
            </a:r>
            <a:endParaRPr lang="en-US" sz="2400" b="1" dirty="0">
              <a:solidFill>
                <a:schemeClr val="accent1"/>
              </a:solidFill>
              <a:latin typeface="Cambria" panose="02040503050406030204" pitchFamily="18" charset="0"/>
            </a:endParaRPr>
          </a:p>
        </p:txBody>
      </p:sp>
      <p:grpSp>
        <p:nvGrpSpPr>
          <p:cNvPr id="35" name="Group 73">
            <a:extLst>
              <a:ext uri="{FF2B5EF4-FFF2-40B4-BE49-F238E27FC236}">
                <a16:creationId xmlns:a16="http://schemas.microsoft.com/office/drawing/2014/main" id="{0DC24371-D5D7-8049-ABC9-CD055D50D5DB}"/>
              </a:ext>
            </a:extLst>
          </p:cNvPr>
          <p:cNvGrpSpPr/>
          <p:nvPr/>
        </p:nvGrpSpPr>
        <p:grpSpPr>
          <a:xfrm>
            <a:off x="2646615" y="3451346"/>
            <a:ext cx="773257" cy="216600"/>
            <a:chOff x="2901397" y="1460250"/>
            <a:chExt cx="930338" cy="220268"/>
          </a:xfrm>
        </p:grpSpPr>
        <p:cxnSp>
          <p:nvCxnSpPr>
            <p:cNvPr id="36" name="Straight Connector 45">
              <a:extLst>
                <a:ext uri="{FF2B5EF4-FFF2-40B4-BE49-F238E27FC236}">
                  <a16:creationId xmlns:a16="http://schemas.microsoft.com/office/drawing/2014/main" id="{F845F32A-9E9B-6B4A-BC6A-709E7AA23E6F}"/>
                </a:ext>
              </a:extLst>
            </p:cNvPr>
            <p:cNvCxnSpPr/>
            <p:nvPr/>
          </p:nvCxnSpPr>
          <p:spPr>
            <a:xfrm flipH="1" flipV="1">
              <a:off x="3592681" y="1460250"/>
              <a:ext cx="239054" cy="220268"/>
            </a:xfrm>
            <a:prstGeom prst="line">
              <a:avLst/>
            </a:prstGeom>
            <a:ln w="19050" cap="rnd">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37" name="Straight Connector 46">
              <a:extLst>
                <a:ext uri="{FF2B5EF4-FFF2-40B4-BE49-F238E27FC236}">
                  <a16:creationId xmlns:a16="http://schemas.microsoft.com/office/drawing/2014/main" id="{394F100E-9050-0149-9ACE-B2066B82C6B9}"/>
                </a:ext>
              </a:extLst>
            </p:cNvPr>
            <p:cNvCxnSpPr/>
            <p:nvPr/>
          </p:nvCxnSpPr>
          <p:spPr>
            <a:xfrm flipH="1">
              <a:off x="2901397" y="1463917"/>
              <a:ext cx="691284" cy="0"/>
            </a:xfrm>
            <a:prstGeom prst="line">
              <a:avLst/>
            </a:prstGeom>
            <a:ln w="19050" cap="rnd">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38" name="Group 74">
            <a:extLst>
              <a:ext uri="{FF2B5EF4-FFF2-40B4-BE49-F238E27FC236}">
                <a16:creationId xmlns:a16="http://schemas.microsoft.com/office/drawing/2014/main" id="{8B779908-5EC9-AF4E-A996-6FAAABEDCA03}"/>
              </a:ext>
            </a:extLst>
          </p:cNvPr>
          <p:cNvGrpSpPr/>
          <p:nvPr/>
        </p:nvGrpSpPr>
        <p:grpSpPr>
          <a:xfrm flipH="1">
            <a:off x="5364088" y="2813754"/>
            <a:ext cx="773257" cy="220268"/>
            <a:chOff x="2901397" y="1460250"/>
            <a:chExt cx="930338" cy="220268"/>
          </a:xfrm>
        </p:grpSpPr>
        <p:cxnSp>
          <p:nvCxnSpPr>
            <p:cNvPr id="39" name="Straight Connector 53">
              <a:extLst>
                <a:ext uri="{FF2B5EF4-FFF2-40B4-BE49-F238E27FC236}">
                  <a16:creationId xmlns:a16="http://schemas.microsoft.com/office/drawing/2014/main" id="{4BE92E75-805B-6547-BECA-8BCA13865D3E}"/>
                </a:ext>
              </a:extLst>
            </p:cNvPr>
            <p:cNvCxnSpPr/>
            <p:nvPr/>
          </p:nvCxnSpPr>
          <p:spPr>
            <a:xfrm flipH="1" flipV="1">
              <a:off x="3592681" y="1460250"/>
              <a:ext cx="239054" cy="220268"/>
            </a:xfrm>
            <a:prstGeom prst="line">
              <a:avLst/>
            </a:prstGeom>
            <a:ln w="19050" cap="rnd">
              <a:solidFill>
                <a:schemeClr val="accent3"/>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40" name="Straight Connector 55">
              <a:extLst>
                <a:ext uri="{FF2B5EF4-FFF2-40B4-BE49-F238E27FC236}">
                  <a16:creationId xmlns:a16="http://schemas.microsoft.com/office/drawing/2014/main" id="{7C18BCF7-AA4D-D043-B635-88283970D55E}"/>
                </a:ext>
              </a:extLst>
            </p:cNvPr>
            <p:cNvCxnSpPr/>
            <p:nvPr/>
          </p:nvCxnSpPr>
          <p:spPr>
            <a:xfrm flipH="1">
              <a:off x="2901397" y="1463918"/>
              <a:ext cx="691284" cy="0"/>
            </a:xfrm>
            <a:prstGeom prst="line">
              <a:avLst/>
            </a:prstGeom>
            <a:ln w="19050" cap="rnd">
              <a:solidFill>
                <a:schemeClr val="accent3"/>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sp>
        <p:nvSpPr>
          <p:cNvPr id="41" name="Rectangle 67">
            <a:extLst>
              <a:ext uri="{FF2B5EF4-FFF2-40B4-BE49-F238E27FC236}">
                <a16:creationId xmlns:a16="http://schemas.microsoft.com/office/drawing/2014/main" id="{16223762-C65B-374C-BE81-AF977BC50B9D}"/>
              </a:ext>
            </a:extLst>
          </p:cNvPr>
          <p:cNvSpPr/>
          <p:nvPr/>
        </p:nvSpPr>
        <p:spPr>
          <a:xfrm>
            <a:off x="6821469" y="4366845"/>
            <a:ext cx="1292726" cy="338554"/>
          </a:xfrm>
          <a:prstGeom prst="rect">
            <a:avLst/>
          </a:prstGeom>
        </p:spPr>
        <p:txBody>
          <a:bodyPr wrap="none" lIns="0" tIns="0" rIns="0" bIns="0">
            <a:spAutoFit/>
          </a:bodyPr>
          <a:lstStyle/>
          <a:p>
            <a:r>
              <a:rPr lang="en-US" sz="2200" b="1" dirty="0" err="1">
                <a:solidFill>
                  <a:schemeClr val="accent2"/>
                </a:solidFill>
                <a:latin typeface="Cambria" panose="02040503050406030204" pitchFamily="18" charset="0"/>
              </a:rPr>
              <a:t>Strafrecht</a:t>
            </a:r>
            <a:endParaRPr lang="en-US" sz="2200" b="1" dirty="0">
              <a:solidFill>
                <a:schemeClr val="accent2"/>
              </a:solidFill>
              <a:latin typeface="Cambria" panose="02040503050406030204" pitchFamily="18" charset="0"/>
            </a:endParaRPr>
          </a:p>
        </p:txBody>
      </p:sp>
      <p:sp>
        <p:nvSpPr>
          <p:cNvPr id="42" name="Rectangle 71">
            <a:extLst>
              <a:ext uri="{FF2B5EF4-FFF2-40B4-BE49-F238E27FC236}">
                <a16:creationId xmlns:a16="http://schemas.microsoft.com/office/drawing/2014/main" id="{1F19991F-E9E5-CC44-A921-BCD979818359}"/>
              </a:ext>
            </a:extLst>
          </p:cNvPr>
          <p:cNvSpPr/>
          <p:nvPr/>
        </p:nvSpPr>
        <p:spPr>
          <a:xfrm>
            <a:off x="771610" y="5052846"/>
            <a:ext cx="2351349" cy="338554"/>
          </a:xfrm>
          <a:prstGeom prst="rect">
            <a:avLst/>
          </a:prstGeom>
          <a:ln>
            <a:noFill/>
          </a:ln>
        </p:spPr>
        <p:txBody>
          <a:bodyPr wrap="none" lIns="0" tIns="0" rIns="0" bIns="0">
            <a:spAutoFit/>
          </a:bodyPr>
          <a:lstStyle/>
          <a:p>
            <a:pPr algn="r"/>
            <a:r>
              <a:rPr lang="en-US" sz="2200" b="1" dirty="0" err="1">
                <a:solidFill>
                  <a:schemeClr val="accent6"/>
                </a:solidFill>
                <a:latin typeface="Cambria" panose="02040503050406030204" pitchFamily="18" charset="0"/>
              </a:rPr>
              <a:t>Öffentliches</a:t>
            </a:r>
            <a:r>
              <a:rPr lang="en-US" sz="2200" b="1" dirty="0">
                <a:solidFill>
                  <a:schemeClr val="accent6"/>
                </a:solidFill>
                <a:latin typeface="Cambria" panose="02040503050406030204" pitchFamily="18" charset="0"/>
              </a:rPr>
              <a:t> </a:t>
            </a:r>
            <a:r>
              <a:rPr lang="en-US" sz="2200" b="1" dirty="0" err="1">
                <a:solidFill>
                  <a:schemeClr val="accent6"/>
                </a:solidFill>
                <a:latin typeface="Cambria" panose="02040503050406030204" pitchFamily="18" charset="0"/>
              </a:rPr>
              <a:t>Recht</a:t>
            </a:r>
            <a:endParaRPr lang="en-US" sz="2200" b="1" dirty="0">
              <a:solidFill>
                <a:schemeClr val="accent6"/>
              </a:solidFill>
              <a:latin typeface="Cambria" panose="02040503050406030204" pitchFamily="18" charset="0"/>
            </a:endParaRPr>
          </a:p>
        </p:txBody>
      </p:sp>
      <p:grpSp>
        <p:nvGrpSpPr>
          <p:cNvPr id="43" name="Group 73">
            <a:extLst>
              <a:ext uri="{FF2B5EF4-FFF2-40B4-BE49-F238E27FC236}">
                <a16:creationId xmlns:a16="http://schemas.microsoft.com/office/drawing/2014/main" id="{69790ECF-3496-B44C-A21D-78501DA17B18}"/>
              </a:ext>
            </a:extLst>
          </p:cNvPr>
          <p:cNvGrpSpPr/>
          <p:nvPr/>
        </p:nvGrpSpPr>
        <p:grpSpPr>
          <a:xfrm flipV="1">
            <a:off x="3390367" y="5013176"/>
            <a:ext cx="773257" cy="216600"/>
            <a:chOff x="2901397" y="1460250"/>
            <a:chExt cx="930338" cy="220268"/>
          </a:xfrm>
        </p:grpSpPr>
        <p:cxnSp>
          <p:nvCxnSpPr>
            <p:cNvPr id="44" name="Straight Connector 73">
              <a:extLst>
                <a:ext uri="{FF2B5EF4-FFF2-40B4-BE49-F238E27FC236}">
                  <a16:creationId xmlns:a16="http://schemas.microsoft.com/office/drawing/2014/main" id="{64417860-B68A-6642-8B71-3D4CF8EFBF27}"/>
                </a:ext>
              </a:extLst>
            </p:cNvPr>
            <p:cNvCxnSpPr/>
            <p:nvPr/>
          </p:nvCxnSpPr>
          <p:spPr>
            <a:xfrm flipH="1" flipV="1">
              <a:off x="3592681" y="1460250"/>
              <a:ext cx="239054" cy="220268"/>
            </a:xfrm>
            <a:prstGeom prst="line">
              <a:avLst/>
            </a:prstGeom>
            <a:ln w="19050" cap="rnd">
              <a:solidFill>
                <a:schemeClr val="accent6"/>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45" name="Straight Connector 74">
              <a:extLst>
                <a:ext uri="{FF2B5EF4-FFF2-40B4-BE49-F238E27FC236}">
                  <a16:creationId xmlns:a16="http://schemas.microsoft.com/office/drawing/2014/main" id="{D5A86C80-C1D9-B244-806D-730EFAD8DF30}"/>
                </a:ext>
              </a:extLst>
            </p:cNvPr>
            <p:cNvCxnSpPr/>
            <p:nvPr/>
          </p:nvCxnSpPr>
          <p:spPr>
            <a:xfrm flipH="1">
              <a:off x="2901397" y="1463917"/>
              <a:ext cx="691284" cy="0"/>
            </a:xfrm>
            <a:prstGeom prst="line">
              <a:avLst/>
            </a:prstGeom>
            <a:ln w="19050" cap="rnd">
              <a:solidFill>
                <a:schemeClr val="accent6"/>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46" name="Group 74">
            <a:extLst>
              <a:ext uri="{FF2B5EF4-FFF2-40B4-BE49-F238E27FC236}">
                <a16:creationId xmlns:a16="http://schemas.microsoft.com/office/drawing/2014/main" id="{61C7236F-3052-A447-98D0-AABD8EC2DC40}"/>
              </a:ext>
            </a:extLst>
          </p:cNvPr>
          <p:cNvGrpSpPr/>
          <p:nvPr/>
        </p:nvGrpSpPr>
        <p:grpSpPr>
          <a:xfrm flipH="1" flipV="1">
            <a:off x="5724128" y="4319522"/>
            <a:ext cx="773257" cy="220268"/>
            <a:chOff x="2901397" y="1460250"/>
            <a:chExt cx="930338" cy="220268"/>
          </a:xfrm>
        </p:grpSpPr>
        <p:cxnSp>
          <p:nvCxnSpPr>
            <p:cNvPr id="47" name="Straight Connector 77">
              <a:extLst>
                <a:ext uri="{FF2B5EF4-FFF2-40B4-BE49-F238E27FC236}">
                  <a16:creationId xmlns:a16="http://schemas.microsoft.com/office/drawing/2014/main" id="{A69457A9-4678-224E-9102-837C8412F7F0}"/>
                </a:ext>
              </a:extLst>
            </p:cNvPr>
            <p:cNvCxnSpPr/>
            <p:nvPr/>
          </p:nvCxnSpPr>
          <p:spPr>
            <a:xfrm flipH="1" flipV="1">
              <a:off x="3592681" y="1460250"/>
              <a:ext cx="239054" cy="220268"/>
            </a:xfrm>
            <a:prstGeom prst="line">
              <a:avLst/>
            </a:prstGeom>
            <a:ln w="19050" cap="rnd">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48" name="Straight Connector 78">
              <a:extLst>
                <a:ext uri="{FF2B5EF4-FFF2-40B4-BE49-F238E27FC236}">
                  <a16:creationId xmlns:a16="http://schemas.microsoft.com/office/drawing/2014/main" id="{1A3F9C79-44EC-D148-A108-18ABB33EE526}"/>
                </a:ext>
              </a:extLst>
            </p:cNvPr>
            <p:cNvCxnSpPr/>
            <p:nvPr/>
          </p:nvCxnSpPr>
          <p:spPr>
            <a:xfrm flipH="1">
              <a:off x="2901397" y="1463918"/>
              <a:ext cx="691284" cy="0"/>
            </a:xfrm>
            <a:prstGeom prst="line">
              <a:avLst/>
            </a:prstGeom>
            <a:ln w="19050" cap="rnd">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sp>
        <p:nvSpPr>
          <p:cNvPr id="49" name="Text Placeholder 3">
            <a:extLst>
              <a:ext uri="{FF2B5EF4-FFF2-40B4-BE49-F238E27FC236}">
                <a16:creationId xmlns:a16="http://schemas.microsoft.com/office/drawing/2014/main" id="{C468C408-18EC-C748-9D58-87337325A38E}"/>
              </a:ext>
            </a:extLst>
          </p:cNvPr>
          <p:cNvSpPr txBox="1">
            <a:spLocks/>
          </p:cNvSpPr>
          <p:nvPr/>
        </p:nvSpPr>
        <p:spPr>
          <a:xfrm>
            <a:off x="5888521" y="4705399"/>
            <a:ext cx="512961" cy="307777"/>
          </a:xfrm>
          <a:prstGeom prst="rect">
            <a:avLst/>
          </a:prstGeom>
          <a:solidFill>
            <a:schemeClr val="bg1"/>
          </a:solidFill>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2000" dirty="0">
                <a:solidFill>
                  <a:schemeClr val="accent2"/>
                </a:solidFill>
                <a:latin typeface="Cambria" panose="02040503050406030204" pitchFamily="18" charset="0"/>
              </a:rPr>
              <a:t>98</a:t>
            </a:r>
            <a:r>
              <a:rPr kumimoji="0" lang="en-US" sz="2000" b="1" i="0" u="none" strike="noStrike" kern="1200" cap="none" spc="0" normalizeH="0" baseline="0" noProof="0" dirty="0">
                <a:ln>
                  <a:noFill/>
                </a:ln>
                <a:solidFill>
                  <a:schemeClr val="accent2"/>
                </a:solidFill>
                <a:effectLst/>
                <a:uLnTx/>
                <a:uFillTx/>
                <a:latin typeface="Cambria" panose="02040503050406030204" pitchFamily="18" charset="0"/>
              </a:rPr>
              <a:t> h</a:t>
            </a:r>
          </a:p>
        </p:txBody>
      </p:sp>
      <p:sp>
        <p:nvSpPr>
          <p:cNvPr id="50" name="Text Placeholder 3">
            <a:extLst>
              <a:ext uri="{FF2B5EF4-FFF2-40B4-BE49-F238E27FC236}">
                <a16:creationId xmlns:a16="http://schemas.microsoft.com/office/drawing/2014/main" id="{EAD02695-93D3-C64D-854A-7CEA434B2010}"/>
              </a:ext>
            </a:extLst>
          </p:cNvPr>
          <p:cNvSpPr txBox="1">
            <a:spLocks/>
          </p:cNvSpPr>
          <p:nvPr/>
        </p:nvSpPr>
        <p:spPr>
          <a:xfrm>
            <a:off x="5624384" y="2420888"/>
            <a:ext cx="665247" cy="307777"/>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eaLnBrk="1" fontAlgn="auto" latinLnBrk="0" hangingPunct="1">
              <a:lnSpc>
                <a:spcPct val="100000"/>
              </a:lnSpc>
              <a:spcBef>
                <a:spcPct val="20000"/>
              </a:spcBef>
              <a:spcAft>
                <a:spcPts val="0"/>
              </a:spcAft>
              <a:buClrTx/>
              <a:buSzTx/>
              <a:buFont typeface="Arial" pitchFamily="34" charset="0"/>
              <a:buNone/>
              <a:tabLst/>
              <a:defRPr/>
            </a:pPr>
            <a:r>
              <a:rPr lang="en-US" sz="2000" noProof="0" dirty="0">
                <a:solidFill>
                  <a:schemeClr val="accent3"/>
                </a:solidFill>
                <a:latin typeface="Cambria" panose="02040503050406030204" pitchFamily="18" charset="0"/>
              </a:rPr>
              <a:t>246 h</a:t>
            </a:r>
            <a:endParaRPr kumimoji="0" lang="en-US" sz="2000" b="1" i="0" u="none" strike="noStrike" kern="1200" cap="none" spc="0" normalizeH="0" baseline="0" noProof="0" dirty="0">
              <a:ln>
                <a:noFill/>
              </a:ln>
              <a:solidFill>
                <a:schemeClr val="accent3"/>
              </a:solidFill>
              <a:effectLst/>
              <a:uLnTx/>
              <a:uFillTx/>
              <a:latin typeface="Cambria" panose="02040503050406030204" pitchFamily="18" charset="0"/>
            </a:endParaRPr>
          </a:p>
        </p:txBody>
      </p:sp>
      <p:sp>
        <p:nvSpPr>
          <p:cNvPr id="51" name="Text Placeholder 3">
            <a:extLst>
              <a:ext uri="{FF2B5EF4-FFF2-40B4-BE49-F238E27FC236}">
                <a16:creationId xmlns:a16="http://schemas.microsoft.com/office/drawing/2014/main" id="{FABE4A4C-BE97-0F40-A7D4-18E5F86F2282}"/>
              </a:ext>
            </a:extLst>
          </p:cNvPr>
          <p:cNvSpPr txBox="1">
            <a:spLocks/>
          </p:cNvSpPr>
          <p:nvPr/>
        </p:nvSpPr>
        <p:spPr>
          <a:xfrm>
            <a:off x="2222987" y="3068960"/>
            <a:ext cx="1038746" cy="307777"/>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lang="en-US" sz="2000" dirty="0">
                <a:solidFill>
                  <a:schemeClr val="accent1"/>
                </a:solidFill>
                <a:latin typeface="Cambria" panose="02040503050406030204" pitchFamily="18" charset="0"/>
              </a:rPr>
              <a:t>c</a:t>
            </a:r>
            <a:r>
              <a:rPr kumimoji="0" lang="en-US" sz="2000" b="1" i="0" u="none" strike="noStrike" kern="1200" cap="none" spc="0" normalizeH="0" baseline="0" noProof="0" dirty="0">
                <a:ln>
                  <a:noFill/>
                </a:ln>
                <a:solidFill>
                  <a:schemeClr val="accent1"/>
                </a:solidFill>
                <a:effectLst/>
                <a:uLnTx/>
                <a:uFillTx/>
                <a:latin typeface="Cambria" panose="02040503050406030204" pitchFamily="18" charset="0"/>
              </a:rPr>
              <a:t>a. 478 h</a:t>
            </a:r>
          </a:p>
        </p:txBody>
      </p:sp>
      <p:sp>
        <p:nvSpPr>
          <p:cNvPr id="52" name="Text Placeholder 3">
            <a:extLst>
              <a:ext uri="{FF2B5EF4-FFF2-40B4-BE49-F238E27FC236}">
                <a16:creationId xmlns:a16="http://schemas.microsoft.com/office/drawing/2014/main" id="{98123E9C-489B-A343-BF99-42D5C08EEA51}"/>
              </a:ext>
            </a:extLst>
          </p:cNvPr>
          <p:cNvSpPr txBox="1">
            <a:spLocks/>
          </p:cNvSpPr>
          <p:nvPr/>
        </p:nvSpPr>
        <p:spPr>
          <a:xfrm>
            <a:off x="3276995" y="5312708"/>
            <a:ext cx="665247" cy="307777"/>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0" u="none" strike="noStrike" kern="1200" cap="none" spc="0" normalizeH="0" baseline="0" noProof="0" dirty="0">
                <a:ln>
                  <a:noFill/>
                </a:ln>
                <a:solidFill>
                  <a:schemeClr val="accent6"/>
                </a:solidFill>
                <a:effectLst/>
                <a:uLnTx/>
                <a:uFillTx/>
                <a:latin typeface="Cambria" panose="02040503050406030204" pitchFamily="18" charset="0"/>
              </a:rPr>
              <a:t>134 h</a:t>
            </a:r>
          </a:p>
        </p:txBody>
      </p:sp>
    </p:spTree>
    <p:extLst>
      <p:ext uri="{BB962C8B-B14F-4D97-AF65-F5344CB8AC3E}">
        <p14:creationId xmlns:p14="http://schemas.microsoft.com/office/powerpoint/2010/main" val="2976659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strips(upRight)">
                                      <p:cBhvr>
                                        <p:cTn id="7" dur="500"/>
                                        <p:tgtEl>
                                          <p:spTgt spid="38"/>
                                        </p:tgtEl>
                                      </p:cBhvr>
                                    </p:animEffect>
                                  </p:childTnLst>
                                </p:cTn>
                              </p:par>
                              <p:par>
                                <p:cTn id="8" presetID="53" presetClass="entr" presetSubtype="0" fill="hold" grpId="0" nodeType="withEffect">
                                  <p:stCondLst>
                                    <p:cond delay="3000"/>
                                  </p:stCondLst>
                                  <p:childTnLst>
                                    <p:set>
                                      <p:cBhvr>
                                        <p:cTn id="9" dur="1" fill="hold">
                                          <p:stCondLst>
                                            <p:cond delay="0"/>
                                          </p:stCondLst>
                                        </p:cTn>
                                        <p:tgtEl>
                                          <p:spTgt spid="50"/>
                                        </p:tgtEl>
                                        <p:attrNameLst>
                                          <p:attrName>style.visibility</p:attrName>
                                        </p:attrNameLst>
                                      </p:cBhvr>
                                      <p:to>
                                        <p:strVal val="visible"/>
                                      </p:to>
                                    </p:set>
                                    <p:anim calcmode="lin" valueType="num">
                                      <p:cBhvr>
                                        <p:cTn id="10" dur="500" fill="hold"/>
                                        <p:tgtEl>
                                          <p:spTgt spid="50"/>
                                        </p:tgtEl>
                                        <p:attrNameLst>
                                          <p:attrName>ppt_w</p:attrName>
                                        </p:attrNameLst>
                                      </p:cBhvr>
                                      <p:tavLst>
                                        <p:tav tm="0">
                                          <p:val>
                                            <p:fltVal val="0"/>
                                          </p:val>
                                        </p:tav>
                                        <p:tav tm="100000">
                                          <p:val>
                                            <p:strVal val="#ppt_w"/>
                                          </p:val>
                                        </p:tav>
                                      </p:tavLst>
                                    </p:anim>
                                    <p:anim calcmode="lin" valueType="num">
                                      <p:cBhvr>
                                        <p:cTn id="11" dur="500" fill="hold"/>
                                        <p:tgtEl>
                                          <p:spTgt spid="50"/>
                                        </p:tgtEl>
                                        <p:attrNameLst>
                                          <p:attrName>ppt_h</p:attrName>
                                        </p:attrNameLst>
                                      </p:cBhvr>
                                      <p:tavLst>
                                        <p:tav tm="0">
                                          <p:val>
                                            <p:fltVal val="0"/>
                                          </p:val>
                                        </p:tav>
                                        <p:tav tm="100000">
                                          <p:val>
                                            <p:strVal val="#ppt_h"/>
                                          </p:val>
                                        </p:tav>
                                      </p:tavLst>
                                    </p:anim>
                                    <p:animEffect transition="in" filter="fade">
                                      <p:cBhvr>
                                        <p:cTn id="12" dur="500"/>
                                        <p:tgtEl>
                                          <p:spTgt spid="50"/>
                                        </p:tgtEl>
                                      </p:cBhvr>
                                    </p:animEffect>
                                  </p:childTnLst>
                                </p:cTn>
                              </p:par>
                              <p:par>
                                <p:cTn id="13" presetID="18" presetClass="entr" presetSubtype="9"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strips(upLeft)">
                                      <p:cBhvr>
                                        <p:cTn id="15" dur="500"/>
                                        <p:tgtEl>
                                          <p:spTgt spid="35"/>
                                        </p:tgtEl>
                                      </p:cBhvr>
                                    </p:animEffect>
                                  </p:childTnLst>
                                </p:cTn>
                              </p:par>
                              <p:par>
                                <p:cTn id="16" presetID="53" presetClass="entr" presetSubtype="0" fill="hold" grpId="0" nodeType="withEffect">
                                  <p:stCondLst>
                                    <p:cond delay="4500"/>
                                  </p:stCondLst>
                                  <p:childTnLst>
                                    <p:set>
                                      <p:cBhvr>
                                        <p:cTn id="17" dur="1" fill="hold">
                                          <p:stCondLst>
                                            <p:cond delay="0"/>
                                          </p:stCondLst>
                                        </p:cTn>
                                        <p:tgtEl>
                                          <p:spTgt spid="51"/>
                                        </p:tgtEl>
                                        <p:attrNameLst>
                                          <p:attrName>style.visibility</p:attrName>
                                        </p:attrNameLst>
                                      </p:cBhvr>
                                      <p:to>
                                        <p:strVal val="visible"/>
                                      </p:to>
                                    </p:set>
                                    <p:anim calcmode="lin" valueType="num">
                                      <p:cBhvr>
                                        <p:cTn id="18" dur="500" fill="hold"/>
                                        <p:tgtEl>
                                          <p:spTgt spid="51"/>
                                        </p:tgtEl>
                                        <p:attrNameLst>
                                          <p:attrName>ppt_w</p:attrName>
                                        </p:attrNameLst>
                                      </p:cBhvr>
                                      <p:tavLst>
                                        <p:tav tm="0">
                                          <p:val>
                                            <p:fltVal val="0"/>
                                          </p:val>
                                        </p:tav>
                                        <p:tav tm="100000">
                                          <p:val>
                                            <p:strVal val="#ppt_w"/>
                                          </p:val>
                                        </p:tav>
                                      </p:tavLst>
                                    </p:anim>
                                    <p:anim calcmode="lin" valueType="num">
                                      <p:cBhvr>
                                        <p:cTn id="19" dur="500" fill="hold"/>
                                        <p:tgtEl>
                                          <p:spTgt spid="51"/>
                                        </p:tgtEl>
                                        <p:attrNameLst>
                                          <p:attrName>ppt_h</p:attrName>
                                        </p:attrNameLst>
                                      </p:cBhvr>
                                      <p:tavLst>
                                        <p:tav tm="0">
                                          <p:val>
                                            <p:fltVal val="0"/>
                                          </p:val>
                                        </p:tav>
                                        <p:tav tm="100000">
                                          <p:val>
                                            <p:strVal val="#ppt_h"/>
                                          </p:val>
                                        </p:tav>
                                      </p:tavLst>
                                    </p:anim>
                                    <p:animEffect transition="in" filter="fade">
                                      <p:cBhvr>
                                        <p:cTn id="20" dur="500"/>
                                        <p:tgtEl>
                                          <p:spTgt spid="51"/>
                                        </p:tgtEl>
                                      </p:cBhvr>
                                    </p:animEffect>
                                  </p:childTnLst>
                                </p:cTn>
                              </p:par>
                              <p:par>
                                <p:cTn id="21" presetID="18" presetClass="entr" presetSubtype="12"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strips(downLeft)">
                                      <p:cBhvr>
                                        <p:cTn id="23" dur="500"/>
                                        <p:tgtEl>
                                          <p:spTgt spid="43"/>
                                        </p:tgtEl>
                                      </p:cBhvr>
                                    </p:animEffect>
                                  </p:childTnLst>
                                </p:cTn>
                              </p:par>
                              <p:par>
                                <p:cTn id="24" presetID="53" presetClass="entr" presetSubtype="0" fill="hold" grpId="0" nodeType="withEffect">
                                  <p:stCondLst>
                                    <p:cond delay="3500"/>
                                  </p:stCondLst>
                                  <p:childTnLst>
                                    <p:set>
                                      <p:cBhvr>
                                        <p:cTn id="25" dur="1" fill="hold">
                                          <p:stCondLst>
                                            <p:cond delay="0"/>
                                          </p:stCondLst>
                                        </p:cTn>
                                        <p:tgtEl>
                                          <p:spTgt spid="52"/>
                                        </p:tgtEl>
                                        <p:attrNameLst>
                                          <p:attrName>style.visibility</p:attrName>
                                        </p:attrNameLst>
                                      </p:cBhvr>
                                      <p:to>
                                        <p:strVal val="visible"/>
                                      </p:to>
                                    </p:set>
                                    <p:anim calcmode="lin" valueType="num">
                                      <p:cBhvr>
                                        <p:cTn id="26" dur="500" fill="hold"/>
                                        <p:tgtEl>
                                          <p:spTgt spid="52"/>
                                        </p:tgtEl>
                                        <p:attrNameLst>
                                          <p:attrName>ppt_w</p:attrName>
                                        </p:attrNameLst>
                                      </p:cBhvr>
                                      <p:tavLst>
                                        <p:tav tm="0">
                                          <p:val>
                                            <p:fltVal val="0"/>
                                          </p:val>
                                        </p:tav>
                                        <p:tav tm="100000">
                                          <p:val>
                                            <p:strVal val="#ppt_w"/>
                                          </p:val>
                                        </p:tav>
                                      </p:tavLst>
                                    </p:anim>
                                    <p:anim calcmode="lin" valueType="num">
                                      <p:cBhvr>
                                        <p:cTn id="27" dur="500" fill="hold"/>
                                        <p:tgtEl>
                                          <p:spTgt spid="52"/>
                                        </p:tgtEl>
                                        <p:attrNameLst>
                                          <p:attrName>ppt_h</p:attrName>
                                        </p:attrNameLst>
                                      </p:cBhvr>
                                      <p:tavLst>
                                        <p:tav tm="0">
                                          <p:val>
                                            <p:fltVal val="0"/>
                                          </p:val>
                                        </p:tav>
                                        <p:tav tm="100000">
                                          <p:val>
                                            <p:strVal val="#ppt_h"/>
                                          </p:val>
                                        </p:tav>
                                      </p:tavLst>
                                    </p:anim>
                                    <p:animEffect transition="in" filter="fade">
                                      <p:cBhvr>
                                        <p:cTn id="28" dur="500"/>
                                        <p:tgtEl>
                                          <p:spTgt spid="52"/>
                                        </p:tgtEl>
                                      </p:cBhvr>
                                    </p:animEffect>
                                  </p:childTnLst>
                                </p:cTn>
                              </p:par>
                              <p:par>
                                <p:cTn id="29" presetID="18" presetClass="entr" presetSubtype="6"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strips(downRight)">
                                      <p:cBhvr>
                                        <p:cTn id="31" dur="500"/>
                                        <p:tgtEl>
                                          <p:spTgt spid="46"/>
                                        </p:tgtEl>
                                      </p:cBhvr>
                                    </p:animEffect>
                                  </p:childTnLst>
                                </p:cTn>
                              </p:par>
                              <p:par>
                                <p:cTn id="32" presetID="53" presetClass="entr" presetSubtype="0" fill="hold" grpId="0" nodeType="withEffect">
                                  <p:stCondLst>
                                    <p:cond delay="4000"/>
                                  </p:stCondLst>
                                  <p:childTnLst>
                                    <p:set>
                                      <p:cBhvr>
                                        <p:cTn id="33" dur="1" fill="hold">
                                          <p:stCondLst>
                                            <p:cond delay="0"/>
                                          </p:stCondLst>
                                        </p:cTn>
                                        <p:tgtEl>
                                          <p:spTgt spid="49"/>
                                        </p:tgtEl>
                                        <p:attrNameLst>
                                          <p:attrName>style.visibility</p:attrName>
                                        </p:attrNameLst>
                                      </p:cBhvr>
                                      <p:to>
                                        <p:strVal val="visible"/>
                                      </p:to>
                                    </p:set>
                                    <p:anim calcmode="lin" valueType="num">
                                      <p:cBhvr>
                                        <p:cTn id="34" dur="500" fill="hold"/>
                                        <p:tgtEl>
                                          <p:spTgt spid="49"/>
                                        </p:tgtEl>
                                        <p:attrNameLst>
                                          <p:attrName>ppt_w</p:attrName>
                                        </p:attrNameLst>
                                      </p:cBhvr>
                                      <p:tavLst>
                                        <p:tav tm="0">
                                          <p:val>
                                            <p:fltVal val="0"/>
                                          </p:val>
                                        </p:tav>
                                        <p:tav tm="100000">
                                          <p:val>
                                            <p:strVal val="#ppt_w"/>
                                          </p:val>
                                        </p:tav>
                                      </p:tavLst>
                                    </p:anim>
                                    <p:anim calcmode="lin" valueType="num">
                                      <p:cBhvr>
                                        <p:cTn id="35" dur="500" fill="hold"/>
                                        <p:tgtEl>
                                          <p:spTgt spid="49"/>
                                        </p:tgtEl>
                                        <p:attrNameLst>
                                          <p:attrName>ppt_h</p:attrName>
                                        </p:attrNameLst>
                                      </p:cBhvr>
                                      <p:tavLst>
                                        <p:tav tm="0">
                                          <p:val>
                                            <p:fltVal val="0"/>
                                          </p:val>
                                        </p:tav>
                                        <p:tav tm="100000">
                                          <p:val>
                                            <p:strVal val="#ppt_h"/>
                                          </p:val>
                                        </p:tav>
                                      </p:tavLst>
                                    </p:anim>
                                    <p:animEffect transition="in" filter="fade">
                                      <p:cBhvr>
                                        <p:cTn id="3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p:bldP spid="51" grpId="0"/>
      <p:bldP spid="5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hteck 18"/>
          <p:cNvSpPr/>
          <p:nvPr/>
        </p:nvSpPr>
        <p:spPr>
          <a:xfrm>
            <a:off x="0" y="1079"/>
            <a:ext cx="8809381" cy="1296144"/>
          </a:xfrm>
          <a:prstGeom prst="rect">
            <a:avLst/>
          </a:prstGeom>
          <a:solidFill>
            <a:srgbClr val="F0F3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p:cNvSpPr/>
          <p:nvPr/>
        </p:nvSpPr>
        <p:spPr>
          <a:xfrm>
            <a:off x="8820472" y="1079"/>
            <a:ext cx="325114" cy="1296144"/>
          </a:xfrm>
          <a:prstGeom prst="rect">
            <a:avLst/>
          </a:prstGeom>
          <a:solidFill>
            <a:srgbClr val="95B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p:cNvSpPr/>
          <p:nvPr/>
        </p:nvSpPr>
        <p:spPr>
          <a:xfrm>
            <a:off x="1588" y="5030594"/>
            <a:ext cx="324000" cy="1296000"/>
          </a:xfrm>
          <a:prstGeom prst="rect">
            <a:avLst/>
          </a:prstGeom>
          <a:solidFill>
            <a:srgbClr val="95B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p:cNvSpPr/>
          <p:nvPr/>
        </p:nvSpPr>
        <p:spPr>
          <a:xfrm>
            <a:off x="1588" y="6337895"/>
            <a:ext cx="324000" cy="520105"/>
          </a:xfrm>
          <a:prstGeom prst="rect">
            <a:avLst/>
          </a:prstGeom>
          <a:solidFill>
            <a:srgbClr val="E3E8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4" name="Grafik 23" descr="PhUniMa_Logo_P.emf"/>
          <p:cNvPicPr>
            <a:picLocks noChangeAspect="1"/>
          </p:cNvPicPr>
          <p:nvPr/>
        </p:nvPicPr>
        <p:blipFill>
          <a:blip r:embed="rId2" cstate="print"/>
          <a:stretch>
            <a:fillRect/>
          </a:stretch>
        </p:blipFill>
        <p:spPr>
          <a:xfrm>
            <a:off x="4139952" y="6438413"/>
            <a:ext cx="1087763" cy="374962"/>
          </a:xfrm>
          <a:prstGeom prst="rect">
            <a:avLst/>
          </a:prstGeom>
          <a:noFill/>
          <a:ln>
            <a:noFill/>
          </a:ln>
        </p:spPr>
      </p:pic>
      <p:sp>
        <p:nvSpPr>
          <p:cNvPr id="25" name="Ellipse 24"/>
          <p:cNvSpPr/>
          <p:nvPr/>
        </p:nvSpPr>
        <p:spPr>
          <a:xfrm>
            <a:off x="-5581128" y="-243408"/>
            <a:ext cx="6768752" cy="6768752"/>
          </a:xfrm>
          <a:prstGeom prst="ellipse">
            <a:avLst/>
          </a:prstGeom>
          <a:noFill/>
          <a:ln w="15240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Rectangle 2"/>
          <p:cNvSpPr txBox="1">
            <a:spLocks noChangeArrowheads="1"/>
          </p:cNvSpPr>
          <p:nvPr/>
        </p:nvSpPr>
        <p:spPr>
          <a:xfrm>
            <a:off x="323528" y="44624"/>
            <a:ext cx="8496944" cy="1152128"/>
          </a:xfrm>
          <a:prstGeom prst="rect">
            <a:avLst/>
          </a:prstGeom>
        </p:spPr>
        <p:txBody>
          <a:bodyPr vert="horz" wrap="square" lIns="91440" tIns="72000" rIns="91440" bIns="45720" rtlCol="0" anchor="ctr">
            <a:noAutofit/>
          </a:bodyPr>
          <a:lstStyle/>
          <a:p>
            <a:pPr lvl="0" algn="ctr">
              <a:lnSpc>
                <a:spcPct val="120000"/>
              </a:lnSpc>
              <a:defRPr/>
            </a:pPr>
            <a:r>
              <a:rPr lang="de-DE" sz="3200" dirty="0">
                <a:solidFill>
                  <a:srgbClr val="004A82"/>
                </a:solidFill>
                <a:latin typeface="Cambria" pitchFamily="18" charset="0"/>
                <a:ea typeface="+mj-ea"/>
                <a:cs typeface="+mj-cs"/>
              </a:rPr>
              <a:t>Umfang Examensrepetitorium </a:t>
            </a:r>
            <a:br>
              <a:rPr lang="de-DE" sz="3200" dirty="0">
                <a:solidFill>
                  <a:srgbClr val="004A82"/>
                </a:solidFill>
                <a:latin typeface="Cambria" pitchFamily="18" charset="0"/>
                <a:ea typeface="+mj-ea"/>
                <a:cs typeface="+mj-cs"/>
              </a:rPr>
            </a:br>
            <a:r>
              <a:rPr lang="de-DE" sz="3200" dirty="0">
                <a:solidFill>
                  <a:srgbClr val="004A82"/>
                </a:solidFill>
                <a:latin typeface="Cambria" pitchFamily="18" charset="0"/>
                <a:ea typeface="+mj-ea"/>
                <a:cs typeface="+mj-cs"/>
              </a:rPr>
              <a:t>(HRR und Klausuren)</a:t>
            </a:r>
            <a:endParaRPr kumimoji="0" lang="de-DE" sz="3200" i="0" u="none" strike="noStrike" kern="1200" cap="none" spc="0" normalizeH="0" baseline="0" noProof="0" dirty="0">
              <a:ln>
                <a:noFill/>
              </a:ln>
              <a:solidFill>
                <a:srgbClr val="004A82"/>
              </a:solidFill>
              <a:effectLst/>
              <a:uLnTx/>
              <a:uFillTx/>
              <a:latin typeface="Cambria" pitchFamily="18" charset="0"/>
              <a:ea typeface="+mj-ea"/>
              <a:cs typeface="+mj-cs"/>
            </a:endParaRPr>
          </a:p>
        </p:txBody>
      </p:sp>
      <p:sp>
        <p:nvSpPr>
          <p:cNvPr id="26" name="Ellipse 25"/>
          <p:cNvSpPr/>
          <p:nvPr/>
        </p:nvSpPr>
        <p:spPr>
          <a:xfrm>
            <a:off x="1093110" y="-4838572"/>
            <a:ext cx="8784976" cy="8496944"/>
          </a:xfrm>
          <a:prstGeom prst="ellipse">
            <a:avLst/>
          </a:prstGeom>
          <a:noFill/>
          <a:ln w="152400">
            <a:solidFill>
              <a:schemeClr val="bg1">
                <a:alpha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 name="Gruppieren 1">
            <a:extLst>
              <a:ext uri="{FF2B5EF4-FFF2-40B4-BE49-F238E27FC236}">
                <a16:creationId xmlns:a16="http://schemas.microsoft.com/office/drawing/2014/main" id="{188DB527-8339-2E40-9144-BB94E4017611}"/>
              </a:ext>
            </a:extLst>
          </p:cNvPr>
          <p:cNvGrpSpPr/>
          <p:nvPr/>
        </p:nvGrpSpPr>
        <p:grpSpPr>
          <a:xfrm>
            <a:off x="3253023" y="2276872"/>
            <a:ext cx="2637955" cy="2908988"/>
            <a:chOff x="3272104" y="2345843"/>
            <a:chExt cx="2266950" cy="2620963"/>
          </a:xfrm>
        </p:grpSpPr>
        <p:graphicFrame>
          <p:nvGraphicFramePr>
            <p:cNvPr id="16" name="Chart 33">
              <a:extLst>
                <a:ext uri="{FF2B5EF4-FFF2-40B4-BE49-F238E27FC236}">
                  <a16:creationId xmlns:a16="http://schemas.microsoft.com/office/drawing/2014/main" id="{21BDAB90-0138-D744-B0FB-66AC84FE192B}"/>
                </a:ext>
              </a:extLst>
            </p:cNvPr>
            <p:cNvGraphicFramePr/>
            <p:nvPr>
              <p:extLst/>
            </p:nvPr>
          </p:nvGraphicFramePr>
          <p:xfrm>
            <a:off x="3469895" y="2840358"/>
            <a:ext cx="1871368" cy="1980688"/>
          </p:xfrm>
          <a:graphic>
            <a:graphicData uri="http://schemas.openxmlformats.org/drawingml/2006/chart">
              <c:chart xmlns:c="http://schemas.openxmlformats.org/drawingml/2006/chart" xmlns:r="http://schemas.openxmlformats.org/officeDocument/2006/relationships" r:id="rId3"/>
            </a:graphicData>
          </a:graphic>
        </p:graphicFrame>
        <p:grpSp>
          <p:nvGrpSpPr>
            <p:cNvPr id="17" name="Group 4">
              <a:extLst>
                <a:ext uri="{FF2B5EF4-FFF2-40B4-BE49-F238E27FC236}">
                  <a16:creationId xmlns:a16="http://schemas.microsoft.com/office/drawing/2014/main" id="{8086252B-B3EE-FC46-9916-EB5B51974166}"/>
                </a:ext>
              </a:extLst>
            </p:cNvPr>
            <p:cNvGrpSpPr>
              <a:grpSpLocks noChangeAspect="1"/>
            </p:cNvGrpSpPr>
            <p:nvPr/>
          </p:nvGrpSpPr>
          <p:grpSpPr bwMode="auto">
            <a:xfrm>
              <a:off x="3272104" y="2345843"/>
              <a:ext cx="2266950" cy="2620963"/>
              <a:chOff x="2167" y="1142"/>
              <a:chExt cx="1428" cy="1651"/>
            </a:xfrm>
            <a:solidFill>
              <a:schemeClr val="bg1">
                <a:lumMod val="85000"/>
              </a:schemeClr>
            </a:solidFill>
          </p:grpSpPr>
          <p:sp>
            <p:nvSpPr>
              <p:cNvPr id="18" name="Freeform 5">
                <a:extLst>
                  <a:ext uri="{FF2B5EF4-FFF2-40B4-BE49-F238E27FC236}">
                    <a16:creationId xmlns:a16="http://schemas.microsoft.com/office/drawing/2014/main" id="{75D833FA-DFE7-9D49-AB04-5757EE0FD990}"/>
                  </a:ext>
                </a:extLst>
              </p:cNvPr>
              <p:cNvSpPr>
                <a:spLocks noEditPoints="1"/>
              </p:cNvSpPr>
              <p:nvPr/>
            </p:nvSpPr>
            <p:spPr bwMode="auto">
              <a:xfrm>
                <a:off x="2287" y="1342"/>
                <a:ext cx="264" cy="227"/>
              </a:xfrm>
              <a:custGeom>
                <a:avLst/>
                <a:gdLst/>
                <a:ahLst/>
                <a:cxnLst>
                  <a:cxn ang="0">
                    <a:pos x="142" y="20"/>
                  </a:cxn>
                  <a:cxn ang="0">
                    <a:pos x="86" y="0"/>
                  </a:cxn>
                  <a:cxn ang="0">
                    <a:pos x="0" y="86"/>
                  </a:cxn>
                  <a:cxn ang="0">
                    <a:pos x="8" y="122"/>
                  </a:cxn>
                  <a:cxn ang="0">
                    <a:pos x="142" y="20"/>
                  </a:cxn>
                  <a:cxn ang="0">
                    <a:pos x="142" y="20"/>
                  </a:cxn>
                  <a:cxn ang="0">
                    <a:pos x="142" y="20"/>
                  </a:cxn>
                </a:cxnLst>
                <a:rect l="0" t="0" r="r" b="b"/>
                <a:pathLst>
                  <a:path w="142" h="122">
                    <a:moveTo>
                      <a:pt x="142" y="20"/>
                    </a:moveTo>
                    <a:cubicBezTo>
                      <a:pt x="127" y="7"/>
                      <a:pt x="108" y="0"/>
                      <a:pt x="86" y="0"/>
                    </a:cubicBezTo>
                    <a:cubicBezTo>
                      <a:pt x="39" y="0"/>
                      <a:pt x="0" y="38"/>
                      <a:pt x="0" y="86"/>
                    </a:cubicBezTo>
                    <a:cubicBezTo>
                      <a:pt x="0" y="99"/>
                      <a:pt x="3" y="111"/>
                      <a:pt x="8" y="122"/>
                    </a:cubicBezTo>
                    <a:cubicBezTo>
                      <a:pt x="45" y="80"/>
                      <a:pt x="91" y="45"/>
                      <a:pt x="142" y="20"/>
                    </a:cubicBezTo>
                    <a:close/>
                    <a:moveTo>
                      <a:pt x="142" y="20"/>
                    </a:moveTo>
                    <a:cubicBezTo>
                      <a:pt x="142" y="20"/>
                      <a:pt x="142" y="20"/>
                      <a:pt x="142" y="2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Noto Sans Batak" panose="020B0502040504020204" pitchFamily="34" charset="0"/>
                </a:endParaRPr>
              </a:p>
            </p:txBody>
          </p:sp>
          <p:sp>
            <p:nvSpPr>
              <p:cNvPr id="22" name="Freeform 6">
                <a:extLst>
                  <a:ext uri="{FF2B5EF4-FFF2-40B4-BE49-F238E27FC236}">
                    <a16:creationId xmlns:a16="http://schemas.microsoft.com/office/drawing/2014/main" id="{F889ADF7-A2DC-1C4E-A757-8711BF2B4490}"/>
                  </a:ext>
                </a:extLst>
              </p:cNvPr>
              <p:cNvSpPr>
                <a:spLocks noEditPoints="1"/>
              </p:cNvSpPr>
              <p:nvPr/>
            </p:nvSpPr>
            <p:spPr bwMode="auto">
              <a:xfrm>
                <a:off x="2167" y="1142"/>
                <a:ext cx="1428" cy="1651"/>
              </a:xfrm>
              <a:custGeom>
                <a:avLst/>
                <a:gdLst/>
                <a:ahLst/>
                <a:cxnLst>
                  <a:cxn ang="0">
                    <a:pos x="385" y="890"/>
                  </a:cxn>
                  <a:cxn ang="0">
                    <a:pos x="770" y="505"/>
                  </a:cxn>
                  <a:cxn ang="0">
                    <a:pos x="450" y="125"/>
                  </a:cxn>
                  <a:cxn ang="0">
                    <a:pos x="450" y="53"/>
                  </a:cxn>
                  <a:cxn ang="0">
                    <a:pos x="484" y="53"/>
                  </a:cxn>
                  <a:cxn ang="0">
                    <a:pos x="504" y="26"/>
                  </a:cxn>
                  <a:cxn ang="0">
                    <a:pos x="484" y="0"/>
                  </a:cxn>
                  <a:cxn ang="0">
                    <a:pos x="286" y="0"/>
                  </a:cxn>
                  <a:cxn ang="0">
                    <a:pos x="266" y="26"/>
                  </a:cxn>
                  <a:cxn ang="0">
                    <a:pos x="286" y="53"/>
                  </a:cxn>
                  <a:cxn ang="0">
                    <a:pos x="320" y="53"/>
                  </a:cxn>
                  <a:cxn ang="0">
                    <a:pos x="320" y="125"/>
                  </a:cxn>
                  <a:cxn ang="0">
                    <a:pos x="227" y="153"/>
                  </a:cxn>
                  <a:cxn ang="0">
                    <a:pos x="91" y="256"/>
                  </a:cxn>
                  <a:cxn ang="0">
                    <a:pos x="0" y="505"/>
                  </a:cxn>
                  <a:cxn ang="0">
                    <a:pos x="385" y="890"/>
                  </a:cxn>
                  <a:cxn ang="0">
                    <a:pos x="158" y="280"/>
                  </a:cxn>
                  <a:cxn ang="0">
                    <a:pos x="232" y="224"/>
                  </a:cxn>
                  <a:cxn ang="0">
                    <a:pos x="385" y="185"/>
                  </a:cxn>
                  <a:cxn ang="0">
                    <a:pos x="705" y="505"/>
                  </a:cxn>
                  <a:cxn ang="0">
                    <a:pos x="385" y="825"/>
                  </a:cxn>
                  <a:cxn ang="0">
                    <a:pos x="65" y="505"/>
                  </a:cxn>
                  <a:cxn ang="0">
                    <a:pos x="158" y="280"/>
                  </a:cxn>
                  <a:cxn ang="0">
                    <a:pos x="158" y="280"/>
                  </a:cxn>
                  <a:cxn ang="0">
                    <a:pos x="158" y="280"/>
                  </a:cxn>
                </a:cxnLst>
                <a:rect l="0" t="0" r="r" b="b"/>
                <a:pathLst>
                  <a:path w="770" h="890">
                    <a:moveTo>
                      <a:pt x="385" y="890"/>
                    </a:moveTo>
                    <a:cubicBezTo>
                      <a:pt x="598" y="890"/>
                      <a:pt x="770" y="717"/>
                      <a:pt x="770" y="505"/>
                    </a:cubicBezTo>
                    <a:cubicBezTo>
                      <a:pt x="770" y="314"/>
                      <a:pt x="632" y="156"/>
                      <a:pt x="450" y="125"/>
                    </a:cubicBezTo>
                    <a:cubicBezTo>
                      <a:pt x="450" y="53"/>
                      <a:pt x="450" y="53"/>
                      <a:pt x="450" y="53"/>
                    </a:cubicBezTo>
                    <a:cubicBezTo>
                      <a:pt x="484" y="53"/>
                      <a:pt x="484" y="53"/>
                      <a:pt x="484" y="53"/>
                    </a:cubicBezTo>
                    <a:cubicBezTo>
                      <a:pt x="495" y="53"/>
                      <a:pt x="504" y="41"/>
                      <a:pt x="504" y="26"/>
                    </a:cubicBezTo>
                    <a:cubicBezTo>
                      <a:pt x="504" y="12"/>
                      <a:pt x="495" y="0"/>
                      <a:pt x="484" y="0"/>
                    </a:cubicBezTo>
                    <a:cubicBezTo>
                      <a:pt x="286" y="0"/>
                      <a:pt x="286" y="0"/>
                      <a:pt x="286" y="0"/>
                    </a:cubicBezTo>
                    <a:cubicBezTo>
                      <a:pt x="275" y="0"/>
                      <a:pt x="266" y="12"/>
                      <a:pt x="266" y="26"/>
                    </a:cubicBezTo>
                    <a:cubicBezTo>
                      <a:pt x="266" y="41"/>
                      <a:pt x="275" y="53"/>
                      <a:pt x="286" y="53"/>
                    </a:cubicBezTo>
                    <a:cubicBezTo>
                      <a:pt x="320" y="53"/>
                      <a:pt x="320" y="53"/>
                      <a:pt x="320" y="53"/>
                    </a:cubicBezTo>
                    <a:cubicBezTo>
                      <a:pt x="320" y="125"/>
                      <a:pt x="320" y="125"/>
                      <a:pt x="320" y="125"/>
                    </a:cubicBezTo>
                    <a:cubicBezTo>
                      <a:pt x="287" y="131"/>
                      <a:pt x="256" y="140"/>
                      <a:pt x="227" y="153"/>
                    </a:cubicBezTo>
                    <a:cubicBezTo>
                      <a:pt x="175" y="177"/>
                      <a:pt x="128" y="212"/>
                      <a:pt x="91" y="256"/>
                    </a:cubicBezTo>
                    <a:cubicBezTo>
                      <a:pt x="34" y="323"/>
                      <a:pt x="0" y="410"/>
                      <a:pt x="0" y="505"/>
                    </a:cubicBezTo>
                    <a:cubicBezTo>
                      <a:pt x="0" y="717"/>
                      <a:pt x="172" y="890"/>
                      <a:pt x="385" y="890"/>
                    </a:cubicBezTo>
                    <a:close/>
                    <a:moveTo>
                      <a:pt x="158" y="280"/>
                    </a:moveTo>
                    <a:cubicBezTo>
                      <a:pt x="180" y="258"/>
                      <a:pt x="205" y="239"/>
                      <a:pt x="232" y="224"/>
                    </a:cubicBezTo>
                    <a:cubicBezTo>
                      <a:pt x="277" y="199"/>
                      <a:pt x="330" y="185"/>
                      <a:pt x="385" y="185"/>
                    </a:cubicBezTo>
                    <a:cubicBezTo>
                      <a:pt x="562" y="185"/>
                      <a:pt x="705" y="328"/>
                      <a:pt x="705" y="505"/>
                    </a:cubicBezTo>
                    <a:cubicBezTo>
                      <a:pt x="705" y="681"/>
                      <a:pt x="562" y="825"/>
                      <a:pt x="385" y="825"/>
                    </a:cubicBezTo>
                    <a:cubicBezTo>
                      <a:pt x="209" y="825"/>
                      <a:pt x="65" y="681"/>
                      <a:pt x="65" y="505"/>
                    </a:cubicBezTo>
                    <a:cubicBezTo>
                      <a:pt x="65" y="417"/>
                      <a:pt x="101" y="337"/>
                      <a:pt x="158" y="280"/>
                    </a:cubicBezTo>
                    <a:close/>
                    <a:moveTo>
                      <a:pt x="158" y="280"/>
                    </a:moveTo>
                    <a:cubicBezTo>
                      <a:pt x="158" y="280"/>
                      <a:pt x="158" y="280"/>
                      <a:pt x="158" y="28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Noto Sans Batak" panose="020B0502040504020204" pitchFamily="34" charset="0"/>
                </a:endParaRPr>
              </a:p>
            </p:txBody>
          </p:sp>
        </p:grpSp>
      </p:grpSp>
      <p:sp>
        <p:nvSpPr>
          <p:cNvPr id="33" name="Rectangle 40">
            <a:extLst>
              <a:ext uri="{FF2B5EF4-FFF2-40B4-BE49-F238E27FC236}">
                <a16:creationId xmlns:a16="http://schemas.microsoft.com/office/drawing/2014/main" id="{D9BE9A04-BF34-8640-ABF1-9198F3F05ADB}"/>
              </a:ext>
            </a:extLst>
          </p:cNvPr>
          <p:cNvSpPr/>
          <p:nvPr/>
        </p:nvSpPr>
        <p:spPr>
          <a:xfrm>
            <a:off x="2706492" y="1563453"/>
            <a:ext cx="1924566" cy="677108"/>
          </a:xfrm>
          <a:prstGeom prst="rect">
            <a:avLst/>
          </a:prstGeom>
        </p:spPr>
        <p:txBody>
          <a:bodyPr wrap="none" lIns="0" tIns="0" rIns="0" bIns="0">
            <a:spAutoFit/>
          </a:bodyPr>
          <a:lstStyle/>
          <a:p>
            <a:r>
              <a:rPr lang="en-US" sz="2200" b="1" dirty="0" err="1">
                <a:solidFill>
                  <a:schemeClr val="accent3"/>
                </a:solidFill>
                <a:latin typeface="Cambria" panose="02040503050406030204" pitchFamily="18" charset="0"/>
              </a:rPr>
              <a:t>Probeexamen</a:t>
            </a:r>
            <a:r>
              <a:rPr lang="en-US" sz="2200" b="1" dirty="0">
                <a:solidFill>
                  <a:schemeClr val="accent3"/>
                </a:solidFill>
                <a:latin typeface="Cambria" panose="02040503050406030204" pitchFamily="18" charset="0"/>
              </a:rPr>
              <a:t>: </a:t>
            </a:r>
            <a:br>
              <a:rPr lang="en-US" sz="2200" b="1" dirty="0">
                <a:solidFill>
                  <a:schemeClr val="accent3"/>
                </a:solidFill>
                <a:latin typeface="Cambria" panose="02040503050406030204" pitchFamily="18" charset="0"/>
              </a:rPr>
            </a:br>
            <a:r>
              <a:rPr lang="en-US" sz="2200" b="1" dirty="0">
                <a:solidFill>
                  <a:schemeClr val="accent3"/>
                </a:solidFill>
                <a:latin typeface="Cambria" panose="02040503050406030204" pitchFamily="18" charset="0"/>
              </a:rPr>
              <a:t>12 </a:t>
            </a:r>
            <a:r>
              <a:rPr lang="en-US" sz="2200" b="1" dirty="0" err="1">
                <a:solidFill>
                  <a:schemeClr val="accent3"/>
                </a:solidFill>
                <a:latin typeface="Cambria" panose="02040503050406030204" pitchFamily="18" charset="0"/>
              </a:rPr>
              <a:t>Klausuren</a:t>
            </a:r>
            <a:endParaRPr lang="en-US" sz="2200" b="1" dirty="0">
              <a:solidFill>
                <a:schemeClr val="accent3"/>
              </a:solidFill>
              <a:latin typeface="Cambria" panose="02040503050406030204" pitchFamily="18" charset="0"/>
            </a:endParaRPr>
          </a:p>
        </p:txBody>
      </p:sp>
      <p:sp>
        <p:nvSpPr>
          <p:cNvPr id="34" name="Rectangle 43">
            <a:extLst>
              <a:ext uri="{FF2B5EF4-FFF2-40B4-BE49-F238E27FC236}">
                <a16:creationId xmlns:a16="http://schemas.microsoft.com/office/drawing/2014/main" id="{406F7173-499C-4C4C-90E3-77FF93539F8B}"/>
              </a:ext>
            </a:extLst>
          </p:cNvPr>
          <p:cNvSpPr/>
          <p:nvPr/>
        </p:nvSpPr>
        <p:spPr>
          <a:xfrm>
            <a:off x="945725" y="3222848"/>
            <a:ext cx="1226298" cy="738664"/>
          </a:xfrm>
          <a:prstGeom prst="rect">
            <a:avLst/>
          </a:prstGeom>
          <a:noFill/>
          <a:ln>
            <a:noFill/>
          </a:ln>
        </p:spPr>
        <p:txBody>
          <a:bodyPr wrap="square" lIns="0" tIns="0" rIns="0" bIns="0">
            <a:spAutoFit/>
          </a:bodyPr>
          <a:lstStyle/>
          <a:p>
            <a:r>
              <a:rPr lang="en-US" sz="2400" b="1" dirty="0" err="1">
                <a:solidFill>
                  <a:schemeClr val="accent1"/>
                </a:solidFill>
                <a:latin typeface="Cambria" panose="02040503050406030204" pitchFamily="18" charset="0"/>
              </a:rPr>
              <a:t>Gesamt</a:t>
            </a:r>
            <a:r>
              <a:rPr lang="en-US" sz="2400" b="1" dirty="0">
                <a:solidFill>
                  <a:schemeClr val="accent1"/>
                </a:solidFill>
                <a:latin typeface="Cambria" panose="02040503050406030204" pitchFamily="18" charset="0"/>
              </a:rPr>
              <a:t>- </a:t>
            </a:r>
          </a:p>
          <a:p>
            <a:r>
              <a:rPr lang="en-US" sz="2400" b="1" dirty="0" err="1">
                <a:solidFill>
                  <a:schemeClr val="accent1"/>
                </a:solidFill>
                <a:latin typeface="Cambria" panose="02040503050406030204" pitchFamily="18" charset="0"/>
              </a:rPr>
              <a:t>umfang</a:t>
            </a:r>
            <a:endParaRPr lang="en-US" sz="2400" b="1" dirty="0">
              <a:solidFill>
                <a:schemeClr val="accent1"/>
              </a:solidFill>
              <a:latin typeface="Cambria" panose="02040503050406030204" pitchFamily="18" charset="0"/>
            </a:endParaRPr>
          </a:p>
        </p:txBody>
      </p:sp>
      <p:grpSp>
        <p:nvGrpSpPr>
          <p:cNvPr id="35" name="Group 73">
            <a:extLst>
              <a:ext uri="{FF2B5EF4-FFF2-40B4-BE49-F238E27FC236}">
                <a16:creationId xmlns:a16="http://schemas.microsoft.com/office/drawing/2014/main" id="{0DC24371-D5D7-8049-ABC9-CD055D50D5DB}"/>
              </a:ext>
            </a:extLst>
          </p:cNvPr>
          <p:cNvGrpSpPr/>
          <p:nvPr/>
        </p:nvGrpSpPr>
        <p:grpSpPr>
          <a:xfrm>
            <a:off x="2646615" y="3451346"/>
            <a:ext cx="773257" cy="216600"/>
            <a:chOff x="2901397" y="1460250"/>
            <a:chExt cx="930338" cy="220268"/>
          </a:xfrm>
        </p:grpSpPr>
        <p:cxnSp>
          <p:nvCxnSpPr>
            <p:cNvPr id="36" name="Straight Connector 45">
              <a:extLst>
                <a:ext uri="{FF2B5EF4-FFF2-40B4-BE49-F238E27FC236}">
                  <a16:creationId xmlns:a16="http://schemas.microsoft.com/office/drawing/2014/main" id="{F845F32A-9E9B-6B4A-BC6A-709E7AA23E6F}"/>
                </a:ext>
              </a:extLst>
            </p:cNvPr>
            <p:cNvCxnSpPr/>
            <p:nvPr/>
          </p:nvCxnSpPr>
          <p:spPr>
            <a:xfrm flipH="1" flipV="1">
              <a:off x="3592681" y="1460250"/>
              <a:ext cx="239054" cy="220268"/>
            </a:xfrm>
            <a:prstGeom prst="line">
              <a:avLst/>
            </a:prstGeom>
            <a:ln w="19050" cap="rnd">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37" name="Straight Connector 46">
              <a:extLst>
                <a:ext uri="{FF2B5EF4-FFF2-40B4-BE49-F238E27FC236}">
                  <a16:creationId xmlns:a16="http://schemas.microsoft.com/office/drawing/2014/main" id="{394F100E-9050-0149-9ACE-B2066B82C6B9}"/>
                </a:ext>
              </a:extLst>
            </p:cNvPr>
            <p:cNvCxnSpPr/>
            <p:nvPr/>
          </p:nvCxnSpPr>
          <p:spPr>
            <a:xfrm flipH="1">
              <a:off x="2901397" y="1463917"/>
              <a:ext cx="691284" cy="0"/>
            </a:xfrm>
            <a:prstGeom prst="line">
              <a:avLst/>
            </a:prstGeom>
            <a:ln w="19050" cap="rnd">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38" name="Group 74">
            <a:extLst>
              <a:ext uri="{FF2B5EF4-FFF2-40B4-BE49-F238E27FC236}">
                <a16:creationId xmlns:a16="http://schemas.microsoft.com/office/drawing/2014/main" id="{8B779908-5EC9-AF4E-A996-6FAAABEDCA03}"/>
              </a:ext>
            </a:extLst>
          </p:cNvPr>
          <p:cNvGrpSpPr/>
          <p:nvPr/>
        </p:nvGrpSpPr>
        <p:grpSpPr>
          <a:xfrm flipH="1">
            <a:off x="3851921" y="2276872"/>
            <a:ext cx="187858" cy="718969"/>
            <a:chOff x="3714386" y="816226"/>
            <a:chExt cx="226020" cy="718969"/>
          </a:xfrm>
        </p:grpSpPr>
        <p:cxnSp>
          <p:nvCxnSpPr>
            <p:cNvPr id="39" name="Straight Connector 53">
              <a:extLst>
                <a:ext uri="{FF2B5EF4-FFF2-40B4-BE49-F238E27FC236}">
                  <a16:creationId xmlns:a16="http://schemas.microsoft.com/office/drawing/2014/main" id="{4BE92E75-805B-6547-BECA-8BCA13865D3E}"/>
                </a:ext>
              </a:extLst>
            </p:cNvPr>
            <p:cNvCxnSpPr>
              <a:cxnSpLocks/>
            </p:cNvCxnSpPr>
            <p:nvPr/>
          </p:nvCxnSpPr>
          <p:spPr>
            <a:xfrm flipH="1" flipV="1">
              <a:off x="3714386" y="1183013"/>
              <a:ext cx="226020" cy="352182"/>
            </a:xfrm>
            <a:prstGeom prst="line">
              <a:avLst/>
            </a:prstGeom>
            <a:ln w="19050" cap="rnd">
              <a:solidFill>
                <a:schemeClr val="accent3"/>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40" name="Straight Connector 55">
              <a:extLst>
                <a:ext uri="{FF2B5EF4-FFF2-40B4-BE49-F238E27FC236}">
                  <a16:creationId xmlns:a16="http://schemas.microsoft.com/office/drawing/2014/main" id="{7C18BCF7-AA4D-D043-B635-88283970D55E}"/>
                </a:ext>
              </a:extLst>
            </p:cNvPr>
            <p:cNvCxnSpPr>
              <a:cxnSpLocks/>
            </p:cNvCxnSpPr>
            <p:nvPr/>
          </p:nvCxnSpPr>
          <p:spPr>
            <a:xfrm flipV="1">
              <a:off x="3714386" y="816226"/>
              <a:ext cx="226020" cy="366787"/>
            </a:xfrm>
            <a:prstGeom prst="line">
              <a:avLst/>
            </a:prstGeom>
            <a:ln w="19050" cap="rnd">
              <a:solidFill>
                <a:schemeClr val="accent3"/>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sp>
        <p:nvSpPr>
          <p:cNvPr id="41" name="Rectangle 67">
            <a:extLst>
              <a:ext uri="{FF2B5EF4-FFF2-40B4-BE49-F238E27FC236}">
                <a16:creationId xmlns:a16="http://schemas.microsoft.com/office/drawing/2014/main" id="{16223762-C65B-374C-BE81-AF977BC50B9D}"/>
              </a:ext>
            </a:extLst>
          </p:cNvPr>
          <p:cNvSpPr/>
          <p:nvPr/>
        </p:nvSpPr>
        <p:spPr>
          <a:xfrm>
            <a:off x="6510243" y="3839558"/>
            <a:ext cx="575479" cy="338554"/>
          </a:xfrm>
          <a:prstGeom prst="rect">
            <a:avLst/>
          </a:prstGeom>
        </p:spPr>
        <p:txBody>
          <a:bodyPr wrap="none" lIns="0" tIns="0" rIns="0" bIns="0">
            <a:spAutoFit/>
          </a:bodyPr>
          <a:lstStyle/>
          <a:p>
            <a:r>
              <a:rPr lang="en-US" sz="2200" b="1" dirty="0">
                <a:solidFill>
                  <a:schemeClr val="accent2"/>
                </a:solidFill>
                <a:latin typeface="Cambria" panose="02040503050406030204" pitchFamily="18" charset="0"/>
              </a:rPr>
              <a:t>HRR</a:t>
            </a:r>
          </a:p>
        </p:txBody>
      </p:sp>
      <p:sp>
        <p:nvSpPr>
          <p:cNvPr id="42" name="Rectangle 71">
            <a:extLst>
              <a:ext uri="{FF2B5EF4-FFF2-40B4-BE49-F238E27FC236}">
                <a16:creationId xmlns:a16="http://schemas.microsoft.com/office/drawing/2014/main" id="{1F19991F-E9E5-CC44-A921-BCD979818359}"/>
              </a:ext>
            </a:extLst>
          </p:cNvPr>
          <p:cNvSpPr/>
          <p:nvPr/>
        </p:nvSpPr>
        <p:spPr>
          <a:xfrm>
            <a:off x="786680" y="4902879"/>
            <a:ext cx="2426049" cy="338554"/>
          </a:xfrm>
          <a:prstGeom prst="rect">
            <a:avLst/>
          </a:prstGeom>
          <a:ln>
            <a:noFill/>
          </a:ln>
        </p:spPr>
        <p:txBody>
          <a:bodyPr wrap="none" lIns="0" tIns="0" rIns="0" bIns="0">
            <a:spAutoFit/>
          </a:bodyPr>
          <a:lstStyle/>
          <a:p>
            <a:pPr algn="r"/>
            <a:r>
              <a:rPr lang="de-DE" sz="2200" b="1" dirty="0">
                <a:solidFill>
                  <a:schemeClr val="accent6"/>
                </a:solidFill>
                <a:latin typeface="Cambria" panose="02040503050406030204" pitchFamily="18" charset="0"/>
              </a:rPr>
              <a:t>EKK: 40 Klausuren</a:t>
            </a:r>
            <a:endParaRPr lang="en-US" sz="2200" b="1" dirty="0">
              <a:solidFill>
                <a:schemeClr val="accent6"/>
              </a:solidFill>
              <a:latin typeface="Cambria" panose="02040503050406030204" pitchFamily="18" charset="0"/>
            </a:endParaRPr>
          </a:p>
        </p:txBody>
      </p:sp>
      <p:grpSp>
        <p:nvGrpSpPr>
          <p:cNvPr id="43" name="Group 73">
            <a:extLst>
              <a:ext uri="{FF2B5EF4-FFF2-40B4-BE49-F238E27FC236}">
                <a16:creationId xmlns:a16="http://schemas.microsoft.com/office/drawing/2014/main" id="{69790ECF-3496-B44C-A21D-78501DA17B18}"/>
              </a:ext>
            </a:extLst>
          </p:cNvPr>
          <p:cNvGrpSpPr/>
          <p:nvPr/>
        </p:nvGrpSpPr>
        <p:grpSpPr>
          <a:xfrm flipV="1">
            <a:off x="3419872" y="4943748"/>
            <a:ext cx="542517" cy="128413"/>
            <a:chOff x="2901397" y="1463917"/>
            <a:chExt cx="652725" cy="130588"/>
          </a:xfrm>
        </p:grpSpPr>
        <p:cxnSp>
          <p:nvCxnSpPr>
            <p:cNvPr id="44" name="Straight Connector 73">
              <a:extLst>
                <a:ext uri="{FF2B5EF4-FFF2-40B4-BE49-F238E27FC236}">
                  <a16:creationId xmlns:a16="http://schemas.microsoft.com/office/drawing/2014/main" id="{64417860-B68A-6642-8B71-3D4CF8EFBF27}"/>
                </a:ext>
              </a:extLst>
            </p:cNvPr>
            <p:cNvCxnSpPr>
              <a:cxnSpLocks/>
            </p:cNvCxnSpPr>
            <p:nvPr/>
          </p:nvCxnSpPr>
          <p:spPr>
            <a:xfrm flipH="1" flipV="1">
              <a:off x="3268952" y="1468232"/>
              <a:ext cx="285170" cy="126273"/>
            </a:xfrm>
            <a:prstGeom prst="line">
              <a:avLst/>
            </a:prstGeom>
            <a:ln w="19050" cap="rnd">
              <a:solidFill>
                <a:schemeClr val="accent6"/>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45" name="Straight Connector 74">
              <a:extLst>
                <a:ext uri="{FF2B5EF4-FFF2-40B4-BE49-F238E27FC236}">
                  <a16:creationId xmlns:a16="http://schemas.microsoft.com/office/drawing/2014/main" id="{D5A86C80-C1D9-B244-806D-730EFAD8DF30}"/>
                </a:ext>
              </a:extLst>
            </p:cNvPr>
            <p:cNvCxnSpPr>
              <a:cxnSpLocks/>
            </p:cNvCxnSpPr>
            <p:nvPr/>
          </p:nvCxnSpPr>
          <p:spPr>
            <a:xfrm flipH="1" flipV="1">
              <a:off x="2901397" y="1463917"/>
              <a:ext cx="357348" cy="0"/>
            </a:xfrm>
            <a:prstGeom prst="line">
              <a:avLst/>
            </a:prstGeom>
            <a:ln w="19050" cap="rnd">
              <a:solidFill>
                <a:schemeClr val="accent6"/>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46" name="Group 74">
            <a:extLst>
              <a:ext uri="{FF2B5EF4-FFF2-40B4-BE49-F238E27FC236}">
                <a16:creationId xmlns:a16="http://schemas.microsoft.com/office/drawing/2014/main" id="{61C7236F-3052-A447-98D0-AABD8EC2DC40}"/>
              </a:ext>
            </a:extLst>
          </p:cNvPr>
          <p:cNvGrpSpPr/>
          <p:nvPr/>
        </p:nvGrpSpPr>
        <p:grpSpPr>
          <a:xfrm flipH="1" flipV="1">
            <a:off x="5743252" y="3881337"/>
            <a:ext cx="607713" cy="127498"/>
            <a:chOff x="2901397" y="1463918"/>
            <a:chExt cx="731165" cy="127498"/>
          </a:xfrm>
        </p:grpSpPr>
        <p:cxnSp>
          <p:nvCxnSpPr>
            <p:cNvPr id="47" name="Straight Connector 77">
              <a:extLst>
                <a:ext uri="{FF2B5EF4-FFF2-40B4-BE49-F238E27FC236}">
                  <a16:creationId xmlns:a16="http://schemas.microsoft.com/office/drawing/2014/main" id="{A69457A9-4678-224E-9102-837C8412F7F0}"/>
                </a:ext>
              </a:extLst>
            </p:cNvPr>
            <p:cNvCxnSpPr>
              <a:cxnSpLocks/>
            </p:cNvCxnSpPr>
            <p:nvPr/>
          </p:nvCxnSpPr>
          <p:spPr>
            <a:xfrm flipH="1" flipV="1">
              <a:off x="3388003" y="1463918"/>
              <a:ext cx="244559" cy="127498"/>
            </a:xfrm>
            <a:prstGeom prst="line">
              <a:avLst/>
            </a:prstGeom>
            <a:ln w="19050" cap="rnd">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48" name="Straight Connector 78">
              <a:extLst>
                <a:ext uri="{FF2B5EF4-FFF2-40B4-BE49-F238E27FC236}">
                  <a16:creationId xmlns:a16="http://schemas.microsoft.com/office/drawing/2014/main" id="{1A3F9C79-44EC-D148-A108-18ABB33EE526}"/>
                </a:ext>
              </a:extLst>
            </p:cNvPr>
            <p:cNvCxnSpPr>
              <a:cxnSpLocks/>
            </p:cNvCxnSpPr>
            <p:nvPr/>
          </p:nvCxnSpPr>
          <p:spPr>
            <a:xfrm flipH="1" flipV="1">
              <a:off x="2901397" y="1463918"/>
              <a:ext cx="486606" cy="0"/>
            </a:xfrm>
            <a:prstGeom prst="line">
              <a:avLst/>
            </a:prstGeom>
            <a:ln w="19050" cap="rnd">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sp>
        <p:nvSpPr>
          <p:cNvPr id="49" name="Text Placeholder 3">
            <a:extLst>
              <a:ext uri="{FF2B5EF4-FFF2-40B4-BE49-F238E27FC236}">
                <a16:creationId xmlns:a16="http://schemas.microsoft.com/office/drawing/2014/main" id="{C468C408-18EC-C748-9D58-87337325A38E}"/>
              </a:ext>
            </a:extLst>
          </p:cNvPr>
          <p:cNvSpPr txBox="1">
            <a:spLocks/>
          </p:cNvSpPr>
          <p:nvPr/>
        </p:nvSpPr>
        <p:spPr>
          <a:xfrm>
            <a:off x="5867120" y="4107664"/>
            <a:ext cx="512961" cy="307777"/>
          </a:xfrm>
          <a:prstGeom prst="rect">
            <a:avLst/>
          </a:prstGeom>
          <a:solidFill>
            <a:schemeClr val="bg1"/>
          </a:solidFill>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2000" dirty="0">
                <a:solidFill>
                  <a:schemeClr val="accent2"/>
                </a:solidFill>
                <a:latin typeface="Cambria" panose="02040503050406030204" pitchFamily="18" charset="0"/>
              </a:rPr>
              <a:t>66</a:t>
            </a:r>
            <a:r>
              <a:rPr kumimoji="0" lang="en-US" sz="2000" b="1" i="0" u="none" strike="noStrike" kern="1200" cap="none" spc="0" normalizeH="0" baseline="0" noProof="0" dirty="0">
                <a:ln>
                  <a:noFill/>
                </a:ln>
                <a:solidFill>
                  <a:schemeClr val="accent2"/>
                </a:solidFill>
                <a:effectLst/>
                <a:uLnTx/>
                <a:uFillTx/>
                <a:latin typeface="Cambria" panose="02040503050406030204" pitchFamily="18" charset="0"/>
              </a:rPr>
              <a:t> h</a:t>
            </a:r>
          </a:p>
        </p:txBody>
      </p:sp>
      <p:sp>
        <p:nvSpPr>
          <p:cNvPr id="51" name="Text Placeholder 3">
            <a:extLst>
              <a:ext uri="{FF2B5EF4-FFF2-40B4-BE49-F238E27FC236}">
                <a16:creationId xmlns:a16="http://schemas.microsoft.com/office/drawing/2014/main" id="{FABE4A4C-BE97-0F40-A7D4-18E5F86F2282}"/>
              </a:ext>
            </a:extLst>
          </p:cNvPr>
          <p:cNvSpPr txBox="1">
            <a:spLocks/>
          </p:cNvSpPr>
          <p:nvPr/>
        </p:nvSpPr>
        <p:spPr>
          <a:xfrm>
            <a:off x="2222987" y="3068960"/>
            <a:ext cx="1038746" cy="307777"/>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lang="en-US" sz="2000" dirty="0">
                <a:solidFill>
                  <a:schemeClr val="accent1"/>
                </a:solidFill>
                <a:latin typeface="Cambria" panose="02040503050406030204" pitchFamily="18" charset="0"/>
              </a:rPr>
              <a:t>c</a:t>
            </a:r>
            <a:r>
              <a:rPr kumimoji="0" lang="en-US" sz="2000" b="1" i="0" u="none" strike="noStrike" kern="1200" cap="none" spc="0" normalizeH="0" baseline="0" noProof="0" dirty="0">
                <a:ln>
                  <a:noFill/>
                </a:ln>
                <a:solidFill>
                  <a:schemeClr val="accent1"/>
                </a:solidFill>
                <a:effectLst/>
                <a:uLnTx/>
                <a:uFillTx/>
                <a:latin typeface="Cambria" panose="02040503050406030204" pitchFamily="18" charset="0"/>
              </a:rPr>
              <a:t>a. 535 h</a:t>
            </a:r>
          </a:p>
        </p:txBody>
      </p:sp>
      <p:sp>
        <p:nvSpPr>
          <p:cNvPr id="52" name="Text Placeholder 3">
            <a:extLst>
              <a:ext uri="{FF2B5EF4-FFF2-40B4-BE49-F238E27FC236}">
                <a16:creationId xmlns:a16="http://schemas.microsoft.com/office/drawing/2014/main" id="{98123E9C-489B-A343-BF99-42D5C08EEA51}"/>
              </a:ext>
            </a:extLst>
          </p:cNvPr>
          <p:cNvSpPr txBox="1">
            <a:spLocks/>
          </p:cNvSpPr>
          <p:nvPr/>
        </p:nvSpPr>
        <p:spPr>
          <a:xfrm>
            <a:off x="3374531" y="5182346"/>
            <a:ext cx="665247" cy="307777"/>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0" u="none" strike="noStrike" kern="1200" cap="none" spc="0" normalizeH="0" baseline="0" noProof="0" dirty="0">
                <a:ln>
                  <a:noFill/>
                </a:ln>
                <a:solidFill>
                  <a:schemeClr val="accent6"/>
                </a:solidFill>
                <a:effectLst/>
                <a:uLnTx/>
                <a:uFillTx/>
                <a:latin typeface="Cambria" panose="02040503050406030204" pitchFamily="18" charset="0"/>
              </a:rPr>
              <a:t>280 h</a:t>
            </a:r>
          </a:p>
        </p:txBody>
      </p:sp>
      <p:sp>
        <p:nvSpPr>
          <p:cNvPr id="4" name="Text Placeholder 3">
            <a:extLst>
              <a:ext uri="{FF2B5EF4-FFF2-40B4-BE49-F238E27FC236}">
                <a16:creationId xmlns:a16="http://schemas.microsoft.com/office/drawing/2014/main" id="{0FD0B3B6-1C8F-09CB-3D61-5CFDC36BEEAC}"/>
              </a:ext>
            </a:extLst>
          </p:cNvPr>
          <p:cNvSpPr txBox="1">
            <a:spLocks/>
          </p:cNvSpPr>
          <p:nvPr/>
        </p:nvSpPr>
        <p:spPr>
          <a:xfrm>
            <a:off x="3203923" y="2271358"/>
            <a:ext cx="512961" cy="307777"/>
          </a:xfrm>
          <a:prstGeom prst="rect">
            <a:avLst/>
          </a:prstGeom>
          <a:solidFill>
            <a:schemeClr val="bg1"/>
          </a:solidFill>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2000" dirty="0">
                <a:solidFill>
                  <a:srgbClr val="9BB954"/>
                </a:solidFill>
                <a:latin typeface="Cambria" panose="02040503050406030204" pitchFamily="18" charset="0"/>
              </a:rPr>
              <a:t>8</a:t>
            </a:r>
            <a:r>
              <a:rPr lang="en-US" sz="2000" noProof="0" dirty="0">
                <a:solidFill>
                  <a:srgbClr val="9BB954"/>
                </a:solidFill>
                <a:latin typeface="Cambria" panose="02040503050406030204" pitchFamily="18" charset="0"/>
              </a:rPr>
              <a:t>4</a:t>
            </a:r>
            <a:r>
              <a:rPr kumimoji="0" lang="en-US" sz="2000" b="1" i="0" u="none" strike="noStrike" kern="1200" cap="none" spc="0" normalizeH="0" baseline="0" noProof="0" dirty="0">
                <a:ln>
                  <a:noFill/>
                </a:ln>
                <a:solidFill>
                  <a:srgbClr val="9BB954"/>
                </a:solidFill>
                <a:effectLst/>
                <a:uLnTx/>
                <a:uFillTx/>
                <a:latin typeface="Cambria" panose="02040503050406030204" pitchFamily="18" charset="0"/>
              </a:rPr>
              <a:t> h</a:t>
            </a:r>
          </a:p>
        </p:txBody>
      </p:sp>
      <p:grpSp>
        <p:nvGrpSpPr>
          <p:cNvPr id="5" name="Group 74">
            <a:extLst>
              <a:ext uri="{FF2B5EF4-FFF2-40B4-BE49-F238E27FC236}">
                <a16:creationId xmlns:a16="http://schemas.microsoft.com/office/drawing/2014/main" id="{2739DACF-EE78-01DC-883D-F7DDEC6A68A7}"/>
              </a:ext>
            </a:extLst>
          </p:cNvPr>
          <p:cNvGrpSpPr/>
          <p:nvPr/>
        </p:nvGrpSpPr>
        <p:grpSpPr>
          <a:xfrm flipH="1" flipV="1">
            <a:off x="5227714" y="2855111"/>
            <a:ext cx="718805" cy="140730"/>
            <a:chOff x="2813818" y="1680518"/>
            <a:chExt cx="864824" cy="140730"/>
          </a:xfrm>
        </p:grpSpPr>
        <p:cxnSp>
          <p:nvCxnSpPr>
            <p:cNvPr id="6" name="Straight Connector 77">
              <a:extLst>
                <a:ext uri="{FF2B5EF4-FFF2-40B4-BE49-F238E27FC236}">
                  <a16:creationId xmlns:a16="http://schemas.microsoft.com/office/drawing/2014/main" id="{FDEE403B-F555-EBCD-E4B7-C527147BE6EB}"/>
                </a:ext>
              </a:extLst>
            </p:cNvPr>
            <p:cNvCxnSpPr>
              <a:cxnSpLocks/>
            </p:cNvCxnSpPr>
            <p:nvPr/>
          </p:nvCxnSpPr>
          <p:spPr>
            <a:xfrm flipH="1" flipV="1">
              <a:off x="3257551" y="1680518"/>
              <a:ext cx="421091" cy="0"/>
            </a:xfrm>
            <a:prstGeom prst="line">
              <a:avLst/>
            </a:prstGeom>
            <a:ln w="19050" cap="rnd">
              <a:solidFill>
                <a:schemeClr val="accent4">
                  <a:lumMod val="75000"/>
                </a:schemeClr>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7" name="Straight Connector 78">
              <a:extLst>
                <a:ext uri="{FF2B5EF4-FFF2-40B4-BE49-F238E27FC236}">
                  <a16:creationId xmlns:a16="http://schemas.microsoft.com/office/drawing/2014/main" id="{3987DDD7-0FC9-0CF0-71E4-8198E94C302E}"/>
                </a:ext>
              </a:extLst>
            </p:cNvPr>
            <p:cNvCxnSpPr>
              <a:cxnSpLocks/>
            </p:cNvCxnSpPr>
            <p:nvPr/>
          </p:nvCxnSpPr>
          <p:spPr>
            <a:xfrm flipH="1">
              <a:off x="2813818" y="1680518"/>
              <a:ext cx="443733" cy="140730"/>
            </a:xfrm>
            <a:prstGeom prst="line">
              <a:avLst/>
            </a:prstGeom>
            <a:ln w="19050" cap="rnd">
              <a:solidFill>
                <a:schemeClr val="accent4">
                  <a:lumMod val="75000"/>
                </a:schemeClr>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sp>
        <p:nvSpPr>
          <p:cNvPr id="11" name="Rectangle 67">
            <a:extLst>
              <a:ext uri="{FF2B5EF4-FFF2-40B4-BE49-F238E27FC236}">
                <a16:creationId xmlns:a16="http://schemas.microsoft.com/office/drawing/2014/main" id="{B99B8502-982D-F362-AD2B-E427E2C44F11}"/>
              </a:ext>
            </a:extLst>
          </p:cNvPr>
          <p:cNvSpPr/>
          <p:nvPr/>
        </p:nvSpPr>
        <p:spPr>
          <a:xfrm>
            <a:off x="6142224" y="2643659"/>
            <a:ext cx="2185598" cy="677108"/>
          </a:xfrm>
          <a:prstGeom prst="rect">
            <a:avLst/>
          </a:prstGeom>
        </p:spPr>
        <p:txBody>
          <a:bodyPr wrap="none" lIns="0" tIns="0" rIns="0" bIns="0">
            <a:spAutoFit/>
          </a:bodyPr>
          <a:lstStyle/>
          <a:p>
            <a:r>
              <a:rPr lang="en-US" sz="2200" b="1" dirty="0" err="1">
                <a:solidFill>
                  <a:schemeClr val="accent4">
                    <a:lumMod val="75000"/>
                  </a:schemeClr>
                </a:solidFill>
                <a:latin typeface="Cambria" panose="02040503050406030204" pitchFamily="18" charset="0"/>
              </a:rPr>
              <a:t>Klausurenklinik</a:t>
            </a:r>
            <a:r>
              <a:rPr lang="en-US" sz="2200" b="1" dirty="0">
                <a:solidFill>
                  <a:schemeClr val="accent4">
                    <a:lumMod val="75000"/>
                  </a:schemeClr>
                </a:solidFill>
                <a:latin typeface="Cambria" panose="02040503050406030204" pitchFamily="18" charset="0"/>
              </a:rPr>
              <a:t>:</a:t>
            </a:r>
          </a:p>
          <a:p>
            <a:r>
              <a:rPr lang="en-US" sz="2200" b="1" dirty="0">
                <a:solidFill>
                  <a:schemeClr val="accent4">
                    <a:lumMod val="75000"/>
                  </a:schemeClr>
                </a:solidFill>
                <a:latin typeface="Cambria" panose="02040503050406030204" pitchFamily="18" charset="0"/>
              </a:rPr>
              <a:t>35 </a:t>
            </a:r>
            <a:r>
              <a:rPr lang="en-US" sz="2200" b="1" dirty="0" err="1">
                <a:solidFill>
                  <a:schemeClr val="accent4">
                    <a:lumMod val="75000"/>
                  </a:schemeClr>
                </a:solidFill>
                <a:latin typeface="Cambria" panose="02040503050406030204" pitchFamily="18" charset="0"/>
              </a:rPr>
              <a:t>Klausuren</a:t>
            </a:r>
            <a:endParaRPr lang="en-US" sz="2200" b="1" dirty="0">
              <a:solidFill>
                <a:schemeClr val="accent4">
                  <a:lumMod val="75000"/>
                </a:schemeClr>
              </a:solidFill>
              <a:latin typeface="Cambria" panose="02040503050406030204" pitchFamily="18" charset="0"/>
            </a:endParaRPr>
          </a:p>
        </p:txBody>
      </p:sp>
      <p:sp>
        <p:nvSpPr>
          <p:cNvPr id="12" name="Text Placeholder 3">
            <a:extLst>
              <a:ext uri="{FF2B5EF4-FFF2-40B4-BE49-F238E27FC236}">
                <a16:creationId xmlns:a16="http://schemas.microsoft.com/office/drawing/2014/main" id="{C340F108-8186-AD3B-D100-E093655F5B85}"/>
              </a:ext>
            </a:extLst>
          </p:cNvPr>
          <p:cNvSpPr txBox="1">
            <a:spLocks/>
          </p:cNvSpPr>
          <p:nvPr/>
        </p:nvSpPr>
        <p:spPr>
          <a:xfrm>
            <a:off x="5299090" y="2521468"/>
            <a:ext cx="665247" cy="307777"/>
          </a:xfrm>
          <a:prstGeom prst="rect">
            <a:avLst/>
          </a:prstGeom>
          <a:solidFill>
            <a:schemeClr val="bg1"/>
          </a:solidFill>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2000" dirty="0">
                <a:solidFill>
                  <a:schemeClr val="accent4">
                    <a:lumMod val="75000"/>
                  </a:schemeClr>
                </a:solidFill>
                <a:latin typeface="Cambria" panose="02040503050406030204" pitchFamily="18" charset="0"/>
              </a:rPr>
              <a:t>105</a:t>
            </a:r>
            <a:r>
              <a:rPr kumimoji="0" lang="en-US" sz="2000" b="1" i="0" u="none" strike="noStrike" kern="1200" cap="none" spc="0" normalizeH="0" baseline="0" noProof="0" dirty="0">
                <a:ln>
                  <a:noFill/>
                </a:ln>
                <a:solidFill>
                  <a:schemeClr val="accent4">
                    <a:lumMod val="75000"/>
                  </a:schemeClr>
                </a:solidFill>
                <a:effectLst/>
                <a:uLnTx/>
                <a:uFillTx/>
                <a:latin typeface="Cambria" panose="02040503050406030204" pitchFamily="18" charset="0"/>
              </a:rPr>
              <a:t> h</a:t>
            </a:r>
          </a:p>
        </p:txBody>
      </p:sp>
    </p:spTree>
    <p:extLst>
      <p:ext uri="{BB962C8B-B14F-4D97-AF65-F5344CB8AC3E}">
        <p14:creationId xmlns:p14="http://schemas.microsoft.com/office/powerpoint/2010/main" val="116996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strips(upRight)">
                                      <p:cBhvr>
                                        <p:cTn id="7" dur="500"/>
                                        <p:tgtEl>
                                          <p:spTgt spid="38"/>
                                        </p:tgtEl>
                                      </p:cBhvr>
                                    </p:animEffect>
                                  </p:childTnLst>
                                </p:cTn>
                              </p:par>
                              <p:par>
                                <p:cTn id="8" presetID="18" presetClass="entr" presetSubtype="9"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strips(upLeft)">
                                      <p:cBhvr>
                                        <p:cTn id="10" dur="500"/>
                                        <p:tgtEl>
                                          <p:spTgt spid="35"/>
                                        </p:tgtEl>
                                      </p:cBhvr>
                                    </p:animEffect>
                                  </p:childTnLst>
                                </p:cTn>
                              </p:par>
                              <p:par>
                                <p:cTn id="11" presetID="53" presetClass="entr" presetSubtype="0" fill="hold" grpId="0" nodeType="withEffect">
                                  <p:stCondLst>
                                    <p:cond delay="4500"/>
                                  </p:stCondLst>
                                  <p:childTnLst>
                                    <p:set>
                                      <p:cBhvr>
                                        <p:cTn id="12" dur="1" fill="hold">
                                          <p:stCondLst>
                                            <p:cond delay="0"/>
                                          </p:stCondLst>
                                        </p:cTn>
                                        <p:tgtEl>
                                          <p:spTgt spid="51"/>
                                        </p:tgtEl>
                                        <p:attrNameLst>
                                          <p:attrName>style.visibility</p:attrName>
                                        </p:attrNameLst>
                                      </p:cBhvr>
                                      <p:to>
                                        <p:strVal val="visible"/>
                                      </p:to>
                                    </p:set>
                                    <p:anim calcmode="lin" valueType="num">
                                      <p:cBhvr>
                                        <p:cTn id="13" dur="500" fill="hold"/>
                                        <p:tgtEl>
                                          <p:spTgt spid="51"/>
                                        </p:tgtEl>
                                        <p:attrNameLst>
                                          <p:attrName>ppt_w</p:attrName>
                                        </p:attrNameLst>
                                      </p:cBhvr>
                                      <p:tavLst>
                                        <p:tav tm="0">
                                          <p:val>
                                            <p:fltVal val="0"/>
                                          </p:val>
                                        </p:tav>
                                        <p:tav tm="100000">
                                          <p:val>
                                            <p:strVal val="#ppt_w"/>
                                          </p:val>
                                        </p:tav>
                                      </p:tavLst>
                                    </p:anim>
                                    <p:anim calcmode="lin" valueType="num">
                                      <p:cBhvr>
                                        <p:cTn id="14" dur="500" fill="hold"/>
                                        <p:tgtEl>
                                          <p:spTgt spid="51"/>
                                        </p:tgtEl>
                                        <p:attrNameLst>
                                          <p:attrName>ppt_h</p:attrName>
                                        </p:attrNameLst>
                                      </p:cBhvr>
                                      <p:tavLst>
                                        <p:tav tm="0">
                                          <p:val>
                                            <p:fltVal val="0"/>
                                          </p:val>
                                        </p:tav>
                                        <p:tav tm="100000">
                                          <p:val>
                                            <p:strVal val="#ppt_h"/>
                                          </p:val>
                                        </p:tav>
                                      </p:tavLst>
                                    </p:anim>
                                    <p:animEffect transition="in" filter="fade">
                                      <p:cBhvr>
                                        <p:cTn id="15" dur="500"/>
                                        <p:tgtEl>
                                          <p:spTgt spid="51"/>
                                        </p:tgtEl>
                                      </p:cBhvr>
                                    </p:animEffect>
                                  </p:childTnLst>
                                </p:cTn>
                              </p:par>
                              <p:par>
                                <p:cTn id="16" presetID="18" presetClass="entr" presetSubtype="12"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strips(downLeft)">
                                      <p:cBhvr>
                                        <p:cTn id="18" dur="500"/>
                                        <p:tgtEl>
                                          <p:spTgt spid="43"/>
                                        </p:tgtEl>
                                      </p:cBhvr>
                                    </p:animEffect>
                                  </p:childTnLst>
                                </p:cTn>
                              </p:par>
                              <p:par>
                                <p:cTn id="19" presetID="53" presetClass="entr" presetSubtype="0" fill="hold" grpId="0" nodeType="withEffect">
                                  <p:stCondLst>
                                    <p:cond delay="3500"/>
                                  </p:stCondLst>
                                  <p:childTnLst>
                                    <p:set>
                                      <p:cBhvr>
                                        <p:cTn id="20" dur="1" fill="hold">
                                          <p:stCondLst>
                                            <p:cond delay="0"/>
                                          </p:stCondLst>
                                        </p:cTn>
                                        <p:tgtEl>
                                          <p:spTgt spid="52"/>
                                        </p:tgtEl>
                                        <p:attrNameLst>
                                          <p:attrName>style.visibility</p:attrName>
                                        </p:attrNameLst>
                                      </p:cBhvr>
                                      <p:to>
                                        <p:strVal val="visible"/>
                                      </p:to>
                                    </p:set>
                                    <p:anim calcmode="lin" valueType="num">
                                      <p:cBhvr>
                                        <p:cTn id="21" dur="500" fill="hold"/>
                                        <p:tgtEl>
                                          <p:spTgt spid="52"/>
                                        </p:tgtEl>
                                        <p:attrNameLst>
                                          <p:attrName>ppt_w</p:attrName>
                                        </p:attrNameLst>
                                      </p:cBhvr>
                                      <p:tavLst>
                                        <p:tav tm="0">
                                          <p:val>
                                            <p:fltVal val="0"/>
                                          </p:val>
                                        </p:tav>
                                        <p:tav tm="100000">
                                          <p:val>
                                            <p:strVal val="#ppt_w"/>
                                          </p:val>
                                        </p:tav>
                                      </p:tavLst>
                                    </p:anim>
                                    <p:anim calcmode="lin" valueType="num">
                                      <p:cBhvr>
                                        <p:cTn id="22" dur="500" fill="hold"/>
                                        <p:tgtEl>
                                          <p:spTgt spid="52"/>
                                        </p:tgtEl>
                                        <p:attrNameLst>
                                          <p:attrName>ppt_h</p:attrName>
                                        </p:attrNameLst>
                                      </p:cBhvr>
                                      <p:tavLst>
                                        <p:tav tm="0">
                                          <p:val>
                                            <p:fltVal val="0"/>
                                          </p:val>
                                        </p:tav>
                                        <p:tav tm="100000">
                                          <p:val>
                                            <p:strVal val="#ppt_h"/>
                                          </p:val>
                                        </p:tav>
                                      </p:tavLst>
                                    </p:anim>
                                    <p:animEffect transition="in" filter="fade">
                                      <p:cBhvr>
                                        <p:cTn id="23" dur="500"/>
                                        <p:tgtEl>
                                          <p:spTgt spid="52"/>
                                        </p:tgtEl>
                                      </p:cBhvr>
                                    </p:animEffect>
                                  </p:childTnLst>
                                </p:cTn>
                              </p:par>
                              <p:par>
                                <p:cTn id="24" presetID="18" presetClass="entr" presetSubtype="6" fill="hold"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strips(downRight)">
                                      <p:cBhvr>
                                        <p:cTn id="26" dur="500"/>
                                        <p:tgtEl>
                                          <p:spTgt spid="46"/>
                                        </p:tgtEl>
                                      </p:cBhvr>
                                    </p:animEffect>
                                  </p:childTnLst>
                                </p:cTn>
                              </p:par>
                              <p:par>
                                <p:cTn id="27" presetID="53" presetClass="entr" presetSubtype="0" fill="hold" grpId="0" nodeType="withEffect">
                                  <p:stCondLst>
                                    <p:cond delay="4000"/>
                                  </p:stCondLst>
                                  <p:childTnLst>
                                    <p:set>
                                      <p:cBhvr>
                                        <p:cTn id="28" dur="1" fill="hold">
                                          <p:stCondLst>
                                            <p:cond delay="0"/>
                                          </p:stCondLst>
                                        </p:cTn>
                                        <p:tgtEl>
                                          <p:spTgt spid="49"/>
                                        </p:tgtEl>
                                        <p:attrNameLst>
                                          <p:attrName>style.visibility</p:attrName>
                                        </p:attrNameLst>
                                      </p:cBhvr>
                                      <p:to>
                                        <p:strVal val="visible"/>
                                      </p:to>
                                    </p:set>
                                    <p:anim calcmode="lin" valueType="num">
                                      <p:cBhvr>
                                        <p:cTn id="29" dur="500" fill="hold"/>
                                        <p:tgtEl>
                                          <p:spTgt spid="49"/>
                                        </p:tgtEl>
                                        <p:attrNameLst>
                                          <p:attrName>ppt_w</p:attrName>
                                        </p:attrNameLst>
                                      </p:cBhvr>
                                      <p:tavLst>
                                        <p:tav tm="0">
                                          <p:val>
                                            <p:fltVal val="0"/>
                                          </p:val>
                                        </p:tav>
                                        <p:tav tm="100000">
                                          <p:val>
                                            <p:strVal val="#ppt_w"/>
                                          </p:val>
                                        </p:tav>
                                      </p:tavLst>
                                    </p:anim>
                                    <p:anim calcmode="lin" valueType="num">
                                      <p:cBhvr>
                                        <p:cTn id="30" dur="500" fill="hold"/>
                                        <p:tgtEl>
                                          <p:spTgt spid="49"/>
                                        </p:tgtEl>
                                        <p:attrNameLst>
                                          <p:attrName>ppt_h</p:attrName>
                                        </p:attrNameLst>
                                      </p:cBhvr>
                                      <p:tavLst>
                                        <p:tav tm="0">
                                          <p:val>
                                            <p:fltVal val="0"/>
                                          </p:val>
                                        </p:tav>
                                        <p:tav tm="100000">
                                          <p:val>
                                            <p:strVal val="#ppt_h"/>
                                          </p:val>
                                        </p:tav>
                                      </p:tavLst>
                                    </p:anim>
                                    <p:animEffect transition="in" filter="fade">
                                      <p:cBhvr>
                                        <p:cTn id="31" dur="500"/>
                                        <p:tgtEl>
                                          <p:spTgt spid="49"/>
                                        </p:tgtEl>
                                      </p:cBhvr>
                                    </p:animEffect>
                                  </p:childTnLst>
                                </p:cTn>
                              </p:par>
                              <p:par>
                                <p:cTn id="32" presetID="53" presetClass="entr" presetSubtype="0" fill="hold" grpId="0" nodeType="withEffect">
                                  <p:stCondLst>
                                    <p:cond delay="400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Effect transition="in" filter="fade">
                                      <p:cBhvr>
                                        <p:cTn id="36" dur="500"/>
                                        <p:tgtEl>
                                          <p:spTgt spid="4"/>
                                        </p:tgtEl>
                                      </p:cBhvr>
                                    </p:animEffect>
                                  </p:childTnLst>
                                </p:cTn>
                              </p:par>
                              <p:par>
                                <p:cTn id="37" presetID="18" presetClass="entr" presetSubtype="6"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strips(downRight)">
                                      <p:cBhvr>
                                        <p:cTn id="39" dur="500"/>
                                        <p:tgtEl>
                                          <p:spTgt spid="5"/>
                                        </p:tgtEl>
                                      </p:cBhvr>
                                    </p:animEffect>
                                  </p:childTnLst>
                                </p:cTn>
                              </p:par>
                              <p:par>
                                <p:cTn id="40" presetID="53" presetClass="entr" presetSubtype="0" fill="hold" grpId="0" nodeType="withEffect">
                                  <p:stCondLst>
                                    <p:cond delay="400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1" grpId="0"/>
      <p:bldP spid="52" grpId="0"/>
      <p:bldP spid="4"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Ein Bild, das Schild, Verkehr, Fenster enthält.&#10;&#10;Automatisch generierte Beschreibung">
            <a:extLst>
              <a:ext uri="{FF2B5EF4-FFF2-40B4-BE49-F238E27FC236}">
                <a16:creationId xmlns:a16="http://schemas.microsoft.com/office/drawing/2014/main" id="{3D3F277F-94CD-5C41-9AA0-895106EF247D}"/>
              </a:ext>
            </a:extLst>
          </p:cNvPr>
          <p:cNvPicPr>
            <a:picLocks noChangeAspect="1"/>
          </p:cNvPicPr>
          <p:nvPr/>
        </p:nvPicPr>
        <p:blipFill>
          <a:blip r:embed="rId2"/>
          <a:stretch>
            <a:fillRect/>
          </a:stretch>
        </p:blipFill>
        <p:spPr>
          <a:xfrm>
            <a:off x="8180279" y="1148979"/>
            <a:ext cx="685800" cy="633620"/>
          </a:xfrm>
          <a:prstGeom prst="rect">
            <a:avLst/>
          </a:prstGeom>
        </p:spPr>
      </p:pic>
      <p:cxnSp>
        <p:nvCxnSpPr>
          <p:cNvPr id="11" name="Gerade Verbindung 10">
            <a:extLst>
              <a:ext uri="{FF2B5EF4-FFF2-40B4-BE49-F238E27FC236}">
                <a16:creationId xmlns:a16="http://schemas.microsoft.com/office/drawing/2014/main" id="{4D646285-BC87-8D4F-BF0E-36205C7F90A1}"/>
              </a:ext>
            </a:extLst>
          </p:cNvPr>
          <p:cNvCxnSpPr>
            <a:cxnSpLocks/>
          </p:cNvCxnSpPr>
          <p:nvPr/>
        </p:nvCxnSpPr>
        <p:spPr>
          <a:xfrm>
            <a:off x="277921" y="1340604"/>
            <a:ext cx="7902359" cy="0"/>
          </a:xfrm>
          <a:prstGeom prst="line">
            <a:avLst/>
          </a:prstGeom>
          <a:ln w="19050">
            <a:solidFill>
              <a:srgbClr val="3C3C3B"/>
            </a:solidFill>
          </a:ln>
        </p:spPr>
        <p:style>
          <a:lnRef idx="1">
            <a:schemeClr val="accent1"/>
          </a:lnRef>
          <a:fillRef idx="0">
            <a:schemeClr val="accent1"/>
          </a:fillRef>
          <a:effectRef idx="0">
            <a:schemeClr val="accent1"/>
          </a:effectRef>
          <a:fontRef idx="minor">
            <a:schemeClr val="tx1"/>
          </a:fontRef>
        </p:style>
      </p:cxnSp>
      <p:pic>
        <p:nvPicPr>
          <p:cNvPr id="16" name="Grafik 15" descr="Ein Bild, das Hemd, Schild enthält.&#10;&#10;Automatisch generierte Beschreibung">
            <a:extLst>
              <a:ext uri="{FF2B5EF4-FFF2-40B4-BE49-F238E27FC236}">
                <a16:creationId xmlns:a16="http://schemas.microsoft.com/office/drawing/2014/main" id="{B0B82BD9-2505-1940-AB3B-312FD31E4A04}"/>
              </a:ext>
            </a:extLst>
          </p:cNvPr>
          <p:cNvPicPr>
            <a:picLocks noChangeAspect="1"/>
          </p:cNvPicPr>
          <p:nvPr/>
        </p:nvPicPr>
        <p:blipFill>
          <a:blip r:embed="rId3"/>
          <a:stretch>
            <a:fillRect/>
          </a:stretch>
        </p:blipFill>
        <p:spPr>
          <a:xfrm>
            <a:off x="200005" y="5550695"/>
            <a:ext cx="334800" cy="334800"/>
          </a:xfrm>
          <a:prstGeom prst="rect">
            <a:avLst/>
          </a:prstGeom>
        </p:spPr>
      </p:pic>
      <p:cxnSp>
        <p:nvCxnSpPr>
          <p:cNvPr id="29" name="Gerade Verbindung 28">
            <a:extLst>
              <a:ext uri="{FF2B5EF4-FFF2-40B4-BE49-F238E27FC236}">
                <a16:creationId xmlns:a16="http://schemas.microsoft.com/office/drawing/2014/main" id="{7D79E202-0960-FE4C-8384-6D2F033A8A2C}"/>
              </a:ext>
            </a:extLst>
          </p:cNvPr>
          <p:cNvCxnSpPr>
            <a:cxnSpLocks/>
            <a:endCxn id="23" idx="1"/>
          </p:cNvCxnSpPr>
          <p:nvPr/>
        </p:nvCxnSpPr>
        <p:spPr>
          <a:xfrm flipV="1">
            <a:off x="676406" y="5705650"/>
            <a:ext cx="7861648" cy="3371"/>
          </a:xfrm>
          <a:prstGeom prst="line">
            <a:avLst/>
          </a:prstGeom>
          <a:ln w="19050">
            <a:solidFill>
              <a:srgbClr val="3C3C3B"/>
            </a:solidFill>
          </a:ln>
        </p:spPr>
        <p:style>
          <a:lnRef idx="1">
            <a:schemeClr val="accent1"/>
          </a:lnRef>
          <a:fillRef idx="0">
            <a:schemeClr val="accent1"/>
          </a:fillRef>
          <a:effectRef idx="0">
            <a:schemeClr val="accent1"/>
          </a:effectRef>
          <a:fontRef idx="minor">
            <a:schemeClr val="tx1"/>
          </a:fontRef>
        </p:style>
      </p:cxnSp>
      <p:sp>
        <p:nvSpPr>
          <p:cNvPr id="23" name="Foliennummernplatzhalter 22">
            <a:extLst>
              <a:ext uri="{FF2B5EF4-FFF2-40B4-BE49-F238E27FC236}">
                <a16:creationId xmlns:a16="http://schemas.microsoft.com/office/drawing/2014/main" id="{4D8706F8-2266-A54A-A835-9B9B670F24FB}"/>
              </a:ext>
            </a:extLst>
          </p:cNvPr>
          <p:cNvSpPr>
            <a:spLocks noGrp="1"/>
          </p:cNvSpPr>
          <p:nvPr>
            <p:ph type="sldNum" sz="quarter" idx="12"/>
          </p:nvPr>
        </p:nvSpPr>
        <p:spPr>
          <a:xfrm>
            <a:off x="8538053" y="5568729"/>
            <a:ext cx="328026" cy="273844"/>
          </a:xfrm>
        </p:spPr>
        <p:txBody>
          <a:bodyPr/>
          <a:lstStyle/>
          <a:p>
            <a:pPr defTabSz="685800" fontAlgn="auto">
              <a:spcBef>
                <a:spcPts val="0"/>
              </a:spcBef>
              <a:spcAft>
                <a:spcPts val="0"/>
              </a:spcAft>
            </a:pPr>
            <a:fld id="{56944010-1899-FD42-8EFA-E7A4D3BF7EE8}" type="slidenum">
              <a:rPr lang="de-DE" sz="1200" b="1">
                <a:solidFill>
                  <a:srgbClr val="3C3C3B"/>
                </a:solidFill>
                <a:latin typeface="Open Sans" panose="020B0606030504020204" pitchFamily="34" charset="0"/>
                <a:ea typeface="Open Sans" panose="020B0606030504020204" pitchFamily="34" charset="0"/>
                <a:cs typeface="Open Sans" panose="020B0606030504020204" pitchFamily="34" charset="0"/>
              </a:rPr>
              <a:pPr defTabSz="685800" fontAlgn="auto">
                <a:spcBef>
                  <a:spcPts val="0"/>
                </a:spcBef>
                <a:spcAft>
                  <a:spcPts val="0"/>
                </a:spcAft>
              </a:pPr>
              <a:t>13</a:t>
            </a:fld>
            <a:endParaRPr lang="de-DE" sz="1200" b="1" dirty="0">
              <a:solidFill>
                <a:srgbClr val="3C3C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6" name="Untertitel 2">
            <a:extLst>
              <a:ext uri="{FF2B5EF4-FFF2-40B4-BE49-F238E27FC236}">
                <a16:creationId xmlns:a16="http://schemas.microsoft.com/office/drawing/2014/main" id="{8BBF4D1A-406D-584D-B262-5D2DA3A55616}"/>
              </a:ext>
            </a:extLst>
          </p:cNvPr>
          <p:cNvSpPr txBox="1">
            <a:spLocks/>
          </p:cNvSpPr>
          <p:nvPr/>
        </p:nvSpPr>
        <p:spPr>
          <a:xfrm>
            <a:off x="367405" y="1892235"/>
            <a:ext cx="8315879" cy="3354569"/>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fontAlgn="auto">
              <a:spcBef>
                <a:spcPts val="900"/>
              </a:spcBef>
              <a:spcAft>
                <a:spcPts val="0"/>
              </a:spcAft>
            </a:pPr>
            <a:endParaRPr lang="de-DE" sz="1800" dirty="0">
              <a:solidFill>
                <a:srgbClr val="3C3C3B"/>
              </a:solidFill>
              <a:latin typeface="Open Sans" panose="020B0606030504020204" pitchFamily="34" charset="0"/>
              <a:ea typeface="Open Sans" panose="020B0606030504020204" pitchFamily="34" charset="0"/>
              <a:cs typeface="Open Sans" panose="020B0606030504020204" pitchFamily="34" charset="0"/>
            </a:endParaRPr>
          </a:p>
          <a:p>
            <a:pPr defTabSz="685800" fontAlgn="auto">
              <a:spcBef>
                <a:spcPts val="900"/>
              </a:spcBef>
              <a:spcAft>
                <a:spcPts val="0"/>
              </a:spcAft>
            </a:pPr>
            <a:endParaRPr lang="de-DE" sz="1800" dirty="0">
              <a:solidFill>
                <a:srgbClr val="3C3C3B"/>
              </a:solidFill>
              <a:latin typeface="Open Sans" panose="020B0606030504020204" pitchFamily="34" charset="0"/>
              <a:ea typeface="Open Sans" panose="020B0606030504020204" pitchFamily="34" charset="0"/>
              <a:cs typeface="Open Sans" panose="020B0606030504020204" pitchFamily="34" charset="0"/>
            </a:endParaRPr>
          </a:p>
          <a:p>
            <a:pPr defTabSz="685800" fontAlgn="auto">
              <a:spcBef>
                <a:spcPts val="900"/>
              </a:spcBef>
              <a:spcAft>
                <a:spcPts val="0"/>
              </a:spcAft>
            </a:pPr>
            <a:r>
              <a:rPr lang="de-DE" sz="1800" dirty="0">
                <a:solidFill>
                  <a:srgbClr val="3C3C3B"/>
                </a:solidFill>
                <a:latin typeface="Open Sans" panose="020B0606030504020204" pitchFamily="34" charset="0"/>
                <a:ea typeface="Open Sans" panose="020B0606030504020204" pitchFamily="34" charset="0"/>
                <a:cs typeface="Open Sans" panose="020B0606030504020204" pitchFamily="34" charset="0"/>
              </a:rPr>
              <a:t>Vielen Dank für Ihre Aufmerksamkeit!</a:t>
            </a:r>
          </a:p>
          <a:p>
            <a:pPr defTabSz="685800" fontAlgn="auto">
              <a:spcBef>
                <a:spcPts val="900"/>
              </a:spcBef>
              <a:spcAft>
                <a:spcPts val="0"/>
              </a:spcAft>
            </a:pPr>
            <a:endParaRPr lang="de-DE" sz="1800" dirty="0">
              <a:solidFill>
                <a:srgbClr val="3C3C3B"/>
              </a:solidFill>
              <a:latin typeface="Open Sans" panose="020B0606030504020204" pitchFamily="34" charset="0"/>
              <a:ea typeface="Open Sans" panose="020B0606030504020204" pitchFamily="34" charset="0"/>
              <a:cs typeface="Open Sans" panose="020B0606030504020204" pitchFamily="34" charset="0"/>
            </a:endParaRPr>
          </a:p>
          <a:p>
            <a:pPr defTabSz="685800" fontAlgn="auto">
              <a:spcBef>
                <a:spcPts val="900"/>
              </a:spcBef>
              <a:spcAft>
                <a:spcPts val="0"/>
              </a:spcAft>
            </a:pPr>
            <a:endParaRPr lang="de-DE" sz="1800" b="1"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defTabSz="685800" fontAlgn="auto">
              <a:spcBef>
                <a:spcPts val="900"/>
              </a:spcBef>
              <a:spcAft>
                <a:spcPts val="0"/>
              </a:spcAft>
            </a:pPr>
            <a:r>
              <a:rPr lang="de-DE" sz="1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Haben Sie Fragen an uns?</a:t>
            </a:r>
          </a:p>
          <a:p>
            <a:pPr algn="l" defTabSz="685800" fontAlgn="auto">
              <a:spcBef>
                <a:spcPts val="900"/>
              </a:spcBef>
              <a:spcAft>
                <a:spcPts val="0"/>
              </a:spcAft>
            </a:pPr>
            <a:endParaRPr lang="de-DE" sz="975" dirty="0">
              <a:solidFill>
                <a:srgbClr val="3C3C3B"/>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675976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BB4C0074-AF7A-4ECE-96BA-A9ED68BC0508}"/>
              </a:ext>
            </a:extLst>
          </p:cNvPr>
          <p:cNvSpPr>
            <a:spLocks noGrp="1"/>
          </p:cNvSpPr>
          <p:nvPr>
            <p:ph type="body" idx="1"/>
          </p:nvPr>
        </p:nvSpPr>
        <p:spPr>
          <a:xfrm>
            <a:off x="722313" y="2906713"/>
            <a:ext cx="7772400" cy="1746423"/>
          </a:xfrm>
        </p:spPr>
        <p:txBody>
          <a:bodyPr/>
          <a:lstStyle/>
          <a:p>
            <a:endParaRPr lang="de-DE" sz="4100" b="1" dirty="0">
              <a:effectLst>
                <a:outerShdw blurRad="38100" dist="38100" dir="2700000" algn="tl">
                  <a:srgbClr val="000000">
                    <a:alpha val="43137"/>
                  </a:srgbClr>
                </a:outerShdw>
              </a:effectLst>
            </a:endParaRPr>
          </a:p>
          <a:p>
            <a:endParaRPr lang="de-DE" sz="4100" b="1" dirty="0">
              <a:effectLst>
                <a:outerShdw blurRad="38100" dist="38100" dir="2700000" algn="tl">
                  <a:srgbClr val="000000">
                    <a:alpha val="43137"/>
                  </a:srgbClr>
                </a:outerShdw>
              </a:effectLst>
            </a:endParaRPr>
          </a:p>
          <a:p>
            <a:endParaRPr lang="de-DE" sz="4100" b="1" dirty="0">
              <a:effectLst>
                <a:outerShdw blurRad="38100" dist="38100" dir="2700000" algn="tl">
                  <a:srgbClr val="000000">
                    <a:alpha val="43137"/>
                  </a:srgbClr>
                </a:outerShdw>
              </a:effectLst>
            </a:endParaRPr>
          </a:p>
          <a:p>
            <a:endParaRPr lang="de-DE" sz="4100" b="1" dirty="0">
              <a:effectLst>
                <a:outerShdw blurRad="38100" dist="38100" dir="2700000" algn="tl">
                  <a:srgbClr val="000000">
                    <a:alpha val="43137"/>
                  </a:srgbClr>
                </a:outerShdw>
              </a:effectLst>
            </a:endParaRPr>
          </a:p>
          <a:p>
            <a:endParaRPr lang="de-DE" sz="4100" b="1" dirty="0">
              <a:effectLst>
                <a:outerShdw blurRad="38100" dist="38100" dir="2700000" algn="tl">
                  <a:srgbClr val="000000">
                    <a:alpha val="43137"/>
                  </a:srgbClr>
                </a:outerShdw>
              </a:effectLst>
            </a:endParaRPr>
          </a:p>
          <a:p>
            <a:r>
              <a:rPr lang="de-DE" sz="4100" b="1" dirty="0">
                <a:effectLst>
                  <a:outerShdw blurRad="38100" dist="38100" dir="2700000" algn="tl">
                    <a:srgbClr val="000000">
                      <a:alpha val="43137"/>
                    </a:srgbClr>
                  </a:outerShdw>
                </a:effectLst>
              </a:rPr>
              <a:t>Teil 2: Prüfungsmodalitäten</a:t>
            </a:r>
          </a:p>
          <a:p>
            <a:endParaRPr lang="de-DE" dirty="0"/>
          </a:p>
        </p:txBody>
      </p:sp>
    </p:spTree>
    <p:extLst>
      <p:ext uri="{BB962C8B-B14F-4D97-AF65-F5344CB8AC3E}">
        <p14:creationId xmlns:p14="http://schemas.microsoft.com/office/powerpoint/2010/main" val="3998678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b="1" kern="1200" dirty="0">
                <a:effectLst>
                  <a:outerShdw blurRad="31750" dist="25400" dir="5400000" algn="tl" rotWithShape="0">
                    <a:srgbClr val="000000">
                      <a:alpha val="25000"/>
                    </a:srgbClr>
                  </a:outerShdw>
                </a:effectLst>
              </a:rPr>
              <a:t>ERSTE PRÜFUNG</a:t>
            </a:r>
            <a:endParaRPr lang="de-DE" dirty="0"/>
          </a:p>
        </p:txBody>
      </p:sp>
      <p:sp>
        <p:nvSpPr>
          <p:cNvPr id="3" name="Inhaltsplatzhalter 2"/>
          <p:cNvSpPr>
            <a:spLocks noGrp="1"/>
          </p:cNvSpPr>
          <p:nvPr>
            <p:ph idx="1"/>
          </p:nvPr>
        </p:nvSpPr>
        <p:spPr/>
        <p:txBody>
          <a:bodyPr/>
          <a:lstStyle/>
          <a:p>
            <a:r>
              <a:rPr lang="de-DE" b="1" u="sng" dirty="0"/>
              <a:t>Gesamtnote setzt sich zusammen aus:</a:t>
            </a:r>
          </a:p>
          <a:p>
            <a:endParaRPr lang="de-DE" b="1" u="sng" dirty="0"/>
          </a:p>
          <a:p>
            <a:pPr marL="1024128" indent="-914400">
              <a:buClr>
                <a:schemeClr val="tx1"/>
              </a:buClr>
              <a:buAutoNum type="arabicPeriod"/>
            </a:pPr>
            <a:r>
              <a:rPr lang="de-DE" dirty="0"/>
              <a:t>70 % staatliche Pflichtfachprüfung</a:t>
            </a:r>
          </a:p>
          <a:p>
            <a:pPr marL="1024128" indent="-914400">
              <a:buClr>
                <a:schemeClr val="tx1"/>
              </a:buClr>
              <a:buFont typeface="Wingdings 3"/>
              <a:buAutoNum type="arabicPeriod"/>
            </a:pPr>
            <a:r>
              <a:rPr lang="de-DE" dirty="0"/>
              <a:t>30 % Schwerpunktbereich</a:t>
            </a:r>
          </a:p>
          <a:p>
            <a:endParaRPr lang="de-DE" dirty="0"/>
          </a:p>
        </p:txBody>
      </p:sp>
    </p:spTree>
    <p:extLst>
      <p:ext uri="{BB962C8B-B14F-4D97-AF65-F5344CB8AC3E}">
        <p14:creationId xmlns:p14="http://schemas.microsoft.com/office/powerpoint/2010/main" val="154519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b="1" dirty="0">
                <a:effectLst>
                  <a:outerShdw blurRad="38100" dist="38100" dir="2700000" algn="tl">
                    <a:srgbClr val="000000">
                      <a:alpha val="43137"/>
                    </a:srgbClr>
                  </a:outerShdw>
                </a:effectLst>
              </a:rPr>
              <a:t>Voraussetzung</a:t>
            </a:r>
          </a:p>
        </p:txBody>
      </p:sp>
      <p:sp>
        <p:nvSpPr>
          <p:cNvPr id="3" name="Inhaltsplatzhalter 2"/>
          <p:cNvSpPr>
            <a:spLocks noGrp="1"/>
          </p:cNvSpPr>
          <p:nvPr>
            <p:ph idx="1"/>
          </p:nvPr>
        </p:nvSpPr>
        <p:spPr>
          <a:xfrm>
            <a:off x="539552" y="1844824"/>
            <a:ext cx="8229600" cy="1143001"/>
          </a:xfrm>
        </p:spPr>
        <p:txBody>
          <a:bodyPr/>
          <a:lstStyle/>
          <a:p>
            <a:r>
              <a:rPr lang="de-DE" b="1" u="sng" dirty="0"/>
              <a:t>Bestandene Zwischenprüfung </a:t>
            </a:r>
            <a:br>
              <a:rPr lang="de-DE" b="1" u="sng" dirty="0"/>
            </a:br>
            <a:r>
              <a:rPr lang="de-DE" dirty="0"/>
              <a:t>im vorangegangenen Semester (letzte Hausarbeit(en) in der vorlesungsfreien Zeit vor dem aktuellen Semester)</a:t>
            </a:r>
          </a:p>
          <a:p>
            <a:pPr algn="ctr"/>
            <a:endParaRPr lang="de-DE" b="1" u="sng" dirty="0"/>
          </a:p>
          <a:p>
            <a:pPr algn="ctr"/>
            <a:endParaRPr lang="de-DE" b="1" u="sng" dirty="0"/>
          </a:p>
        </p:txBody>
      </p:sp>
    </p:spTree>
    <p:extLst>
      <p:ext uri="{BB962C8B-B14F-4D97-AF65-F5344CB8AC3E}">
        <p14:creationId xmlns:p14="http://schemas.microsoft.com/office/powerpoint/2010/main" val="1876150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b="1" dirty="0">
                <a:effectLst>
                  <a:outerShdw blurRad="38100" dist="38100" dir="2700000" algn="tl">
                    <a:srgbClr val="000000">
                      <a:alpha val="43137"/>
                    </a:srgbClr>
                  </a:outerShdw>
                </a:effectLst>
              </a:rPr>
              <a:t>Zulassung</a:t>
            </a:r>
          </a:p>
        </p:txBody>
      </p:sp>
      <p:sp>
        <p:nvSpPr>
          <p:cNvPr id="3" name="Inhaltsplatzhalter 2"/>
          <p:cNvSpPr>
            <a:spLocks noGrp="1"/>
          </p:cNvSpPr>
          <p:nvPr>
            <p:ph idx="1"/>
          </p:nvPr>
        </p:nvSpPr>
        <p:spPr>
          <a:xfrm>
            <a:off x="457200" y="1268760"/>
            <a:ext cx="8147248" cy="4104456"/>
          </a:xfrm>
        </p:spPr>
        <p:txBody>
          <a:bodyPr/>
          <a:lstStyle/>
          <a:p>
            <a:r>
              <a:rPr lang="de-DE" dirty="0"/>
              <a:t>Antrag auf Zulassung zum Schwerpunkt ist  </a:t>
            </a:r>
            <a:r>
              <a:rPr lang="de-DE" b="1" dirty="0"/>
              <a:t>jederzeit möglich.</a:t>
            </a:r>
          </a:p>
          <a:p>
            <a:endParaRPr lang="de-DE" b="1" dirty="0"/>
          </a:p>
          <a:p>
            <a:r>
              <a:rPr lang="de-DE" dirty="0"/>
              <a:t>Vor der Anmeldung zu einer Schwerpunktleistung muss der Zulassungsantrag zum Schwerpunkt gestellt worden sein.</a:t>
            </a:r>
          </a:p>
          <a:p>
            <a:endParaRPr lang="de-DE" dirty="0"/>
          </a:p>
          <a:p>
            <a:r>
              <a:rPr lang="de-DE" dirty="0"/>
              <a:t>Das geschieht vorläufig noch mittels eines Papierformulars. Dieses finden Sie unter:</a:t>
            </a:r>
          </a:p>
          <a:p>
            <a:r>
              <a:rPr lang="de-DE" dirty="0">
                <a:solidFill>
                  <a:srgbClr val="FF0000"/>
                </a:solidFill>
                <a:hlinkClick r:id="rId2"/>
              </a:rPr>
              <a:t>https://www.uni-marburg.de/de/fb01/studium/studierende/antragzulassungschwerpunktneu.pdf</a:t>
            </a:r>
            <a:endParaRPr lang="de-DE" dirty="0">
              <a:solidFill>
                <a:srgbClr val="FF0000"/>
              </a:solidFill>
            </a:endParaRPr>
          </a:p>
          <a:p>
            <a:endParaRPr lang="de-DE" dirty="0">
              <a:solidFill>
                <a:srgbClr val="FF0000"/>
              </a:solidFill>
            </a:endParaRPr>
          </a:p>
          <a:p>
            <a:endParaRPr lang="de-DE" dirty="0">
              <a:solidFill>
                <a:srgbClr val="FF0000"/>
              </a:solidFill>
            </a:endParaRPr>
          </a:p>
          <a:p>
            <a:endParaRPr lang="de-DE" dirty="0"/>
          </a:p>
          <a:p>
            <a:endParaRPr lang="de-DE" dirty="0"/>
          </a:p>
          <a:p>
            <a:pPr algn="ctr"/>
            <a:endParaRPr lang="de-DE" b="1" u="sng" dirty="0"/>
          </a:p>
        </p:txBody>
      </p:sp>
    </p:spTree>
    <p:extLst>
      <p:ext uri="{BB962C8B-B14F-4D97-AF65-F5344CB8AC3E}">
        <p14:creationId xmlns:p14="http://schemas.microsoft.com/office/powerpoint/2010/main" val="953705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b="1" dirty="0"/>
              <a:t>Schwerpunktbereichsstudium</a:t>
            </a:r>
          </a:p>
        </p:txBody>
      </p:sp>
      <p:sp>
        <p:nvSpPr>
          <p:cNvPr id="3" name="Inhaltsplatzhalter 2"/>
          <p:cNvSpPr>
            <a:spLocks noGrp="1"/>
          </p:cNvSpPr>
          <p:nvPr>
            <p:ph idx="1"/>
          </p:nvPr>
        </p:nvSpPr>
        <p:spPr/>
        <p:txBody>
          <a:bodyPr/>
          <a:lstStyle/>
          <a:p>
            <a:r>
              <a:rPr lang="de-DE" dirty="0"/>
              <a:t>Mind. 2 , max. 3 Klausuren </a:t>
            </a:r>
          </a:p>
          <a:p>
            <a:pPr marL="85725" indent="0">
              <a:buNone/>
            </a:pPr>
            <a:r>
              <a:rPr lang="de-DE" dirty="0"/>
              <a:t>	(Bei 3 Klausuren zählen die beiden besten Klausuren.</a:t>
            </a:r>
            <a:br>
              <a:rPr lang="de-DE" dirty="0"/>
            </a:br>
            <a:r>
              <a:rPr lang="de-DE" dirty="0"/>
              <a:t>	 Es  besteht die 	Möglichkeit, eine Klausur zu wiederholen, 	dann zählt die nicht wiederholte Klausur automatisch)</a:t>
            </a:r>
          </a:p>
          <a:p>
            <a:pPr marL="85725" indent="0">
              <a:buNone/>
            </a:pPr>
            <a:r>
              <a:rPr lang="de-DE" dirty="0"/>
              <a:t>	Ausnahme: Im Schwerpunkt „Recht der Digitalisierung“, hier ist 	die Klausur „Recht der Digitalisierung“ eine Pflichtklausur und 	geht automatisch in die Endbewertung ein.</a:t>
            </a:r>
          </a:p>
          <a:p>
            <a:pPr marL="85725" indent="0">
              <a:buNone/>
            </a:pPr>
            <a:endParaRPr lang="de-DE" dirty="0"/>
          </a:p>
          <a:p>
            <a:r>
              <a:rPr lang="de-DE" dirty="0"/>
              <a:t>1 Seminararbeit </a:t>
            </a:r>
          </a:p>
          <a:p>
            <a:endParaRPr lang="de-DE" dirty="0"/>
          </a:p>
          <a:p>
            <a:r>
              <a:rPr lang="de-DE" dirty="0"/>
              <a:t>1 Referat über die Seminararbeit</a:t>
            </a:r>
          </a:p>
          <a:p>
            <a:endParaRPr lang="de-DE" dirty="0"/>
          </a:p>
        </p:txBody>
      </p:sp>
    </p:spTree>
    <p:extLst>
      <p:ext uri="{BB962C8B-B14F-4D97-AF65-F5344CB8AC3E}">
        <p14:creationId xmlns:p14="http://schemas.microsoft.com/office/powerpoint/2010/main" val="1156876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b="1" dirty="0"/>
              <a:t>Prüfungsnote</a:t>
            </a:r>
          </a:p>
        </p:txBody>
      </p:sp>
      <p:sp>
        <p:nvSpPr>
          <p:cNvPr id="3" name="Inhaltsplatzhalter 2"/>
          <p:cNvSpPr>
            <a:spLocks noGrp="1"/>
          </p:cNvSpPr>
          <p:nvPr>
            <p:ph idx="1"/>
          </p:nvPr>
        </p:nvSpPr>
        <p:spPr/>
        <p:txBody>
          <a:bodyPr/>
          <a:lstStyle/>
          <a:p>
            <a:r>
              <a:rPr lang="de-DE" dirty="0"/>
              <a:t>Klausuren je 20 %</a:t>
            </a:r>
          </a:p>
          <a:p>
            <a:endParaRPr lang="de-DE" dirty="0"/>
          </a:p>
          <a:p>
            <a:r>
              <a:rPr lang="de-DE" dirty="0"/>
              <a:t>Seminargesamtleistung 60 %</a:t>
            </a:r>
            <a:br>
              <a:rPr lang="de-DE" dirty="0"/>
            </a:br>
            <a:r>
              <a:rPr lang="de-DE" dirty="0"/>
              <a:t>Dabei wird die Seminargesamtleistung zusammengesetzt aus 70% Wissenschaftliche Hausarbeit und 30% mündliche Leistung</a:t>
            </a:r>
          </a:p>
          <a:p>
            <a:endParaRPr lang="de-DE" dirty="0"/>
          </a:p>
        </p:txBody>
      </p:sp>
    </p:spTree>
    <p:extLst>
      <p:ext uri="{BB962C8B-B14F-4D97-AF65-F5344CB8AC3E}">
        <p14:creationId xmlns:p14="http://schemas.microsoft.com/office/powerpoint/2010/main" val="3924508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274638"/>
            <a:ext cx="8229600" cy="850106"/>
          </a:xfrm>
        </p:spPr>
        <p:txBody>
          <a:bodyPr/>
          <a:lstStyle/>
          <a:p>
            <a:pPr algn="ctr"/>
            <a:r>
              <a:rPr lang="de-DE" b="1" kern="1200" dirty="0">
                <a:solidFill>
                  <a:srgbClr val="464646"/>
                </a:solidFill>
                <a:effectLst>
                  <a:outerShdw blurRad="31750" dist="25400" dir="5400000" algn="tl" rotWithShape="0">
                    <a:srgbClr val="000000">
                      <a:alpha val="25000"/>
                    </a:srgbClr>
                  </a:outerShdw>
                </a:effectLst>
              </a:rPr>
              <a:t>Ablauf</a:t>
            </a:r>
            <a:endParaRPr lang="de-DE" altLang="de-DE" dirty="0"/>
          </a:p>
        </p:txBody>
      </p:sp>
      <p:sp>
        <p:nvSpPr>
          <p:cNvPr id="4099" name="Rectangle 3"/>
          <p:cNvSpPr>
            <a:spLocks noGrp="1" noChangeArrowheads="1"/>
          </p:cNvSpPr>
          <p:nvPr>
            <p:ph type="body" idx="1"/>
          </p:nvPr>
        </p:nvSpPr>
        <p:spPr>
          <a:xfrm>
            <a:off x="323528" y="1100386"/>
            <a:ext cx="8640960" cy="4608512"/>
          </a:xfrm>
        </p:spPr>
        <p:txBody>
          <a:bodyPr/>
          <a:lstStyle/>
          <a:p>
            <a:pPr marL="365760" lvl="0" indent="-256032" fontAlgn="auto">
              <a:spcBef>
                <a:spcPts val="400"/>
              </a:spcBef>
              <a:spcAft>
                <a:spcPts val="0"/>
              </a:spcAft>
              <a:buClr>
                <a:srgbClr val="2DA2BF"/>
              </a:buClr>
              <a:buSzPct val="68000"/>
              <a:buFont typeface="Wingdings 3"/>
              <a:buChar char=""/>
            </a:pPr>
            <a:r>
              <a:rPr lang="de-DE" sz="1300" kern="1200" dirty="0">
                <a:solidFill>
                  <a:prstClr val="black"/>
                </a:solidFill>
                <a:latin typeface="Lucida Sans Unicode"/>
              </a:rPr>
              <a:t>Begrüßung durch den Studiendekan: Prof. Dr. Tobias Helms</a:t>
            </a:r>
          </a:p>
          <a:p>
            <a:pPr marL="109728" lvl="0" indent="0" fontAlgn="auto">
              <a:spcBef>
                <a:spcPts val="400"/>
              </a:spcBef>
              <a:spcAft>
                <a:spcPts val="0"/>
              </a:spcAft>
              <a:buClr>
                <a:srgbClr val="2DA2BF"/>
              </a:buClr>
              <a:buSzPct val="68000"/>
              <a:buNone/>
            </a:pPr>
            <a:endParaRPr lang="de-DE" sz="1300" kern="1200" dirty="0">
              <a:solidFill>
                <a:prstClr val="black"/>
              </a:solidFill>
              <a:latin typeface="Lucida Sans Unicode"/>
            </a:endParaRPr>
          </a:p>
          <a:p>
            <a:pPr marL="365760" lvl="0" indent="-256032" fontAlgn="auto">
              <a:spcBef>
                <a:spcPts val="400"/>
              </a:spcBef>
              <a:spcAft>
                <a:spcPts val="0"/>
              </a:spcAft>
              <a:buClr>
                <a:srgbClr val="2DA2BF"/>
              </a:buClr>
              <a:buSzPct val="68000"/>
              <a:buFont typeface="Wingdings 3"/>
              <a:buChar char=""/>
            </a:pPr>
            <a:r>
              <a:rPr lang="de-DE" sz="1300" u="sng" kern="1200" dirty="0">
                <a:solidFill>
                  <a:prstClr val="black"/>
                </a:solidFill>
                <a:latin typeface="Lucida Sans Unicode"/>
              </a:rPr>
              <a:t>Teil 1:</a:t>
            </a:r>
            <a:r>
              <a:rPr lang="de-DE" sz="1300" kern="1200" dirty="0">
                <a:solidFill>
                  <a:prstClr val="black"/>
                </a:solidFill>
                <a:latin typeface="Lucida Sans Unicode"/>
              </a:rPr>
              <a:t> </a:t>
            </a:r>
          </a:p>
          <a:p>
            <a:pPr marL="365760" lvl="0" indent="-256032" fontAlgn="auto">
              <a:spcBef>
                <a:spcPts val="400"/>
              </a:spcBef>
              <a:spcAft>
                <a:spcPts val="0"/>
              </a:spcAft>
              <a:buClr>
                <a:srgbClr val="2DA2BF"/>
              </a:buClr>
              <a:buSzPct val="68000"/>
              <a:buFont typeface="Wingdings 3"/>
              <a:buChar char=""/>
            </a:pPr>
            <a:r>
              <a:rPr lang="de-DE" sz="1300" b="1" kern="1200" dirty="0">
                <a:solidFill>
                  <a:prstClr val="black"/>
                </a:solidFill>
                <a:latin typeface="Lucida Sans Unicode"/>
              </a:rPr>
              <a:t>Vorstellung des neuen Marburger Examenscoachings durch das </a:t>
            </a:r>
            <a:r>
              <a:rPr lang="de-DE" sz="1300" b="1" kern="1200" dirty="0" err="1">
                <a:solidFill>
                  <a:prstClr val="black"/>
                </a:solidFill>
                <a:latin typeface="Lucida Sans Unicode"/>
              </a:rPr>
              <a:t>Unirep</a:t>
            </a:r>
            <a:r>
              <a:rPr lang="de-DE" sz="1300" b="1" kern="1200" dirty="0">
                <a:solidFill>
                  <a:prstClr val="black"/>
                </a:solidFill>
                <a:latin typeface="Lucida Sans Unicode"/>
              </a:rPr>
              <a:t>-Team: </a:t>
            </a:r>
          </a:p>
          <a:p>
            <a:pPr marL="365760" lvl="0" indent="-256032" fontAlgn="auto">
              <a:spcBef>
                <a:spcPts val="400"/>
              </a:spcBef>
              <a:spcAft>
                <a:spcPts val="0"/>
              </a:spcAft>
              <a:buClr>
                <a:srgbClr val="2DA2BF"/>
              </a:buClr>
              <a:buSzPct val="68000"/>
              <a:buFont typeface="Wingdings 3"/>
              <a:buChar char=""/>
            </a:pPr>
            <a:r>
              <a:rPr lang="de-DE" sz="1300" kern="1200" dirty="0">
                <a:solidFill>
                  <a:prstClr val="black"/>
                </a:solidFill>
                <a:latin typeface="Lucida Sans Unicode"/>
              </a:rPr>
              <a:t>Prof. Dr. Jens Puschke</a:t>
            </a:r>
          </a:p>
          <a:p>
            <a:pPr marL="365760" lvl="0" indent="-256032" fontAlgn="auto">
              <a:spcBef>
                <a:spcPts val="400"/>
              </a:spcBef>
              <a:spcAft>
                <a:spcPts val="0"/>
              </a:spcAft>
              <a:buClr>
                <a:srgbClr val="2DA2BF"/>
              </a:buClr>
              <a:buSzPct val="68000"/>
              <a:buFont typeface="Wingdings 3"/>
              <a:buChar char=""/>
            </a:pPr>
            <a:endParaRPr lang="de-DE" sz="1300" u="sng" kern="1200" dirty="0">
              <a:solidFill>
                <a:prstClr val="black"/>
              </a:solidFill>
              <a:latin typeface="Lucida Sans Unicode"/>
            </a:endParaRPr>
          </a:p>
          <a:p>
            <a:pPr marL="365760" lvl="0" indent="-256032" fontAlgn="auto">
              <a:spcBef>
                <a:spcPts val="400"/>
              </a:spcBef>
              <a:spcAft>
                <a:spcPts val="0"/>
              </a:spcAft>
              <a:buClr>
                <a:srgbClr val="2DA2BF"/>
              </a:buClr>
              <a:buSzPct val="68000"/>
              <a:buFont typeface="Wingdings 3"/>
              <a:buChar char=""/>
            </a:pPr>
            <a:r>
              <a:rPr lang="de-DE" sz="1300" u="sng" kern="1200" dirty="0">
                <a:solidFill>
                  <a:prstClr val="black"/>
                </a:solidFill>
                <a:latin typeface="Lucida Sans Unicode"/>
              </a:rPr>
              <a:t>Teil 2:</a:t>
            </a:r>
            <a:r>
              <a:rPr lang="de-DE" sz="1300" kern="1200" dirty="0">
                <a:solidFill>
                  <a:prstClr val="black"/>
                </a:solidFill>
                <a:latin typeface="Lucida Sans Unicode"/>
              </a:rPr>
              <a:t> </a:t>
            </a:r>
            <a:endParaRPr lang="de-DE" sz="1300" b="1" kern="1200" dirty="0">
              <a:solidFill>
                <a:prstClr val="black"/>
              </a:solidFill>
              <a:latin typeface="Lucida Sans Unicode"/>
            </a:endParaRPr>
          </a:p>
          <a:p>
            <a:pPr marL="365760" lvl="0" indent="-256032" fontAlgn="auto">
              <a:spcBef>
                <a:spcPts val="400"/>
              </a:spcBef>
              <a:spcAft>
                <a:spcPts val="0"/>
              </a:spcAft>
              <a:buClr>
                <a:srgbClr val="2DA2BF"/>
              </a:buClr>
              <a:buSzPct val="68000"/>
              <a:buFont typeface="Wingdings 3"/>
              <a:buChar char=""/>
              <a:tabLst>
                <a:tab pos="4305300" algn="l"/>
              </a:tabLst>
            </a:pPr>
            <a:r>
              <a:rPr lang="de-DE" sz="1300" b="1" kern="1200" dirty="0">
                <a:solidFill>
                  <a:prstClr val="black"/>
                </a:solidFill>
                <a:latin typeface="Lucida Sans Unicode"/>
              </a:rPr>
              <a:t>Organisatorisches / Prüfungsmodalitäten : </a:t>
            </a:r>
            <a:r>
              <a:rPr lang="de-DE" sz="1300" kern="1200" dirty="0">
                <a:solidFill>
                  <a:prstClr val="black"/>
                </a:solidFill>
                <a:latin typeface="Lucida Sans Unicode"/>
              </a:rPr>
              <a:t>		Susanne Rhiel, </a:t>
            </a:r>
            <a:br>
              <a:rPr lang="de-DE" sz="1300" kern="1200" dirty="0">
                <a:solidFill>
                  <a:prstClr val="black"/>
                </a:solidFill>
                <a:latin typeface="Lucida Sans Unicode"/>
              </a:rPr>
            </a:br>
            <a:r>
              <a:rPr lang="de-DE" sz="1300" kern="1200" dirty="0">
                <a:solidFill>
                  <a:prstClr val="black"/>
                </a:solidFill>
                <a:latin typeface="Lucida Sans Unicode"/>
              </a:rPr>
              <a:t>						</a:t>
            </a:r>
            <a:r>
              <a:rPr lang="de-DE" sz="1300" kern="1200">
                <a:solidFill>
                  <a:prstClr val="black"/>
                </a:solidFill>
                <a:latin typeface="Lucida Sans Unicode"/>
              </a:rPr>
              <a:t>		Aykin </a:t>
            </a:r>
            <a:r>
              <a:rPr lang="de-DE" sz="1300" kern="1200" dirty="0">
                <a:solidFill>
                  <a:prstClr val="black"/>
                </a:solidFill>
                <a:latin typeface="Lucida Sans Unicode"/>
              </a:rPr>
              <a:t>Kalafatas						</a:t>
            </a:r>
          </a:p>
          <a:p>
            <a:pPr marL="365760" lvl="0" indent="-256032" fontAlgn="auto">
              <a:spcBef>
                <a:spcPts val="400"/>
              </a:spcBef>
              <a:spcAft>
                <a:spcPts val="0"/>
              </a:spcAft>
              <a:buClr>
                <a:srgbClr val="2DA2BF"/>
              </a:buClr>
              <a:buSzPct val="68000"/>
              <a:buFont typeface="Wingdings 3"/>
              <a:buChar char=""/>
            </a:pPr>
            <a:r>
              <a:rPr lang="de-DE" sz="1300" kern="1200" dirty="0">
                <a:solidFill>
                  <a:prstClr val="black"/>
                </a:solidFill>
                <a:latin typeface="Lucida Sans Unicode"/>
              </a:rPr>
              <a:t>Teil 3:  </a:t>
            </a:r>
          </a:p>
          <a:p>
            <a:pPr marL="365760" indent="-256032" fontAlgn="auto">
              <a:spcBef>
                <a:spcPts val="400"/>
              </a:spcBef>
              <a:spcAft>
                <a:spcPts val="0"/>
              </a:spcAft>
              <a:buClr>
                <a:srgbClr val="2DA2BF"/>
              </a:buClr>
              <a:buSzPct val="68000"/>
              <a:buFont typeface="Wingdings 3"/>
              <a:buChar char=""/>
            </a:pPr>
            <a:r>
              <a:rPr lang="de-DE" sz="1300" b="1" kern="1200" dirty="0">
                <a:solidFill>
                  <a:prstClr val="black"/>
                </a:solidFill>
                <a:latin typeface="Lucida Sans Unicode"/>
              </a:rPr>
              <a:t>Vorstellung der einzelnen Schwerpunktbereiche:</a:t>
            </a:r>
          </a:p>
          <a:p>
            <a:pPr marL="365760" indent="-256032" fontAlgn="auto">
              <a:spcBef>
                <a:spcPts val="400"/>
              </a:spcBef>
              <a:spcAft>
                <a:spcPts val="0"/>
              </a:spcAft>
              <a:buClr>
                <a:srgbClr val="2DA2BF"/>
              </a:buClr>
              <a:buSzPct val="68000"/>
              <a:buFont typeface="Wingdings 3"/>
              <a:buChar char=""/>
            </a:pPr>
            <a:endParaRPr lang="de-DE" sz="1300" b="1" kern="1200" dirty="0">
              <a:solidFill>
                <a:prstClr val="black"/>
              </a:solidFill>
              <a:latin typeface="Lucida Sans Unicode"/>
            </a:endParaRPr>
          </a:p>
          <a:p>
            <a:pPr marL="365760" indent="-256032" fontAlgn="auto">
              <a:spcBef>
                <a:spcPts val="400"/>
              </a:spcBef>
              <a:spcAft>
                <a:spcPts val="0"/>
              </a:spcAft>
              <a:buClr>
                <a:srgbClr val="2DA2BF"/>
              </a:buClr>
              <a:buSzPct val="68000"/>
              <a:buFont typeface="Wingdings 3"/>
              <a:buChar char=""/>
              <a:tabLst>
                <a:tab pos="4572000" algn="l"/>
              </a:tabLst>
            </a:pPr>
            <a:r>
              <a:rPr lang="de-DE" sz="1300" kern="1200" dirty="0">
                <a:solidFill>
                  <a:schemeClr val="tx1"/>
                </a:solidFill>
                <a:latin typeface="Lucida Sans Unicode"/>
              </a:rPr>
              <a:t>Schwerpunktbereich 1:  Recht der Privatperson	Prof. Dr. Christine Budzikiewicz</a:t>
            </a:r>
          </a:p>
          <a:p>
            <a:pPr marL="365760" indent="-256032" fontAlgn="auto">
              <a:spcBef>
                <a:spcPts val="400"/>
              </a:spcBef>
              <a:spcAft>
                <a:spcPts val="0"/>
              </a:spcAft>
              <a:buClr>
                <a:srgbClr val="2DA2BF"/>
              </a:buClr>
              <a:buSzPct val="68000"/>
              <a:buFont typeface="Wingdings 3"/>
              <a:buChar char=""/>
            </a:pPr>
            <a:endParaRPr lang="de-DE" sz="1300" kern="1200" dirty="0">
              <a:solidFill>
                <a:schemeClr val="tx1"/>
              </a:solidFill>
              <a:latin typeface="Lucida Sans Unicode"/>
            </a:endParaRPr>
          </a:p>
          <a:p>
            <a:pPr marL="365760" indent="-256032" fontAlgn="auto">
              <a:spcBef>
                <a:spcPts val="400"/>
              </a:spcBef>
              <a:spcAft>
                <a:spcPts val="0"/>
              </a:spcAft>
              <a:buClr>
                <a:srgbClr val="2DA2BF"/>
              </a:buClr>
              <a:buSzPct val="68000"/>
              <a:buFont typeface="Wingdings 3"/>
              <a:buChar char=""/>
              <a:tabLst>
                <a:tab pos="4572000" algn="l"/>
              </a:tabLst>
            </a:pPr>
            <a:r>
              <a:rPr lang="de-DE" sz="1300" kern="1200" dirty="0">
                <a:solidFill>
                  <a:schemeClr val="tx1"/>
                </a:solidFill>
                <a:latin typeface="Lucida Sans Unicode"/>
              </a:rPr>
              <a:t>Schwerpunktbereich 4:  Staat und Wirtschaft	Prof. Dr. Sebastian Müller-Franken</a:t>
            </a:r>
          </a:p>
          <a:p>
            <a:pPr marL="109728" indent="0" fontAlgn="auto">
              <a:spcBef>
                <a:spcPts val="400"/>
              </a:spcBef>
              <a:spcAft>
                <a:spcPts val="0"/>
              </a:spcAft>
              <a:buClr>
                <a:srgbClr val="2DA2BF"/>
              </a:buClr>
              <a:buSzPct val="68000"/>
              <a:buNone/>
              <a:tabLst>
                <a:tab pos="4572000" algn="l"/>
              </a:tabLst>
            </a:pPr>
            <a:endParaRPr lang="de-DE" sz="1300" b="1" kern="1200" dirty="0">
              <a:solidFill>
                <a:prstClr val="black"/>
              </a:solidFill>
              <a:latin typeface="Lucida Sans Unicode"/>
            </a:endParaRPr>
          </a:p>
          <a:p>
            <a:pPr marL="365760" lvl="0" indent="-256032" fontAlgn="auto">
              <a:spcBef>
                <a:spcPts val="0"/>
              </a:spcBef>
              <a:spcAft>
                <a:spcPts val="0"/>
              </a:spcAft>
              <a:buClr>
                <a:srgbClr val="2DA2BF"/>
              </a:buClr>
              <a:buSzPct val="68000"/>
              <a:buFont typeface="Wingdings 3"/>
              <a:buChar char=""/>
            </a:pPr>
            <a:r>
              <a:rPr lang="de-DE" sz="1300" kern="1200" dirty="0">
                <a:solidFill>
                  <a:schemeClr val="tx1"/>
                </a:solidFill>
                <a:latin typeface="Lucida Sans Unicode"/>
              </a:rPr>
              <a:t>Sozialrecht:				Prof. Dr. Henning Müller</a:t>
            </a:r>
          </a:p>
          <a:p>
            <a:pPr marL="109728" lvl="0" indent="0" fontAlgn="auto">
              <a:spcBef>
                <a:spcPts val="0"/>
              </a:spcBef>
              <a:spcAft>
                <a:spcPts val="0"/>
              </a:spcAft>
              <a:buClr>
                <a:srgbClr val="2DA2BF"/>
              </a:buClr>
              <a:buSzPct val="68000"/>
              <a:buNone/>
            </a:pPr>
            <a:r>
              <a:rPr lang="de-DE" sz="1300" kern="1200" dirty="0">
                <a:solidFill>
                  <a:schemeClr val="tx1"/>
                </a:solidFill>
                <a:latin typeface="Lucida Sans Unicode"/>
              </a:rPr>
              <a:t> </a:t>
            </a:r>
          </a:p>
          <a:p>
            <a:pPr marL="365760" lvl="0" indent="-256032" fontAlgn="auto">
              <a:spcBef>
                <a:spcPts val="0"/>
              </a:spcBef>
              <a:spcAft>
                <a:spcPts val="0"/>
              </a:spcAft>
              <a:buClr>
                <a:srgbClr val="2DA2BF"/>
              </a:buClr>
              <a:buSzPct val="68000"/>
              <a:buFont typeface="Wingdings 3"/>
              <a:buChar char=""/>
            </a:pPr>
            <a:endParaRPr lang="de-DE" sz="1300" kern="1200" dirty="0">
              <a:solidFill>
                <a:schemeClr val="tx1"/>
              </a:solidFill>
              <a:latin typeface="Lucida Sans Unicode"/>
            </a:endParaRPr>
          </a:p>
          <a:p>
            <a:pPr marL="365760" lvl="0" indent="-256032" fontAlgn="auto">
              <a:spcBef>
                <a:spcPts val="0"/>
              </a:spcBef>
              <a:spcAft>
                <a:spcPts val="0"/>
              </a:spcAft>
              <a:buClr>
                <a:srgbClr val="2DA2BF"/>
              </a:buClr>
              <a:buSzPct val="68000"/>
              <a:buFont typeface="Wingdings 3"/>
              <a:buChar char=""/>
            </a:pPr>
            <a:endParaRPr lang="de-DE" sz="1300" kern="1200" dirty="0">
              <a:solidFill>
                <a:schemeClr val="tx1"/>
              </a:solidFill>
              <a:latin typeface="Lucida Sans Unicode"/>
            </a:endParaRPr>
          </a:p>
          <a:p>
            <a:pPr marL="365760" lvl="0" indent="-256032" fontAlgn="auto">
              <a:spcBef>
                <a:spcPts val="0"/>
              </a:spcBef>
              <a:spcAft>
                <a:spcPts val="0"/>
              </a:spcAft>
              <a:buClr>
                <a:srgbClr val="2DA2BF"/>
              </a:buClr>
              <a:buSzPct val="68000"/>
              <a:buFont typeface="Wingdings 3"/>
              <a:buChar char=""/>
            </a:pPr>
            <a:endParaRPr lang="de-DE" sz="1300" kern="1200" dirty="0">
              <a:solidFill>
                <a:srgbClr val="FF0000"/>
              </a:solidFill>
              <a:latin typeface="Lucida Sans Unicode"/>
            </a:endParaRPr>
          </a:p>
          <a:p>
            <a:pPr marL="109728" lvl="0" indent="0" fontAlgn="auto">
              <a:spcBef>
                <a:spcPts val="0"/>
              </a:spcBef>
              <a:spcAft>
                <a:spcPts val="0"/>
              </a:spcAft>
              <a:buClr>
                <a:srgbClr val="2DA2BF"/>
              </a:buClr>
              <a:buSzPct val="68000"/>
              <a:buNone/>
            </a:pPr>
            <a:r>
              <a:rPr lang="de-DE" sz="1300" kern="1200" dirty="0">
                <a:solidFill>
                  <a:schemeClr val="tx1"/>
                </a:solidFill>
                <a:latin typeface="Lucida Sans Unicode"/>
              </a:rPr>
              <a:t>		  </a:t>
            </a:r>
            <a:r>
              <a:rPr lang="de-DE" sz="1300" kern="1200" dirty="0">
                <a:solidFill>
                  <a:prstClr val="black"/>
                </a:solidFill>
                <a:latin typeface="Lucida Sans Unicode"/>
              </a:rPr>
              <a:t>	         		</a:t>
            </a:r>
            <a:endParaRPr lang="de-DE" sz="1300" kern="1200" dirty="0">
              <a:solidFill>
                <a:srgbClr val="FF0000"/>
              </a:solidFill>
              <a:latin typeface="Lucida Sans Unicode"/>
            </a:endParaRPr>
          </a:p>
          <a:p>
            <a:pPr marL="109728" lvl="0" indent="0" fontAlgn="auto">
              <a:spcBef>
                <a:spcPts val="0"/>
              </a:spcBef>
              <a:spcAft>
                <a:spcPts val="0"/>
              </a:spcAft>
              <a:buClr>
                <a:srgbClr val="2DA2BF"/>
              </a:buClr>
              <a:buSzPct val="68000"/>
              <a:buNone/>
            </a:pPr>
            <a:endParaRPr lang="de-DE" sz="1300" kern="1200" dirty="0">
              <a:solidFill>
                <a:prstClr val="black"/>
              </a:solidFill>
              <a:latin typeface="Lucida Sans Unicode"/>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b="1" dirty="0">
                <a:effectLst>
                  <a:outerShdw blurRad="38100" dist="38100" dir="2700000" algn="tl">
                    <a:srgbClr val="000000">
                      <a:alpha val="43137"/>
                    </a:srgbClr>
                  </a:outerShdw>
                </a:effectLst>
              </a:rPr>
              <a:t>Anmeldung zu den Schwerpunktklausuren</a:t>
            </a:r>
          </a:p>
        </p:txBody>
      </p:sp>
      <p:sp>
        <p:nvSpPr>
          <p:cNvPr id="3" name="Inhaltsplatzhalter 2"/>
          <p:cNvSpPr>
            <a:spLocks noGrp="1"/>
          </p:cNvSpPr>
          <p:nvPr>
            <p:ph idx="1"/>
          </p:nvPr>
        </p:nvSpPr>
        <p:spPr/>
        <p:txBody>
          <a:bodyPr/>
          <a:lstStyle/>
          <a:p>
            <a:r>
              <a:rPr lang="de-DE" dirty="0"/>
              <a:t>Anmeldung – über Marvin - für die Klausuren ist unbedingt erforderlich.</a:t>
            </a:r>
          </a:p>
          <a:p>
            <a:endParaRPr lang="de-DE" dirty="0"/>
          </a:p>
          <a:p>
            <a:r>
              <a:rPr lang="de-DE" dirty="0"/>
              <a:t>Anmeldefrist wird in jedem Semester auf der Fachbereichshomepage unter Studium - Studiengänge - Schwerpunktbereichsstudium veröffentlicht.</a:t>
            </a:r>
            <a:br>
              <a:rPr lang="de-DE" dirty="0"/>
            </a:br>
            <a:endParaRPr lang="de-DE" dirty="0"/>
          </a:p>
          <a:p>
            <a:r>
              <a:rPr lang="de-DE" dirty="0">
                <a:solidFill>
                  <a:srgbClr val="FF0000"/>
                </a:solidFill>
              </a:rPr>
              <a:t>Anmeldefrist in diesem Semester: 13.01.2025-26.01.2025</a:t>
            </a:r>
            <a:endParaRPr lang="de-DE" dirty="0"/>
          </a:p>
        </p:txBody>
      </p:sp>
    </p:spTree>
    <p:extLst>
      <p:ext uri="{BB962C8B-B14F-4D97-AF65-F5344CB8AC3E}">
        <p14:creationId xmlns:p14="http://schemas.microsoft.com/office/powerpoint/2010/main" val="987069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b="1" dirty="0"/>
              <a:t>Wirkungen der </a:t>
            </a:r>
            <a:r>
              <a:rPr lang="de-DE" b="1" u="dbl" dirty="0" err="1"/>
              <a:t>KLAUSUR</a:t>
            </a:r>
            <a:r>
              <a:rPr lang="de-DE" b="1" dirty="0" err="1"/>
              <a:t>anmeldung</a:t>
            </a:r>
            <a:endParaRPr lang="de-DE" b="1" dirty="0"/>
          </a:p>
        </p:txBody>
      </p:sp>
      <p:sp>
        <p:nvSpPr>
          <p:cNvPr id="3" name="Inhaltsplatzhalter 2"/>
          <p:cNvSpPr>
            <a:spLocks noGrp="1"/>
          </p:cNvSpPr>
          <p:nvPr>
            <p:ph idx="1"/>
          </p:nvPr>
        </p:nvSpPr>
        <p:spPr/>
        <p:txBody>
          <a:bodyPr/>
          <a:lstStyle/>
          <a:p>
            <a:r>
              <a:rPr lang="de-DE" dirty="0"/>
              <a:t>Anmeldung ist </a:t>
            </a:r>
            <a:r>
              <a:rPr lang="de-DE" b="1" dirty="0"/>
              <a:t>verbindlich</a:t>
            </a:r>
            <a:r>
              <a:rPr lang="de-DE" dirty="0"/>
              <a:t>, ein Rücktritt ist </a:t>
            </a:r>
            <a:r>
              <a:rPr lang="de-DE" b="1" dirty="0"/>
              <a:t>nicht möglich.</a:t>
            </a:r>
          </a:p>
          <a:p>
            <a:endParaRPr lang="de-DE" b="1" dirty="0"/>
          </a:p>
          <a:p>
            <a:r>
              <a:rPr lang="de-DE" dirty="0"/>
              <a:t>Bei Krankheit zum Klausurtermin </a:t>
            </a:r>
            <a:r>
              <a:rPr lang="de-DE" b="1" u="sng" dirty="0"/>
              <a:t>muss </a:t>
            </a:r>
            <a:r>
              <a:rPr lang="de-DE" dirty="0"/>
              <a:t>diese umgehend angezeigt und </a:t>
            </a:r>
            <a:r>
              <a:rPr lang="de-DE" b="1" u="sng" dirty="0"/>
              <a:t>unverzüglich</a:t>
            </a:r>
            <a:r>
              <a:rPr lang="de-DE" dirty="0"/>
              <a:t> ein </a:t>
            </a:r>
            <a:r>
              <a:rPr lang="de-DE" b="1" u="sng" dirty="0">
                <a:solidFill>
                  <a:srgbClr val="FF0000"/>
                </a:solidFill>
              </a:rPr>
              <a:t>amts</a:t>
            </a:r>
            <a:r>
              <a:rPr lang="de-DE" b="1" u="sng" dirty="0"/>
              <a:t>ärztliches</a:t>
            </a:r>
            <a:r>
              <a:rPr lang="de-DE" dirty="0"/>
              <a:t> Attest eingeholt werden, welches nicht später als am Prüfungstag ausgestellt sein darf. </a:t>
            </a:r>
          </a:p>
          <a:p>
            <a:endParaRPr lang="de-DE" dirty="0"/>
          </a:p>
          <a:p>
            <a:r>
              <a:rPr lang="de-DE" dirty="0"/>
              <a:t>Liegt ein amtsärztliches Attest vor, wird die Anmeldung zur Klausur storniert. Die Leistung kann nur im Rahmen einer neuen Veranstaltung wiederholt werden.</a:t>
            </a:r>
          </a:p>
          <a:p>
            <a:endParaRPr lang="de-DE" dirty="0"/>
          </a:p>
          <a:p>
            <a:r>
              <a:rPr lang="de-DE" dirty="0"/>
              <a:t>Fehlt das Attest wird die Klausur mit 0 Punkten bewertet.</a:t>
            </a:r>
          </a:p>
          <a:p>
            <a:endParaRPr lang="de-DE" dirty="0"/>
          </a:p>
        </p:txBody>
      </p:sp>
    </p:spTree>
    <p:extLst>
      <p:ext uri="{BB962C8B-B14F-4D97-AF65-F5344CB8AC3E}">
        <p14:creationId xmlns:p14="http://schemas.microsoft.com/office/powerpoint/2010/main" val="23531156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b="1" dirty="0">
                <a:effectLst>
                  <a:outerShdw blurRad="38100" dist="38100" dir="2700000" algn="tl">
                    <a:srgbClr val="000000">
                      <a:alpha val="43137"/>
                    </a:srgbClr>
                  </a:outerShdw>
                </a:effectLst>
              </a:rPr>
              <a:t>SCHWERPUNKTKLAUSUREN</a:t>
            </a:r>
          </a:p>
        </p:txBody>
      </p:sp>
      <p:sp>
        <p:nvSpPr>
          <p:cNvPr id="3" name="Inhaltsplatzhalter 2"/>
          <p:cNvSpPr>
            <a:spLocks noGrp="1"/>
          </p:cNvSpPr>
          <p:nvPr>
            <p:ph idx="1"/>
          </p:nvPr>
        </p:nvSpPr>
        <p:spPr/>
        <p:txBody>
          <a:bodyPr/>
          <a:lstStyle/>
          <a:p>
            <a:r>
              <a:rPr lang="de-DE" dirty="0">
                <a:solidFill>
                  <a:schemeClr val="tx1"/>
                </a:solidFill>
              </a:rPr>
              <a:t>finden immer in der ersten vorlesungsfreien Woche statt.</a:t>
            </a:r>
            <a:br>
              <a:rPr lang="de-DE" dirty="0">
                <a:solidFill>
                  <a:schemeClr val="tx1"/>
                </a:solidFill>
              </a:rPr>
            </a:br>
            <a:r>
              <a:rPr lang="de-DE" dirty="0">
                <a:solidFill>
                  <a:schemeClr val="tx1"/>
                </a:solidFill>
              </a:rPr>
              <a:t>Dieses Semester: </a:t>
            </a:r>
            <a:r>
              <a:rPr lang="de-DE" dirty="0">
                <a:solidFill>
                  <a:srgbClr val="FF0000"/>
                </a:solidFill>
              </a:rPr>
              <a:t>17.02.2025-21.02.2025</a:t>
            </a:r>
          </a:p>
          <a:p>
            <a:endParaRPr lang="de-DE" dirty="0">
              <a:solidFill>
                <a:srgbClr val="FF0000"/>
              </a:solidFill>
            </a:endParaRPr>
          </a:p>
          <a:p>
            <a:r>
              <a:rPr lang="de-DE" dirty="0">
                <a:solidFill>
                  <a:schemeClr val="tx1"/>
                </a:solidFill>
              </a:rPr>
              <a:t>Da es sich um ein anonymes Prüfungsverfahren handelt, darf zu keiner Zeit Kontakt mit dem Prüfer aufgenommen werden.</a:t>
            </a:r>
          </a:p>
          <a:p>
            <a:endParaRPr lang="de-DE" dirty="0">
              <a:solidFill>
                <a:srgbClr val="FF0000"/>
              </a:solidFill>
            </a:endParaRPr>
          </a:p>
          <a:p>
            <a:r>
              <a:rPr lang="de-DE" dirty="0"/>
              <a:t>Schreibzeit: immer 2 h</a:t>
            </a:r>
          </a:p>
          <a:p>
            <a:pPr marL="85725" indent="0">
              <a:buNone/>
            </a:pPr>
            <a:endParaRPr lang="de-DE" dirty="0"/>
          </a:p>
        </p:txBody>
      </p:sp>
    </p:spTree>
    <p:extLst>
      <p:ext uri="{BB962C8B-B14F-4D97-AF65-F5344CB8AC3E}">
        <p14:creationId xmlns:p14="http://schemas.microsoft.com/office/powerpoint/2010/main" val="2590181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b="1" dirty="0"/>
              <a:t>Wechsel des Schwerpunktes</a:t>
            </a:r>
            <a:br>
              <a:rPr lang="de-DE" b="1" dirty="0"/>
            </a:br>
            <a:endParaRPr lang="de-DE" b="1" dirty="0"/>
          </a:p>
        </p:txBody>
      </p:sp>
      <p:sp>
        <p:nvSpPr>
          <p:cNvPr id="3" name="Inhaltsplatzhalter 2"/>
          <p:cNvSpPr>
            <a:spLocks noGrp="1"/>
          </p:cNvSpPr>
          <p:nvPr>
            <p:ph idx="1"/>
          </p:nvPr>
        </p:nvSpPr>
        <p:spPr>
          <a:xfrm>
            <a:off x="539552" y="1484784"/>
            <a:ext cx="8229600" cy="4824536"/>
          </a:xfrm>
        </p:spPr>
        <p:txBody>
          <a:bodyPr/>
          <a:lstStyle/>
          <a:p>
            <a:r>
              <a:rPr lang="de-DE" dirty="0"/>
              <a:t>Der Wechsel des Schwerpunktes ist einmalig </a:t>
            </a:r>
            <a:r>
              <a:rPr lang="de-DE" b="1" dirty="0"/>
              <a:t>innerhalb eines Jahres ab dem Zulassungsantrag </a:t>
            </a:r>
            <a:r>
              <a:rPr lang="de-DE" dirty="0"/>
              <a:t>möglich (§ 9 Abs. 3), wenn nicht mehr als eine Aufsichtsarbeit und keine Seminararbeit für den Schwerpunkt geschrieben wurde.</a:t>
            </a:r>
          </a:p>
          <a:p>
            <a:r>
              <a:rPr lang="de-DE" dirty="0"/>
              <a:t>Wurde eine Klausur absolviert, die auch im neuen Schwerpunkt anrechenbar ist, so wird diese automatisch angerechnet, es können dann noch zwei Klausuren geschrieben werden.</a:t>
            </a:r>
          </a:p>
          <a:p>
            <a:r>
              <a:rPr lang="de-DE" dirty="0"/>
              <a:t>Wurde eine Klausur absolviert, die im neuen Schwerpunkt nicht anrechenbar ist, so können dennoch nur 2 weitere Klausuren geschrieben werden.</a:t>
            </a:r>
            <a:br>
              <a:rPr lang="de-DE" dirty="0"/>
            </a:br>
            <a:r>
              <a:rPr lang="de-DE" dirty="0"/>
              <a:t>Das Formular finden Sie unter:</a:t>
            </a:r>
            <a:br>
              <a:rPr lang="de-DE" dirty="0"/>
            </a:br>
            <a:r>
              <a:rPr lang="de-DE" dirty="0">
                <a:solidFill>
                  <a:srgbClr val="FF0000"/>
                </a:solidFill>
              </a:rPr>
              <a:t>https://www.uni-marburg.de/de/fb01/studium/studierende/antragwechselschwerpunkt-1.pdf</a:t>
            </a:r>
          </a:p>
          <a:p>
            <a:pPr marL="85725" indent="0">
              <a:buNone/>
            </a:pPr>
            <a:endParaRPr lang="de-DE" dirty="0"/>
          </a:p>
          <a:p>
            <a:pPr marL="85725" indent="0">
              <a:buNone/>
            </a:pPr>
            <a:endParaRPr lang="de-DE" dirty="0"/>
          </a:p>
          <a:p>
            <a:endParaRPr lang="de-DE" dirty="0"/>
          </a:p>
        </p:txBody>
      </p:sp>
    </p:spTree>
    <p:extLst>
      <p:ext uri="{BB962C8B-B14F-4D97-AF65-F5344CB8AC3E}">
        <p14:creationId xmlns:p14="http://schemas.microsoft.com/office/powerpoint/2010/main" val="42584794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b="1" dirty="0"/>
              <a:t>Überschneidung mit der staatlichen Pflichtfachprüfung</a:t>
            </a:r>
          </a:p>
        </p:txBody>
      </p:sp>
      <p:sp>
        <p:nvSpPr>
          <p:cNvPr id="3" name="Inhaltsplatzhalter 2"/>
          <p:cNvSpPr>
            <a:spLocks noGrp="1"/>
          </p:cNvSpPr>
          <p:nvPr>
            <p:ph idx="1"/>
          </p:nvPr>
        </p:nvSpPr>
        <p:spPr/>
        <p:txBody>
          <a:bodyPr/>
          <a:lstStyle/>
          <a:p>
            <a:r>
              <a:rPr lang="de-DE" dirty="0"/>
              <a:t>Überschneidung mit den </a:t>
            </a:r>
            <a:r>
              <a:rPr lang="de-DE" b="1" u="sng" dirty="0"/>
              <a:t>schriftlichen Klausuren der Pflichtfachprüfung</a:t>
            </a:r>
            <a:r>
              <a:rPr lang="de-DE" dirty="0"/>
              <a:t>: Keine Verlegung bzw. Nachschreiben der Schwerpunktklausur(en) möglich.</a:t>
            </a:r>
          </a:p>
          <a:p>
            <a:endParaRPr lang="de-DE" dirty="0"/>
          </a:p>
          <a:p>
            <a:r>
              <a:rPr lang="de-DE" dirty="0"/>
              <a:t>Überschneidung mit der </a:t>
            </a:r>
            <a:r>
              <a:rPr lang="de-DE" b="1" u="sng" dirty="0"/>
              <a:t>mündlichen Prüfung</a:t>
            </a:r>
            <a:r>
              <a:rPr lang="de-DE" dirty="0"/>
              <a:t>: Nachschreiben möglich; erforderlich: Antrag an das Prüfungsamt.</a:t>
            </a:r>
          </a:p>
          <a:p>
            <a:endParaRPr lang="de-DE" dirty="0"/>
          </a:p>
        </p:txBody>
      </p:sp>
    </p:spTree>
    <p:extLst>
      <p:ext uri="{BB962C8B-B14F-4D97-AF65-F5344CB8AC3E}">
        <p14:creationId xmlns:p14="http://schemas.microsoft.com/office/powerpoint/2010/main" val="36314555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3610" y="116632"/>
            <a:ext cx="8229600" cy="1143000"/>
          </a:xfrm>
        </p:spPr>
        <p:txBody>
          <a:bodyPr/>
          <a:lstStyle/>
          <a:p>
            <a:pPr algn="ctr"/>
            <a:r>
              <a:rPr lang="de-DE" b="1" dirty="0"/>
              <a:t>Seminararbeit (Hausarbeit)</a:t>
            </a:r>
          </a:p>
        </p:txBody>
      </p:sp>
      <p:sp>
        <p:nvSpPr>
          <p:cNvPr id="3" name="Inhaltsplatzhalter 2"/>
          <p:cNvSpPr>
            <a:spLocks noGrp="1"/>
          </p:cNvSpPr>
          <p:nvPr>
            <p:ph idx="1"/>
          </p:nvPr>
        </p:nvSpPr>
        <p:spPr>
          <a:xfrm>
            <a:off x="443610" y="980728"/>
            <a:ext cx="8229600" cy="5184576"/>
          </a:xfrm>
        </p:spPr>
        <p:txBody>
          <a:bodyPr/>
          <a:lstStyle/>
          <a:p>
            <a:r>
              <a:rPr lang="de-DE" dirty="0"/>
              <a:t>Anmeldung erfolgt bei Themenvergabe über Formular beim Sekretariat der Dozentin/des Dozenten</a:t>
            </a:r>
          </a:p>
          <a:p>
            <a:endParaRPr lang="de-DE" dirty="0"/>
          </a:p>
          <a:p>
            <a:r>
              <a:rPr lang="de-DE" b="1" u="sng" dirty="0"/>
              <a:t>Anmeldung verbindlich, kein Rücktritt möglich</a:t>
            </a:r>
          </a:p>
          <a:p>
            <a:r>
              <a:rPr lang="de-DE" dirty="0"/>
              <a:t>Es gibt keine Zeitverlängerung. Ausnahme: Nachteilsausgleich. In besonderen Ausnahmefällen (hier entscheidet der Studiendekan) kann die Stornierung der Anmeldung beantragt werden. Bei Krankheit muss ein amtsärztliches Attest vorgelegt werden, welches nicht später als am Abgabetag ausgestellt sein darf.</a:t>
            </a:r>
          </a:p>
          <a:p>
            <a:r>
              <a:rPr lang="de-DE" dirty="0"/>
              <a:t>Über das Thema der Seminararbeit </a:t>
            </a:r>
            <a:r>
              <a:rPr lang="de-DE" b="1" dirty="0"/>
              <a:t>muss</a:t>
            </a:r>
            <a:r>
              <a:rPr lang="de-DE" dirty="0"/>
              <a:t> zusätzlich ein Vortrag gehalten und bestanden werden (§ 14 SPO). Die Bewertung des mündlichen Vortrages fließt in die Seminargesamtleistung ein.</a:t>
            </a:r>
          </a:p>
          <a:p>
            <a:r>
              <a:rPr lang="de-DE" dirty="0"/>
              <a:t>Probeseminararbeit: Hierfür darf kein Anmeldeformular ausgefüllt werden. Nachträgliche Anerkennung als Schwerpunktseminararbeit ist </a:t>
            </a:r>
            <a:r>
              <a:rPr lang="de-DE" b="1" dirty="0"/>
              <a:t>nicht</a:t>
            </a:r>
            <a:r>
              <a:rPr lang="de-DE" dirty="0"/>
              <a:t> möglich.</a:t>
            </a:r>
          </a:p>
          <a:p>
            <a:endParaRPr lang="de-DE" dirty="0"/>
          </a:p>
          <a:p>
            <a:endParaRPr lang="de-DE" dirty="0"/>
          </a:p>
        </p:txBody>
      </p:sp>
    </p:spTree>
    <p:extLst>
      <p:ext uri="{BB962C8B-B14F-4D97-AF65-F5344CB8AC3E}">
        <p14:creationId xmlns:p14="http://schemas.microsoft.com/office/powerpoint/2010/main" val="38724972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3610" y="116632"/>
            <a:ext cx="8229600" cy="1143000"/>
          </a:xfrm>
        </p:spPr>
        <p:txBody>
          <a:bodyPr/>
          <a:lstStyle/>
          <a:p>
            <a:pPr algn="ctr"/>
            <a:r>
              <a:rPr lang="de-DE" b="1" dirty="0"/>
              <a:t>Probeseminararbeit</a:t>
            </a:r>
          </a:p>
        </p:txBody>
      </p:sp>
      <p:sp>
        <p:nvSpPr>
          <p:cNvPr id="3" name="Inhaltsplatzhalter 2"/>
          <p:cNvSpPr>
            <a:spLocks noGrp="1"/>
          </p:cNvSpPr>
          <p:nvPr>
            <p:ph idx="1"/>
          </p:nvPr>
        </p:nvSpPr>
        <p:spPr>
          <a:xfrm>
            <a:off x="443610" y="980728"/>
            <a:ext cx="8229600" cy="5184576"/>
          </a:xfrm>
        </p:spPr>
        <p:txBody>
          <a:bodyPr/>
          <a:lstStyle/>
          <a:p>
            <a:endParaRPr lang="de-DE" dirty="0"/>
          </a:p>
          <a:p>
            <a:r>
              <a:rPr lang="de-DE" dirty="0"/>
              <a:t>Es gibt die Möglichkeit, Seminararbeiten auf Probe zu schreiben.</a:t>
            </a:r>
          </a:p>
          <a:p>
            <a:endParaRPr lang="de-DE" dirty="0"/>
          </a:p>
          <a:p>
            <a:r>
              <a:rPr lang="de-DE" dirty="0"/>
              <a:t>Bei der Themenvergabe muss mitgeteilt werden, dass es sich um eine Probeseminararbeit handeln soll.</a:t>
            </a:r>
          </a:p>
          <a:p>
            <a:endParaRPr lang="de-DE" dirty="0"/>
          </a:p>
          <a:p>
            <a:r>
              <a:rPr lang="de-DE" dirty="0"/>
              <a:t>Es darf kein Anmeldeformular ausgefüllt werden.</a:t>
            </a:r>
          </a:p>
          <a:p>
            <a:endParaRPr lang="de-DE" dirty="0"/>
          </a:p>
          <a:p>
            <a:r>
              <a:rPr lang="de-DE" dirty="0"/>
              <a:t>Nachträgliche Anerkennung als Schwerpunktseminararbeit ist </a:t>
            </a:r>
            <a:r>
              <a:rPr lang="de-DE" b="1" dirty="0"/>
              <a:t>nicht</a:t>
            </a:r>
            <a:r>
              <a:rPr lang="de-DE" dirty="0"/>
              <a:t> möglich.</a:t>
            </a:r>
          </a:p>
          <a:p>
            <a:endParaRPr lang="de-DE" dirty="0"/>
          </a:p>
          <a:p>
            <a:endParaRPr lang="de-DE" dirty="0"/>
          </a:p>
        </p:txBody>
      </p:sp>
    </p:spTree>
    <p:extLst>
      <p:ext uri="{BB962C8B-B14F-4D97-AF65-F5344CB8AC3E}">
        <p14:creationId xmlns:p14="http://schemas.microsoft.com/office/powerpoint/2010/main" val="28315316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b="1" dirty="0"/>
              <a:t>Notenbekanntgabe</a:t>
            </a:r>
          </a:p>
        </p:txBody>
      </p:sp>
      <p:sp>
        <p:nvSpPr>
          <p:cNvPr id="3" name="Inhaltsplatzhalter 2"/>
          <p:cNvSpPr>
            <a:spLocks noGrp="1"/>
          </p:cNvSpPr>
          <p:nvPr>
            <p:ph idx="1"/>
          </p:nvPr>
        </p:nvSpPr>
        <p:spPr/>
        <p:txBody>
          <a:bodyPr/>
          <a:lstStyle/>
          <a:p>
            <a:r>
              <a:rPr lang="de-DE" b="1" u="sng" dirty="0"/>
              <a:t>Bei Klausuren</a:t>
            </a:r>
            <a:r>
              <a:rPr lang="de-DE" dirty="0"/>
              <a:t>: Das Veröffentlichungsdatum wird auf der Homepage des Fachbereichs unter Schwerpunktbereichsstudium bekannt gegeben. Ebenso steht es auf dem Informationsblatt zur Anmeldung zu den Klausuren.</a:t>
            </a:r>
          </a:p>
          <a:p>
            <a:endParaRPr lang="de-DE" b="1" u="sng" dirty="0"/>
          </a:p>
          <a:p>
            <a:r>
              <a:rPr lang="de-DE" b="1" u="sng" dirty="0"/>
              <a:t>Bei Seminararbeiten: </a:t>
            </a:r>
            <a:r>
              <a:rPr lang="de-DE" dirty="0"/>
              <a:t>Unmittelbar nach Eingang der erforderlichen Bewertungsunterlagen im Prüfungsamt.</a:t>
            </a:r>
          </a:p>
          <a:p>
            <a:endParaRPr lang="de-DE" dirty="0"/>
          </a:p>
          <a:p>
            <a:endParaRPr lang="de-DE" dirty="0"/>
          </a:p>
        </p:txBody>
      </p:sp>
    </p:spTree>
    <p:extLst>
      <p:ext uri="{BB962C8B-B14F-4D97-AF65-F5344CB8AC3E}">
        <p14:creationId xmlns:p14="http://schemas.microsoft.com/office/powerpoint/2010/main" val="17518421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b="1" dirty="0" err="1"/>
              <a:t>Remonstration</a:t>
            </a:r>
            <a:endParaRPr lang="de-DE" b="1" dirty="0"/>
          </a:p>
        </p:txBody>
      </p:sp>
      <p:sp>
        <p:nvSpPr>
          <p:cNvPr id="3" name="Inhaltsplatzhalter 2"/>
          <p:cNvSpPr>
            <a:spLocks noGrp="1"/>
          </p:cNvSpPr>
          <p:nvPr>
            <p:ph idx="1"/>
          </p:nvPr>
        </p:nvSpPr>
        <p:spPr/>
        <p:txBody>
          <a:bodyPr/>
          <a:lstStyle/>
          <a:p>
            <a:r>
              <a:rPr lang="de-DE" dirty="0"/>
              <a:t>Etwa 1-2 Wochen nach der Notenbekanntgabe bei den Klausuren gibt es die Möglichkeit, die Prüfungsakte einzusehen.</a:t>
            </a:r>
          </a:p>
          <a:p>
            <a:pPr marL="85725" indent="0">
              <a:buNone/>
            </a:pPr>
            <a:endParaRPr lang="de-DE" dirty="0"/>
          </a:p>
          <a:p>
            <a:r>
              <a:rPr lang="de-DE" dirty="0"/>
              <a:t>Die </a:t>
            </a:r>
            <a:r>
              <a:rPr lang="de-DE" dirty="0" err="1"/>
              <a:t>Remonstrationsfrist</a:t>
            </a:r>
            <a:r>
              <a:rPr lang="de-DE" dirty="0"/>
              <a:t> beträgt  einen Monat und beginnt einen Tag nach der individuellen Ersteinsichtnahme.</a:t>
            </a:r>
          </a:p>
          <a:p>
            <a:endParaRPr lang="de-DE" dirty="0"/>
          </a:p>
          <a:p>
            <a:r>
              <a:rPr lang="de-DE" dirty="0"/>
              <a:t>Bei Seminararbeiten muss innerhalb eines Monats nach Bekanntgabe der Note ein Antrag auf Einsichtnahme gestellt werden (§ 22 Abs. 2 S. 3 SPO). Die Bekanntgabe erfolgt über Marvin, maßgeblich ist das dort erfasste Datum. Die </a:t>
            </a:r>
            <a:r>
              <a:rPr lang="de-DE" dirty="0" err="1"/>
              <a:t>Remonstrationsfrist</a:t>
            </a:r>
            <a:r>
              <a:rPr lang="de-DE" dirty="0"/>
              <a:t> beginnt analog zu der Frist bei den Schwerpunktklausuren.</a:t>
            </a:r>
          </a:p>
          <a:p>
            <a:endParaRPr lang="de-DE" dirty="0"/>
          </a:p>
        </p:txBody>
      </p:sp>
    </p:spTree>
    <p:extLst>
      <p:ext uri="{BB962C8B-B14F-4D97-AF65-F5344CB8AC3E}">
        <p14:creationId xmlns:p14="http://schemas.microsoft.com/office/powerpoint/2010/main" val="15462362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375655"/>
            <a:ext cx="8229600" cy="490066"/>
          </a:xfrm>
        </p:spPr>
        <p:txBody>
          <a:bodyPr/>
          <a:lstStyle/>
          <a:p>
            <a:pPr algn="ctr"/>
            <a:r>
              <a:rPr lang="de-DE" b="1" dirty="0"/>
              <a:t>Nachteilsausgleich bei Klausuren</a:t>
            </a:r>
          </a:p>
        </p:txBody>
      </p:sp>
      <p:sp>
        <p:nvSpPr>
          <p:cNvPr id="3" name="Inhaltsplatzhalter 2"/>
          <p:cNvSpPr>
            <a:spLocks noGrp="1"/>
          </p:cNvSpPr>
          <p:nvPr>
            <p:ph idx="1"/>
          </p:nvPr>
        </p:nvSpPr>
        <p:spPr>
          <a:xfrm>
            <a:off x="482228" y="1196752"/>
            <a:ext cx="8229600" cy="5040560"/>
          </a:xfrm>
        </p:spPr>
        <p:txBody>
          <a:bodyPr/>
          <a:lstStyle/>
          <a:p>
            <a:r>
              <a:rPr lang="de-DE" dirty="0"/>
              <a:t>Wer aufgrund einer Behinderung eine Abweichung von den Prüfungsmodalitäten genehmigt bekommen hat, erhält den entsprechenden Nachteilsausgleich.</a:t>
            </a:r>
          </a:p>
          <a:p>
            <a:r>
              <a:rPr lang="de-DE" dirty="0"/>
              <a:t>Für den Nachteilsausgleich bei den Klausuren muss innerhalb der  Anmeldefrist zu den Klausuren per Mail der Nachteilsausgleich angekündigt und ein Scan der vom Prüfungsamt zu Beginn des Studiums ausgestellten Bescheinigung dem Prüfungsamt des Fachbereichs vorgelegt werden. </a:t>
            </a:r>
          </a:p>
          <a:p>
            <a:r>
              <a:rPr lang="de-DE" dirty="0"/>
              <a:t>Für die Organisation der Klausuren ist ausschließlich das Prüfungsamt zuständig. Von dort erfahren Sie, in welchem Raum Sie schreiben. </a:t>
            </a:r>
          </a:p>
          <a:p>
            <a:r>
              <a:rPr lang="de-DE" dirty="0"/>
              <a:t>Bei nur vorrübergehender Behinderung (z. B. Verletzung) muss ein Antrag an das Prüfungsamt gestellt und ein ärztliches Attest eingereicht werden.</a:t>
            </a:r>
          </a:p>
          <a:p>
            <a:endParaRPr lang="de-DE" dirty="0"/>
          </a:p>
        </p:txBody>
      </p:sp>
    </p:spTree>
    <p:extLst>
      <p:ext uri="{BB962C8B-B14F-4D97-AF65-F5344CB8AC3E}">
        <p14:creationId xmlns:p14="http://schemas.microsoft.com/office/powerpoint/2010/main" val="23527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647EA8-7888-47B0-9CB6-50BF26AA8682}"/>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EDFD1588-0DF9-4D2A-A514-3522F75D8F10}"/>
              </a:ext>
            </a:extLst>
          </p:cNvPr>
          <p:cNvSpPr>
            <a:spLocks noGrp="1"/>
          </p:cNvSpPr>
          <p:nvPr>
            <p:ph idx="1"/>
          </p:nvPr>
        </p:nvSpPr>
        <p:spPr>
          <a:xfrm>
            <a:off x="251520" y="1971675"/>
            <a:ext cx="8784976" cy="4049713"/>
          </a:xfrm>
        </p:spPr>
        <p:txBody>
          <a:bodyPr/>
          <a:lstStyle/>
          <a:p>
            <a:pPr marL="365760" lvl="0" indent="-256032" fontAlgn="auto">
              <a:spcBef>
                <a:spcPts val="0"/>
              </a:spcBef>
              <a:spcAft>
                <a:spcPts val="0"/>
              </a:spcAft>
              <a:buClr>
                <a:srgbClr val="2DA2BF"/>
              </a:buClr>
              <a:buSzPct val="68000"/>
              <a:buFont typeface="Wingdings 3"/>
              <a:buChar char=""/>
            </a:pPr>
            <a:endParaRPr lang="de-DE" sz="1300" kern="1200" dirty="0">
              <a:solidFill>
                <a:prstClr val="black"/>
              </a:solidFill>
              <a:latin typeface="Lucida Sans Unicode" panose="020B0602030504020204" pitchFamily="34" charset="0"/>
              <a:cs typeface="Lucida Sans Unicode" panose="020B0602030504020204" pitchFamily="34" charset="0"/>
            </a:endParaRPr>
          </a:p>
          <a:p>
            <a:pPr marL="365760" lvl="0" indent="-256032" fontAlgn="auto">
              <a:spcBef>
                <a:spcPts val="0"/>
              </a:spcBef>
              <a:spcAft>
                <a:spcPts val="0"/>
              </a:spcAft>
              <a:buClr>
                <a:srgbClr val="2DA2BF"/>
              </a:buClr>
              <a:buSzPct val="68000"/>
              <a:buFont typeface="Wingdings 3"/>
              <a:buChar char=""/>
            </a:pPr>
            <a:endParaRPr lang="de-DE" sz="1300" kern="1200" dirty="0">
              <a:solidFill>
                <a:prstClr val="black"/>
              </a:solidFill>
              <a:latin typeface="Lucida Sans Unicode" panose="020B0602030504020204" pitchFamily="34" charset="0"/>
              <a:cs typeface="Lucida Sans Unicode" panose="020B0602030504020204" pitchFamily="34" charset="0"/>
            </a:endParaRPr>
          </a:p>
          <a:p>
            <a:pPr marL="109728" lvl="0" indent="0" fontAlgn="auto">
              <a:spcBef>
                <a:spcPts val="0"/>
              </a:spcBef>
              <a:spcAft>
                <a:spcPts val="0"/>
              </a:spcAft>
              <a:buClr>
                <a:srgbClr val="2DA2BF"/>
              </a:buClr>
              <a:buSzPct val="68000"/>
              <a:buNone/>
            </a:pPr>
            <a:endParaRPr lang="de-DE" sz="1300" kern="1200" dirty="0">
              <a:solidFill>
                <a:schemeClr val="tx1"/>
              </a:solidFill>
              <a:latin typeface="Lucida Sans Unicode"/>
            </a:endParaRPr>
          </a:p>
          <a:p>
            <a:pPr marL="365760" lvl="0" indent="-256032" fontAlgn="auto">
              <a:spcBef>
                <a:spcPts val="0"/>
              </a:spcBef>
              <a:spcAft>
                <a:spcPts val="0"/>
              </a:spcAft>
              <a:buClr>
                <a:srgbClr val="2DA2BF"/>
              </a:buClr>
              <a:buSzPct val="68000"/>
              <a:buFont typeface="Wingdings 3"/>
              <a:buChar char=""/>
            </a:pPr>
            <a:endParaRPr lang="de-DE" sz="1300" kern="1200" dirty="0">
              <a:solidFill>
                <a:schemeClr val="tx1"/>
              </a:solidFill>
              <a:latin typeface="Lucida Sans Unicode"/>
            </a:endParaRPr>
          </a:p>
          <a:p>
            <a:pPr marL="365760" indent="-256032" fontAlgn="auto">
              <a:spcBef>
                <a:spcPts val="0"/>
              </a:spcBef>
              <a:spcAft>
                <a:spcPts val="0"/>
              </a:spcAft>
              <a:buClr>
                <a:srgbClr val="2DA2BF"/>
              </a:buClr>
              <a:buSzPct val="68000"/>
              <a:buFont typeface="Wingdings 3"/>
              <a:buChar char=""/>
            </a:pPr>
            <a:r>
              <a:rPr lang="de-DE" sz="1300" kern="1200" dirty="0">
                <a:solidFill>
                  <a:schemeClr val="tx1"/>
                </a:solidFill>
                <a:latin typeface="Lucida Sans Unicode"/>
              </a:rPr>
              <a:t>Schwerpunktbereich 2:  Recht des Unternehmens	   	Prof. Dr. Markus Roth</a:t>
            </a:r>
          </a:p>
          <a:p>
            <a:pPr marL="109728" lvl="0" indent="0" fontAlgn="auto">
              <a:spcBef>
                <a:spcPts val="0"/>
              </a:spcBef>
              <a:spcAft>
                <a:spcPts val="0"/>
              </a:spcAft>
              <a:buClr>
                <a:srgbClr val="2DA2BF"/>
              </a:buClr>
              <a:buSzPct val="68000"/>
              <a:buNone/>
            </a:pPr>
            <a:endParaRPr lang="de-DE" sz="1300" kern="1200" dirty="0">
              <a:solidFill>
                <a:schemeClr val="tx1"/>
              </a:solidFill>
              <a:latin typeface="Lucida Sans Unicode"/>
            </a:endParaRPr>
          </a:p>
          <a:p>
            <a:pPr marL="365760" lvl="0" indent="-256032" fontAlgn="auto">
              <a:spcBef>
                <a:spcPts val="0"/>
              </a:spcBef>
              <a:spcAft>
                <a:spcPts val="0"/>
              </a:spcAft>
              <a:buClr>
                <a:srgbClr val="2DA2BF"/>
              </a:buClr>
              <a:buSzPct val="68000"/>
              <a:buFont typeface="Wingdings 3"/>
              <a:buChar char=""/>
            </a:pPr>
            <a:r>
              <a:rPr lang="de-DE" sz="1300" kern="1200" dirty="0">
                <a:solidFill>
                  <a:schemeClr val="tx1"/>
                </a:solidFill>
                <a:latin typeface="Lucida Sans Unicode"/>
              </a:rPr>
              <a:t>Schwerpunktbereich 3:  Medizin- und Pharmarecht		Prof. Dr. Wolfgang Voit</a:t>
            </a:r>
            <a:br>
              <a:rPr lang="de-DE" sz="1300" kern="1200" dirty="0">
                <a:solidFill>
                  <a:schemeClr val="tx1"/>
                </a:solidFill>
                <a:latin typeface="Lucida Sans Unicode"/>
              </a:rPr>
            </a:br>
            <a:r>
              <a:rPr lang="de-DE" sz="1300" kern="1200" dirty="0">
                <a:solidFill>
                  <a:schemeClr val="tx1"/>
                </a:solidFill>
                <a:latin typeface="Lucida Sans Unicode" panose="020B0602030504020204" pitchFamily="34" charset="0"/>
                <a:cs typeface="Lucida Sans Unicode" panose="020B0602030504020204" pitchFamily="34" charset="0"/>
              </a:rPr>
              <a:t>				</a:t>
            </a:r>
          </a:p>
          <a:p>
            <a:pPr marL="365760" indent="-256032" fontAlgn="auto">
              <a:spcBef>
                <a:spcPts val="0"/>
              </a:spcBef>
              <a:spcAft>
                <a:spcPts val="0"/>
              </a:spcAft>
              <a:buClr>
                <a:srgbClr val="2DA2BF"/>
              </a:buClr>
              <a:buSzPct val="68000"/>
              <a:buFont typeface="Wingdings 3"/>
              <a:buChar char=""/>
            </a:pPr>
            <a:r>
              <a:rPr lang="de-DE" sz="1300" kern="1200" dirty="0">
                <a:solidFill>
                  <a:schemeClr val="tx1"/>
                </a:solidFill>
                <a:latin typeface="Lucida Sans Unicode" panose="020B0602030504020204" pitchFamily="34" charset="0"/>
                <a:cs typeface="Lucida Sans Unicode" panose="020B0602030504020204" pitchFamily="34" charset="0"/>
              </a:rPr>
              <a:t>Schwerpunktbereich 5:  Völker- und Europarecht		Wiss. Mit. Etienne van Leeuwen</a:t>
            </a:r>
          </a:p>
          <a:p>
            <a:pPr marL="365760" indent="-256032" fontAlgn="auto">
              <a:spcBef>
                <a:spcPts val="0"/>
              </a:spcBef>
              <a:spcAft>
                <a:spcPts val="0"/>
              </a:spcAft>
              <a:buClr>
                <a:srgbClr val="2DA2BF"/>
              </a:buClr>
              <a:buSzPct val="68000"/>
              <a:buFont typeface="Wingdings 3"/>
              <a:buChar char=""/>
            </a:pPr>
            <a:endParaRPr lang="de-DE" sz="1300" kern="1200" dirty="0">
              <a:solidFill>
                <a:srgbClr val="FF0000"/>
              </a:solidFill>
              <a:latin typeface="Lucida Sans Unicode"/>
            </a:endParaRPr>
          </a:p>
          <a:p>
            <a:pPr marL="365760" lvl="0" indent="-256032" fontAlgn="auto">
              <a:spcBef>
                <a:spcPts val="0"/>
              </a:spcBef>
              <a:spcAft>
                <a:spcPts val="0"/>
              </a:spcAft>
              <a:buClr>
                <a:srgbClr val="2DA2BF"/>
              </a:buClr>
              <a:buSzPct val="68000"/>
              <a:buFont typeface="Wingdings 3"/>
              <a:buChar char=""/>
            </a:pPr>
            <a:r>
              <a:rPr lang="de-DE" sz="1300" kern="1200" dirty="0">
                <a:solidFill>
                  <a:schemeClr val="tx1"/>
                </a:solidFill>
                <a:latin typeface="Lucida Sans Unicode" panose="020B0602030504020204" pitchFamily="34" charset="0"/>
                <a:cs typeface="Lucida Sans Unicode" panose="020B0602030504020204" pitchFamily="34" charset="0"/>
              </a:rPr>
              <a:t>Schwerpunktbereich 6:</a:t>
            </a:r>
            <a:r>
              <a:rPr lang="de-DE" sz="1300" i="1" kern="1200" dirty="0">
                <a:solidFill>
                  <a:schemeClr val="tx1"/>
                </a:solidFill>
                <a:latin typeface="Lucida Sans Unicode" panose="020B0602030504020204" pitchFamily="34" charset="0"/>
                <a:cs typeface="Lucida Sans Unicode" panose="020B0602030504020204" pitchFamily="34" charset="0"/>
              </a:rPr>
              <a:t>  </a:t>
            </a:r>
            <a:r>
              <a:rPr lang="de-DE" sz="1300" kern="1200" dirty="0">
                <a:solidFill>
                  <a:schemeClr val="tx1"/>
                </a:solidFill>
                <a:latin typeface="Lucida Sans Unicode" panose="020B0602030504020204" pitchFamily="34" charset="0"/>
                <a:cs typeface="Lucida Sans Unicode" panose="020B0602030504020204" pitchFamily="34" charset="0"/>
              </a:rPr>
              <a:t>Nationale und internationale 	Prof. Dr. Jens Puschke                          		         Strafrechtspflege	</a:t>
            </a:r>
          </a:p>
          <a:p>
            <a:pPr marL="365760" lvl="0" indent="-256032" fontAlgn="auto">
              <a:spcBef>
                <a:spcPts val="0"/>
              </a:spcBef>
              <a:spcAft>
                <a:spcPts val="0"/>
              </a:spcAft>
              <a:buClr>
                <a:srgbClr val="2DA2BF"/>
              </a:buClr>
              <a:buSzPct val="68000"/>
              <a:buFont typeface="Wingdings 3"/>
              <a:buChar char=""/>
            </a:pPr>
            <a:endParaRPr lang="de-DE" sz="1300" kern="1200" dirty="0">
              <a:solidFill>
                <a:schemeClr val="tx1"/>
              </a:solidFill>
              <a:latin typeface="Lucida Sans Unicode" panose="020B0602030504020204" pitchFamily="34" charset="0"/>
              <a:cs typeface="Lucida Sans Unicode" panose="020B0602030504020204" pitchFamily="34" charset="0"/>
            </a:endParaRPr>
          </a:p>
          <a:p>
            <a:pPr marL="365760" lvl="0" indent="-256032" fontAlgn="auto">
              <a:spcBef>
                <a:spcPts val="0"/>
              </a:spcBef>
              <a:spcAft>
                <a:spcPts val="0"/>
              </a:spcAft>
              <a:buClr>
                <a:srgbClr val="2DA2BF"/>
              </a:buClr>
              <a:buSzPct val="68000"/>
              <a:buFont typeface="Wingdings 3"/>
              <a:buChar char=""/>
            </a:pPr>
            <a:r>
              <a:rPr lang="de-DE" altLang="de-DE" sz="1300" kern="1200" dirty="0">
                <a:solidFill>
                  <a:schemeClr val="tx1"/>
                </a:solidFill>
                <a:latin typeface="Lucida Sans Unicode" panose="020B0602030504020204" pitchFamily="34" charset="0"/>
                <a:cs typeface="Lucida Sans Unicode" panose="020B0602030504020204" pitchFamily="34" charset="0"/>
              </a:rPr>
              <a:t>Schwerpunktbereich 7: Recht der Digitalisierung 		Prof. Dr. Florian Möslein</a:t>
            </a:r>
            <a:endParaRPr lang="de-DE" dirty="0">
              <a:solidFill>
                <a:schemeClr val="tx1"/>
              </a:solidFill>
            </a:endParaRPr>
          </a:p>
        </p:txBody>
      </p:sp>
    </p:spTree>
    <p:extLst>
      <p:ext uri="{BB962C8B-B14F-4D97-AF65-F5344CB8AC3E}">
        <p14:creationId xmlns:p14="http://schemas.microsoft.com/office/powerpoint/2010/main" val="28027933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9022" y="548680"/>
            <a:ext cx="8229600" cy="490066"/>
          </a:xfrm>
        </p:spPr>
        <p:txBody>
          <a:bodyPr/>
          <a:lstStyle/>
          <a:p>
            <a:pPr algn="ctr"/>
            <a:r>
              <a:rPr lang="de-DE" b="1" dirty="0"/>
              <a:t>Nachteilsausgleich bei Seminararbeiten </a:t>
            </a:r>
          </a:p>
        </p:txBody>
      </p:sp>
      <p:sp>
        <p:nvSpPr>
          <p:cNvPr id="3" name="Inhaltsplatzhalter 2"/>
          <p:cNvSpPr>
            <a:spLocks noGrp="1"/>
          </p:cNvSpPr>
          <p:nvPr>
            <p:ph idx="1"/>
          </p:nvPr>
        </p:nvSpPr>
        <p:spPr>
          <a:xfrm>
            <a:off x="429022" y="548680"/>
            <a:ext cx="8229600" cy="5760640"/>
          </a:xfrm>
        </p:spPr>
        <p:txBody>
          <a:bodyPr/>
          <a:lstStyle/>
          <a:p>
            <a:endParaRPr lang="de-DE" dirty="0"/>
          </a:p>
          <a:p>
            <a:pPr marL="85725" indent="0">
              <a:buNone/>
            </a:pPr>
            <a:endParaRPr lang="de-DE" dirty="0"/>
          </a:p>
          <a:p>
            <a:endParaRPr lang="de-DE" dirty="0"/>
          </a:p>
          <a:p>
            <a:r>
              <a:rPr lang="de-DE" dirty="0"/>
              <a:t>Wer aufgrund einer Behinderung eine Abweichung von den Prüfungsmodalitäten genehmigt bekommen hat, erhält den entsprechenden Nachteilsausgleich.</a:t>
            </a:r>
          </a:p>
          <a:p>
            <a:pPr marL="85725" indent="0">
              <a:buNone/>
            </a:pPr>
            <a:r>
              <a:rPr lang="de-DE" dirty="0"/>
              <a:t> </a:t>
            </a:r>
          </a:p>
          <a:p>
            <a:r>
              <a:rPr lang="de-DE" dirty="0"/>
              <a:t>Für den Nachteilsausgleich muss bei der Themenvergabe die zu Beginn des Studiums ausgestellte Bescheinigung vorgelegt werden.</a:t>
            </a:r>
          </a:p>
          <a:p>
            <a:endParaRPr lang="de-DE" dirty="0"/>
          </a:p>
          <a:p>
            <a:endParaRPr lang="de-DE" dirty="0"/>
          </a:p>
        </p:txBody>
      </p:sp>
    </p:spTree>
    <p:extLst>
      <p:ext uri="{BB962C8B-B14F-4D97-AF65-F5344CB8AC3E}">
        <p14:creationId xmlns:p14="http://schemas.microsoft.com/office/powerpoint/2010/main" val="23652361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b="1" dirty="0"/>
              <a:t>Bestehen/Nichtbestehen</a:t>
            </a:r>
          </a:p>
        </p:txBody>
      </p:sp>
      <p:sp>
        <p:nvSpPr>
          <p:cNvPr id="3" name="Inhaltsplatzhalter 2"/>
          <p:cNvSpPr>
            <a:spLocks noGrp="1"/>
          </p:cNvSpPr>
          <p:nvPr>
            <p:ph idx="1"/>
          </p:nvPr>
        </p:nvSpPr>
        <p:spPr>
          <a:xfrm>
            <a:off x="251520" y="1268760"/>
            <a:ext cx="8229600" cy="4896544"/>
          </a:xfrm>
        </p:spPr>
        <p:txBody>
          <a:bodyPr/>
          <a:lstStyle/>
          <a:p>
            <a:r>
              <a:rPr lang="de-DE" dirty="0"/>
              <a:t>Die Schwerpunktbereichsprüfung ist bestanden, wenn die Prüfungsgesamtnote mindestens „ausreichend“ (4,0 Punkte oder mehr) ist, mindestens eine Aufsichtsarbeit bestanden, erfolgreich an dem Seminar teilgenommen und die Seminargesamtleistung mindestens mit „ausreichend“ bewertet wurde.</a:t>
            </a:r>
          </a:p>
          <a:p>
            <a:pPr marL="85725" indent="0">
              <a:buNone/>
            </a:pPr>
            <a:endParaRPr lang="de-DE" dirty="0"/>
          </a:p>
          <a:p>
            <a:r>
              <a:rPr lang="de-DE" dirty="0"/>
              <a:t>Eine nicht bestandene Seminarleistung kann im Rahmen eines neuen Seminars einmalig wiederholt werden. </a:t>
            </a:r>
          </a:p>
          <a:p>
            <a:endParaRPr lang="de-DE" dirty="0"/>
          </a:p>
          <a:p>
            <a:r>
              <a:rPr lang="de-DE" dirty="0"/>
              <a:t>Die Schwerpunktbereichsprüfung ist nicht bestanden, wenn:</a:t>
            </a:r>
          </a:p>
          <a:p>
            <a:pPr marL="898525" indent="-357188">
              <a:buFont typeface="Symbol" panose="05050102010706020507" pitchFamily="18" charset="2"/>
              <a:buChar char="-"/>
            </a:pPr>
            <a:r>
              <a:rPr lang="de-DE" dirty="0"/>
              <a:t>auch das Wiederholungsseminar nicht bestanden ist, oder</a:t>
            </a:r>
          </a:p>
          <a:p>
            <a:pPr marL="898525" indent="-357188">
              <a:buFont typeface="Symbol" panose="05050102010706020507" pitchFamily="18" charset="2"/>
              <a:buChar char="-"/>
            </a:pPr>
            <a:r>
              <a:rPr lang="de-DE" dirty="0"/>
              <a:t>keine Klausur bestanden ist, oder</a:t>
            </a:r>
          </a:p>
          <a:p>
            <a:pPr marL="898525" indent="-357188">
              <a:buFont typeface="Symbol" panose="05050102010706020507" pitchFamily="18" charset="2"/>
              <a:buChar char="-"/>
            </a:pPr>
            <a:r>
              <a:rPr lang="de-DE" dirty="0"/>
              <a:t>die Gesamtnote unter 4 Punkten liegt.</a:t>
            </a:r>
          </a:p>
          <a:p>
            <a:endParaRPr lang="de-DE" dirty="0"/>
          </a:p>
        </p:txBody>
      </p:sp>
    </p:spTree>
    <p:extLst>
      <p:ext uri="{BB962C8B-B14F-4D97-AF65-F5344CB8AC3E}">
        <p14:creationId xmlns:p14="http://schemas.microsoft.com/office/powerpoint/2010/main" val="1812604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pPr algn="ctr"/>
            <a:r>
              <a:rPr lang="de-DE" b="1" dirty="0"/>
              <a:t>Wiederholung des nicht bestandenen Schwerpunktes</a:t>
            </a:r>
          </a:p>
        </p:txBody>
      </p:sp>
      <p:sp>
        <p:nvSpPr>
          <p:cNvPr id="3" name="Inhaltsplatzhalter 2"/>
          <p:cNvSpPr>
            <a:spLocks noGrp="1"/>
          </p:cNvSpPr>
          <p:nvPr>
            <p:ph idx="1"/>
          </p:nvPr>
        </p:nvSpPr>
        <p:spPr>
          <a:xfrm>
            <a:off x="251520" y="1484784"/>
            <a:ext cx="8229600" cy="4896544"/>
          </a:xfrm>
        </p:spPr>
        <p:txBody>
          <a:bodyPr/>
          <a:lstStyle/>
          <a:p>
            <a:pPr marL="85725" indent="0">
              <a:buNone/>
            </a:pPr>
            <a:r>
              <a:rPr lang="de-DE" dirty="0"/>
              <a:t>Ist der Schwerpunkt nicht bestanden, so erhält der oder die Studierende darüber einen Bescheid.</a:t>
            </a:r>
          </a:p>
          <a:p>
            <a:endParaRPr lang="de-DE" dirty="0"/>
          </a:p>
          <a:p>
            <a:r>
              <a:rPr lang="de-DE" dirty="0"/>
              <a:t>Innerhalb von zwei Monaten nach Zustellung des Bescheides </a:t>
            </a:r>
            <a:r>
              <a:rPr lang="de-DE"/>
              <a:t>kann die </a:t>
            </a:r>
            <a:r>
              <a:rPr lang="de-DE" dirty="0"/>
              <a:t>Wiederholung des Schwerpunktes beantragt werden.</a:t>
            </a:r>
          </a:p>
          <a:p>
            <a:r>
              <a:rPr lang="de-DE" dirty="0"/>
              <a:t>Alternativ kann innerhalb eines Jahres nach Zustellung des Bescheides über das Nichtbestehen des Schwerpunktes eine Neuzulassung zum Schwerpunkt beantragt werden. In diesem Fall kann auch ein anderer Schwerpunkt gewählt werden.</a:t>
            </a:r>
          </a:p>
          <a:p>
            <a:endParaRPr lang="de-DE" dirty="0"/>
          </a:p>
          <a:p>
            <a:r>
              <a:rPr lang="de-DE" dirty="0"/>
              <a:t>Wird auch der zweite Versuch des Schwerpunktes nicht bestanden, oder wird die Neuzulassung des Schwerpunktes nicht fristgerecht beantragt, so ist der Schwerpunkt – und damit die gesamte Erste Juristische Prüfung – endgültig nicht bestanden.</a:t>
            </a:r>
          </a:p>
        </p:txBody>
      </p:sp>
    </p:spTree>
    <p:extLst>
      <p:ext uri="{BB962C8B-B14F-4D97-AF65-F5344CB8AC3E}">
        <p14:creationId xmlns:p14="http://schemas.microsoft.com/office/powerpoint/2010/main" val="28467119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b="1" dirty="0">
                <a:effectLst>
                  <a:outerShdw blurRad="38100" dist="38100" dir="2700000" algn="tl">
                    <a:srgbClr val="000000">
                      <a:alpha val="43137"/>
                    </a:srgbClr>
                  </a:outerShdw>
                </a:effectLst>
              </a:rPr>
              <a:t>Weitere Informationen</a:t>
            </a:r>
          </a:p>
        </p:txBody>
      </p:sp>
      <p:sp>
        <p:nvSpPr>
          <p:cNvPr id="3" name="Inhaltsplatzhalter 2"/>
          <p:cNvSpPr>
            <a:spLocks noGrp="1"/>
          </p:cNvSpPr>
          <p:nvPr>
            <p:ph idx="1"/>
          </p:nvPr>
        </p:nvSpPr>
        <p:spPr/>
        <p:txBody>
          <a:bodyPr/>
          <a:lstStyle/>
          <a:p>
            <a:pPr>
              <a:buNone/>
            </a:pPr>
            <a:r>
              <a:rPr lang="de-DE" b="1" u="sng" dirty="0"/>
              <a:t>Formulare und Informationen unter:</a:t>
            </a:r>
          </a:p>
          <a:p>
            <a:pPr>
              <a:buNone/>
            </a:pPr>
            <a:r>
              <a:rPr lang="de-DE" sz="1600" b="1" u="sng" dirty="0">
                <a:hlinkClick r:id="rId2"/>
              </a:rPr>
              <a:t>https://www.uni-marburg.de/de/fb01/studium/studierende/schwerpunktbereichsstudium</a:t>
            </a:r>
            <a:endParaRPr lang="de-DE" sz="1600" b="1" u="sng" dirty="0"/>
          </a:p>
          <a:p>
            <a:pPr>
              <a:buNone/>
            </a:pPr>
            <a:endParaRPr lang="de-DE" sz="1600" b="1" u="sng" dirty="0"/>
          </a:p>
          <a:p>
            <a:pPr>
              <a:buNone/>
            </a:pPr>
            <a:endParaRPr lang="de-DE" sz="1600" b="1" u="sng" dirty="0"/>
          </a:p>
          <a:p>
            <a:pPr algn="ctr">
              <a:buNone/>
            </a:pPr>
            <a:r>
              <a:rPr lang="de-DE" sz="2400" b="1" u="sng" dirty="0"/>
              <a:t>Fragen?</a:t>
            </a:r>
          </a:p>
          <a:p>
            <a:pPr>
              <a:buNone/>
            </a:pPr>
            <a:endParaRPr lang="de-DE" sz="1600" b="1" u="sng" dirty="0"/>
          </a:p>
          <a:p>
            <a:pPr>
              <a:buNone/>
            </a:pPr>
            <a:endParaRPr lang="de-DE" sz="1600" b="1" u="sng" dirty="0"/>
          </a:p>
          <a:p>
            <a:pPr>
              <a:buNone/>
            </a:pPr>
            <a:endParaRPr lang="de-DE" b="1" u="sng" dirty="0"/>
          </a:p>
          <a:p>
            <a:endParaRPr lang="de-DE" dirty="0"/>
          </a:p>
          <a:p>
            <a:endParaRPr lang="de-DE" dirty="0"/>
          </a:p>
        </p:txBody>
      </p:sp>
    </p:spTree>
    <p:extLst>
      <p:ext uri="{BB962C8B-B14F-4D97-AF65-F5344CB8AC3E}">
        <p14:creationId xmlns:p14="http://schemas.microsoft.com/office/powerpoint/2010/main" val="34520180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685800" y="2132856"/>
            <a:ext cx="7772400" cy="1500187"/>
          </a:xfrm>
        </p:spPr>
        <p:txBody>
          <a:bodyPr/>
          <a:lstStyle/>
          <a:p>
            <a:r>
              <a:rPr lang="de-DE" sz="4100" b="1" dirty="0">
                <a:effectLst>
                  <a:outerShdw blurRad="38100" dist="38100" dir="2700000" algn="tl">
                    <a:srgbClr val="000000">
                      <a:alpha val="43137"/>
                    </a:srgbClr>
                  </a:outerShdw>
                </a:effectLst>
              </a:rPr>
              <a:t>Teil 3: Schwerpunktbereiche</a:t>
            </a:r>
          </a:p>
        </p:txBody>
      </p:sp>
    </p:spTree>
    <p:extLst>
      <p:ext uri="{BB962C8B-B14F-4D97-AF65-F5344CB8AC3E}">
        <p14:creationId xmlns:p14="http://schemas.microsoft.com/office/powerpoint/2010/main" val="41724699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Allgemeine Regelungen</a:t>
            </a:r>
          </a:p>
        </p:txBody>
      </p:sp>
      <p:sp>
        <p:nvSpPr>
          <p:cNvPr id="3" name="Inhaltsplatzhalter 2"/>
          <p:cNvSpPr>
            <a:spLocks noGrp="1"/>
          </p:cNvSpPr>
          <p:nvPr>
            <p:ph idx="1"/>
          </p:nvPr>
        </p:nvSpPr>
        <p:spPr/>
        <p:txBody>
          <a:bodyPr/>
          <a:lstStyle/>
          <a:p>
            <a:pPr>
              <a:buFont typeface="Wingdings" panose="05000000000000000000" pitchFamily="2" charset="2"/>
              <a:buChar char="Ø"/>
            </a:pPr>
            <a:r>
              <a:rPr lang="de-DE" u="sng" dirty="0"/>
              <a:t>Keine</a:t>
            </a:r>
            <a:r>
              <a:rPr lang="de-DE" dirty="0"/>
              <a:t> Modulbindung !</a:t>
            </a:r>
          </a:p>
          <a:p>
            <a:r>
              <a:rPr lang="de-DE" dirty="0"/>
              <a:t>Dafür: Möglichkeit zur Spezialisierung (nicht verpflichtend), wenn aus einer bestimmten Gruppierung von Veranstaltungen die zwei Schwerpunktklausuren eingebracht werden. Dann wird die Spezialisierung auf dem Schwerpunktzeugnis ausgewiesen.</a:t>
            </a:r>
          </a:p>
          <a:p>
            <a:pPr marL="85725" indent="0">
              <a:buNone/>
            </a:pPr>
            <a:endParaRPr lang="de-DE" dirty="0"/>
          </a:p>
          <a:p>
            <a:r>
              <a:rPr lang="de-DE" dirty="0"/>
              <a:t>Ausnahme: Schwerpunkt „Recht der Digitalisierung“. Hier gibt es ein Pflichtmodul. Die Klausur „Recht der Digitalisierung“ muss eingebracht werden. Spezialisierungen werden nicht ausgewiesen.</a:t>
            </a:r>
          </a:p>
          <a:p>
            <a:pPr marL="85725" indent="0">
              <a:buNone/>
            </a:pPr>
            <a:endParaRPr lang="de-DE" dirty="0"/>
          </a:p>
        </p:txBody>
      </p:sp>
    </p:spTree>
    <p:extLst>
      <p:ext uri="{BB962C8B-B14F-4D97-AF65-F5344CB8AC3E}">
        <p14:creationId xmlns:p14="http://schemas.microsoft.com/office/powerpoint/2010/main" val="25654956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sp>
        <p:nvSpPr>
          <p:cNvPr id="3" name="Textplatzhalter 2"/>
          <p:cNvSpPr>
            <a:spLocks noGrp="1"/>
          </p:cNvSpPr>
          <p:nvPr>
            <p:ph type="body" idx="1"/>
          </p:nvPr>
        </p:nvSpPr>
        <p:spPr/>
        <p:txBody>
          <a:bodyPr/>
          <a:lstStyle/>
          <a:p>
            <a:r>
              <a:rPr lang="de-DE" sz="4100" b="1" dirty="0">
                <a:effectLst>
                  <a:outerShdw blurRad="38100" dist="38100" dir="2700000" algn="tl">
                    <a:srgbClr val="000000">
                      <a:alpha val="43137"/>
                    </a:srgbClr>
                  </a:outerShdw>
                </a:effectLst>
              </a:rPr>
              <a:t>Recht der Privatperson</a:t>
            </a:r>
          </a:p>
        </p:txBody>
      </p:sp>
    </p:spTree>
    <p:extLst>
      <p:ext uri="{BB962C8B-B14F-4D97-AF65-F5344CB8AC3E}">
        <p14:creationId xmlns:p14="http://schemas.microsoft.com/office/powerpoint/2010/main" val="37423946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br>
              <a:rPr lang="de-DE" b="1" u="sng" dirty="0"/>
            </a:br>
            <a:endParaRPr lang="de-DE" dirty="0"/>
          </a:p>
        </p:txBody>
      </p:sp>
      <p:sp>
        <p:nvSpPr>
          <p:cNvPr id="3" name="Inhaltsplatzhalter 2"/>
          <p:cNvSpPr>
            <a:spLocks noGrp="1"/>
          </p:cNvSpPr>
          <p:nvPr>
            <p:ph idx="1"/>
          </p:nvPr>
        </p:nvSpPr>
        <p:spPr>
          <a:xfrm>
            <a:off x="457200" y="1052735"/>
            <a:ext cx="8229600" cy="5530618"/>
          </a:xfrm>
          <a:solidFill>
            <a:schemeClr val="bg1"/>
          </a:solidFill>
        </p:spPr>
        <p:txBody>
          <a:bodyPr/>
          <a:lstStyle/>
          <a:p>
            <a:pPr marL="85725" indent="0">
              <a:spcAft>
                <a:spcPts val="1000"/>
              </a:spcAft>
              <a:buNone/>
            </a:pPr>
            <a:r>
              <a:rPr lang="de-DE" b="1" u="sng" dirty="0">
                <a:solidFill>
                  <a:schemeClr val="tx1"/>
                </a:solidFill>
              </a:rPr>
              <a:t>Freier Wahlbereich</a:t>
            </a:r>
          </a:p>
          <a:p>
            <a:r>
              <a:rPr lang="de-DE" sz="1800" dirty="0">
                <a:solidFill>
                  <a:schemeClr val="tx1"/>
                </a:solidFill>
              </a:rPr>
              <a:t>Arbeitsrecht in der anwaltlichen Praxis</a:t>
            </a:r>
          </a:p>
          <a:p>
            <a:r>
              <a:rPr lang="de-DE" sz="1800" dirty="0">
                <a:solidFill>
                  <a:schemeClr val="tx1"/>
                </a:solidFill>
              </a:rPr>
              <a:t>Europäisches Privatrecht</a:t>
            </a:r>
          </a:p>
          <a:p>
            <a:r>
              <a:rPr lang="de-DE" sz="1800" dirty="0">
                <a:solidFill>
                  <a:schemeClr val="tx1"/>
                </a:solidFill>
              </a:rPr>
              <a:t>Europäisches und individuelles Arbeitsrecht</a:t>
            </a:r>
          </a:p>
          <a:p>
            <a:r>
              <a:rPr lang="de-DE" sz="1800" dirty="0">
                <a:solidFill>
                  <a:schemeClr val="tx1"/>
                </a:solidFill>
              </a:rPr>
              <a:t>Internationales Privatrecht</a:t>
            </a:r>
          </a:p>
          <a:p>
            <a:r>
              <a:rPr lang="de-DE" sz="1800" dirty="0">
                <a:solidFill>
                  <a:schemeClr val="tx1"/>
                </a:solidFill>
              </a:rPr>
              <a:t>Internationales Zivilverfahrensrecht</a:t>
            </a:r>
          </a:p>
          <a:p>
            <a:r>
              <a:rPr lang="de-DE" sz="1800" dirty="0">
                <a:solidFill>
                  <a:schemeClr val="tx1"/>
                </a:solidFill>
              </a:rPr>
              <a:t>Mietrecht</a:t>
            </a:r>
          </a:p>
          <a:p>
            <a:r>
              <a:rPr lang="de-DE" sz="1800" dirty="0">
                <a:solidFill>
                  <a:schemeClr val="tx1"/>
                </a:solidFill>
              </a:rPr>
              <a:t>Privates Baurecht</a:t>
            </a:r>
          </a:p>
          <a:p>
            <a:r>
              <a:rPr lang="de-DE" sz="1800" dirty="0">
                <a:solidFill>
                  <a:schemeClr val="tx1"/>
                </a:solidFill>
              </a:rPr>
              <a:t>Privatrechtsgeschichte</a:t>
            </a:r>
          </a:p>
          <a:p>
            <a:r>
              <a:rPr lang="de-DE" sz="1800" dirty="0">
                <a:solidFill>
                  <a:schemeClr val="tx1"/>
                </a:solidFill>
              </a:rPr>
              <a:t>Privatversicherungsrecht</a:t>
            </a:r>
          </a:p>
          <a:p>
            <a:r>
              <a:rPr lang="de-DE" sz="1800" dirty="0">
                <a:solidFill>
                  <a:schemeClr val="tx1"/>
                </a:solidFill>
              </a:rPr>
              <a:t>Römisches Privatrecht und seine Spuren im BGB</a:t>
            </a:r>
          </a:p>
          <a:p>
            <a:r>
              <a:rPr lang="de-DE" sz="1800" dirty="0">
                <a:solidFill>
                  <a:schemeClr val="tx1"/>
                </a:solidFill>
              </a:rPr>
              <a:t>Vertiefung im Erbrecht</a:t>
            </a:r>
          </a:p>
          <a:p>
            <a:r>
              <a:rPr lang="de-DE" sz="1800" dirty="0">
                <a:solidFill>
                  <a:schemeClr val="tx1"/>
                </a:solidFill>
              </a:rPr>
              <a:t>Vertiefung im Familienrecht</a:t>
            </a:r>
          </a:p>
          <a:p>
            <a:r>
              <a:rPr lang="de-DE" sz="1800" dirty="0">
                <a:solidFill>
                  <a:schemeClr val="tx1"/>
                </a:solidFill>
              </a:rPr>
              <a:t>Vertiefung im Haftungsrecht</a:t>
            </a:r>
          </a:p>
          <a:p>
            <a:r>
              <a:rPr lang="de-DE" sz="1800" dirty="0">
                <a:solidFill>
                  <a:schemeClr val="tx1"/>
                </a:solidFill>
              </a:rPr>
              <a:t>Vertiefung im Zivilprozessrecht</a:t>
            </a:r>
          </a:p>
          <a:p>
            <a:r>
              <a:rPr lang="de-DE" sz="1800" dirty="0">
                <a:solidFill>
                  <a:schemeClr val="tx1"/>
                </a:solidFill>
              </a:rPr>
              <a:t>Vertragsgestaltung im Familien- und Erbrecht</a:t>
            </a:r>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p:txBody>
      </p:sp>
      <p:sp>
        <p:nvSpPr>
          <p:cNvPr id="4" name="Textfeld 3">
            <a:extLst>
              <a:ext uri="{FF2B5EF4-FFF2-40B4-BE49-F238E27FC236}">
                <a16:creationId xmlns:a16="http://schemas.microsoft.com/office/drawing/2014/main" id="{44CCC768-59E1-495B-9924-2423B1499ADC}"/>
              </a:ext>
            </a:extLst>
          </p:cNvPr>
          <p:cNvSpPr txBox="1"/>
          <p:nvPr/>
        </p:nvSpPr>
        <p:spPr>
          <a:xfrm>
            <a:off x="251520" y="345970"/>
            <a:ext cx="8640960" cy="430887"/>
          </a:xfrm>
          <a:prstGeom prst="rect">
            <a:avLst/>
          </a:prstGeom>
          <a:noFill/>
        </p:spPr>
        <p:txBody>
          <a:bodyPr wrap="square" rtlCol="0">
            <a:spAutoFit/>
          </a:bodyPr>
          <a:lstStyle/>
          <a:p>
            <a:pPr algn="ctr"/>
            <a:r>
              <a:rPr lang="de-DE" sz="2200" b="1" dirty="0">
                <a:solidFill>
                  <a:srgbClr val="B40000"/>
                </a:solidFill>
              </a:rPr>
              <a:t>Schwerpunktbereich 1: Recht der Privatperson</a:t>
            </a:r>
          </a:p>
        </p:txBody>
      </p:sp>
      <p:cxnSp>
        <p:nvCxnSpPr>
          <p:cNvPr id="6" name="Gerader Verbinder 5">
            <a:extLst>
              <a:ext uri="{FF2B5EF4-FFF2-40B4-BE49-F238E27FC236}">
                <a16:creationId xmlns:a16="http://schemas.microsoft.com/office/drawing/2014/main" id="{D80BE6A2-22FF-4125-BB40-B3EED6E13873}"/>
              </a:ext>
            </a:extLst>
          </p:cNvPr>
          <p:cNvCxnSpPr>
            <a:cxnSpLocks/>
          </p:cNvCxnSpPr>
          <p:nvPr/>
        </p:nvCxnSpPr>
        <p:spPr>
          <a:xfrm>
            <a:off x="683568" y="846138"/>
            <a:ext cx="7648872"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682966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br>
              <a:rPr lang="de-DE" b="1" u="sng" dirty="0"/>
            </a:br>
            <a:endParaRPr lang="de-DE" dirty="0"/>
          </a:p>
        </p:txBody>
      </p:sp>
      <p:sp>
        <p:nvSpPr>
          <p:cNvPr id="3" name="Inhaltsplatzhalter 2"/>
          <p:cNvSpPr>
            <a:spLocks noGrp="1"/>
          </p:cNvSpPr>
          <p:nvPr>
            <p:ph idx="1"/>
          </p:nvPr>
        </p:nvSpPr>
        <p:spPr>
          <a:xfrm>
            <a:off x="457200" y="1052735"/>
            <a:ext cx="8229600" cy="5530618"/>
          </a:xfrm>
          <a:solidFill>
            <a:schemeClr val="bg1"/>
          </a:solidFill>
        </p:spPr>
        <p:txBody>
          <a:bodyPr/>
          <a:lstStyle/>
          <a:p>
            <a:pPr marL="85725" indent="0">
              <a:spcAft>
                <a:spcPts val="1000"/>
              </a:spcAft>
              <a:buNone/>
            </a:pPr>
            <a:r>
              <a:rPr lang="de-DE" b="1" u="sng" dirty="0">
                <a:solidFill>
                  <a:schemeClr val="tx1"/>
                </a:solidFill>
              </a:rPr>
              <a:t>Freier Wahlbereich</a:t>
            </a:r>
          </a:p>
          <a:p>
            <a:r>
              <a:rPr lang="de-DE" sz="1800" dirty="0">
                <a:solidFill>
                  <a:schemeClr val="tx1"/>
                </a:solidFill>
              </a:rPr>
              <a:t>Arbeitsrecht in der anwaltlichen Praxis</a:t>
            </a:r>
          </a:p>
          <a:p>
            <a:r>
              <a:rPr lang="de-DE" sz="1800" dirty="0">
                <a:solidFill>
                  <a:schemeClr val="tx1"/>
                </a:solidFill>
              </a:rPr>
              <a:t>Europäisches Privatrecht</a:t>
            </a:r>
          </a:p>
          <a:p>
            <a:r>
              <a:rPr lang="de-DE" sz="1800" dirty="0">
                <a:solidFill>
                  <a:schemeClr val="tx1"/>
                </a:solidFill>
              </a:rPr>
              <a:t>Europäisches und individuelles Arbeitsrecht</a:t>
            </a:r>
          </a:p>
          <a:p>
            <a:r>
              <a:rPr lang="de-DE" sz="1800" dirty="0">
                <a:solidFill>
                  <a:schemeClr val="tx1"/>
                </a:solidFill>
              </a:rPr>
              <a:t>Internationales Privatrecht</a:t>
            </a:r>
          </a:p>
          <a:p>
            <a:r>
              <a:rPr lang="de-DE" sz="1800" dirty="0">
                <a:solidFill>
                  <a:schemeClr val="tx1"/>
                </a:solidFill>
              </a:rPr>
              <a:t>Internationales Zivilverfahrensrecht</a:t>
            </a:r>
          </a:p>
          <a:p>
            <a:r>
              <a:rPr lang="de-DE" sz="1800" dirty="0">
                <a:solidFill>
                  <a:schemeClr val="tx1"/>
                </a:solidFill>
              </a:rPr>
              <a:t>Mietrecht</a:t>
            </a:r>
          </a:p>
          <a:p>
            <a:r>
              <a:rPr lang="de-DE" sz="1800" dirty="0">
                <a:solidFill>
                  <a:schemeClr val="tx1"/>
                </a:solidFill>
              </a:rPr>
              <a:t>Privates Baurecht</a:t>
            </a:r>
          </a:p>
          <a:p>
            <a:r>
              <a:rPr lang="de-DE" sz="1800" dirty="0">
                <a:solidFill>
                  <a:schemeClr val="tx1"/>
                </a:solidFill>
              </a:rPr>
              <a:t>Privatrechtsgeschichte</a:t>
            </a:r>
          </a:p>
          <a:p>
            <a:r>
              <a:rPr lang="de-DE" sz="1800" dirty="0">
                <a:solidFill>
                  <a:schemeClr val="tx1"/>
                </a:solidFill>
              </a:rPr>
              <a:t>Privatversicherungsrecht</a:t>
            </a:r>
          </a:p>
          <a:p>
            <a:r>
              <a:rPr lang="de-DE" sz="1800" dirty="0">
                <a:solidFill>
                  <a:schemeClr val="tx1"/>
                </a:solidFill>
              </a:rPr>
              <a:t>Römisches Privatrecht und seine Spuren im BGB</a:t>
            </a:r>
          </a:p>
          <a:p>
            <a:r>
              <a:rPr lang="de-DE" sz="1800" b="1" dirty="0">
                <a:solidFill>
                  <a:srgbClr val="B40000"/>
                </a:solidFill>
              </a:rPr>
              <a:t>Vertiefung</a:t>
            </a:r>
            <a:r>
              <a:rPr lang="de-DE" sz="1800" dirty="0">
                <a:solidFill>
                  <a:schemeClr val="tx1"/>
                </a:solidFill>
              </a:rPr>
              <a:t> im Erbrecht</a:t>
            </a:r>
          </a:p>
          <a:p>
            <a:r>
              <a:rPr lang="de-DE" sz="1800" b="1" dirty="0">
                <a:solidFill>
                  <a:srgbClr val="B40000"/>
                </a:solidFill>
              </a:rPr>
              <a:t>Vertiefung</a:t>
            </a:r>
            <a:r>
              <a:rPr lang="de-DE" sz="1800" dirty="0">
                <a:solidFill>
                  <a:schemeClr val="tx1"/>
                </a:solidFill>
              </a:rPr>
              <a:t> im Familienrecht</a:t>
            </a:r>
          </a:p>
          <a:p>
            <a:r>
              <a:rPr lang="de-DE" sz="1800" b="1" dirty="0">
                <a:solidFill>
                  <a:srgbClr val="B40000"/>
                </a:solidFill>
              </a:rPr>
              <a:t>Vertiefung</a:t>
            </a:r>
            <a:r>
              <a:rPr lang="de-DE" sz="1800" dirty="0">
                <a:solidFill>
                  <a:schemeClr val="tx1"/>
                </a:solidFill>
              </a:rPr>
              <a:t> im Haftungsrecht</a:t>
            </a:r>
          </a:p>
          <a:p>
            <a:r>
              <a:rPr lang="de-DE" sz="1800" b="1" dirty="0">
                <a:solidFill>
                  <a:srgbClr val="B40000"/>
                </a:solidFill>
              </a:rPr>
              <a:t>Vertiefung</a:t>
            </a:r>
            <a:r>
              <a:rPr lang="de-DE" sz="1800" dirty="0">
                <a:solidFill>
                  <a:schemeClr val="tx1"/>
                </a:solidFill>
              </a:rPr>
              <a:t> im Zivilprozessrecht</a:t>
            </a:r>
          </a:p>
          <a:p>
            <a:r>
              <a:rPr lang="de-DE" sz="1800" dirty="0">
                <a:solidFill>
                  <a:schemeClr val="tx1"/>
                </a:solidFill>
              </a:rPr>
              <a:t>Vertragsgestaltung im Familien- und Erbrecht</a:t>
            </a:r>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p:txBody>
      </p:sp>
      <p:sp>
        <p:nvSpPr>
          <p:cNvPr id="4" name="Textfeld 3">
            <a:extLst>
              <a:ext uri="{FF2B5EF4-FFF2-40B4-BE49-F238E27FC236}">
                <a16:creationId xmlns:a16="http://schemas.microsoft.com/office/drawing/2014/main" id="{44CCC768-59E1-495B-9924-2423B1499ADC}"/>
              </a:ext>
            </a:extLst>
          </p:cNvPr>
          <p:cNvSpPr txBox="1"/>
          <p:nvPr/>
        </p:nvSpPr>
        <p:spPr>
          <a:xfrm>
            <a:off x="251520" y="345970"/>
            <a:ext cx="8640960" cy="430887"/>
          </a:xfrm>
          <a:prstGeom prst="rect">
            <a:avLst/>
          </a:prstGeom>
          <a:noFill/>
        </p:spPr>
        <p:txBody>
          <a:bodyPr wrap="square" rtlCol="0">
            <a:spAutoFit/>
          </a:bodyPr>
          <a:lstStyle/>
          <a:p>
            <a:pPr algn="ctr"/>
            <a:r>
              <a:rPr lang="de-DE" sz="2200" b="1" dirty="0">
                <a:solidFill>
                  <a:srgbClr val="B40000"/>
                </a:solidFill>
              </a:rPr>
              <a:t>Schwerpunktbereich 1: Recht der Privatperson</a:t>
            </a:r>
          </a:p>
        </p:txBody>
      </p:sp>
      <p:cxnSp>
        <p:nvCxnSpPr>
          <p:cNvPr id="6" name="Gerader Verbinder 5">
            <a:extLst>
              <a:ext uri="{FF2B5EF4-FFF2-40B4-BE49-F238E27FC236}">
                <a16:creationId xmlns:a16="http://schemas.microsoft.com/office/drawing/2014/main" id="{D80BE6A2-22FF-4125-BB40-B3EED6E13873}"/>
              </a:ext>
            </a:extLst>
          </p:cNvPr>
          <p:cNvCxnSpPr>
            <a:cxnSpLocks/>
          </p:cNvCxnSpPr>
          <p:nvPr/>
        </p:nvCxnSpPr>
        <p:spPr>
          <a:xfrm>
            <a:off x="683568" y="846138"/>
            <a:ext cx="7648872"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146167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br>
              <a:rPr lang="de-DE" b="1" u="sng" dirty="0"/>
            </a:br>
            <a:endParaRPr lang="de-DE" dirty="0"/>
          </a:p>
        </p:txBody>
      </p:sp>
      <p:sp>
        <p:nvSpPr>
          <p:cNvPr id="3" name="Inhaltsplatzhalter 2"/>
          <p:cNvSpPr>
            <a:spLocks noGrp="1"/>
          </p:cNvSpPr>
          <p:nvPr>
            <p:ph idx="1"/>
          </p:nvPr>
        </p:nvSpPr>
        <p:spPr>
          <a:xfrm>
            <a:off x="457200" y="1052735"/>
            <a:ext cx="8229600" cy="5530618"/>
          </a:xfrm>
          <a:solidFill>
            <a:schemeClr val="bg1"/>
          </a:solidFill>
        </p:spPr>
        <p:txBody>
          <a:bodyPr/>
          <a:lstStyle/>
          <a:p>
            <a:pPr marL="85725" indent="0">
              <a:spcAft>
                <a:spcPts val="1000"/>
              </a:spcAft>
              <a:buNone/>
            </a:pPr>
            <a:r>
              <a:rPr lang="de-DE" b="1" u="sng" dirty="0">
                <a:solidFill>
                  <a:schemeClr val="tx1"/>
                </a:solidFill>
              </a:rPr>
              <a:t>Freier Wahlbereich</a:t>
            </a:r>
          </a:p>
          <a:p>
            <a:r>
              <a:rPr lang="de-DE" sz="1800" dirty="0">
                <a:solidFill>
                  <a:schemeClr val="tx1"/>
                </a:solidFill>
              </a:rPr>
              <a:t>Arbeitsrecht in der anwaltlichen Praxis</a:t>
            </a:r>
          </a:p>
          <a:p>
            <a:r>
              <a:rPr lang="de-DE" sz="1800" dirty="0">
                <a:solidFill>
                  <a:schemeClr val="tx1"/>
                </a:solidFill>
              </a:rPr>
              <a:t>Europäisches Privatrecht</a:t>
            </a:r>
          </a:p>
          <a:p>
            <a:r>
              <a:rPr lang="de-DE" sz="1800" dirty="0">
                <a:solidFill>
                  <a:schemeClr val="tx1"/>
                </a:solidFill>
              </a:rPr>
              <a:t>Europäisches und individuelles Arbeitsrecht</a:t>
            </a:r>
          </a:p>
          <a:p>
            <a:r>
              <a:rPr lang="de-DE" sz="1800" dirty="0">
                <a:solidFill>
                  <a:schemeClr val="tx1"/>
                </a:solidFill>
              </a:rPr>
              <a:t>Internationales Privatrecht</a:t>
            </a:r>
          </a:p>
          <a:p>
            <a:r>
              <a:rPr lang="de-DE" sz="1800" dirty="0">
                <a:solidFill>
                  <a:schemeClr val="tx1"/>
                </a:solidFill>
              </a:rPr>
              <a:t>Internationales Zivilverfahrensrecht</a:t>
            </a:r>
          </a:p>
          <a:p>
            <a:r>
              <a:rPr lang="de-DE" sz="1800" dirty="0">
                <a:solidFill>
                  <a:schemeClr val="tx1"/>
                </a:solidFill>
              </a:rPr>
              <a:t>Mietrecht</a:t>
            </a:r>
          </a:p>
          <a:p>
            <a:r>
              <a:rPr lang="de-DE" sz="1800" dirty="0">
                <a:solidFill>
                  <a:schemeClr val="tx1"/>
                </a:solidFill>
              </a:rPr>
              <a:t>Privates Baurecht</a:t>
            </a:r>
          </a:p>
          <a:p>
            <a:r>
              <a:rPr lang="de-DE" sz="1800" dirty="0">
                <a:solidFill>
                  <a:schemeClr val="tx1"/>
                </a:solidFill>
              </a:rPr>
              <a:t>Privatrechtsgeschichte</a:t>
            </a:r>
          </a:p>
          <a:p>
            <a:r>
              <a:rPr lang="de-DE" sz="1800" dirty="0">
                <a:solidFill>
                  <a:schemeClr val="tx1"/>
                </a:solidFill>
              </a:rPr>
              <a:t>Privatversicherungsrecht</a:t>
            </a:r>
          </a:p>
          <a:p>
            <a:r>
              <a:rPr lang="de-DE" sz="1800" dirty="0">
                <a:solidFill>
                  <a:schemeClr val="tx1"/>
                </a:solidFill>
              </a:rPr>
              <a:t>Römisches Privatrecht und seine Spuren im BGB</a:t>
            </a:r>
          </a:p>
          <a:p>
            <a:r>
              <a:rPr lang="de-DE" sz="1800" b="1" dirty="0">
                <a:solidFill>
                  <a:schemeClr val="tx1"/>
                </a:solidFill>
              </a:rPr>
              <a:t>Vertiefung</a:t>
            </a:r>
            <a:r>
              <a:rPr lang="de-DE" sz="1800" dirty="0">
                <a:solidFill>
                  <a:schemeClr val="tx1"/>
                </a:solidFill>
              </a:rPr>
              <a:t> im Erbrecht</a:t>
            </a:r>
          </a:p>
          <a:p>
            <a:r>
              <a:rPr lang="de-DE" sz="1800" b="1" dirty="0">
                <a:solidFill>
                  <a:schemeClr val="tx1"/>
                </a:solidFill>
              </a:rPr>
              <a:t>Vertiefung</a:t>
            </a:r>
            <a:r>
              <a:rPr lang="de-DE" sz="1800" dirty="0">
                <a:solidFill>
                  <a:schemeClr val="tx1"/>
                </a:solidFill>
              </a:rPr>
              <a:t> im Familienrecht</a:t>
            </a:r>
          </a:p>
          <a:p>
            <a:r>
              <a:rPr lang="de-DE" sz="1800" b="1" dirty="0">
                <a:solidFill>
                  <a:schemeClr val="tx1"/>
                </a:solidFill>
              </a:rPr>
              <a:t>Vertiefung</a:t>
            </a:r>
            <a:r>
              <a:rPr lang="de-DE" sz="1800" dirty="0">
                <a:solidFill>
                  <a:schemeClr val="tx1"/>
                </a:solidFill>
              </a:rPr>
              <a:t> im Haftungsrecht</a:t>
            </a:r>
          </a:p>
          <a:p>
            <a:r>
              <a:rPr lang="de-DE" sz="1800" b="1" dirty="0">
                <a:solidFill>
                  <a:schemeClr val="tx1"/>
                </a:solidFill>
              </a:rPr>
              <a:t>Vertiefung</a:t>
            </a:r>
            <a:r>
              <a:rPr lang="de-DE" sz="1800" dirty="0">
                <a:solidFill>
                  <a:schemeClr val="tx1"/>
                </a:solidFill>
              </a:rPr>
              <a:t> im Zivilprozessrecht</a:t>
            </a:r>
          </a:p>
          <a:p>
            <a:r>
              <a:rPr lang="de-DE" sz="1800" b="1" dirty="0">
                <a:solidFill>
                  <a:srgbClr val="B40000"/>
                </a:solidFill>
              </a:rPr>
              <a:t>Vertragsgestaltung im Familien- und Erbrecht</a:t>
            </a:r>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p:txBody>
      </p:sp>
      <p:sp>
        <p:nvSpPr>
          <p:cNvPr id="4" name="Textfeld 3">
            <a:extLst>
              <a:ext uri="{FF2B5EF4-FFF2-40B4-BE49-F238E27FC236}">
                <a16:creationId xmlns:a16="http://schemas.microsoft.com/office/drawing/2014/main" id="{44CCC768-59E1-495B-9924-2423B1499ADC}"/>
              </a:ext>
            </a:extLst>
          </p:cNvPr>
          <p:cNvSpPr txBox="1"/>
          <p:nvPr/>
        </p:nvSpPr>
        <p:spPr>
          <a:xfrm>
            <a:off x="251520" y="345970"/>
            <a:ext cx="8640960" cy="430887"/>
          </a:xfrm>
          <a:prstGeom prst="rect">
            <a:avLst/>
          </a:prstGeom>
          <a:noFill/>
        </p:spPr>
        <p:txBody>
          <a:bodyPr wrap="square" rtlCol="0">
            <a:spAutoFit/>
          </a:bodyPr>
          <a:lstStyle/>
          <a:p>
            <a:pPr algn="ctr"/>
            <a:r>
              <a:rPr lang="de-DE" sz="2200" b="1" dirty="0">
                <a:solidFill>
                  <a:srgbClr val="B40000"/>
                </a:solidFill>
              </a:rPr>
              <a:t>Schwerpunktbereich 1: Recht der Privatperson</a:t>
            </a:r>
          </a:p>
        </p:txBody>
      </p:sp>
      <p:cxnSp>
        <p:nvCxnSpPr>
          <p:cNvPr id="6" name="Gerader Verbinder 5">
            <a:extLst>
              <a:ext uri="{FF2B5EF4-FFF2-40B4-BE49-F238E27FC236}">
                <a16:creationId xmlns:a16="http://schemas.microsoft.com/office/drawing/2014/main" id="{D80BE6A2-22FF-4125-BB40-B3EED6E13873}"/>
              </a:ext>
            </a:extLst>
          </p:cNvPr>
          <p:cNvCxnSpPr>
            <a:cxnSpLocks/>
          </p:cNvCxnSpPr>
          <p:nvPr/>
        </p:nvCxnSpPr>
        <p:spPr>
          <a:xfrm>
            <a:off x="683568" y="846138"/>
            <a:ext cx="7648872"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21590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8B6FB7C-E284-4B5D-BF94-89611BFDBD65}"/>
              </a:ext>
            </a:extLst>
          </p:cNvPr>
          <p:cNvSpPr>
            <a:spLocks noGrp="1"/>
          </p:cNvSpPr>
          <p:nvPr>
            <p:ph type="body" idx="1"/>
          </p:nvPr>
        </p:nvSpPr>
        <p:spPr/>
        <p:txBody>
          <a:bodyPr/>
          <a:lstStyle/>
          <a:p>
            <a:r>
              <a:rPr lang="de-DE" sz="4100" b="1" dirty="0">
                <a:effectLst>
                  <a:outerShdw blurRad="38100" dist="38100" dir="2700000" algn="tl">
                    <a:srgbClr val="000000">
                      <a:alpha val="43137"/>
                    </a:srgbClr>
                  </a:outerShdw>
                </a:effectLst>
              </a:rPr>
              <a:t>Teil 1: Vorstellung des Marburger Examenscoachings </a:t>
            </a:r>
          </a:p>
        </p:txBody>
      </p:sp>
    </p:spTree>
    <p:extLst>
      <p:ext uri="{BB962C8B-B14F-4D97-AF65-F5344CB8AC3E}">
        <p14:creationId xmlns:p14="http://schemas.microsoft.com/office/powerpoint/2010/main" val="7671420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br>
              <a:rPr lang="de-DE" b="1" u="sng" dirty="0"/>
            </a:br>
            <a:endParaRPr lang="de-DE" dirty="0"/>
          </a:p>
        </p:txBody>
      </p:sp>
      <p:sp>
        <p:nvSpPr>
          <p:cNvPr id="3" name="Inhaltsplatzhalter 2"/>
          <p:cNvSpPr>
            <a:spLocks noGrp="1"/>
          </p:cNvSpPr>
          <p:nvPr>
            <p:ph idx="1"/>
          </p:nvPr>
        </p:nvSpPr>
        <p:spPr>
          <a:xfrm>
            <a:off x="457200" y="1052735"/>
            <a:ext cx="8229600" cy="5530618"/>
          </a:xfrm>
          <a:solidFill>
            <a:schemeClr val="bg1"/>
          </a:solidFill>
        </p:spPr>
        <p:txBody>
          <a:bodyPr/>
          <a:lstStyle/>
          <a:p>
            <a:pPr marL="85725" indent="0">
              <a:spcAft>
                <a:spcPts val="1000"/>
              </a:spcAft>
              <a:buNone/>
            </a:pPr>
            <a:r>
              <a:rPr lang="de-DE" b="1" u="sng" dirty="0">
                <a:solidFill>
                  <a:schemeClr val="tx1"/>
                </a:solidFill>
              </a:rPr>
              <a:t>Freier Wahlbereich</a:t>
            </a:r>
          </a:p>
          <a:p>
            <a:r>
              <a:rPr lang="de-DE" sz="1800" dirty="0">
                <a:solidFill>
                  <a:schemeClr val="tx1"/>
                </a:solidFill>
              </a:rPr>
              <a:t>Arbeitsrecht in der anwaltlichen Praxis</a:t>
            </a:r>
          </a:p>
          <a:p>
            <a:r>
              <a:rPr lang="de-DE" sz="1800" dirty="0">
                <a:solidFill>
                  <a:schemeClr val="tx1"/>
                </a:solidFill>
              </a:rPr>
              <a:t>Europäisches Privatrecht</a:t>
            </a:r>
          </a:p>
          <a:p>
            <a:r>
              <a:rPr lang="de-DE" sz="1800" dirty="0">
                <a:solidFill>
                  <a:schemeClr val="tx1"/>
                </a:solidFill>
              </a:rPr>
              <a:t>Europäisches und individuelles Arbeitsrecht</a:t>
            </a:r>
          </a:p>
          <a:p>
            <a:r>
              <a:rPr lang="de-DE" sz="1800" b="1" dirty="0">
                <a:solidFill>
                  <a:srgbClr val="B40000"/>
                </a:solidFill>
              </a:rPr>
              <a:t>Internationales Privatrecht</a:t>
            </a:r>
          </a:p>
          <a:p>
            <a:r>
              <a:rPr lang="de-DE" sz="1800" b="1" dirty="0">
                <a:solidFill>
                  <a:srgbClr val="B40000"/>
                </a:solidFill>
              </a:rPr>
              <a:t>Internationales Zivilverfahrensrecht</a:t>
            </a:r>
          </a:p>
          <a:p>
            <a:r>
              <a:rPr lang="de-DE" sz="1800" dirty="0">
                <a:solidFill>
                  <a:schemeClr val="tx1"/>
                </a:solidFill>
              </a:rPr>
              <a:t>Mietrecht</a:t>
            </a:r>
          </a:p>
          <a:p>
            <a:r>
              <a:rPr lang="de-DE" sz="1800" dirty="0">
                <a:solidFill>
                  <a:schemeClr val="tx1"/>
                </a:solidFill>
              </a:rPr>
              <a:t>Privates Baurecht</a:t>
            </a:r>
          </a:p>
          <a:p>
            <a:r>
              <a:rPr lang="de-DE" sz="1800" dirty="0">
                <a:solidFill>
                  <a:schemeClr val="tx1"/>
                </a:solidFill>
              </a:rPr>
              <a:t>Privatrechtsgeschichte</a:t>
            </a:r>
          </a:p>
          <a:p>
            <a:r>
              <a:rPr lang="de-DE" sz="1800" dirty="0">
                <a:solidFill>
                  <a:schemeClr val="tx1"/>
                </a:solidFill>
              </a:rPr>
              <a:t>Privatversicherungsrecht</a:t>
            </a:r>
          </a:p>
          <a:p>
            <a:r>
              <a:rPr lang="de-DE" sz="1800" dirty="0">
                <a:solidFill>
                  <a:schemeClr val="tx1"/>
                </a:solidFill>
              </a:rPr>
              <a:t>Römisches Privatrecht und seine Spuren im BGB</a:t>
            </a:r>
          </a:p>
          <a:p>
            <a:r>
              <a:rPr lang="de-DE" sz="1800" dirty="0">
                <a:solidFill>
                  <a:schemeClr val="tx1"/>
                </a:solidFill>
              </a:rPr>
              <a:t>Vertiefung im Erbrecht</a:t>
            </a:r>
          </a:p>
          <a:p>
            <a:r>
              <a:rPr lang="de-DE" sz="1800" dirty="0">
                <a:solidFill>
                  <a:schemeClr val="tx1"/>
                </a:solidFill>
              </a:rPr>
              <a:t>Vertiefung im Familienrecht</a:t>
            </a:r>
          </a:p>
          <a:p>
            <a:r>
              <a:rPr lang="de-DE" sz="1800" dirty="0">
                <a:solidFill>
                  <a:schemeClr val="tx1"/>
                </a:solidFill>
              </a:rPr>
              <a:t>Vertiefung im Haftungsrecht</a:t>
            </a:r>
          </a:p>
          <a:p>
            <a:r>
              <a:rPr lang="de-DE" sz="1800" dirty="0">
                <a:solidFill>
                  <a:schemeClr val="tx1"/>
                </a:solidFill>
              </a:rPr>
              <a:t>Vertiefung im Zivilprozessrecht</a:t>
            </a:r>
          </a:p>
          <a:p>
            <a:r>
              <a:rPr lang="de-DE" sz="1800" dirty="0">
                <a:solidFill>
                  <a:schemeClr val="tx1"/>
                </a:solidFill>
              </a:rPr>
              <a:t>Vertragsgestaltung im Familien- und Erbrecht</a:t>
            </a:r>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p:txBody>
      </p:sp>
      <p:sp>
        <p:nvSpPr>
          <p:cNvPr id="4" name="Textfeld 3">
            <a:extLst>
              <a:ext uri="{FF2B5EF4-FFF2-40B4-BE49-F238E27FC236}">
                <a16:creationId xmlns:a16="http://schemas.microsoft.com/office/drawing/2014/main" id="{44CCC768-59E1-495B-9924-2423B1499ADC}"/>
              </a:ext>
            </a:extLst>
          </p:cNvPr>
          <p:cNvSpPr txBox="1"/>
          <p:nvPr/>
        </p:nvSpPr>
        <p:spPr>
          <a:xfrm>
            <a:off x="251520" y="345970"/>
            <a:ext cx="8640960" cy="430887"/>
          </a:xfrm>
          <a:prstGeom prst="rect">
            <a:avLst/>
          </a:prstGeom>
          <a:noFill/>
        </p:spPr>
        <p:txBody>
          <a:bodyPr wrap="square" rtlCol="0">
            <a:spAutoFit/>
          </a:bodyPr>
          <a:lstStyle/>
          <a:p>
            <a:pPr algn="ctr"/>
            <a:r>
              <a:rPr lang="de-DE" sz="2200" b="1" dirty="0">
                <a:solidFill>
                  <a:srgbClr val="B40000"/>
                </a:solidFill>
              </a:rPr>
              <a:t>Schwerpunktbereich 1: Recht der Privatperson</a:t>
            </a:r>
          </a:p>
        </p:txBody>
      </p:sp>
      <p:cxnSp>
        <p:nvCxnSpPr>
          <p:cNvPr id="6" name="Gerader Verbinder 5">
            <a:extLst>
              <a:ext uri="{FF2B5EF4-FFF2-40B4-BE49-F238E27FC236}">
                <a16:creationId xmlns:a16="http://schemas.microsoft.com/office/drawing/2014/main" id="{D80BE6A2-22FF-4125-BB40-B3EED6E13873}"/>
              </a:ext>
            </a:extLst>
          </p:cNvPr>
          <p:cNvCxnSpPr>
            <a:cxnSpLocks/>
          </p:cNvCxnSpPr>
          <p:nvPr/>
        </p:nvCxnSpPr>
        <p:spPr>
          <a:xfrm>
            <a:off x="683568" y="846138"/>
            <a:ext cx="7648872"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916391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0"/>
            <a:ext cx="8229600" cy="1143000"/>
          </a:xfrm>
        </p:spPr>
        <p:txBody>
          <a:bodyPr/>
          <a:lstStyle/>
          <a:p>
            <a:pPr algn="ctr"/>
            <a:r>
              <a:rPr lang="de-DE" sz="3200" b="1" dirty="0">
                <a:solidFill>
                  <a:srgbClr val="B40000"/>
                </a:solidFill>
              </a:rPr>
              <a:t>IZVR / IPR</a:t>
            </a:r>
            <a:endParaRPr lang="de-DE" sz="3200" dirty="0">
              <a:solidFill>
                <a:srgbClr val="B40000"/>
              </a:solidFill>
            </a:endParaRPr>
          </a:p>
        </p:txBody>
      </p:sp>
      <p:cxnSp>
        <p:nvCxnSpPr>
          <p:cNvPr id="4" name="Gerade Verbindung 3"/>
          <p:cNvCxnSpPr/>
          <p:nvPr/>
        </p:nvCxnSpPr>
        <p:spPr>
          <a:xfrm>
            <a:off x="755576" y="1052736"/>
            <a:ext cx="76328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Inhaltsplatzhalter 4"/>
          <p:cNvSpPr>
            <a:spLocks noGrp="1"/>
          </p:cNvSpPr>
          <p:nvPr>
            <p:ph idx="1"/>
          </p:nvPr>
        </p:nvSpPr>
        <p:spPr/>
        <p:txBody>
          <a:bodyPr/>
          <a:lstStyle/>
          <a:p>
            <a:endParaRPr lang="de-DE"/>
          </a:p>
        </p:txBody>
      </p:sp>
      <p:pic>
        <p:nvPicPr>
          <p:cNvPr id="7170" name="Picture 2"/>
          <p:cNvPicPr>
            <a:picLocks noChangeAspect="1" noChangeArrowheads="1"/>
          </p:cNvPicPr>
          <p:nvPr/>
        </p:nvPicPr>
        <p:blipFill>
          <a:blip r:embed="rId2" cstate="print"/>
          <a:srcRect/>
          <a:stretch>
            <a:fillRect/>
          </a:stretch>
        </p:blipFill>
        <p:spPr bwMode="auto">
          <a:xfrm>
            <a:off x="683568" y="1196752"/>
            <a:ext cx="8136904" cy="5469632"/>
          </a:xfrm>
          <a:prstGeom prst="rect">
            <a:avLst/>
          </a:prstGeom>
          <a:noFill/>
          <a:ln w="9525">
            <a:noFill/>
            <a:miter lim="800000"/>
            <a:headEnd/>
            <a:tailEnd/>
          </a:ln>
          <a:effectLst/>
        </p:spPr>
      </p:pic>
      <p:sp>
        <p:nvSpPr>
          <p:cNvPr id="8" name="Textfeld 7"/>
          <p:cNvSpPr txBox="1"/>
          <p:nvPr/>
        </p:nvSpPr>
        <p:spPr>
          <a:xfrm>
            <a:off x="755576" y="6309320"/>
            <a:ext cx="4032448" cy="369332"/>
          </a:xfrm>
          <a:prstGeom prst="rect">
            <a:avLst/>
          </a:prstGeom>
          <a:solidFill>
            <a:srgbClr val="FFC000"/>
          </a:solidFill>
          <a:ln>
            <a:solidFill>
              <a:schemeClr val="accent4"/>
            </a:solidFill>
          </a:ln>
        </p:spPr>
        <p:txBody>
          <a:bodyPr wrap="square" rtlCol="0">
            <a:spAutoFit/>
          </a:bodyPr>
          <a:lstStyle/>
          <a:p>
            <a:r>
              <a:rPr lang="de-DE" b="1" dirty="0"/>
              <a:t>Quelle: </a:t>
            </a:r>
            <a:r>
              <a:rPr lang="de-DE" dirty="0"/>
              <a:t>Spiegel-Online v. 11.10.2017 </a:t>
            </a:r>
          </a:p>
        </p:txBody>
      </p:sp>
      <p:sp>
        <p:nvSpPr>
          <p:cNvPr id="9" name="Textfeld 8"/>
          <p:cNvSpPr txBox="1"/>
          <p:nvPr/>
        </p:nvSpPr>
        <p:spPr>
          <a:xfrm>
            <a:off x="5004048" y="2708920"/>
            <a:ext cx="3816424" cy="3118803"/>
          </a:xfrm>
          <a:prstGeom prst="rect">
            <a:avLst/>
          </a:prstGeom>
          <a:solidFill>
            <a:schemeClr val="accent5"/>
          </a:solidFill>
          <a:ln>
            <a:solidFill>
              <a:schemeClr val="accent4"/>
            </a:solidFill>
          </a:ln>
        </p:spPr>
        <p:txBody>
          <a:bodyPr wrap="square" rtlCol="0">
            <a:spAutoFit/>
          </a:bodyPr>
          <a:lstStyle/>
          <a:p>
            <a:r>
              <a:rPr lang="de-DE" b="1" dirty="0" err="1"/>
              <a:t>sms</a:t>
            </a:r>
            <a:r>
              <a:rPr lang="de-DE" b="1" dirty="0"/>
              <a:t>-Nachricht:</a:t>
            </a:r>
          </a:p>
          <a:p>
            <a:endParaRPr lang="de-DE" dirty="0"/>
          </a:p>
          <a:p>
            <a:pPr>
              <a:spcAft>
                <a:spcPts val="1000"/>
              </a:spcAft>
            </a:pPr>
            <a:r>
              <a:rPr lang="de-DE" dirty="0"/>
              <a:t>"Du bekommst alles, was ich habe, mein Haus und meine Pensions-</a:t>
            </a:r>
            <a:r>
              <a:rPr lang="de-DE" dirty="0" err="1"/>
              <a:t>ansprüche</a:t>
            </a:r>
            <a:r>
              <a:rPr lang="de-DE" dirty="0"/>
              <a:t>." </a:t>
            </a:r>
          </a:p>
          <a:p>
            <a:pPr>
              <a:spcAft>
                <a:spcPts val="1000"/>
              </a:spcAft>
            </a:pPr>
            <a:r>
              <a:rPr lang="de-DE" dirty="0"/>
              <a:t>"Sie  [meine Frau] ist wieder zu ihrem Ex zurück. Ich bin fertig." </a:t>
            </a:r>
          </a:p>
          <a:p>
            <a:r>
              <a:rPr lang="de-DE" dirty="0"/>
              <a:t>Die Nachricht schließt mit den Worten "mein Testament" - gefolgt von einem Smiley.</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0"/>
            <a:ext cx="8229600" cy="1143000"/>
          </a:xfrm>
        </p:spPr>
        <p:txBody>
          <a:bodyPr/>
          <a:lstStyle/>
          <a:p>
            <a:pPr algn="ctr"/>
            <a:r>
              <a:rPr lang="de-DE" sz="3200" b="1" dirty="0">
                <a:solidFill>
                  <a:srgbClr val="B40000"/>
                </a:solidFill>
              </a:rPr>
              <a:t>IZVR / IPR</a:t>
            </a:r>
            <a:endParaRPr lang="de-DE" sz="3200" dirty="0">
              <a:solidFill>
                <a:srgbClr val="B40000"/>
              </a:solidFill>
            </a:endParaRPr>
          </a:p>
        </p:txBody>
      </p:sp>
      <p:cxnSp>
        <p:nvCxnSpPr>
          <p:cNvPr id="4" name="Gerade Verbindung 3"/>
          <p:cNvCxnSpPr/>
          <p:nvPr/>
        </p:nvCxnSpPr>
        <p:spPr>
          <a:xfrm>
            <a:off x="755576" y="1052736"/>
            <a:ext cx="76328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Inhaltsplatzhalter 5">
            <a:extLst>
              <a:ext uri="{FF2B5EF4-FFF2-40B4-BE49-F238E27FC236}">
                <a16:creationId xmlns:a16="http://schemas.microsoft.com/office/drawing/2014/main" id="{4C0CA6F8-07AF-4C5C-B6BA-2C62548CC9DE}"/>
              </a:ext>
            </a:extLst>
          </p:cNvPr>
          <p:cNvPicPr>
            <a:picLocks noGrp="1" noChangeAspect="1"/>
          </p:cNvPicPr>
          <p:nvPr>
            <p:ph idx="1"/>
          </p:nvPr>
        </p:nvPicPr>
        <p:blipFill>
          <a:blip r:embed="rId2"/>
          <a:stretch>
            <a:fillRect/>
          </a:stretch>
        </p:blipFill>
        <p:spPr>
          <a:xfrm>
            <a:off x="1115616" y="1201896"/>
            <a:ext cx="7128792" cy="5476755"/>
          </a:xfrm>
        </p:spPr>
      </p:pic>
      <p:sp>
        <p:nvSpPr>
          <p:cNvPr id="8" name="Textfeld 7"/>
          <p:cNvSpPr txBox="1"/>
          <p:nvPr/>
        </p:nvSpPr>
        <p:spPr>
          <a:xfrm>
            <a:off x="539552" y="6368215"/>
            <a:ext cx="2088232" cy="369332"/>
          </a:xfrm>
          <a:prstGeom prst="rect">
            <a:avLst/>
          </a:prstGeom>
          <a:solidFill>
            <a:srgbClr val="FFC000"/>
          </a:solidFill>
          <a:ln>
            <a:solidFill>
              <a:schemeClr val="accent4"/>
            </a:solidFill>
          </a:ln>
        </p:spPr>
        <p:txBody>
          <a:bodyPr wrap="square" rtlCol="0">
            <a:spAutoFit/>
          </a:bodyPr>
          <a:lstStyle/>
          <a:p>
            <a:r>
              <a:rPr lang="de-DE" b="1" dirty="0"/>
              <a:t>Quelle: </a:t>
            </a:r>
            <a:r>
              <a:rPr lang="de-DE" dirty="0"/>
              <a:t>spiegel.de</a:t>
            </a:r>
          </a:p>
        </p:txBody>
      </p:sp>
    </p:spTree>
    <p:extLst>
      <p:ext uri="{BB962C8B-B14F-4D97-AF65-F5344CB8AC3E}">
        <p14:creationId xmlns:p14="http://schemas.microsoft.com/office/powerpoint/2010/main" val="9374399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0"/>
            <a:ext cx="8229600" cy="1143000"/>
          </a:xfrm>
        </p:spPr>
        <p:txBody>
          <a:bodyPr/>
          <a:lstStyle/>
          <a:p>
            <a:pPr algn="ctr"/>
            <a:r>
              <a:rPr lang="de-DE" sz="3200" b="1" dirty="0">
                <a:solidFill>
                  <a:srgbClr val="B40000"/>
                </a:solidFill>
              </a:rPr>
              <a:t>IZVR / IPR</a:t>
            </a:r>
            <a:endParaRPr lang="de-DE" sz="3200" dirty="0">
              <a:solidFill>
                <a:srgbClr val="B40000"/>
              </a:solidFill>
            </a:endParaRPr>
          </a:p>
        </p:txBody>
      </p:sp>
      <p:cxnSp>
        <p:nvCxnSpPr>
          <p:cNvPr id="4" name="Gerade Verbindung 3"/>
          <p:cNvCxnSpPr/>
          <p:nvPr/>
        </p:nvCxnSpPr>
        <p:spPr>
          <a:xfrm>
            <a:off x="755576" y="1052736"/>
            <a:ext cx="76328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Inhaltsplatzhalter 5">
            <a:extLst>
              <a:ext uri="{FF2B5EF4-FFF2-40B4-BE49-F238E27FC236}">
                <a16:creationId xmlns:a16="http://schemas.microsoft.com/office/drawing/2014/main" id="{4C0CA6F8-07AF-4C5C-B6BA-2C62548CC9DE}"/>
              </a:ext>
            </a:extLst>
          </p:cNvPr>
          <p:cNvPicPr>
            <a:picLocks noGrp="1" noChangeAspect="1"/>
          </p:cNvPicPr>
          <p:nvPr>
            <p:ph idx="1"/>
          </p:nvPr>
        </p:nvPicPr>
        <p:blipFill>
          <a:blip r:embed="rId2"/>
          <a:stretch>
            <a:fillRect/>
          </a:stretch>
        </p:blipFill>
        <p:spPr>
          <a:xfrm>
            <a:off x="1115616" y="1201896"/>
            <a:ext cx="7128792" cy="5476755"/>
          </a:xfrm>
        </p:spPr>
      </p:pic>
      <p:sp>
        <p:nvSpPr>
          <p:cNvPr id="7" name="Textfeld 6">
            <a:extLst>
              <a:ext uri="{FF2B5EF4-FFF2-40B4-BE49-F238E27FC236}">
                <a16:creationId xmlns:a16="http://schemas.microsoft.com/office/drawing/2014/main" id="{D8F8652C-04C5-472A-B81C-8A3196587851}"/>
              </a:ext>
            </a:extLst>
          </p:cNvPr>
          <p:cNvSpPr txBox="1"/>
          <p:nvPr/>
        </p:nvSpPr>
        <p:spPr>
          <a:xfrm>
            <a:off x="395536" y="2852936"/>
            <a:ext cx="8496944" cy="3575338"/>
          </a:xfrm>
          <a:prstGeom prst="rect">
            <a:avLst/>
          </a:prstGeom>
          <a:solidFill>
            <a:srgbClr val="FFC000"/>
          </a:solidFill>
          <a:ln>
            <a:solidFill>
              <a:schemeClr val="tx1"/>
            </a:solidFill>
          </a:ln>
        </p:spPr>
        <p:txBody>
          <a:bodyPr wrap="square" rtlCol="0">
            <a:spAutoFit/>
          </a:bodyPr>
          <a:lstStyle/>
          <a:p>
            <a:r>
              <a:rPr lang="de-DE" sz="2000" b="1" dirty="0"/>
              <a:t>Amazon.de Allgemeine Geschäftsbedingungen </a:t>
            </a:r>
            <a:r>
              <a:rPr lang="de-DE" sz="2000" dirty="0"/>
              <a:t>(Stand: 1.1.2025)</a:t>
            </a:r>
            <a:endParaRPr lang="de-DE" sz="2000" b="1" dirty="0"/>
          </a:p>
          <a:p>
            <a:endParaRPr lang="de-DE" b="1" dirty="0"/>
          </a:p>
          <a:p>
            <a:pPr>
              <a:spcAft>
                <a:spcPts val="1000"/>
              </a:spcAft>
            </a:pPr>
            <a:r>
              <a:rPr lang="de-DE" b="1" dirty="0"/>
              <a:t>11 ANWENDBARES RECHT</a:t>
            </a:r>
          </a:p>
          <a:p>
            <a:r>
              <a:rPr lang="de-DE" dirty="0"/>
              <a:t>Es gilt </a:t>
            </a:r>
            <a:r>
              <a:rPr lang="de-DE" b="1" dirty="0">
                <a:solidFill>
                  <a:srgbClr val="B40000"/>
                </a:solidFill>
              </a:rPr>
              <a:t>luxemburgisches Recht </a:t>
            </a:r>
            <a:r>
              <a:rPr lang="de-DE" dirty="0"/>
              <a:t>unter Ausschluss des UN-Kaufrechts (CISG) und des Kollisionsrechts. Es wird die </a:t>
            </a:r>
            <a:r>
              <a:rPr lang="de-DE" b="1" dirty="0"/>
              <a:t>nicht-ausschließliche Gerichtsbarkeit der Ge-richte des Bezirks Luxemburg Stadt </a:t>
            </a:r>
            <a:r>
              <a:rPr lang="de-DE" dirty="0"/>
              <a:t>vereinbart. Dies bedeutet, dass Sie An-sprüche im Zusammenhang mit diesen Verkaufsbedingungen, die sich aus </a:t>
            </a:r>
            <a:r>
              <a:rPr lang="de-DE" dirty="0" err="1"/>
              <a:t>ver-braucherschützenden</a:t>
            </a:r>
            <a:r>
              <a:rPr lang="de-DE" dirty="0"/>
              <a:t> Normen ergeben, wahlweise sowohl in Luxemburg als auch in dem EU-Mitgliedsstaat, in dem Sie leben, einreichen können. </a:t>
            </a:r>
            <a:r>
              <a:rPr lang="de-DE" b="1" dirty="0">
                <a:solidFill>
                  <a:srgbClr val="B40000"/>
                </a:solidFill>
              </a:rPr>
              <a:t>Wenn Sie Ver-</a:t>
            </a:r>
            <a:r>
              <a:rPr lang="de-DE" b="1" dirty="0" err="1">
                <a:solidFill>
                  <a:srgbClr val="B40000"/>
                </a:solidFill>
              </a:rPr>
              <a:t>braucher</a:t>
            </a:r>
            <a:r>
              <a:rPr lang="de-DE" b="1" dirty="0">
                <a:solidFill>
                  <a:srgbClr val="B40000"/>
                </a:solidFill>
              </a:rPr>
              <a:t> mit gewöhnlichem Aufenthalt in der EU sind, genießen Sie außer-dem Schutz der zwingenden Bestimmungen des Rechts Ihres </a:t>
            </a:r>
            <a:r>
              <a:rPr lang="de-DE" b="1" dirty="0" err="1">
                <a:solidFill>
                  <a:srgbClr val="B40000"/>
                </a:solidFill>
              </a:rPr>
              <a:t>Aufent-haltsstaates</a:t>
            </a:r>
            <a:r>
              <a:rPr lang="de-DE" b="1" dirty="0">
                <a:solidFill>
                  <a:srgbClr val="B40000"/>
                </a:solidFill>
              </a:rPr>
              <a:t>.</a:t>
            </a:r>
          </a:p>
        </p:txBody>
      </p:sp>
    </p:spTree>
    <p:extLst>
      <p:ext uri="{BB962C8B-B14F-4D97-AF65-F5344CB8AC3E}">
        <p14:creationId xmlns:p14="http://schemas.microsoft.com/office/powerpoint/2010/main" val="30672038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0"/>
            <a:ext cx="8229600" cy="1143000"/>
          </a:xfrm>
        </p:spPr>
        <p:txBody>
          <a:bodyPr/>
          <a:lstStyle/>
          <a:p>
            <a:pPr algn="ctr"/>
            <a:r>
              <a:rPr lang="de-DE" sz="3200" b="1" dirty="0">
                <a:solidFill>
                  <a:srgbClr val="B40000"/>
                </a:solidFill>
              </a:rPr>
              <a:t>IZVR / IPR</a:t>
            </a:r>
            <a:endParaRPr lang="de-DE" sz="3200" dirty="0">
              <a:solidFill>
                <a:srgbClr val="B40000"/>
              </a:solidFill>
            </a:endParaRPr>
          </a:p>
        </p:txBody>
      </p:sp>
      <p:cxnSp>
        <p:nvCxnSpPr>
          <p:cNvPr id="4" name="Gerade Verbindung 3"/>
          <p:cNvCxnSpPr/>
          <p:nvPr/>
        </p:nvCxnSpPr>
        <p:spPr>
          <a:xfrm>
            <a:off x="755576" y="1052736"/>
            <a:ext cx="76328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556A8A24-CC4B-42BA-96DD-BF03023A11C9}"/>
              </a:ext>
            </a:extLst>
          </p:cNvPr>
          <p:cNvPicPr>
            <a:picLocks noChangeAspect="1"/>
          </p:cNvPicPr>
          <p:nvPr/>
        </p:nvPicPr>
        <p:blipFill>
          <a:blip r:embed="rId2"/>
          <a:stretch>
            <a:fillRect/>
          </a:stretch>
        </p:blipFill>
        <p:spPr>
          <a:xfrm>
            <a:off x="395536" y="1484784"/>
            <a:ext cx="8540905" cy="4167896"/>
          </a:xfrm>
          <a:prstGeom prst="rect">
            <a:avLst/>
          </a:prstGeom>
        </p:spPr>
      </p:pic>
      <p:sp>
        <p:nvSpPr>
          <p:cNvPr id="9" name="Textfeld 8">
            <a:extLst>
              <a:ext uri="{FF2B5EF4-FFF2-40B4-BE49-F238E27FC236}">
                <a16:creationId xmlns:a16="http://schemas.microsoft.com/office/drawing/2014/main" id="{3ED84540-1C19-4F2A-958C-18864330E1CB}"/>
              </a:ext>
            </a:extLst>
          </p:cNvPr>
          <p:cNvSpPr txBox="1"/>
          <p:nvPr/>
        </p:nvSpPr>
        <p:spPr>
          <a:xfrm>
            <a:off x="395536" y="5856128"/>
            <a:ext cx="3384376" cy="369332"/>
          </a:xfrm>
          <a:prstGeom prst="rect">
            <a:avLst/>
          </a:prstGeom>
          <a:solidFill>
            <a:schemeClr val="bg1"/>
          </a:solidFill>
          <a:ln>
            <a:solidFill>
              <a:schemeClr val="accent4"/>
            </a:solidFill>
          </a:ln>
        </p:spPr>
        <p:txBody>
          <a:bodyPr wrap="square" rtlCol="0">
            <a:spAutoFit/>
          </a:bodyPr>
          <a:lstStyle/>
          <a:p>
            <a:r>
              <a:rPr lang="de-DE" b="1" dirty="0"/>
              <a:t>Quelle: </a:t>
            </a:r>
            <a:r>
              <a:rPr lang="de-DE" dirty="0"/>
              <a:t>bundesgerichtshof.de</a:t>
            </a:r>
          </a:p>
        </p:txBody>
      </p:sp>
    </p:spTree>
    <p:extLst>
      <p:ext uri="{BB962C8B-B14F-4D97-AF65-F5344CB8AC3E}">
        <p14:creationId xmlns:p14="http://schemas.microsoft.com/office/powerpoint/2010/main" val="19209118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0"/>
            <a:ext cx="8229600" cy="1143000"/>
          </a:xfrm>
        </p:spPr>
        <p:txBody>
          <a:bodyPr/>
          <a:lstStyle/>
          <a:p>
            <a:pPr algn="ctr"/>
            <a:r>
              <a:rPr lang="de-DE" sz="3200" b="1" dirty="0">
                <a:solidFill>
                  <a:srgbClr val="B40000"/>
                </a:solidFill>
              </a:rPr>
              <a:t>IZVR / IPR</a:t>
            </a:r>
            <a:endParaRPr lang="de-DE" sz="3200" dirty="0">
              <a:solidFill>
                <a:srgbClr val="B40000"/>
              </a:solidFill>
            </a:endParaRPr>
          </a:p>
        </p:txBody>
      </p:sp>
      <p:cxnSp>
        <p:nvCxnSpPr>
          <p:cNvPr id="4" name="Gerade Verbindung 3"/>
          <p:cNvCxnSpPr/>
          <p:nvPr/>
        </p:nvCxnSpPr>
        <p:spPr>
          <a:xfrm>
            <a:off x="755576" y="1052736"/>
            <a:ext cx="76328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feld 8">
            <a:extLst>
              <a:ext uri="{FF2B5EF4-FFF2-40B4-BE49-F238E27FC236}">
                <a16:creationId xmlns:a16="http://schemas.microsoft.com/office/drawing/2014/main" id="{3ED84540-1C19-4F2A-958C-18864330E1CB}"/>
              </a:ext>
            </a:extLst>
          </p:cNvPr>
          <p:cNvSpPr txBox="1"/>
          <p:nvPr/>
        </p:nvSpPr>
        <p:spPr>
          <a:xfrm>
            <a:off x="395536" y="5856128"/>
            <a:ext cx="3096344" cy="353943"/>
          </a:xfrm>
          <a:prstGeom prst="rect">
            <a:avLst/>
          </a:prstGeom>
          <a:solidFill>
            <a:schemeClr val="bg1"/>
          </a:solidFill>
          <a:ln>
            <a:solidFill>
              <a:schemeClr val="accent4"/>
            </a:solidFill>
          </a:ln>
        </p:spPr>
        <p:txBody>
          <a:bodyPr wrap="square" rtlCol="0">
            <a:spAutoFit/>
          </a:bodyPr>
          <a:lstStyle/>
          <a:p>
            <a:r>
              <a:rPr lang="de-DE" sz="1700" b="1" dirty="0"/>
              <a:t>Quelle: </a:t>
            </a:r>
            <a:r>
              <a:rPr lang="de-DE" sz="1700" dirty="0"/>
              <a:t>Johanniter Österreich</a:t>
            </a:r>
          </a:p>
        </p:txBody>
      </p:sp>
      <p:pic>
        <p:nvPicPr>
          <p:cNvPr id="5" name="Grafik 4">
            <a:extLst>
              <a:ext uri="{FF2B5EF4-FFF2-40B4-BE49-F238E27FC236}">
                <a16:creationId xmlns:a16="http://schemas.microsoft.com/office/drawing/2014/main" id="{9A55C4C0-69D2-444C-9A48-B6017CB844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3628" y="1111154"/>
            <a:ext cx="6696744" cy="4464496"/>
          </a:xfrm>
          <a:prstGeom prst="rect">
            <a:avLst/>
          </a:prstGeom>
        </p:spPr>
      </p:pic>
    </p:spTree>
    <p:extLst>
      <p:ext uri="{BB962C8B-B14F-4D97-AF65-F5344CB8AC3E}">
        <p14:creationId xmlns:p14="http://schemas.microsoft.com/office/powerpoint/2010/main" val="12869745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br>
              <a:rPr lang="de-DE" b="1" u="sng" dirty="0"/>
            </a:br>
            <a:endParaRPr lang="de-DE" dirty="0"/>
          </a:p>
        </p:txBody>
      </p:sp>
      <p:sp>
        <p:nvSpPr>
          <p:cNvPr id="3" name="Inhaltsplatzhalter 2"/>
          <p:cNvSpPr>
            <a:spLocks noGrp="1"/>
          </p:cNvSpPr>
          <p:nvPr>
            <p:ph idx="1"/>
          </p:nvPr>
        </p:nvSpPr>
        <p:spPr>
          <a:xfrm>
            <a:off x="457200" y="1052735"/>
            <a:ext cx="8229600" cy="5530618"/>
          </a:xfrm>
          <a:solidFill>
            <a:schemeClr val="bg1"/>
          </a:solidFill>
        </p:spPr>
        <p:txBody>
          <a:bodyPr/>
          <a:lstStyle/>
          <a:p>
            <a:pPr marL="85725" indent="0">
              <a:spcAft>
                <a:spcPts val="1000"/>
              </a:spcAft>
              <a:buNone/>
            </a:pPr>
            <a:r>
              <a:rPr lang="de-DE" b="1" u="sng" dirty="0">
                <a:solidFill>
                  <a:schemeClr val="tx1"/>
                </a:solidFill>
              </a:rPr>
              <a:t>Spezialisierungsbereich Familien- und Erbrecht</a:t>
            </a:r>
          </a:p>
          <a:p>
            <a:r>
              <a:rPr lang="de-DE" dirty="0">
                <a:solidFill>
                  <a:schemeClr val="tx1"/>
                </a:solidFill>
              </a:rPr>
              <a:t>Vertiefung im Familienrecht </a:t>
            </a:r>
          </a:p>
          <a:p>
            <a:r>
              <a:rPr lang="de-DE" dirty="0">
                <a:solidFill>
                  <a:schemeClr val="tx1"/>
                </a:solidFill>
              </a:rPr>
              <a:t>Vertiefung im Erbrecht </a:t>
            </a:r>
          </a:p>
          <a:p>
            <a:r>
              <a:rPr lang="de-DE" dirty="0">
                <a:solidFill>
                  <a:schemeClr val="tx1"/>
                </a:solidFill>
              </a:rPr>
              <a:t>Vertragsgestaltung im Familien- und Erbrecht</a:t>
            </a:r>
          </a:p>
          <a:p>
            <a:r>
              <a:rPr lang="de-DE" dirty="0">
                <a:solidFill>
                  <a:schemeClr val="tx1"/>
                </a:solidFill>
              </a:rPr>
              <a:t>Internationales Privatrecht </a:t>
            </a:r>
          </a:p>
          <a:p>
            <a:r>
              <a:rPr lang="de-DE" dirty="0">
                <a:solidFill>
                  <a:schemeClr val="tx1"/>
                </a:solidFill>
              </a:rPr>
              <a:t>Internationales Zivilverfahrensrecht</a:t>
            </a:r>
          </a:p>
          <a:p>
            <a:pPr marL="85725" indent="0">
              <a:spcAft>
                <a:spcPts val="1000"/>
              </a:spcAft>
              <a:buNone/>
            </a:pPr>
            <a:endParaRPr lang="de-DE" b="1" u="sng" dirty="0">
              <a:solidFill>
                <a:schemeClr val="tx1"/>
              </a:solidFill>
            </a:endParaRPr>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p:txBody>
      </p:sp>
      <p:sp>
        <p:nvSpPr>
          <p:cNvPr id="4" name="Textfeld 3">
            <a:extLst>
              <a:ext uri="{FF2B5EF4-FFF2-40B4-BE49-F238E27FC236}">
                <a16:creationId xmlns:a16="http://schemas.microsoft.com/office/drawing/2014/main" id="{44CCC768-59E1-495B-9924-2423B1499ADC}"/>
              </a:ext>
            </a:extLst>
          </p:cNvPr>
          <p:cNvSpPr txBox="1"/>
          <p:nvPr/>
        </p:nvSpPr>
        <p:spPr>
          <a:xfrm>
            <a:off x="251520" y="345970"/>
            <a:ext cx="8640960" cy="430887"/>
          </a:xfrm>
          <a:prstGeom prst="rect">
            <a:avLst/>
          </a:prstGeom>
          <a:noFill/>
        </p:spPr>
        <p:txBody>
          <a:bodyPr wrap="square" rtlCol="0">
            <a:spAutoFit/>
          </a:bodyPr>
          <a:lstStyle/>
          <a:p>
            <a:pPr algn="ctr"/>
            <a:r>
              <a:rPr lang="de-DE" sz="2200" b="1" dirty="0">
                <a:solidFill>
                  <a:srgbClr val="B40000"/>
                </a:solidFill>
              </a:rPr>
              <a:t>Schwerpunktbereich 1: Recht der Privatperson</a:t>
            </a:r>
          </a:p>
        </p:txBody>
      </p:sp>
      <p:cxnSp>
        <p:nvCxnSpPr>
          <p:cNvPr id="6" name="Gerader Verbinder 5">
            <a:extLst>
              <a:ext uri="{FF2B5EF4-FFF2-40B4-BE49-F238E27FC236}">
                <a16:creationId xmlns:a16="http://schemas.microsoft.com/office/drawing/2014/main" id="{D80BE6A2-22FF-4125-BB40-B3EED6E13873}"/>
              </a:ext>
            </a:extLst>
          </p:cNvPr>
          <p:cNvCxnSpPr>
            <a:cxnSpLocks/>
          </p:cNvCxnSpPr>
          <p:nvPr/>
        </p:nvCxnSpPr>
        <p:spPr>
          <a:xfrm>
            <a:off x="683568" y="846138"/>
            <a:ext cx="7648872"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942473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br>
              <a:rPr lang="de-DE" b="1" u="sng" dirty="0"/>
            </a:br>
            <a:endParaRPr lang="de-DE" dirty="0"/>
          </a:p>
        </p:txBody>
      </p:sp>
      <p:sp>
        <p:nvSpPr>
          <p:cNvPr id="3" name="Inhaltsplatzhalter 2"/>
          <p:cNvSpPr>
            <a:spLocks noGrp="1"/>
          </p:cNvSpPr>
          <p:nvPr>
            <p:ph idx="1"/>
          </p:nvPr>
        </p:nvSpPr>
        <p:spPr>
          <a:xfrm>
            <a:off x="457200" y="692696"/>
            <a:ext cx="8229600" cy="5256584"/>
          </a:xfrm>
        </p:spPr>
        <p:txBody>
          <a:bodyPr/>
          <a:lstStyle/>
          <a:p>
            <a:pPr marL="85725" indent="0">
              <a:buNone/>
            </a:pPr>
            <a:r>
              <a:rPr lang="de-DE" dirty="0">
                <a:solidFill>
                  <a:schemeClr val="tx1"/>
                </a:solidFill>
              </a:rPr>
              <a:t> </a:t>
            </a:r>
            <a:r>
              <a:rPr lang="de-DE" b="1" dirty="0">
                <a:solidFill>
                  <a:srgbClr val="FF0000"/>
                </a:solidFill>
              </a:rPr>
              <a:t>Ohne Spezialisierung</a:t>
            </a:r>
          </a:p>
          <a:p>
            <a:pPr marL="85725" indent="0" algn="ctr">
              <a:buNone/>
            </a:pPr>
            <a:endParaRPr lang="de-DE" dirty="0">
              <a:solidFill>
                <a:srgbClr val="FF0000"/>
              </a:solidFill>
            </a:endParaRPr>
          </a:p>
          <a:p>
            <a:r>
              <a:rPr lang="de-DE" dirty="0">
                <a:solidFill>
                  <a:schemeClr val="tx1"/>
                </a:solidFill>
              </a:rPr>
              <a:t>Mietrecht</a:t>
            </a:r>
          </a:p>
          <a:p>
            <a:r>
              <a:rPr lang="de-DE" dirty="0">
                <a:solidFill>
                  <a:schemeClr val="tx1"/>
                </a:solidFill>
              </a:rPr>
              <a:t>Privates Baurecht</a:t>
            </a:r>
          </a:p>
          <a:p>
            <a:r>
              <a:rPr lang="de-DE" dirty="0">
                <a:solidFill>
                  <a:schemeClr val="tx1"/>
                </a:solidFill>
              </a:rPr>
              <a:t>Medienrecht</a:t>
            </a:r>
          </a:p>
          <a:p>
            <a:r>
              <a:rPr lang="de-DE" dirty="0">
                <a:solidFill>
                  <a:schemeClr val="tx1"/>
                </a:solidFill>
              </a:rPr>
              <a:t>Privatversicherungsrecht</a:t>
            </a:r>
          </a:p>
          <a:p>
            <a:r>
              <a:rPr lang="de-DE" dirty="0">
                <a:solidFill>
                  <a:schemeClr val="tx1"/>
                </a:solidFill>
              </a:rPr>
              <a:t>Privatrechtsgeschichte</a:t>
            </a:r>
          </a:p>
          <a:p>
            <a:r>
              <a:rPr lang="de-DE" dirty="0">
                <a:solidFill>
                  <a:schemeClr val="tx1"/>
                </a:solidFill>
              </a:rPr>
              <a:t>Vertiefung</a:t>
            </a:r>
            <a:r>
              <a:rPr lang="de-DE" b="1" dirty="0">
                <a:solidFill>
                  <a:schemeClr val="tx1"/>
                </a:solidFill>
              </a:rPr>
              <a:t> </a:t>
            </a:r>
            <a:r>
              <a:rPr lang="de-DE" dirty="0">
                <a:solidFill>
                  <a:schemeClr val="tx1"/>
                </a:solidFill>
              </a:rPr>
              <a:t>im Zivilprozessrecht</a:t>
            </a:r>
          </a:p>
          <a:p>
            <a:r>
              <a:rPr lang="de-DE" dirty="0">
                <a:solidFill>
                  <a:schemeClr val="tx1"/>
                </a:solidFill>
              </a:rPr>
              <a:t>Vertiefung</a:t>
            </a:r>
            <a:r>
              <a:rPr lang="de-DE" b="1" dirty="0">
                <a:solidFill>
                  <a:schemeClr val="tx1"/>
                </a:solidFill>
              </a:rPr>
              <a:t> </a:t>
            </a:r>
            <a:r>
              <a:rPr lang="de-DE" dirty="0">
                <a:solidFill>
                  <a:schemeClr val="tx1"/>
                </a:solidFill>
              </a:rPr>
              <a:t>im Haftungsrecht </a:t>
            </a:r>
          </a:p>
          <a:p>
            <a:r>
              <a:rPr lang="de-DE" dirty="0">
                <a:solidFill>
                  <a:schemeClr val="tx1"/>
                </a:solidFill>
              </a:rPr>
              <a:t>Römisches Privatrecht und seine Spuren im BGB </a:t>
            </a:r>
          </a:p>
          <a:p>
            <a:r>
              <a:rPr lang="de-DE" dirty="0">
                <a:solidFill>
                  <a:schemeClr val="tx1"/>
                </a:solidFill>
              </a:rPr>
              <a:t>Europäisches Privatrecht</a:t>
            </a:r>
          </a:p>
          <a:p>
            <a:r>
              <a:rPr lang="de-DE" dirty="0">
                <a:solidFill>
                  <a:schemeClr val="tx1"/>
                </a:solidFill>
              </a:rPr>
              <a:t>Arbeitsrecht in der anwaltlichen Praxis</a:t>
            </a:r>
          </a:p>
          <a:p>
            <a:endParaRPr lang="de-DE" dirty="0">
              <a:solidFill>
                <a:schemeClr val="tx1"/>
              </a:solidFill>
            </a:endParaRPr>
          </a:p>
          <a:p>
            <a:pPr marL="85725" indent="0">
              <a:buNone/>
            </a:pPr>
            <a:endParaRPr lang="de-DE" dirty="0">
              <a:solidFill>
                <a:schemeClr val="tx1"/>
              </a:solidFill>
            </a:endParaRPr>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p:txBody>
      </p:sp>
    </p:spTree>
    <p:extLst>
      <p:ext uri="{BB962C8B-B14F-4D97-AF65-F5344CB8AC3E}">
        <p14:creationId xmlns:p14="http://schemas.microsoft.com/office/powerpoint/2010/main" val="19462013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95288" y="620688"/>
            <a:ext cx="8229600" cy="5616624"/>
          </a:xfrm>
        </p:spPr>
        <p:txBody>
          <a:bodyPr/>
          <a:lstStyle/>
          <a:p>
            <a:pPr marL="85725" indent="0">
              <a:buNone/>
            </a:pPr>
            <a:r>
              <a:rPr lang="de-DE" b="1" dirty="0">
                <a:solidFill>
                  <a:srgbClr val="FF0000"/>
                </a:solidFill>
              </a:rPr>
              <a:t>Spezialisierungsbereich Familien- und Erbrecht</a:t>
            </a:r>
          </a:p>
          <a:p>
            <a:pPr marL="85725" indent="0">
              <a:buNone/>
            </a:pPr>
            <a:endParaRPr lang="de-DE" b="1" dirty="0"/>
          </a:p>
          <a:p>
            <a:r>
              <a:rPr lang="de-DE" dirty="0"/>
              <a:t>Vertiefung im Familienrecht </a:t>
            </a:r>
          </a:p>
          <a:p>
            <a:r>
              <a:rPr lang="de-DE" dirty="0"/>
              <a:t>Vertiefung im Erbrecht </a:t>
            </a:r>
          </a:p>
          <a:p>
            <a:r>
              <a:rPr lang="de-DE" dirty="0"/>
              <a:t>Vertragsgestaltung im Familien- und Erbrecht</a:t>
            </a:r>
          </a:p>
          <a:p>
            <a:r>
              <a:rPr lang="de-DE" dirty="0"/>
              <a:t>Internationales Privatrecht </a:t>
            </a:r>
          </a:p>
          <a:p>
            <a:r>
              <a:rPr lang="de-DE" dirty="0"/>
              <a:t>Internationales Zivilverfahrensrecht</a:t>
            </a:r>
          </a:p>
          <a:p>
            <a:pPr marL="85725" indent="0">
              <a:buNone/>
            </a:pPr>
            <a:endParaRPr lang="de-DE" dirty="0"/>
          </a:p>
        </p:txBody>
      </p:sp>
    </p:spTree>
    <p:extLst>
      <p:ext uri="{BB962C8B-B14F-4D97-AF65-F5344CB8AC3E}">
        <p14:creationId xmlns:p14="http://schemas.microsoft.com/office/powerpoint/2010/main" val="34708876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idx="1"/>
          </p:nvPr>
        </p:nvSpPr>
        <p:spPr/>
        <p:txBody>
          <a:bodyPr/>
          <a:lstStyle/>
          <a:p>
            <a:r>
              <a:rPr lang="de-DE" sz="4100" b="1" dirty="0">
                <a:effectLst>
                  <a:outerShdw blurRad="38100" dist="38100" dir="2700000" algn="tl">
                    <a:srgbClr val="000000">
                      <a:alpha val="43137"/>
                    </a:srgbClr>
                  </a:outerShdw>
                </a:effectLst>
              </a:rPr>
              <a:t>Staat und Wirtschaft</a:t>
            </a:r>
          </a:p>
        </p:txBody>
      </p:sp>
    </p:spTree>
    <p:extLst>
      <p:ext uri="{BB962C8B-B14F-4D97-AF65-F5344CB8AC3E}">
        <p14:creationId xmlns:p14="http://schemas.microsoft.com/office/powerpoint/2010/main" val="932058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hteck 18"/>
          <p:cNvSpPr/>
          <p:nvPr/>
        </p:nvSpPr>
        <p:spPr>
          <a:xfrm>
            <a:off x="0" y="1079"/>
            <a:ext cx="8809381" cy="1296144"/>
          </a:xfrm>
          <a:prstGeom prst="rect">
            <a:avLst/>
          </a:prstGeom>
          <a:solidFill>
            <a:srgbClr val="F0F3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p:cNvSpPr/>
          <p:nvPr/>
        </p:nvSpPr>
        <p:spPr>
          <a:xfrm>
            <a:off x="8820472" y="1079"/>
            <a:ext cx="325114" cy="1296144"/>
          </a:xfrm>
          <a:prstGeom prst="rect">
            <a:avLst/>
          </a:prstGeom>
          <a:solidFill>
            <a:srgbClr val="95B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p:cNvSpPr/>
          <p:nvPr/>
        </p:nvSpPr>
        <p:spPr>
          <a:xfrm>
            <a:off x="1588" y="6337895"/>
            <a:ext cx="324000" cy="520105"/>
          </a:xfrm>
          <a:prstGeom prst="rect">
            <a:avLst/>
          </a:prstGeom>
          <a:solidFill>
            <a:srgbClr val="E3E8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4" name="Grafik 23" descr="PhUniMa_Logo_P.emf"/>
          <p:cNvPicPr>
            <a:picLocks noChangeAspect="1"/>
          </p:cNvPicPr>
          <p:nvPr/>
        </p:nvPicPr>
        <p:blipFill>
          <a:blip r:embed="rId2" cstate="print"/>
          <a:stretch>
            <a:fillRect/>
          </a:stretch>
        </p:blipFill>
        <p:spPr>
          <a:xfrm>
            <a:off x="4139952" y="6438413"/>
            <a:ext cx="1087763" cy="374962"/>
          </a:xfrm>
          <a:prstGeom prst="rect">
            <a:avLst/>
          </a:prstGeom>
          <a:noFill/>
          <a:ln>
            <a:noFill/>
          </a:ln>
        </p:spPr>
      </p:pic>
      <p:sp>
        <p:nvSpPr>
          <p:cNvPr id="25" name="Ellipse 24"/>
          <p:cNvSpPr/>
          <p:nvPr/>
        </p:nvSpPr>
        <p:spPr>
          <a:xfrm>
            <a:off x="-5581128" y="-243408"/>
            <a:ext cx="6768752" cy="6768752"/>
          </a:xfrm>
          <a:prstGeom prst="ellipse">
            <a:avLst/>
          </a:prstGeom>
          <a:noFill/>
          <a:ln w="15240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Rectangle 2"/>
          <p:cNvSpPr txBox="1">
            <a:spLocks noChangeArrowheads="1"/>
          </p:cNvSpPr>
          <p:nvPr/>
        </p:nvSpPr>
        <p:spPr>
          <a:xfrm>
            <a:off x="323528" y="44624"/>
            <a:ext cx="8496944" cy="1152128"/>
          </a:xfrm>
          <a:prstGeom prst="rect">
            <a:avLst/>
          </a:prstGeom>
        </p:spPr>
        <p:txBody>
          <a:bodyPr vert="horz" wrap="square" lIns="91440" tIns="72000" rIns="91440" bIns="45720" rtlCol="0" anchor="ctr">
            <a:noAutofit/>
          </a:bodyPr>
          <a:lstStyle/>
          <a:p>
            <a:pPr lvl="0" algn="ctr">
              <a:lnSpc>
                <a:spcPct val="120000"/>
              </a:lnSpc>
              <a:defRPr/>
            </a:pPr>
            <a:r>
              <a:rPr lang="de-DE" sz="3200" dirty="0">
                <a:solidFill>
                  <a:srgbClr val="004A82"/>
                </a:solidFill>
                <a:latin typeface="Cambria" pitchFamily="18" charset="0"/>
                <a:ea typeface="+mj-ea"/>
                <a:cs typeface="+mj-cs"/>
              </a:rPr>
              <a:t>Verantwortliche</a:t>
            </a:r>
            <a:endParaRPr kumimoji="0" lang="de-DE" sz="3200" i="0" u="none" strike="noStrike" kern="1200" cap="none" spc="0" normalizeH="0" baseline="0" noProof="0" dirty="0">
              <a:ln>
                <a:noFill/>
              </a:ln>
              <a:solidFill>
                <a:srgbClr val="004A82"/>
              </a:solidFill>
              <a:effectLst/>
              <a:uLnTx/>
              <a:uFillTx/>
              <a:latin typeface="Cambria" pitchFamily="18" charset="0"/>
              <a:ea typeface="+mj-ea"/>
              <a:cs typeface="+mj-cs"/>
            </a:endParaRPr>
          </a:p>
        </p:txBody>
      </p:sp>
      <p:sp>
        <p:nvSpPr>
          <p:cNvPr id="26" name="Ellipse 25"/>
          <p:cNvSpPr/>
          <p:nvPr/>
        </p:nvSpPr>
        <p:spPr>
          <a:xfrm>
            <a:off x="-396552" y="-4923928"/>
            <a:ext cx="8784976" cy="8496944"/>
          </a:xfrm>
          <a:prstGeom prst="ellipse">
            <a:avLst/>
          </a:prstGeom>
          <a:noFill/>
          <a:ln w="152400">
            <a:solidFill>
              <a:schemeClr val="bg1">
                <a:alpha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a:extLst>
              <a:ext uri="{FF2B5EF4-FFF2-40B4-BE49-F238E27FC236}">
                <a16:creationId xmlns:a16="http://schemas.microsoft.com/office/drawing/2014/main" id="{A34C17EE-30FB-7113-60B7-D13075056BA6}"/>
              </a:ext>
            </a:extLst>
          </p:cNvPr>
          <p:cNvSpPr txBox="1"/>
          <p:nvPr/>
        </p:nvSpPr>
        <p:spPr>
          <a:xfrm>
            <a:off x="317522" y="1499276"/>
            <a:ext cx="4038315" cy="1569660"/>
          </a:xfrm>
          <a:prstGeom prst="rect">
            <a:avLst/>
          </a:prstGeom>
          <a:noFill/>
        </p:spPr>
        <p:txBody>
          <a:bodyPr wrap="square">
            <a:spAutoFit/>
          </a:bodyPr>
          <a:lstStyle/>
          <a:p>
            <a:pPr algn="l"/>
            <a:r>
              <a:rPr lang="de-DE" sz="1600" b="1" i="0" u="none" strike="noStrike" dirty="0">
                <a:solidFill>
                  <a:srgbClr val="333333"/>
                </a:solidFill>
                <a:effectLst/>
              </a:rPr>
              <a:t>Gesamtverantwortung </a:t>
            </a:r>
            <a:br>
              <a:rPr lang="de-DE" sz="1600" b="1" i="0" u="none" strike="noStrike" dirty="0">
                <a:solidFill>
                  <a:srgbClr val="333333"/>
                </a:solidFill>
                <a:effectLst/>
              </a:rPr>
            </a:br>
            <a:r>
              <a:rPr lang="de-DE" sz="1600" b="1" i="0" u="none" strike="noStrike" dirty="0">
                <a:solidFill>
                  <a:srgbClr val="333333"/>
                </a:solidFill>
                <a:effectLst/>
              </a:rPr>
              <a:t>und Strafrecht</a:t>
            </a:r>
          </a:p>
          <a:p>
            <a:pPr algn="l"/>
            <a:r>
              <a:rPr lang="de-DE" sz="1600" b="0" i="0" u="none" strike="noStrike" dirty="0">
                <a:effectLst/>
              </a:rPr>
              <a:t>Prof. Dr. Jens Puschke</a:t>
            </a:r>
          </a:p>
          <a:p>
            <a:pPr algn="l"/>
            <a:endParaRPr lang="de-DE" sz="1600" b="0" i="0" u="none" strike="noStrike" dirty="0">
              <a:effectLst/>
            </a:endParaRPr>
          </a:p>
          <a:p>
            <a:pPr algn="l"/>
            <a:endParaRPr lang="de-DE" sz="1600" b="0" i="0" u="none" strike="noStrike" dirty="0">
              <a:effectLst/>
            </a:endParaRPr>
          </a:p>
          <a:p>
            <a:pPr algn="l"/>
            <a:r>
              <a:rPr lang="de-DE" sz="1600" b="0" i="0" u="none" strike="noStrike" dirty="0">
                <a:solidFill>
                  <a:srgbClr val="666666"/>
                </a:solidFill>
                <a:effectLst/>
                <a:hlinkClick r:id="rId3"/>
              </a:rPr>
              <a:t>jens.puschke@jura.uni-marburg.de</a:t>
            </a:r>
            <a:endParaRPr lang="de-DE" sz="1600" b="0" i="0" u="none" strike="noStrike" dirty="0">
              <a:effectLst/>
            </a:endParaRPr>
          </a:p>
        </p:txBody>
      </p:sp>
      <p:sp>
        <p:nvSpPr>
          <p:cNvPr id="16" name="Textfeld 15">
            <a:extLst>
              <a:ext uri="{FF2B5EF4-FFF2-40B4-BE49-F238E27FC236}">
                <a16:creationId xmlns:a16="http://schemas.microsoft.com/office/drawing/2014/main" id="{EDC2A8A8-5557-F10E-B094-3905F5C4489A}"/>
              </a:ext>
            </a:extLst>
          </p:cNvPr>
          <p:cNvSpPr txBox="1"/>
          <p:nvPr/>
        </p:nvSpPr>
        <p:spPr>
          <a:xfrm>
            <a:off x="5148065" y="1499885"/>
            <a:ext cx="3888432" cy="1569660"/>
          </a:xfrm>
          <a:prstGeom prst="rect">
            <a:avLst/>
          </a:prstGeom>
          <a:noFill/>
        </p:spPr>
        <p:txBody>
          <a:bodyPr wrap="square">
            <a:spAutoFit/>
          </a:bodyPr>
          <a:lstStyle/>
          <a:p>
            <a:pPr algn="r"/>
            <a:r>
              <a:rPr lang="de-DE" sz="1600" b="1" i="0" u="none" strike="noStrike" dirty="0">
                <a:solidFill>
                  <a:srgbClr val="333333"/>
                </a:solidFill>
                <a:effectLst/>
              </a:rPr>
              <a:t>Zivilrecht</a:t>
            </a:r>
          </a:p>
          <a:p>
            <a:pPr algn="r"/>
            <a:r>
              <a:rPr lang="de-DE" sz="1600" b="0" i="0" u="none" strike="noStrike" dirty="0">
                <a:solidFill>
                  <a:srgbClr val="333333"/>
                </a:solidFill>
                <a:effectLst/>
              </a:rPr>
              <a:t>Prof. Dr. </a:t>
            </a:r>
            <a:br>
              <a:rPr lang="de-DE" sz="1600" b="0" i="0" u="none" strike="noStrike" dirty="0">
                <a:solidFill>
                  <a:srgbClr val="333333"/>
                </a:solidFill>
                <a:effectLst/>
              </a:rPr>
            </a:br>
            <a:r>
              <a:rPr lang="de-DE" sz="1600" b="0" i="0" u="none" strike="noStrike" dirty="0">
                <a:solidFill>
                  <a:srgbClr val="333333"/>
                </a:solidFill>
                <a:effectLst/>
              </a:rPr>
              <a:t>Christine </a:t>
            </a:r>
            <a:r>
              <a:rPr lang="de-DE" sz="1600" b="0" i="0" u="none" strike="noStrike" dirty="0" err="1">
                <a:solidFill>
                  <a:srgbClr val="333333"/>
                </a:solidFill>
                <a:effectLst/>
              </a:rPr>
              <a:t>Budzikiewicz</a:t>
            </a:r>
            <a:endParaRPr lang="de-DE" sz="1600" b="0" i="0" u="none" strike="noStrike" dirty="0">
              <a:solidFill>
                <a:srgbClr val="333333"/>
              </a:solidFill>
              <a:effectLst/>
            </a:endParaRPr>
          </a:p>
          <a:p>
            <a:pPr algn="r"/>
            <a:endParaRPr lang="de-DE" sz="1600" b="0" i="0" u="none" strike="noStrike" dirty="0">
              <a:solidFill>
                <a:srgbClr val="333333"/>
              </a:solidFill>
              <a:effectLst/>
            </a:endParaRPr>
          </a:p>
          <a:p>
            <a:pPr algn="r"/>
            <a:endParaRPr lang="de-DE" sz="1600" b="0" i="0" u="none" strike="noStrike" dirty="0">
              <a:solidFill>
                <a:srgbClr val="333333"/>
              </a:solidFill>
              <a:effectLst/>
            </a:endParaRPr>
          </a:p>
          <a:p>
            <a:pPr algn="r"/>
            <a:r>
              <a:rPr lang="de-DE" sz="1600" b="0" i="0" u="none" strike="noStrike" dirty="0">
                <a:solidFill>
                  <a:srgbClr val="666666"/>
                </a:solidFill>
                <a:effectLst/>
                <a:hlinkClick r:id="rId4"/>
              </a:rPr>
              <a:t>christine.budzikiewicz@jura.uni-marburg.de</a:t>
            </a:r>
            <a:endParaRPr lang="de-DE" sz="1600" b="0" i="0" u="none" strike="noStrike" dirty="0">
              <a:solidFill>
                <a:srgbClr val="333333"/>
              </a:solidFill>
              <a:effectLst/>
            </a:endParaRPr>
          </a:p>
        </p:txBody>
      </p:sp>
      <p:sp>
        <p:nvSpPr>
          <p:cNvPr id="17" name="Textfeld 16">
            <a:extLst>
              <a:ext uri="{FF2B5EF4-FFF2-40B4-BE49-F238E27FC236}">
                <a16:creationId xmlns:a16="http://schemas.microsoft.com/office/drawing/2014/main" id="{A6AB3DF7-5530-17C1-F314-51474261C5C8}"/>
              </a:ext>
            </a:extLst>
          </p:cNvPr>
          <p:cNvSpPr txBox="1"/>
          <p:nvPr/>
        </p:nvSpPr>
        <p:spPr>
          <a:xfrm>
            <a:off x="317661" y="3122944"/>
            <a:ext cx="4038315" cy="1569660"/>
          </a:xfrm>
          <a:prstGeom prst="rect">
            <a:avLst/>
          </a:prstGeom>
          <a:noFill/>
        </p:spPr>
        <p:txBody>
          <a:bodyPr wrap="square">
            <a:spAutoFit/>
          </a:bodyPr>
          <a:lstStyle/>
          <a:p>
            <a:pPr algn="l"/>
            <a:r>
              <a:rPr lang="de-DE" sz="1600" b="1" i="0" u="none" strike="noStrike" dirty="0">
                <a:solidFill>
                  <a:srgbClr val="333333"/>
                </a:solidFill>
                <a:effectLst/>
              </a:rPr>
              <a:t>Arbeits-, Handels- </a:t>
            </a:r>
            <a:br>
              <a:rPr lang="de-DE" sz="1600" b="1" i="0" u="none" strike="noStrike" dirty="0">
                <a:solidFill>
                  <a:srgbClr val="333333"/>
                </a:solidFill>
                <a:effectLst/>
              </a:rPr>
            </a:br>
            <a:r>
              <a:rPr lang="de-DE" sz="1600" b="1" i="0" u="none" strike="noStrike" dirty="0">
                <a:solidFill>
                  <a:srgbClr val="333333"/>
                </a:solidFill>
                <a:effectLst/>
              </a:rPr>
              <a:t>und Gesellschaftsrecht</a:t>
            </a:r>
          </a:p>
          <a:p>
            <a:pPr algn="l"/>
            <a:r>
              <a:rPr lang="de-DE" sz="1600" b="0" i="0" u="none" strike="noStrike" dirty="0">
                <a:effectLst/>
              </a:rPr>
              <a:t>Prof. Dr. Markus Roth</a:t>
            </a:r>
          </a:p>
          <a:p>
            <a:pPr algn="l"/>
            <a:endParaRPr lang="de-DE" sz="1600" b="0" i="0" u="none" strike="noStrike" dirty="0">
              <a:effectLst/>
            </a:endParaRPr>
          </a:p>
          <a:p>
            <a:pPr algn="l"/>
            <a:endParaRPr lang="de-DE" sz="1600" b="0" i="0" u="none" strike="noStrike" dirty="0">
              <a:effectLst/>
            </a:endParaRPr>
          </a:p>
          <a:p>
            <a:pPr algn="l"/>
            <a:r>
              <a:rPr lang="de-DE" sz="1600" b="0" i="0" u="none" strike="noStrike" dirty="0">
                <a:solidFill>
                  <a:srgbClr val="666666"/>
                </a:solidFill>
                <a:effectLst/>
                <a:hlinkClick r:id="rId5"/>
              </a:rPr>
              <a:t>markus.roth@jura.uni-marburg.de</a:t>
            </a:r>
            <a:endParaRPr lang="de-DE" sz="1600" b="0" i="0" u="none" strike="noStrike" dirty="0">
              <a:effectLst/>
            </a:endParaRPr>
          </a:p>
        </p:txBody>
      </p:sp>
      <p:sp>
        <p:nvSpPr>
          <p:cNvPr id="18" name="Textfeld 17">
            <a:extLst>
              <a:ext uri="{FF2B5EF4-FFF2-40B4-BE49-F238E27FC236}">
                <a16:creationId xmlns:a16="http://schemas.microsoft.com/office/drawing/2014/main" id="{A55BFAF7-7713-485C-F433-A191C9D3C730}"/>
              </a:ext>
            </a:extLst>
          </p:cNvPr>
          <p:cNvSpPr txBox="1"/>
          <p:nvPr/>
        </p:nvSpPr>
        <p:spPr>
          <a:xfrm>
            <a:off x="4716017" y="3120341"/>
            <a:ext cx="4320480" cy="1569660"/>
          </a:xfrm>
          <a:prstGeom prst="rect">
            <a:avLst/>
          </a:prstGeom>
          <a:noFill/>
        </p:spPr>
        <p:txBody>
          <a:bodyPr wrap="square">
            <a:spAutoFit/>
          </a:bodyPr>
          <a:lstStyle/>
          <a:p>
            <a:pPr algn="r"/>
            <a:r>
              <a:rPr lang="de-DE" sz="1600" b="1" i="0" u="none" strike="noStrike" dirty="0">
                <a:solidFill>
                  <a:srgbClr val="333333"/>
                </a:solidFill>
                <a:effectLst/>
              </a:rPr>
              <a:t>Öffentliches Recht</a:t>
            </a:r>
          </a:p>
          <a:p>
            <a:pPr algn="r"/>
            <a:r>
              <a:rPr lang="de-DE" sz="1600" b="0" i="0" u="none" strike="noStrike" dirty="0">
                <a:solidFill>
                  <a:srgbClr val="333333"/>
                </a:solidFill>
                <a:effectLst/>
              </a:rPr>
              <a:t>Prof. Dr. </a:t>
            </a:r>
            <a:br>
              <a:rPr lang="de-DE" sz="1600" b="0" i="0" u="none" strike="noStrike" dirty="0">
                <a:solidFill>
                  <a:srgbClr val="333333"/>
                </a:solidFill>
                <a:effectLst/>
              </a:rPr>
            </a:br>
            <a:r>
              <a:rPr lang="de-DE" sz="1600" b="0" i="0" u="none" strike="noStrike" dirty="0">
                <a:solidFill>
                  <a:srgbClr val="333333"/>
                </a:solidFill>
                <a:effectLst/>
              </a:rPr>
              <a:t>Silvia Pernice-Warnke</a:t>
            </a:r>
          </a:p>
          <a:p>
            <a:pPr algn="r"/>
            <a:endParaRPr lang="de-DE" sz="1600" b="0" i="0" u="none" strike="noStrike" dirty="0">
              <a:solidFill>
                <a:srgbClr val="000000"/>
              </a:solidFill>
              <a:effectLst/>
              <a:hlinkClick r:id="" action="ppaction://noaction"/>
            </a:endParaRPr>
          </a:p>
          <a:p>
            <a:pPr algn="r"/>
            <a:endParaRPr lang="de-DE" sz="1600" b="0" i="0" u="none" strike="noStrike" dirty="0">
              <a:solidFill>
                <a:srgbClr val="000000"/>
              </a:solidFill>
              <a:effectLst/>
              <a:hlinkClick r:id="" action="ppaction://noaction"/>
            </a:endParaRPr>
          </a:p>
          <a:p>
            <a:pPr algn="r"/>
            <a:r>
              <a:rPr lang="de-DE" sz="1600" b="0" i="0" u="none" strike="noStrike" dirty="0">
                <a:solidFill>
                  <a:srgbClr val="000000"/>
                </a:solidFill>
                <a:effectLst/>
                <a:hlinkClick r:id="" action="ppaction://noaction"/>
              </a:rPr>
              <a:t>sekretariat.pernice-warnke@jura.uni-marburg.de</a:t>
            </a:r>
            <a:endParaRPr lang="de-DE" sz="1600" b="0" i="0" u="none" strike="noStrike" dirty="0">
              <a:solidFill>
                <a:srgbClr val="333333"/>
              </a:solidFill>
              <a:effectLst/>
            </a:endParaRPr>
          </a:p>
        </p:txBody>
      </p:sp>
      <p:sp>
        <p:nvSpPr>
          <p:cNvPr id="22" name="Textfeld 21">
            <a:extLst>
              <a:ext uri="{FF2B5EF4-FFF2-40B4-BE49-F238E27FC236}">
                <a16:creationId xmlns:a16="http://schemas.microsoft.com/office/drawing/2014/main" id="{5C32DDD0-67E8-EC76-27FC-5CD2AC75C3FC}"/>
              </a:ext>
            </a:extLst>
          </p:cNvPr>
          <p:cNvSpPr txBox="1"/>
          <p:nvPr/>
        </p:nvSpPr>
        <p:spPr>
          <a:xfrm>
            <a:off x="317522" y="4902983"/>
            <a:ext cx="3633499" cy="1600438"/>
          </a:xfrm>
          <a:prstGeom prst="rect">
            <a:avLst/>
          </a:prstGeom>
          <a:noFill/>
        </p:spPr>
        <p:txBody>
          <a:bodyPr wrap="square">
            <a:spAutoFit/>
          </a:bodyPr>
          <a:lstStyle/>
          <a:p>
            <a:r>
              <a:rPr lang="de-DE" sz="1600" b="1" i="0" u="none" strike="noStrike" dirty="0" err="1">
                <a:solidFill>
                  <a:srgbClr val="333333"/>
                </a:solidFill>
                <a:effectLst/>
              </a:rPr>
              <a:t>Examensklausurenkurs</a:t>
            </a:r>
            <a:endParaRPr lang="de-DE" sz="1600" b="0" i="0" u="none" strike="noStrike" dirty="0">
              <a:solidFill>
                <a:srgbClr val="333333"/>
              </a:solidFill>
              <a:effectLst/>
            </a:endParaRPr>
          </a:p>
          <a:p>
            <a:r>
              <a:rPr lang="de-DE" sz="1600" dirty="0"/>
              <a:t>Simon Schultz</a:t>
            </a:r>
            <a:endParaRPr lang="de-DE" sz="1600" b="0" i="0" u="none" strike="noStrike" dirty="0">
              <a:effectLst/>
            </a:endParaRPr>
          </a:p>
          <a:p>
            <a:endParaRPr lang="de-DE" sz="1600" dirty="0"/>
          </a:p>
          <a:p>
            <a:endParaRPr lang="de-DE" sz="1600" dirty="0"/>
          </a:p>
          <a:p>
            <a:endParaRPr lang="de-DE" sz="1600" b="0" i="0" u="none" strike="noStrike" dirty="0">
              <a:effectLst/>
            </a:endParaRPr>
          </a:p>
          <a:p>
            <a:r>
              <a:rPr lang="de-DE" dirty="0">
                <a:hlinkClick r:id="rId6"/>
              </a:rPr>
              <a:t>simon.schultz@jura.uni-marburg.de</a:t>
            </a:r>
            <a:endParaRPr lang="de-DE" sz="1600" b="0" i="0" u="none" strike="noStrike" dirty="0">
              <a:effectLst/>
            </a:endParaRPr>
          </a:p>
        </p:txBody>
      </p:sp>
      <p:sp>
        <p:nvSpPr>
          <p:cNvPr id="27" name="Textfeld 26">
            <a:extLst>
              <a:ext uri="{FF2B5EF4-FFF2-40B4-BE49-F238E27FC236}">
                <a16:creationId xmlns:a16="http://schemas.microsoft.com/office/drawing/2014/main" id="{9979678F-4257-D430-1C61-5ABB49FD01DD}"/>
              </a:ext>
            </a:extLst>
          </p:cNvPr>
          <p:cNvSpPr txBox="1"/>
          <p:nvPr/>
        </p:nvSpPr>
        <p:spPr>
          <a:xfrm>
            <a:off x="4924091" y="4963184"/>
            <a:ext cx="4038315" cy="1569660"/>
          </a:xfrm>
          <a:prstGeom prst="rect">
            <a:avLst/>
          </a:prstGeom>
          <a:noFill/>
        </p:spPr>
        <p:txBody>
          <a:bodyPr wrap="square">
            <a:spAutoFit/>
          </a:bodyPr>
          <a:lstStyle/>
          <a:p>
            <a:pPr algn="r"/>
            <a:r>
              <a:rPr lang="de-DE" sz="1600" b="1" i="0" u="none" strike="noStrike" dirty="0" err="1">
                <a:solidFill>
                  <a:srgbClr val="333333"/>
                </a:solidFill>
                <a:effectLst/>
              </a:rPr>
              <a:t>Klausurenklinik</a:t>
            </a:r>
            <a:endParaRPr lang="de-DE" sz="1600" b="1" i="0" u="none" strike="noStrike" dirty="0">
              <a:solidFill>
                <a:srgbClr val="333333"/>
              </a:solidFill>
              <a:effectLst/>
            </a:endParaRPr>
          </a:p>
          <a:p>
            <a:pPr algn="r"/>
            <a:r>
              <a:rPr lang="de-DE" sz="1600" b="0" i="0" u="none" strike="noStrike" dirty="0">
                <a:solidFill>
                  <a:srgbClr val="333333"/>
                </a:solidFill>
                <a:effectLst/>
              </a:rPr>
              <a:t>Jonas Fritsch</a:t>
            </a:r>
          </a:p>
          <a:p>
            <a:pPr algn="r"/>
            <a:endParaRPr lang="de-DE" sz="1600" b="0" i="0" u="none" strike="noStrike" dirty="0">
              <a:solidFill>
                <a:srgbClr val="333333"/>
              </a:solidFill>
              <a:effectLst/>
            </a:endParaRPr>
          </a:p>
          <a:p>
            <a:pPr algn="r"/>
            <a:endParaRPr lang="de-DE" sz="1600" b="0" i="0" u="none" strike="noStrike" dirty="0">
              <a:solidFill>
                <a:srgbClr val="333333"/>
              </a:solidFill>
              <a:effectLst/>
            </a:endParaRPr>
          </a:p>
          <a:p>
            <a:pPr algn="r"/>
            <a:endParaRPr lang="de-DE" sz="1600" b="0" i="0" u="none" strike="noStrike" dirty="0">
              <a:solidFill>
                <a:srgbClr val="333333"/>
              </a:solidFill>
              <a:effectLst/>
            </a:endParaRPr>
          </a:p>
          <a:p>
            <a:pPr algn="r"/>
            <a:r>
              <a:rPr lang="de-DE" sz="1600" b="0" i="0" u="none" strike="noStrike" dirty="0">
                <a:solidFill>
                  <a:srgbClr val="000000"/>
                </a:solidFill>
                <a:effectLst/>
                <a:hlinkClick r:id="rId7"/>
              </a:rPr>
              <a:t>jonas.fritsch@jura.uni-marburg.de</a:t>
            </a:r>
            <a:endParaRPr lang="de-DE" sz="1600" b="0" i="0" u="none" strike="noStrike" dirty="0">
              <a:solidFill>
                <a:srgbClr val="333333"/>
              </a:solidFill>
              <a:effectLst/>
            </a:endParaRPr>
          </a:p>
        </p:txBody>
      </p:sp>
      <p:pic>
        <p:nvPicPr>
          <p:cNvPr id="2057" name="Picture 9" descr="Bild Jens Puschke">
            <a:extLst>
              <a:ext uri="{FF2B5EF4-FFF2-40B4-BE49-F238E27FC236}">
                <a16:creationId xmlns:a16="http://schemas.microsoft.com/office/drawing/2014/main" id="{3BB3E59C-98C3-AF5A-430C-03CC910F71D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08741" y="1544345"/>
            <a:ext cx="697000" cy="1044193"/>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preview image">
            <a:extLst>
              <a:ext uri="{FF2B5EF4-FFF2-40B4-BE49-F238E27FC236}">
                <a16:creationId xmlns:a16="http://schemas.microsoft.com/office/drawing/2014/main" id="{868BE967-C629-5819-0E3D-30227ED1EA4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17460" y="1501010"/>
            <a:ext cx="1050003" cy="1050003"/>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a:extLst>
              <a:ext uri="{FF2B5EF4-FFF2-40B4-BE49-F238E27FC236}">
                <a16:creationId xmlns:a16="http://schemas.microsoft.com/office/drawing/2014/main" id="{C2C1C300-0AA4-1096-6812-651787746A7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36679" y="3211525"/>
            <a:ext cx="1249619" cy="830997"/>
          </a:xfrm>
          <a:prstGeom prst="rect">
            <a:avLst/>
          </a:prstGeom>
          <a:noFill/>
          <a:extLst>
            <a:ext uri="{909E8E84-426E-40DD-AFC4-6F175D3DCCD1}">
              <a14:hiddenFill xmlns:a14="http://schemas.microsoft.com/office/drawing/2010/main">
                <a:solidFill>
                  <a:srgbClr val="FFFFFF"/>
                </a:solidFill>
              </a14:hiddenFill>
            </a:ext>
          </a:extLst>
        </p:spPr>
      </p:pic>
      <p:pic>
        <p:nvPicPr>
          <p:cNvPr id="2067" name="Picture 19" descr="preview image">
            <a:extLst>
              <a:ext uri="{FF2B5EF4-FFF2-40B4-BE49-F238E27FC236}">
                <a16:creationId xmlns:a16="http://schemas.microsoft.com/office/drawing/2014/main" id="{1E280623-E97A-8C30-0C40-1D8920AB76A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17460" y="3155917"/>
            <a:ext cx="983009" cy="983009"/>
          </a:xfrm>
          <a:prstGeom prst="rect">
            <a:avLst/>
          </a:prstGeom>
          <a:noFill/>
          <a:extLst>
            <a:ext uri="{909E8E84-426E-40DD-AFC4-6F175D3DCCD1}">
              <a14:hiddenFill xmlns:a14="http://schemas.microsoft.com/office/drawing/2010/main">
                <a:solidFill>
                  <a:srgbClr val="FFFFFF"/>
                </a:solidFill>
              </a14:hiddenFill>
            </a:ext>
          </a:extLst>
        </p:spPr>
      </p:pic>
      <p:pic>
        <p:nvPicPr>
          <p:cNvPr id="2073" name="Picture 25" descr="preview image">
            <a:extLst>
              <a:ext uri="{FF2B5EF4-FFF2-40B4-BE49-F238E27FC236}">
                <a16:creationId xmlns:a16="http://schemas.microsoft.com/office/drawing/2014/main" id="{1F707921-0C9B-47A8-FAAF-4F963468672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50530" y="5110697"/>
            <a:ext cx="716868" cy="955824"/>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descr="Ein Bild, das Person, Kleidung, Menschliches Gesicht, Baum enthält.&#10;&#10;Automatisch generierte Beschreibung">
            <a:extLst>
              <a:ext uri="{FF2B5EF4-FFF2-40B4-BE49-F238E27FC236}">
                <a16:creationId xmlns:a16="http://schemas.microsoft.com/office/drawing/2014/main" id="{D395D2CA-7908-28D2-3084-B207464C78C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39875" y="4948619"/>
            <a:ext cx="925334" cy="1233779"/>
          </a:xfrm>
          <a:prstGeom prst="rect">
            <a:avLst/>
          </a:prstGeom>
        </p:spPr>
      </p:pic>
    </p:spTree>
    <p:extLst>
      <p:ext uri="{BB962C8B-B14F-4D97-AF65-F5344CB8AC3E}">
        <p14:creationId xmlns:p14="http://schemas.microsoft.com/office/powerpoint/2010/main" val="1256840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23528" y="476673"/>
            <a:ext cx="8229600" cy="3528392"/>
          </a:xfrm>
        </p:spPr>
        <p:txBody>
          <a:bodyPr/>
          <a:lstStyle/>
          <a:p>
            <a:pPr marL="85725" indent="0">
              <a:buNone/>
            </a:pPr>
            <a:r>
              <a:rPr lang="de-DE" i="1" dirty="0">
                <a:solidFill>
                  <a:srgbClr val="FF0000"/>
                </a:solidFill>
              </a:rPr>
              <a:t>Spezialisierungsbereich Europäisches, Internationales und deutsches Öffentliches Wirtschaftsrecht</a:t>
            </a:r>
          </a:p>
          <a:p>
            <a:r>
              <a:rPr lang="de-DE" dirty="0"/>
              <a:t>Deutsches und Europäisches Öffentliches Wirtschaftsrecht </a:t>
            </a:r>
          </a:p>
          <a:p>
            <a:r>
              <a:rPr lang="de-DE" dirty="0"/>
              <a:t>Europäisches Wirtschaftsrecht </a:t>
            </a:r>
          </a:p>
          <a:p>
            <a:r>
              <a:rPr lang="de-DE" dirty="0"/>
              <a:t>Internationales Wirtschaftsrecht</a:t>
            </a:r>
          </a:p>
          <a:p>
            <a:r>
              <a:rPr lang="de-DE" dirty="0"/>
              <a:t>Vergaberecht </a:t>
            </a:r>
          </a:p>
          <a:p>
            <a:r>
              <a:rPr lang="de-DE" dirty="0"/>
              <a:t>Umweltrecht</a:t>
            </a:r>
          </a:p>
          <a:p>
            <a:r>
              <a:rPr lang="de-DE" dirty="0"/>
              <a:t>Planungsrecht</a:t>
            </a:r>
          </a:p>
          <a:p>
            <a:r>
              <a:rPr lang="de-DE" dirty="0"/>
              <a:t>Recht der Digitalisierung </a:t>
            </a:r>
          </a:p>
          <a:p>
            <a:r>
              <a:rPr lang="de-DE" dirty="0"/>
              <a:t>Datenschutz- und Informationsrecht</a:t>
            </a:r>
          </a:p>
          <a:p>
            <a:endParaRPr lang="de-DE" dirty="0"/>
          </a:p>
          <a:p>
            <a:pPr marL="85725" indent="0">
              <a:buNone/>
            </a:pPr>
            <a:r>
              <a:rPr lang="de-DE" i="1" dirty="0">
                <a:solidFill>
                  <a:srgbClr val="FF0000"/>
                </a:solidFill>
              </a:rPr>
              <a:t>Spezialisierungsbereich Steuerrecht</a:t>
            </a:r>
          </a:p>
          <a:p>
            <a:r>
              <a:rPr lang="de-DE" dirty="0"/>
              <a:t>Steuerrecht I </a:t>
            </a:r>
          </a:p>
          <a:p>
            <a:r>
              <a:rPr lang="de-DE" dirty="0"/>
              <a:t>Steuerrecht II </a:t>
            </a:r>
          </a:p>
          <a:p>
            <a:r>
              <a:rPr lang="de-DE" dirty="0"/>
              <a:t>Unternehmenssteuerrecht</a:t>
            </a:r>
          </a:p>
          <a:p>
            <a:endParaRPr lang="de-DE" dirty="0"/>
          </a:p>
        </p:txBody>
      </p:sp>
    </p:spTree>
    <p:extLst>
      <p:ext uri="{BB962C8B-B14F-4D97-AF65-F5344CB8AC3E}">
        <p14:creationId xmlns:p14="http://schemas.microsoft.com/office/powerpoint/2010/main" val="2900875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23528" y="476672"/>
            <a:ext cx="8229600" cy="4049713"/>
          </a:xfrm>
        </p:spPr>
        <p:txBody>
          <a:bodyPr/>
          <a:lstStyle/>
          <a:p>
            <a:pPr marL="85725" indent="0">
              <a:buNone/>
            </a:pPr>
            <a:r>
              <a:rPr lang="de-DE" i="1" dirty="0">
                <a:solidFill>
                  <a:srgbClr val="FF0000"/>
                </a:solidFill>
              </a:rPr>
              <a:t>Spezialisierungsbereich Sozialrecht</a:t>
            </a:r>
          </a:p>
          <a:p>
            <a:r>
              <a:rPr lang="de-DE" dirty="0"/>
              <a:t>Sozialrecht I </a:t>
            </a:r>
          </a:p>
          <a:p>
            <a:r>
              <a:rPr lang="de-DE" dirty="0"/>
              <a:t>Sozialrecht II </a:t>
            </a:r>
          </a:p>
          <a:p>
            <a:r>
              <a:rPr lang="de-DE" dirty="0"/>
              <a:t>Sozialrecht III </a:t>
            </a:r>
          </a:p>
          <a:p>
            <a:pPr marL="85725" indent="0">
              <a:buNone/>
            </a:pPr>
            <a:endParaRPr lang="de-DE" dirty="0"/>
          </a:p>
          <a:p>
            <a:endParaRPr lang="de-DE" dirty="0"/>
          </a:p>
        </p:txBody>
      </p:sp>
    </p:spTree>
    <p:extLst>
      <p:ext uri="{BB962C8B-B14F-4D97-AF65-F5344CB8AC3E}">
        <p14:creationId xmlns:p14="http://schemas.microsoft.com/office/powerpoint/2010/main" val="2594490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nhaltsplatzhalter 7"/>
          <p:cNvGraphicFramePr>
            <a:graphicFrameLocks noGrp="1"/>
          </p:cNvGraphicFramePr>
          <p:nvPr>
            <p:ph idx="1"/>
            <p:extLst/>
          </p:nvPr>
        </p:nvGraphicFramePr>
        <p:xfrm>
          <a:off x="339862" y="836712"/>
          <a:ext cx="9116926" cy="4858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ußzeilenplatzhalter 3"/>
          <p:cNvSpPr>
            <a:spLocks noGrp="1"/>
          </p:cNvSpPr>
          <p:nvPr>
            <p:ph type="ftr" sz="quarter" idx="10"/>
          </p:nvPr>
        </p:nvSpPr>
        <p:spPr/>
        <p:txBody>
          <a:bodyPr/>
          <a:lstStyle/>
          <a:p>
            <a:pPr>
              <a:defRPr/>
            </a:pPr>
            <a:endParaRPr lang="de-DE" altLang="de-DE" dirty="0"/>
          </a:p>
        </p:txBody>
      </p:sp>
      <p:sp>
        <p:nvSpPr>
          <p:cNvPr id="5" name="Foliennummernplatzhalter 4"/>
          <p:cNvSpPr>
            <a:spLocks noGrp="1"/>
          </p:cNvSpPr>
          <p:nvPr>
            <p:ph type="sldNum" sz="quarter" idx="11"/>
          </p:nvPr>
        </p:nvSpPr>
        <p:spPr/>
        <p:txBody>
          <a:bodyPr/>
          <a:lstStyle/>
          <a:p>
            <a:pPr>
              <a:defRPr/>
            </a:pPr>
            <a:fld id="{512D24CE-F9CE-4E2B-A1A2-0FF8EC028501}" type="slidenum">
              <a:rPr lang="de-DE" altLang="de-DE" smtClean="0"/>
              <a:pPr>
                <a:defRPr/>
              </a:pPr>
              <a:t>52</a:t>
            </a:fld>
            <a:endParaRPr lang="de-DE" altLang="de-DE"/>
          </a:p>
        </p:txBody>
      </p:sp>
      <p:sp>
        <p:nvSpPr>
          <p:cNvPr id="10" name="Textfeld 9"/>
          <p:cNvSpPr txBox="1"/>
          <p:nvPr/>
        </p:nvSpPr>
        <p:spPr>
          <a:xfrm>
            <a:off x="6596908" y="1262829"/>
            <a:ext cx="2547092" cy="1107996"/>
          </a:xfrm>
          <a:prstGeom prst="rect">
            <a:avLst/>
          </a:prstGeom>
          <a:noFill/>
        </p:spPr>
        <p:txBody>
          <a:bodyPr wrap="square" rtlCol="0">
            <a:spAutoFit/>
          </a:bodyPr>
          <a:lstStyle/>
          <a:p>
            <a:pPr marL="285750" indent="-285750">
              <a:buFont typeface="Wingdings" panose="05000000000000000000" pitchFamily="2" charset="2"/>
              <a:buChar char="§"/>
            </a:pPr>
            <a:r>
              <a:rPr lang="de-DE" sz="1600" dirty="0">
                <a:latin typeface="Sitka Banner" panose="02000505000000020004" pitchFamily="2" charset="0"/>
              </a:rPr>
              <a:t>Steuerrecht I</a:t>
            </a:r>
          </a:p>
          <a:p>
            <a:pPr marL="285750" indent="-285750">
              <a:buFont typeface="Wingdings" panose="05000000000000000000" pitchFamily="2" charset="2"/>
              <a:buChar char="§"/>
            </a:pPr>
            <a:r>
              <a:rPr lang="de-DE" sz="1600" dirty="0">
                <a:latin typeface="Sitka Banner" panose="02000505000000020004" pitchFamily="2" charset="0"/>
              </a:rPr>
              <a:t>Steuerrecht II</a:t>
            </a:r>
          </a:p>
          <a:p>
            <a:pPr marL="285750" indent="-285750">
              <a:buFont typeface="Wingdings" panose="05000000000000000000" pitchFamily="2" charset="2"/>
              <a:buChar char="§"/>
            </a:pPr>
            <a:r>
              <a:rPr lang="de-DE" sz="1600" dirty="0">
                <a:latin typeface="Sitka Banner" panose="02000505000000020004" pitchFamily="2" charset="0"/>
              </a:rPr>
              <a:t>Unternehmenssteuerrecht</a:t>
            </a:r>
          </a:p>
          <a:p>
            <a:endParaRPr lang="de-DE" dirty="0"/>
          </a:p>
        </p:txBody>
      </p:sp>
      <p:sp>
        <p:nvSpPr>
          <p:cNvPr id="11" name="Textfeld 10"/>
          <p:cNvSpPr txBox="1"/>
          <p:nvPr/>
        </p:nvSpPr>
        <p:spPr>
          <a:xfrm>
            <a:off x="323850" y="944476"/>
            <a:ext cx="3016123" cy="3262432"/>
          </a:xfrm>
          <a:prstGeom prst="rect">
            <a:avLst/>
          </a:prstGeom>
          <a:noFill/>
        </p:spPr>
        <p:txBody>
          <a:bodyPr wrap="square" rtlCol="0">
            <a:spAutoFit/>
          </a:bodyPr>
          <a:lstStyle/>
          <a:p>
            <a:pPr marL="285750" indent="-285750">
              <a:buFont typeface="Wingdings" panose="05000000000000000000" pitchFamily="2" charset="2"/>
              <a:buChar char="§"/>
            </a:pPr>
            <a:r>
              <a:rPr lang="de-DE" sz="1600" dirty="0">
                <a:latin typeface="Sitka Banner" panose="02000505000000020004" pitchFamily="2" charset="0"/>
              </a:rPr>
              <a:t>Deutsches und Europäisches Öffentliches Wirtschaftsrecht</a:t>
            </a:r>
          </a:p>
          <a:p>
            <a:pPr marL="285750" indent="-285750">
              <a:buFont typeface="Wingdings" panose="05000000000000000000" pitchFamily="2" charset="2"/>
              <a:buChar char="§"/>
            </a:pPr>
            <a:r>
              <a:rPr lang="de-DE" sz="1600" dirty="0">
                <a:latin typeface="Sitka Banner" panose="02000505000000020004" pitchFamily="2" charset="0"/>
              </a:rPr>
              <a:t>Europäisches Wirtschaftsrecht</a:t>
            </a:r>
          </a:p>
          <a:p>
            <a:pPr marL="285750" indent="-285750">
              <a:buFont typeface="Wingdings" panose="05000000000000000000" pitchFamily="2" charset="2"/>
              <a:buChar char="§"/>
            </a:pPr>
            <a:r>
              <a:rPr lang="de-DE" sz="1600" dirty="0">
                <a:latin typeface="Sitka Banner" panose="02000505000000020004" pitchFamily="2" charset="0"/>
              </a:rPr>
              <a:t>Internationales Wirtschaftsrecht</a:t>
            </a:r>
          </a:p>
          <a:p>
            <a:pPr marL="285750" indent="-285750">
              <a:buFont typeface="Wingdings" panose="05000000000000000000" pitchFamily="2" charset="2"/>
              <a:buChar char="§"/>
            </a:pPr>
            <a:r>
              <a:rPr lang="de-DE" sz="1600" dirty="0">
                <a:latin typeface="Sitka Banner" panose="02000505000000020004" pitchFamily="2" charset="0"/>
              </a:rPr>
              <a:t>Vergaberecht</a:t>
            </a:r>
          </a:p>
          <a:p>
            <a:pPr marL="285750" indent="-285750">
              <a:buFont typeface="Wingdings" panose="05000000000000000000" pitchFamily="2" charset="2"/>
              <a:buChar char="§"/>
            </a:pPr>
            <a:r>
              <a:rPr lang="de-DE" sz="1600" dirty="0">
                <a:latin typeface="Sitka Banner" panose="02000505000000020004" pitchFamily="2" charset="0"/>
              </a:rPr>
              <a:t>Umweltrecht</a:t>
            </a:r>
          </a:p>
          <a:p>
            <a:pPr marL="285750" indent="-285750">
              <a:buFont typeface="Wingdings" panose="05000000000000000000" pitchFamily="2" charset="2"/>
              <a:buChar char="§"/>
            </a:pPr>
            <a:r>
              <a:rPr lang="de-DE" sz="1600" dirty="0">
                <a:latin typeface="Sitka Banner" panose="02000505000000020004" pitchFamily="2" charset="0"/>
              </a:rPr>
              <a:t>Planungsrecht</a:t>
            </a:r>
          </a:p>
          <a:p>
            <a:pPr marL="285750" indent="-285750">
              <a:buFont typeface="Wingdings" panose="05000000000000000000" pitchFamily="2" charset="2"/>
              <a:buChar char="§"/>
            </a:pPr>
            <a:r>
              <a:rPr lang="de-DE" sz="1600" dirty="0">
                <a:latin typeface="Sitka Banner" panose="02000505000000020004" pitchFamily="2" charset="0"/>
              </a:rPr>
              <a:t>Recht der Digitalisierung</a:t>
            </a:r>
          </a:p>
          <a:p>
            <a:pPr marL="285750" indent="-285750">
              <a:buFont typeface="Wingdings" panose="05000000000000000000" pitchFamily="2" charset="2"/>
              <a:buChar char="§"/>
            </a:pPr>
            <a:r>
              <a:rPr lang="de-DE" sz="1600" dirty="0">
                <a:latin typeface="Sitka Banner" panose="02000505000000020004" pitchFamily="2" charset="0"/>
              </a:rPr>
              <a:t>Datenschutz- und Informationsrecht</a:t>
            </a:r>
          </a:p>
          <a:p>
            <a:endParaRPr lang="de-DE" sz="1400" dirty="0"/>
          </a:p>
          <a:p>
            <a:endParaRPr lang="de-DE" sz="1400" dirty="0"/>
          </a:p>
          <a:p>
            <a:endParaRPr lang="de-DE" dirty="0"/>
          </a:p>
        </p:txBody>
      </p:sp>
      <p:sp>
        <p:nvSpPr>
          <p:cNvPr id="14" name="Textfeld 13"/>
          <p:cNvSpPr txBox="1"/>
          <p:nvPr/>
        </p:nvSpPr>
        <p:spPr>
          <a:xfrm>
            <a:off x="2077579" y="5099915"/>
            <a:ext cx="2251994" cy="830997"/>
          </a:xfrm>
          <a:prstGeom prst="rect">
            <a:avLst/>
          </a:prstGeom>
          <a:noFill/>
        </p:spPr>
        <p:txBody>
          <a:bodyPr wrap="square" rtlCol="0">
            <a:spAutoFit/>
          </a:bodyPr>
          <a:lstStyle/>
          <a:p>
            <a:pPr marL="285750" indent="-285750">
              <a:buFont typeface="Wingdings" panose="05000000000000000000" pitchFamily="2" charset="2"/>
              <a:buChar char="§"/>
            </a:pPr>
            <a:r>
              <a:rPr lang="de-DE" sz="1600" dirty="0">
                <a:latin typeface="Sitka Banner" panose="02000505000000020004" pitchFamily="2" charset="0"/>
              </a:rPr>
              <a:t>Sozialrecht I</a:t>
            </a:r>
          </a:p>
          <a:p>
            <a:pPr marL="285750" indent="-285750">
              <a:buFont typeface="Wingdings" panose="05000000000000000000" pitchFamily="2" charset="2"/>
              <a:buChar char="§"/>
            </a:pPr>
            <a:r>
              <a:rPr lang="de-DE" sz="1600" dirty="0">
                <a:latin typeface="Sitka Banner" panose="02000505000000020004" pitchFamily="2" charset="0"/>
              </a:rPr>
              <a:t>Sozialrecht II</a:t>
            </a:r>
          </a:p>
          <a:p>
            <a:pPr marL="285750" indent="-285750">
              <a:buFont typeface="Wingdings" panose="05000000000000000000" pitchFamily="2" charset="2"/>
              <a:buChar char="§"/>
            </a:pPr>
            <a:r>
              <a:rPr lang="de-DE" sz="1600" dirty="0">
                <a:latin typeface="Sitka Banner" panose="02000505000000020004" pitchFamily="2" charset="0"/>
              </a:rPr>
              <a:t>Sozialrecht III</a:t>
            </a:r>
            <a:endParaRPr lang="de-DE" dirty="0"/>
          </a:p>
        </p:txBody>
      </p:sp>
      <p:sp>
        <p:nvSpPr>
          <p:cNvPr id="2" name="Textfeld 1">
            <a:extLst>
              <a:ext uri="{FF2B5EF4-FFF2-40B4-BE49-F238E27FC236}">
                <a16:creationId xmlns:a16="http://schemas.microsoft.com/office/drawing/2014/main" id="{27FFEAD5-D5FE-4184-BB39-E9D534F52CD4}"/>
              </a:ext>
            </a:extLst>
          </p:cNvPr>
          <p:cNvSpPr txBox="1"/>
          <p:nvPr/>
        </p:nvSpPr>
        <p:spPr>
          <a:xfrm>
            <a:off x="323850" y="260648"/>
            <a:ext cx="7632526" cy="461665"/>
          </a:xfrm>
          <a:prstGeom prst="rect">
            <a:avLst/>
          </a:prstGeom>
          <a:noFill/>
        </p:spPr>
        <p:txBody>
          <a:bodyPr wrap="square" rtlCol="0">
            <a:spAutoFit/>
          </a:bodyPr>
          <a:lstStyle/>
          <a:p>
            <a:r>
              <a:rPr lang="de-DE" sz="2400" dirty="0">
                <a:latin typeface="Copperplate Gothic Bold" panose="020E0705020206020404" pitchFamily="34" charset="0"/>
              </a:rPr>
              <a:t>Überblick - Spezialisierungsbereiche</a:t>
            </a:r>
          </a:p>
        </p:txBody>
      </p:sp>
    </p:spTree>
    <p:extLst>
      <p:ext uri="{BB962C8B-B14F-4D97-AF65-F5344CB8AC3E}">
        <p14:creationId xmlns:p14="http://schemas.microsoft.com/office/powerpoint/2010/main" val="118283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10" grpId="0"/>
      <p:bldP spid="11" grpId="0"/>
      <p:bldP spid="1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042497"/>
          </a:xfrm>
        </p:spPr>
        <p:txBody>
          <a:bodyPr/>
          <a:lstStyle/>
          <a:p>
            <a:r>
              <a:rPr lang="de-DE" sz="2400" dirty="0">
                <a:latin typeface="Copperplate Gothic Bold" panose="020E0705020206020404" pitchFamily="34" charset="0"/>
              </a:rPr>
              <a:t>Spezialisierungsbereich Steuerrecht</a:t>
            </a:r>
            <a:br>
              <a:rPr lang="de-DE" sz="2400" dirty="0">
                <a:latin typeface="Copperplate Gothic Bold" panose="020E0705020206020404" pitchFamily="34" charset="0"/>
              </a:rPr>
            </a:br>
            <a:r>
              <a:rPr lang="de-DE" sz="2400" dirty="0">
                <a:latin typeface="Copperplate Gothic Bold" panose="020E0705020206020404" pitchFamily="34" charset="0"/>
              </a:rPr>
              <a:t>Allgemeines Steuerrecht - Steuerrecht I</a:t>
            </a:r>
            <a:br>
              <a:rPr lang="de-DE" dirty="0"/>
            </a:br>
            <a:endParaRPr lang="de-DE" dirty="0"/>
          </a:p>
        </p:txBody>
      </p:sp>
      <p:sp>
        <p:nvSpPr>
          <p:cNvPr id="4" name="Fußzeilenplatzhalter 3"/>
          <p:cNvSpPr>
            <a:spLocks noGrp="1"/>
          </p:cNvSpPr>
          <p:nvPr>
            <p:ph type="ftr" sz="quarter" idx="10"/>
          </p:nvPr>
        </p:nvSpPr>
        <p:spPr/>
        <p:txBody>
          <a:bodyPr/>
          <a:lstStyle/>
          <a:p>
            <a:pPr>
              <a:defRPr/>
            </a:pPr>
            <a:endParaRPr lang="de-DE" altLang="de-DE" dirty="0"/>
          </a:p>
        </p:txBody>
      </p:sp>
      <p:sp>
        <p:nvSpPr>
          <p:cNvPr id="5" name="Foliennummernplatzhalter 4"/>
          <p:cNvSpPr>
            <a:spLocks noGrp="1"/>
          </p:cNvSpPr>
          <p:nvPr>
            <p:ph type="sldNum" sz="quarter" idx="11"/>
          </p:nvPr>
        </p:nvSpPr>
        <p:spPr/>
        <p:txBody>
          <a:bodyPr/>
          <a:lstStyle/>
          <a:p>
            <a:pPr>
              <a:defRPr/>
            </a:pPr>
            <a:fld id="{512D24CE-F9CE-4E2B-A1A2-0FF8EC028501}" type="slidenum">
              <a:rPr lang="de-DE" altLang="de-DE" smtClean="0"/>
              <a:pPr>
                <a:defRPr/>
              </a:pPr>
              <a:t>53</a:t>
            </a:fld>
            <a:endParaRPr lang="de-DE" altLang="de-DE"/>
          </a:p>
        </p:txBody>
      </p:sp>
      <p:pic>
        <p:nvPicPr>
          <p:cNvPr id="13" name="Inhaltsplatzhalter 12" descr="Münzen">
            <a:extLst>
              <a:ext uri="{FF2B5EF4-FFF2-40B4-BE49-F238E27FC236}">
                <a16:creationId xmlns:a16="http://schemas.microsoft.com/office/drawing/2014/main" id="{A8B5D2CD-D2DC-4244-9245-46CAEDCEB3CC}"/>
              </a:ext>
            </a:extLst>
          </p:cNvPr>
          <p:cNvPicPr>
            <a:picLocks noGrp="1" noChangeAspect="1"/>
          </p:cNvPicPr>
          <p:nvPr>
            <p:ph idx="1"/>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59632" y="4379183"/>
            <a:ext cx="1080120" cy="1080120"/>
          </a:xfrm>
        </p:spPr>
      </p:pic>
      <p:pic>
        <p:nvPicPr>
          <p:cNvPr id="15" name="Inhaltsplatzhalter 12" descr="Münzen">
            <a:extLst>
              <a:ext uri="{FF2B5EF4-FFF2-40B4-BE49-F238E27FC236}">
                <a16:creationId xmlns:a16="http://schemas.microsoft.com/office/drawing/2014/main" id="{9EB16DA4-6D00-466A-952A-CE3ED191C0B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auto">
          <a:xfrm>
            <a:off x="7092553" y="4379183"/>
            <a:ext cx="936104"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Inhaltsplatzhalter 12" descr="Münzen">
            <a:extLst>
              <a:ext uri="{FF2B5EF4-FFF2-40B4-BE49-F238E27FC236}">
                <a16:creationId xmlns:a16="http://schemas.microsoft.com/office/drawing/2014/main" id="{7DD344E0-6590-431A-BC31-AA1BDEEF089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auto">
          <a:xfrm>
            <a:off x="4101514" y="4199163"/>
            <a:ext cx="1440160"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ussdiagramm: Verbinder 13">
            <a:extLst>
              <a:ext uri="{FF2B5EF4-FFF2-40B4-BE49-F238E27FC236}">
                <a16:creationId xmlns:a16="http://schemas.microsoft.com/office/drawing/2014/main" id="{251EB249-247D-4B9A-B61D-1492BC2F2396}"/>
              </a:ext>
            </a:extLst>
          </p:cNvPr>
          <p:cNvSpPr/>
          <p:nvPr/>
        </p:nvSpPr>
        <p:spPr>
          <a:xfrm>
            <a:off x="827584" y="1916832"/>
            <a:ext cx="2133600" cy="2088232"/>
          </a:xfrm>
          <a:prstGeom prst="flowChartConnector">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extLst>
              <a:ext uri="{FF2B5EF4-FFF2-40B4-BE49-F238E27FC236}">
                <a16:creationId xmlns:a16="http://schemas.microsoft.com/office/drawing/2014/main" id="{9BE54AC6-F503-4293-B64E-DA2F85BB67C3}"/>
              </a:ext>
            </a:extLst>
          </p:cNvPr>
          <p:cNvSpPr txBox="1"/>
          <p:nvPr/>
        </p:nvSpPr>
        <p:spPr>
          <a:xfrm>
            <a:off x="948916" y="2760893"/>
            <a:ext cx="2106960" cy="400110"/>
          </a:xfrm>
          <a:prstGeom prst="rect">
            <a:avLst/>
          </a:prstGeom>
          <a:noFill/>
        </p:spPr>
        <p:txBody>
          <a:bodyPr wrap="square" rtlCol="0">
            <a:spAutoFit/>
          </a:bodyPr>
          <a:lstStyle/>
          <a:p>
            <a:r>
              <a:rPr lang="de-DE" sz="2000" dirty="0">
                <a:solidFill>
                  <a:schemeClr val="tx2">
                    <a:lumMod val="95000"/>
                    <a:lumOff val="5000"/>
                  </a:schemeClr>
                </a:solidFill>
              </a:rPr>
              <a:t>337,2 Mrd. EUR</a:t>
            </a:r>
          </a:p>
        </p:txBody>
      </p:sp>
      <p:sp>
        <p:nvSpPr>
          <p:cNvPr id="19" name="Textfeld 18">
            <a:extLst>
              <a:ext uri="{FF2B5EF4-FFF2-40B4-BE49-F238E27FC236}">
                <a16:creationId xmlns:a16="http://schemas.microsoft.com/office/drawing/2014/main" id="{E9CF1187-62CA-4579-B9DE-0DBF87BFBA59}"/>
              </a:ext>
            </a:extLst>
          </p:cNvPr>
          <p:cNvSpPr txBox="1"/>
          <p:nvPr/>
        </p:nvSpPr>
        <p:spPr>
          <a:xfrm>
            <a:off x="391850" y="5639323"/>
            <a:ext cx="2664296" cy="369332"/>
          </a:xfrm>
          <a:prstGeom prst="rect">
            <a:avLst/>
          </a:prstGeom>
          <a:noFill/>
        </p:spPr>
        <p:txBody>
          <a:bodyPr wrap="square" rtlCol="0">
            <a:spAutoFit/>
          </a:bodyPr>
          <a:lstStyle/>
          <a:p>
            <a:pPr algn="ctr"/>
            <a:r>
              <a:rPr lang="de-DE" dirty="0">
                <a:latin typeface="Algerian" panose="04020705040A02060702" pitchFamily="82" charset="0"/>
              </a:rPr>
              <a:t>Bund</a:t>
            </a:r>
          </a:p>
        </p:txBody>
      </p:sp>
      <p:sp>
        <p:nvSpPr>
          <p:cNvPr id="20" name="Flussdiagramm: Verbinder 19">
            <a:extLst>
              <a:ext uri="{FF2B5EF4-FFF2-40B4-BE49-F238E27FC236}">
                <a16:creationId xmlns:a16="http://schemas.microsoft.com/office/drawing/2014/main" id="{895CCB11-7826-416C-AADF-EBC8D53B7E4D}"/>
              </a:ext>
            </a:extLst>
          </p:cNvPr>
          <p:cNvSpPr/>
          <p:nvPr/>
        </p:nvSpPr>
        <p:spPr>
          <a:xfrm>
            <a:off x="3321224" y="1582147"/>
            <a:ext cx="2736304" cy="2664296"/>
          </a:xfrm>
          <a:prstGeom prst="flowChartConnector">
            <a:avLst/>
          </a:prstGeom>
          <a:solidFill>
            <a:schemeClr val="accent1">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a:extLst>
              <a:ext uri="{FF2B5EF4-FFF2-40B4-BE49-F238E27FC236}">
                <a16:creationId xmlns:a16="http://schemas.microsoft.com/office/drawing/2014/main" id="{6EC621B1-574A-4501-A09F-C1E4707AA96B}"/>
              </a:ext>
            </a:extLst>
          </p:cNvPr>
          <p:cNvSpPr txBox="1"/>
          <p:nvPr/>
        </p:nvSpPr>
        <p:spPr>
          <a:xfrm>
            <a:off x="3525450" y="2698874"/>
            <a:ext cx="2592288" cy="461665"/>
          </a:xfrm>
          <a:prstGeom prst="rect">
            <a:avLst/>
          </a:prstGeom>
          <a:noFill/>
        </p:spPr>
        <p:txBody>
          <a:bodyPr wrap="square" rtlCol="0">
            <a:spAutoFit/>
          </a:bodyPr>
          <a:lstStyle/>
          <a:p>
            <a:r>
              <a:rPr lang="de-DE" sz="2400" dirty="0">
                <a:solidFill>
                  <a:schemeClr val="tx2">
                    <a:lumMod val="95000"/>
                    <a:lumOff val="5000"/>
                  </a:schemeClr>
                </a:solidFill>
              </a:rPr>
              <a:t>384,5 Mrd. EUR</a:t>
            </a:r>
          </a:p>
        </p:txBody>
      </p:sp>
      <p:sp>
        <p:nvSpPr>
          <p:cNvPr id="22" name="Textfeld 21">
            <a:extLst>
              <a:ext uri="{FF2B5EF4-FFF2-40B4-BE49-F238E27FC236}">
                <a16:creationId xmlns:a16="http://schemas.microsoft.com/office/drawing/2014/main" id="{E1475206-2D45-48FB-82A1-45DD24234DFD}"/>
              </a:ext>
            </a:extLst>
          </p:cNvPr>
          <p:cNvSpPr txBox="1"/>
          <p:nvPr/>
        </p:nvSpPr>
        <p:spPr>
          <a:xfrm>
            <a:off x="3417438" y="5664479"/>
            <a:ext cx="2808312" cy="369332"/>
          </a:xfrm>
          <a:prstGeom prst="rect">
            <a:avLst/>
          </a:prstGeom>
          <a:noFill/>
        </p:spPr>
        <p:txBody>
          <a:bodyPr wrap="square" rtlCol="0">
            <a:spAutoFit/>
          </a:bodyPr>
          <a:lstStyle/>
          <a:p>
            <a:pPr algn="ctr"/>
            <a:r>
              <a:rPr lang="de-DE" dirty="0">
                <a:latin typeface="Algerian" panose="04020705040A02060702" pitchFamily="82" charset="0"/>
              </a:rPr>
              <a:t>Länder</a:t>
            </a:r>
          </a:p>
        </p:txBody>
      </p:sp>
      <p:sp>
        <p:nvSpPr>
          <p:cNvPr id="23" name="Flussdiagramm: Verbinder 22">
            <a:extLst>
              <a:ext uri="{FF2B5EF4-FFF2-40B4-BE49-F238E27FC236}">
                <a16:creationId xmlns:a16="http://schemas.microsoft.com/office/drawing/2014/main" id="{DFFBCC8F-F284-4A60-8A17-E31B9ACF996C}"/>
              </a:ext>
            </a:extLst>
          </p:cNvPr>
          <p:cNvSpPr/>
          <p:nvPr/>
        </p:nvSpPr>
        <p:spPr>
          <a:xfrm>
            <a:off x="6591064" y="2132857"/>
            <a:ext cx="1725352" cy="1649144"/>
          </a:xfrm>
          <a:prstGeom prst="flowChartConnector">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feld 23">
            <a:extLst>
              <a:ext uri="{FF2B5EF4-FFF2-40B4-BE49-F238E27FC236}">
                <a16:creationId xmlns:a16="http://schemas.microsoft.com/office/drawing/2014/main" id="{71608B39-40DE-468C-A403-D8A18BC852D4}"/>
              </a:ext>
            </a:extLst>
          </p:cNvPr>
          <p:cNvSpPr txBox="1"/>
          <p:nvPr/>
        </p:nvSpPr>
        <p:spPr>
          <a:xfrm>
            <a:off x="6591064" y="2752734"/>
            <a:ext cx="1882552" cy="353943"/>
          </a:xfrm>
          <a:prstGeom prst="rect">
            <a:avLst/>
          </a:prstGeom>
          <a:noFill/>
        </p:spPr>
        <p:txBody>
          <a:bodyPr wrap="square" rtlCol="0">
            <a:spAutoFit/>
          </a:bodyPr>
          <a:lstStyle/>
          <a:p>
            <a:r>
              <a:rPr lang="de-DE" sz="1700" dirty="0">
                <a:solidFill>
                  <a:schemeClr val="tx2">
                    <a:lumMod val="95000"/>
                    <a:lumOff val="5000"/>
                  </a:schemeClr>
                </a:solidFill>
              </a:rPr>
              <a:t>134,0 Mrd. EUR</a:t>
            </a:r>
          </a:p>
        </p:txBody>
      </p:sp>
      <p:sp>
        <p:nvSpPr>
          <p:cNvPr id="25" name="Textfeld 24">
            <a:extLst>
              <a:ext uri="{FF2B5EF4-FFF2-40B4-BE49-F238E27FC236}">
                <a16:creationId xmlns:a16="http://schemas.microsoft.com/office/drawing/2014/main" id="{1AB35C73-A64F-4109-BD65-320828CCD93D}"/>
              </a:ext>
            </a:extLst>
          </p:cNvPr>
          <p:cNvSpPr txBox="1"/>
          <p:nvPr/>
        </p:nvSpPr>
        <p:spPr>
          <a:xfrm>
            <a:off x="5940425" y="5642956"/>
            <a:ext cx="3240360" cy="369332"/>
          </a:xfrm>
          <a:prstGeom prst="rect">
            <a:avLst/>
          </a:prstGeom>
          <a:noFill/>
        </p:spPr>
        <p:txBody>
          <a:bodyPr wrap="square" rtlCol="0">
            <a:spAutoFit/>
          </a:bodyPr>
          <a:lstStyle/>
          <a:p>
            <a:pPr algn="ctr"/>
            <a:r>
              <a:rPr lang="de-DE" dirty="0">
                <a:latin typeface="Algerian" panose="04020705040A02060702" pitchFamily="82" charset="0"/>
              </a:rPr>
              <a:t>Gemeinden</a:t>
            </a:r>
          </a:p>
        </p:txBody>
      </p:sp>
      <p:sp>
        <p:nvSpPr>
          <p:cNvPr id="26" name="Textfeld 25">
            <a:extLst>
              <a:ext uri="{FF2B5EF4-FFF2-40B4-BE49-F238E27FC236}">
                <a16:creationId xmlns:a16="http://schemas.microsoft.com/office/drawing/2014/main" id="{EACC5C74-7BF0-4869-8C1D-170FE3FAB70A}"/>
              </a:ext>
            </a:extLst>
          </p:cNvPr>
          <p:cNvSpPr txBox="1"/>
          <p:nvPr/>
        </p:nvSpPr>
        <p:spPr>
          <a:xfrm>
            <a:off x="179512" y="6080953"/>
            <a:ext cx="4205944" cy="215444"/>
          </a:xfrm>
          <a:prstGeom prst="rect">
            <a:avLst/>
          </a:prstGeom>
          <a:noFill/>
        </p:spPr>
        <p:txBody>
          <a:bodyPr wrap="square" rtlCol="0">
            <a:spAutoFit/>
          </a:bodyPr>
          <a:lstStyle/>
          <a:p>
            <a:r>
              <a:rPr lang="de-DE" sz="800" dirty="0"/>
              <a:t>Quelle: https://www.destatis.de/DE/Themen/Staat/Steuern/Steuereinnahmen/_inhalt.html</a:t>
            </a:r>
          </a:p>
        </p:txBody>
      </p:sp>
      <p:sp>
        <p:nvSpPr>
          <p:cNvPr id="29" name="Textfeld 28">
            <a:extLst>
              <a:ext uri="{FF2B5EF4-FFF2-40B4-BE49-F238E27FC236}">
                <a16:creationId xmlns:a16="http://schemas.microsoft.com/office/drawing/2014/main" id="{1E000A7D-AFF3-4360-AEFE-7D71FB46D32D}"/>
              </a:ext>
            </a:extLst>
          </p:cNvPr>
          <p:cNvSpPr txBox="1"/>
          <p:nvPr/>
        </p:nvSpPr>
        <p:spPr>
          <a:xfrm>
            <a:off x="457200" y="1056984"/>
            <a:ext cx="4608512" cy="400110"/>
          </a:xfrm>
          <a:prstGeom prst="rect">
            <a:avLst/>
          </a:prstGeom>
          <a:noFill/>
        </p:spPr>
        <p:txBody>
          <a:bodyPr wrap="square" rtlCol="0">
            <a:spAutoFit/>
          </a:bodyPr>
          <a:lstStyle/>
          <a:p>
            <a:r>
              <a:rPr lang="de-DE" sz="2000" dirty="0">
                <a:latin typeface="Arial Black" panose="020B0A04020102020204" pitchFamily="34" charset="0"/>
              </a:rPr>
              <a:t>Steuereinnahmen 2022</a:t>
            </a:r>
          </a:p>
        </p:txBody>
      </p:sp>
    </p:spTree>
    <p:extLst>
      <p:ext uri="{BB962C8B-B14F-4D97-AF65-F5344CB8AC3E}">
        <p14:creationId xmlns:p14="http://schemas.microsoft.com/office/powerpoint/2010/main" val="19802842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p>
            <a:pPr>
              <a:defRPr/>
            </a:pPr>
            <a:endParaRPr lang="de-DE" altLang="de-DE" dirty="0"/>
          </a:p>
        </p:txBody>
      </p:sp>
      <p:sp>
        <p:nvSpPr>
          <p:cNvPr id="4" name="Foliennummernplatzhalter 3"/>
          <p:cNvSpPr>
            <a:spLocks noGrp="1"/>
          </p:cNvSpPr>
          <p:nvPr>
            <p:ph type="sldNum" sz="quarter" idx="11"/>
          </p:nvPr>
        </p:nvSpPr>
        <p:spPr/>
        <p:txBody>
          <a:bodyPr/>
          <a:lstStyle/>
          <a:p>
            <a:pPr>
              <a:defRPr/>
            </a:pPr>
            <a:fld id="{512D24CE-F9CE-4E2B-A1A2-0FF8EC028501}" type="slidenum">
              <a:rPr lang="de-DE" altLang="de-DE" smtClean="0"/>
              <a:pPr>
                <a:defRPr/>
              </a:pPr>
              <a:t>54</a:t>
            </a:fld>
            <a:endParaRPr lang="de-DE" altLang="de-DE"/>
          </a:p>
        </p:txBody>
      </p:sp>
      <p:sp>
        <p:nvSpPr>
          <p:cNvPr id="10" name="Ovale Legende 9"/>
          <p:cNvSpPr/>
          <p:nvPr/>
        </p:nvSpPr>
        <p:spPr>
          <a:xfrm>
            <a:off x="5172139" y="101294"/>
            <a:ext cx="3453561" cy="1632317"/>
          </a:xfrm>
          <a:prstGeom prst="wedgeEllipseCallout">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p:cNvSpPr txBox="1"/>
          <p:nvPr/>
        </p:nvSpPr>
        <p:spPr>
          <a:xfrm>
            <a:off x="5355436" y="240329"/>
            <a:ext cx="3086965" cy="1600438"/>
          </a:xfrm>
          <a:prstGeom prst="rect">
            <a:avLst/>
          </a:prstGeom>
          <a:noFill/>
        </p:spPr>
        <p:txBody>
          <a:bodyPr wrap="square" rtlCol="0">
            <a:spAutoFit/>
          </a:bodyPr>
          <a:lstStyle/>
          <a:p>
            <a:pPr algn="ctr"/>
            <a:r>
              <a:rPr lang="de-DE" sz="1600" dirty="0">
                <a:latin typeface="Rockwell Extra Bold" panose="02060903040505020403" pitchFamily="18" charset="0"/>
              </a:rPr>
              <a:t>Erneut Rekordeinnahme aus Hundesteuer:</a:t>
            </a:r>
          </a:p>
          <a:p>
            <a:pPr algn="ctr"/>
            <a:r>
              <a:rPr lang="de-DE" sz="1600" dirty="0">
                <a:latin typeface="Rockwell Extra Bold" panose="02060903040505020403" pitchFamily="18" charset="0"/>
              </a:rPr>
              <a:t>414 Mio. EUR im Jahr 2022</a:t>
            </a:r>
          </a:p>
          <a:p>
            <a:endParaRPr lang="de-DE" dirty="0"/>
          </a:p>
        </p:txBody>
      </p:sp>
      <p:graphicFrame>
        <p:nvGraphicFramePr>
          <p:cNvPr id="12" name="Inhaltsplatzhalter 8">
            <a:extLst>
              <a:ext uri="{FF2B5EF4-FFF2-40B4-BE49-F238E27FC236}">
                <a16:creationId xmlns:a16="http://schemas.microsoft.com/office/drawing/2014/main" id="{F314FACF-FCA5-49D6-8BF3-0F716ECE203B}"/>
              </a:ext>
            </a:extLst>
          </p:cNvPr>
          <p:cNvGraphicFramePr>
            <a:graphicFrameLocks noGrp="1"/>
          </p:cNvGraphicFramePr>
          <p:nvPr>
            <p:ph idx="1"/>
            <p:extLst/>
          </p:nvPr>
        </p:nvGraphicFramePr>
        <p:xfrm>
          <a:off x="369528" y="1832866"/>
          <a:ext cx="8229600" cy="404971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feld 5">
            <a:extLst>
              <a:ext uri="{FF2B5EF4-FFF2-40B4-BE49-F238E27FC236}">
                <a16:creationId xmlns:a16="http://schemas.microsoft.com/office/drawing/2014/main" id="{F0ECAF0F-F010-4E57-AD06-D16F3A0E10A3}"/>
              </a:ext>
            </a:extLst>
          </p:cNvPr>
          <p:cNvSpPr txBox="1"/>
          <p:nvPr/>
        </p:nvSpPr>
        <p:spPr>
          <a:xfrm>
            <a:off x="312491" y="6046575"/>
            <a:ext cx="4536182" cy="215444"/>
          </a:xfrm>
          <a:prstGeom prst="rect">
            <a:avLst/>
          </a:prstGeom>
          <a:noFill/>
        </p:spPr>
        <p:txBody>
          <a:bodyPr wrap="square" rtlCol="0">
            <a:spAutoFit/>
          </a:bodyPr>
          <a:lstStyle/>
          <a:p>
            <a:r>
              <a:rPr lang="de-DE" sz="800" dirty="0"/>
              <a:t>Quelle: https://www.destatis.de/DE/Themen/Staat/Steuern/Steuereinnahmen/_inhalt.html</a:t>
            </a:r>
          </a:p>
        </p:txBody>
      </p:sp>
      <p:sp>
        <p:nvSpPr>
          <p:cNvPr id="7" name="Textfeld 6">
            <a:extLst>
              <a:ext uri="{FF2B5EF4-FFF2-40B4-BE49-F238E27FC236}">
                <a16:creationId xmlns:a16="http://schemas.microsoft.com/office/drawing/2014/main" id="{4E4BF15E-F07D-403C-B6E5-F64BCE51B307}"/>
              </a:ext>
            </a:extLst>
          </p:cNvPr>
          <p:cNvSpPr txBox="1"/>
          <p:nvPr/>
        </p:nvSpPr>
        <p:spPr>
          <a:xfrm>
            <a:off x="323850" y="1268760"/>
            <a:ext cx="5328270" cy="615553"/>
          </a:xfrm>
          <a:prstGeom prst="rect">
            <a:avLst/>
          </a:prstGeom>
          <a:noFill/>
        </p:spPr>
        <p:txBody>
          <a:bodyPr wrap="square" rtlCol="0">
            <a:spAutoFit/>
          </a:bodyPr>
          <a:lstStyle/>
          <a:p>
            <a:r>
              <a:rPr lang="de-DE" sz="2000" dirty="0">
                <a:latin typeface="Arial Black" panose="020B0A04020102020204" pitchFamily="34" charset="0"/>
              </a:rPr>
              <a:t>Die ertragreichsten Steuern 2022 </a:t>
            </a:r>
          </a:p>
          <a:p>
            <a:r>
              <a:rPr lang="de-DE" sz="1400" dirty="0">
                <a:latin typeface="Arial Black" panose="020B0A04020102020204" pitchFamily="34" charset="0"/>
              </a:rPr>
              <a:t>in Mrd. EUR</a:t>
            </a:r>
          </a:p>
        </p:txBody>
      </p:sp>
    </p:spTree>
    <p:extLst>
      <p:ext uri="{BB962C8B-B14F-4D97-AF65-F5344CB8AC3E}">
        <p14:creationId xmlns:p14="http://schemas.microsoft.com/office/powerpoint/2010/main" val="3961264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850" y="-12577"/>
            <a:ext cx="8512175" cy="1143000"/>
          </a:xfrm>
        </p:spPr>
        <p:txBody>
          <a:bodyPr/>
          <a:lstStyle/>
          <a:p>
            <a:r>
              <a:rPr lang="de-DE" dirty="0">
                <a:latin typeface="Copperplate Gothic Bold" panose="020E0705020206020404" pitchFamily="34" charset="0"/>
              </a:rPr>
              <a:t>Besonderes Steuerrecht - Steuerrecht II</a:t>
            </a:r>
            <a:endParaRPr lang="de-DE" dirty="0"/>
          </a:p>
        </p:txBody>
      </p:sp>
      <p:sp>
        <p:nvSpPr>
          <p:cNvPr id="4" name="Fußzeilenplatzhalter 3"/>
          <p:cNvSpPr>
            <a:spLocks noGrp="1"/>
          </p:cNvSpPr>
          <p:nvPr>
            <p:ph type="ftr" sz="quarter" idx="10"/>
          </p:nvPr>
        </p:nvSpPr>
        <p:spPr/>
        <p:txBody>
          <a:bodyPr/>
          <a:lstStyle/>
          <a:p>
            <a:pPr>
              <a:defRPr/>
            </a:pPr>
            <a:endParaRPr lang="de-DE" altLang="de-DE" dirty="0"/>
          </a:p>
        </p:txBody>
      </p:sp>
      <p:sp>
        <p:nvSpPr>
          <p:cNvPr id="5" name="Foliennummernplatzhalter 4"/>
          <p:cNvSpPr>
            <a:spLocks noGrp="1"/>
          </p:cNvSpPr>
          <p:nvPr>
            <p:ph type="sldNum" sz="quarter" idx="11"/>
          </p:nvPr>
        </p:nvSpPr>
        <p:spPr/>
        <p:txBody>
          <a:bodyPr/>
          <a:lstStyle/>
          <a:p>
            <a:pPr>
              <a:defRPr/>
            </a:pPr>
            <a:fld id="{512D24CE-F9CE-4E2B-A1A2-0FF8EC028501}" type="slidenum">
              <a:rPr lang="de-DE" altLang="de-DE" smtClean="0"/>
              <a:pPr>
                <a:defRPr/>
              </a:pPr>
              <a:t>55</a:t>
            </a:fld>
            <a:endParaRPr lang="de-DE" altLang="de-DE"/>
          </a:p>
        </p:txBody>
      </p:sp>
      <p:graphicFrame>
        <p:nvGraphicFramePr>
          <p:cNvPr id="9" name="Inhaltsplatzhalter 8">
            <a:extLst>
              <a:ext uri="{FF2B5EF4-FFF2-40B4-BE49-F238E27FC236}">
                <a16:creationId xmlns:a16="http://schemas.microsoft.com/office/drawing/2014/main" id="{139617FB-33B6-46D3-80DF-A6AA225ACCE1}"/>
              </a:ext>
            </a:extLst>
          </p:cNvPr>
          <p:cNvGraphicFramePr>
            <a:graphicFrameLocks noGrp="1"/>
          </p:cNvGraphicFramePr>
          <p:nvPr>
            <p:ph idx="1"/>
            <p:extLst/>
          </p:nvPr>
        </p:nvGraphicFramePr>
        <p:xfrm>
          <a:off x="323850" y="1111559"/>
          <a:ext cx="8598422" cy="47657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Grafik 10" descr="Eheringe">
            <a:extLst>
              <a:ext uri="{FF2B5EF4-FFF2-40B4-BE49-F238E27FC236}">
                <a16:creationId xmlns:a16="http://schemas.microsoft.com/office/drawing/2014/main" id="{95AFBDC5-E1CF-478D-927E-FA1467C8270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99592" y="3260772"/>
            <a:ext cx="817240" cy="817240"/>
          </a:xfrm>
          <a:prstGeom prst="rect">
            <a:avLst/>
          </a:prstGeom>
        </p:spPr>
      </p:pic>
      <p:pic>
        <p:nvPicPr>
          <p:cNvPr id="13" name="Grafik 12" descr="Auto">
            <a:extLst>
              <a:ext uri="{FF2B5EF4-FFF2-40B4-BE49-F238E27FC236}">
                <a16:creationId xmlns:a16="http://schemas.microsoft.com/office/drawing/2014/main" id="{DCC2F94E-AE34-417C-A12E-94A58B48600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82405" y="1257545"/>
            <a:ext cx="563691" cy="563691"/>
          </a:xfrm>
          <a:prstGeom prst="rect">
            <a:avLst/>
          </a:prstGeom>
        </p:spPr>
      </p:pic>
      <p:pic>
        <p:nvPicPr>
          <p:cNvPr id="15" name="Grafik 14" descr="Straßenbahn">
            <a:extLst>
              <a:ext uri="{FF2B5EF4-FFF2-40B4-BE49-F238E27FC236}">
                <a16:creationId xmlns:a16="http://schemas.microsoft.com/office/drawing/2014/main" id="{820F6A01-6C23-4D07-BA76-896D23AF1DF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882405" y="2129285"/>
            <a:ext cx="450000" cy="450000"/>
          </a:xfrm>
          <a:prstGeom prst="rect">
            <a:avLst/>
          </a:prstGeom>
        </p:spPr>
      </p:pic>
      <p:pic>
        <p:nvPicPr>
          <p:cNvPr id="17" name="Grafik 16" descr="Radfahren">
            <a:extLst>
              <a:ext uri="{FF2B5EF4-FFF2-40B4-BE49-F238E27FC236}">
                <a16:creationId xmlns:a16="http://schemas.microsoft.com/office/drawing/2014/main" id="{AB1862BD-7B1B-42D6-BEB5-9CB01692F7EE}"/>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066274" y="1693415"/>
            <a:ext cx="450000" cy="450000"/>
          </a:xfrm>
          <a:prstGeom prst="rect">
            <a:avLst/>
          </a:prstGeom>
        </p:spPr>
      </p:pic>
      <p:pic>
        <p:nvPicPr>
          <p:cNvPr id="19" name="Grafik 18" descr="Gehen">
            <a:extLst>
              <a:ext uri="{FF2B5EF4-FFF2-40B4-BE49-F238E27FC236}">
                <a16:creationId xmlns:a16="http://schemas.microsoft.com/office/drawing/2014/main" id="{FF90B484-657A-4D6C-9ACA-C5FCD630862C}"/>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855083" y="1692789"/>
            <a:ext cx="289536" cy="289536"/>
          </a:xfrm>
          <a:prstGeom prst="rect">
            <a:avLst/>
          </a:prstGeom>
        </p:spPr>
      </p:pic>
      <p:pic>
        <p:nvPicPr>
          <p:cNvPr id="21" name="Grafik 20" descr="Pfeil: Leichte Kurve">
            <a:extLst>
              <a:ext uri="{FF2B5EF4-FFF2-40B4-BE49-F238E27FC236}">
                <a16:creationId xmlns:a16="http://schemas.microsoft.com/office/drawing/2014/main" id="{8F4F1E78-4BA6-48E0-9C1C-79F19311ABED}"/>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439812" y="1654314"/>
            <a:ext cx="489101" cy="489101"/>
          </a:xfrm>
          <a:prstGeom prst="rect">
            <a:avLst/>
          </a:prstGeom>
        </p:spPr>
      </p:pic>
      <p:pic>
        <p:nvPicPr>
          <p:cNvPr id="23" name="Grafik 22" descr="Aktenkoffer">
            <a:extLst>
              <a:ext uri="{FF2B5EF4-FFF2-40B4-BE49-F238E27FC236}">
                <a16:creationId xmlns:a16="http://schemas.microsoft.com/office/drawing/2014/main" id="{F096719D-4432-44A2-945B-F766D8554D84}"/>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858735" y="1607767"/>
            <a:ext cx="606011" cy="526118"/>
          </a:xfrm>
          <a:prstGeom prst="rect">
            <a:avLst/>
          </a:prstGeom>
        </p:spPr>
      </p:pic>
      <p:sp>
        <p:nvSpPr>
          <p:cNvPr id="24" name="Textfeld 23">
            <a:extLst>
              <a:ext uri="{FF2B5EF4-FFF2-40B4-BE49-F238E27FC236}">
                <a16:creationId xmlns:a16="http://schemas.microsoft.com/office/drawing/2014/main" id="{5215CD98-56EB-4FEE-B2A5-CE6454746175}"/>
              </a:ext>
            </a:extLst>
          </p:cNvPr>
          <p:cNvSpPr txBox="1"/>
          <p:nvPr/>
        </p:nvSpPr>
        <p:spPr>
          <a:xfrm>
            <a:off x="7426099" y="3078327"/>
            <a:ext cx="800258" cy="400110"/>
          </a:xfrm>
          <a:prstGeom prst="rect">
            <a:avLst/>
          </a:prstGeom>
          <a:noFill/>
        </p:spPr>
        <p:txBody>
          <a:bodyPr wrap="square" rtlCol="0">
            <a:spAutoFit/>
          </a:bodyPr>
          <a:lstStyle/>
          <a:p>
            <a:r>
              <a:rPr lang="de-DE" sz="2000" b="1" dirty="0">
                <a:latin typeface="Sitka Subheading" panose="02000505000000020004" pitchFamily="2" charset="0"/>
              </a:rPr>
              <a:t>19 %</a:t>
            </a:r>
          </a:p>
        </p:txBody>
      </p:sp>
      <p:sp>
        <p:nvSpPr>
          <p:cNvPr id="25" name="Textfeld 24">
            <a:extLst>
              <a:ext uri="{FF2B5EF4-FFF2-40B4-BE49-F238E27FC236}">
                <a16:creationId xmlns:a16="http://schemas.microsoft.com/office/drawing/2014/main" id="{3A739DD6-83EC-4F03-A2D4-2443AE21677A}"/>
              </a:ext>
            </a:extLst>
          </p:cNvPr>
          <p:cNvSpPr txBox="1"/>
          <p:nvPr/>
        </p:nvSpPr>
        <p:spPr>
          <a:xfrm>
            <a:off x="8166654" y="3593993"/>
            <a:ext cx="697898" cy="400110"/>
          </a:xfrm>
          <a:prstGeom prst="rect">
            <a:avLst/>
          </a:prstGeom>
          <a:noFill/>
        </p:spPr>
        <p:txBody>
          <a:bodyPr wrap="square" rtlCol="0">
            <a:spAutoFit/>
          </a:bodyPr>
          <a:lstStyle/>
          <a:p>
            <a:r>
              <a:rPr lang="de-DE" sz="2000" b="1" dirty="0">
                <a:latin typeface="Sitka Subheading" panose="02000505000000020004" pitchFamily="2" charset="0"/>
              </a:rPr>
              <a:t>7 %</a:t>
            </a:r>
          </a:p>
        </p:txBody>
      </p:sp>
      <p:pic>
        <p:nvPicPr>
          <p:cNvPr id="27" name="Grafik 26" descr="Einkaufswagen">
            <a:extLst>
              <a:ext uri="{FF2B5EF4-FFF2-40B4-BE49-F238E27FC236}">
                <a16:creationId xmlns:a16="http://schemas.microsoft.com/office/drawing/2014/main" id="{4B7BDD35-F1E6-4C5F-AAB1-AC7E6B94428A}"/>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245568" y="3373189"/>
            <a:ext cx="669490" cy="669490"/>
          </a:xfrm>
          <a:prstGeom prst="rect">
            <a:avLst/>
          </a:prstGeom>
        </p:spPr>
      </p:pic>
      <p:pic>
        <p:nvPicPr>
          <p:cNvPr id="29" name="Grafik 28" descr="Kellner">
            <a:extLst>
              <a:ext uri="{FF2B5EF4-FFF2-40B4-BE49-F238E27FC236}">
                <a16:creationId xmlns:a16="http://schemas.microsoft.com/office/drawing/2014/main" id="{2915E384-59C4-4D08-B53A-0985FCD7954F}"/>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098999" y="2997170"/>
            <a:ext cx="720082" cy="720082"/>
          </a:xfrm>
          <a:prstGeom prst="rect">
            <a:avLst/>
          </a:prstGeom>
        </p:spPr>
      </p:pic>
      <p:sp>
        <p:nvSpPr>
          <p:cNvPr id="30" name="Textfeld 29">
            <a:extLst>
              <a:ext uri="{FF2B5EF4-FFF2-40B4-BE49-F238E27FC236}">
                <a16:creationId xmlns:a16="http://schemas.microsoft.com/office/drawing/2014/main" id="{4169D227-8A5F-43C4-ADD3-5C6AE16AC43E}"/>
              </a:ext>
            </a:extLst>
          </p:cNvPr>
          <p:cNvSpPr txBox="1"/>
          <p:nvPr/>
        </p:nvSpPr>
        <p:spPr>
          <a:xfrm>
            <a:off x="2100247" y="2564137"/>
            <a:ext cx="2025431" cy="369332"/>
          </a:xfrm>
          <a:prstGeom prst="rect">
            <a:avLst/>
          </a:prstGeom>
          <a:noFill/>
        </p:spPr>
        <p:txBody>
          <a:bodyPr wrap="square" rtlCol="0">
            <a:spAutoFit/>
          </a:bodyPr>
          <a:lstStyle/>
          <a:p>
            <a:r>
              <a:rPr lang="de-DE" b="1" u="sng" dirty="0">
                <a:latin typeface="Arial Narrow" panose="020B0606020202030204" pitchFamily="34" charset="0"/>
              </a:rPr>
              <a:t>Pendlerpauschale</a:t>
            </a:r>
          </a:p>
        </p:txBody>
      </p:sp>
      <p:sp>
        <p:nvSpPr>
          <p:cNvPr id="31" name="Textfeld 30">
            <a:extLst>
              <a:ext uri="{FF2B5EF4-FFF2-40B4-BE49-F238E27FC236}">
                <a16:creationId xmlns:a16="http://schemas.microsoft.com/office/drawing/2014/main" id="{44F2FCC4-52BC-4591-8498-ACA002997D9D}"/>
              </a:ext>
            </a:extLst>
          </p:cNvPr>
          <p:cNvSpPr txBox="1"/>
          <p:nvPr/>
        </p:nvSpPr>
        <p:spPr>
          <a:xfrm>
            <a:off x="2168788" y="4334465"/>
            <a:ext cx="2122486" cy="369332"/>
          </a:xfrm>
          <a:prstGeom prst="rect">
            <a:avLst/>
          </a:prstGeom>
          <a:noFill/>
        </p:spPr>
        <p:txBody>
          <a:bodyPr wrap="square" rtlCol="0">
            <a:spAutoFit/>
          </a:bodyPr>
          <a:lstStyle/>
          <a:p>
            <a:r>
              <a:rPr lang="de-DE" b="1" u="sng" dirty="0">
                <a:latin typeface="Arial Narrow" panose="020B0606020202030204" pitchFamily="34" charset="0"/>
              </a:rPr>
              <a:t>Ehegattensplitting</a:t>
            </a:r>
          </a:p>
        </p:txBody>
      </p:sp>
      <p:pic>
        <p:nvPicPr>
          <p:cNvPr id="33" name="Grafik 32" descr="Tag">
            <a:extLst>
              <a:ext uri="{FF2B5EF4-FFF2-40B4-BE49-F238E27FC236}">
                <a16:creationId xmlns:a16="http://schemas.microsoft.com/office/drawing/2014/main" id="{B6F947D3-03BD-4D33-AB4E-9983725E40BF}"/>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7960815" y="3655349"/>
            <a:ext cx="344024" cy="344024"/>
          </a:xfrm>
          <a:prstGeom prst="rect">
            <a:avLst/>
          </a:prstGeom>
        </p:spPr>
      </p:pic>
      <p:pic>
        <p:nvPicPr>
          <p:cNvPr id="35" name="Grafik 34" descr="Tag">
            <a:extLst>
              <a:ext uri="{FF2B5EF4-FFF2-40B4-BE49-F238E27FC236}">
                <a16:creationId xmlns:a16="http://schemas.microsoft.com/office/drawing/2014/main" id="{3D5C9B8B-E1AC-43FA-A967-BD6044508FC7}"/>
              </a:ext>
            </a:extLst>
          </p:cNvPr>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7189682" y="3158279"/>
            <a:ext cx="354969" cy="290201"/>
          </a:xfrm>
          <a:prstGeom prst="rect">
            <a:avLst/>
          </a:prstGeom>
        </p:spPr>
      </p:pic>
      <p:sp>
        <p:nvSpPr>
          <p:cNvPr id="3" name="Textfeld 2">
            <a:extLst>
              <a:ext uri="{FF2B5EF4-FFF2-40B4-BE49-F238E27FC236}">
                <a16:creationId xmlns:a16="http://schemas.microsoft.com/office/drawing/2014/main" id="{27BE06DE-3807-4E01-8B42-4C58CACE650F}"/>
              </a:ext>
            </a:extLst>
          </p:cNvPr>
          <p:cNvSpPr txBox="1"/>
          <p:nvPr/>
        </p:nvSpPr>
        <p:spPr>
          <a:xfrm>
            <a:off x="5665991" y="2492896"/>
            <a:ext cx="1483518" cy="369332"/>
          </a:xfrm>
          <a:prstGeom prst="rect">
            <a:avLst/>
          </a:prstGeom>
          <a:noFill/>
        </p:spPr>
        <p:txBody>
          <a:bodyPr wrap="square" rtlCol="0">
            <a:spAutoFit/>
          </a:bodyPr>
          <a:lstStyle/>
          <a:p>
            <a:r>
              <a:rPr lang="de-DE" b="1" u="sng" dirty="0">
                <a:solidFill>
                  <a:srgbClr val="000000">
                    <a:lumMod val="95000"/>
                    <a:lumOff val="5000"/>
                  </a:srgbClr>
                </a:solidFill>
                <a:latin typeface="Arial Narrow" panose="020B0606020202030204" pitchFamily="34" charset="0"/>
              </a:rPr>
              <a:t>Umsatzsteuer</a:t>
            </a:r>
          </a:p>
        </p:txBody>
      </p:sp>
      <p:pic>
        <p:nvPicPr>
          <p:cNvPr id="7" name="Grafik 6" descr="Aktenkoffer">
            <a:extLst>
              <a:ext uri="{FF2B5EF4-FFF2-40B4-BE49-F238E27FC236}">
                <a16:creationId xmlns:a16="http://schemas.microsoft.com/office/drawing/2014/main" id="{628F1015-FEDF-4245-A92E-4B22A563339D}"/>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940425" y="4283460"/>
            <a:ext cx="817240" cy="817240"/>
          </a:xfrm>
          <a:prstGeom prst="rect">
            <a:avLst/>
          </a:prstGeom>
        </p:spPr>
      </p:pic>
      <p:sp>
        <p:nvSpPr>
          <p:cNvPr id="6" name="Textfeld 5"/>
          <p:cNvSpPr txBox="1"/>
          <p:nvPr/>
        </p:nvSpPr>
        <p:spPr>
          <a:xfrm>
            <a:off x="5564871" y="3924019"/>
            <a:ext cx="1778624" cy="400110"/>
          </a:xfrm>
          <a:prstGeom prst="rect">
            <a:avLst/>
          </a:prstGeom>
          <a:noFill/>
        </p:spPr>
        <p:txBody>
          <a:bodyPr wrap="square" rtlCol="0">
            <a:spAutoFit/>
          </a:bodyPr>
          <a:lstStyle/>
          <a:p>
            <a:r>
              <a:rPr lang="de-DE" sz="2000" b="1" dirty="0">
                <a:latin typeface="Sitka Subheading" panose="02000505000000020004" pitchFamily="2" charset="0"/>
              </a:rPr>
              <a:t>14 % – 45 %</a:t>
            </a:r>
          </a:p>
        </p:txBody>
      </p:sp>
    </p:spTree>
    <p:extLst>
      <p:ext uri="{BB962C8B-B14F-4D97-AF65-F5344CB8AC3E}">
        <p14:creationId xmlns:p14="http://schemas.microsoft.com/office/powerpoint/2010/main" val="26484147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60563A-4C4A-4A0B-907C-21AA14D47D3B}"/>
              </a:ext>
            </a:extLst>
          </p:cNvPr>
          <p:cNvSpPr>
            <a:spLocks noGrp="1"/>
          </p:cNvSpPr>
          <p:nvPr>
            <p:ph type="title"/>
          </p:nvPr>
        </p:nvSpPr>
        <p:spPr/>
        <p:txBody>
          <a:bodyPr/>
          <a:lstStyle/>
          <a:p>
            <a:r>
              <a:rPr lang="de-DE" sz="2400" dirty="0">
                <a:latin typeface="Copperplate Gothic Bold" panose="020E0705020206020404" pitchFamily="34" charset="0"/>
              </a:rPr>
              <a:t>Gründe für den Spezialisierungsbereich Steuerrecht</a:t>
            </a:r>
          </a:p>
        </p:txBody>
      </p:sp>
      <p:pic>
        <p:nvPicPr>
          <p:cNvPr id="5" name="Inhaltsplatzhalter 4" descr="Diplomrolle">
            <a:extLst>
              <a:ext uri="{FF2B5EF4-FFF2-40B4-BE49-F238E27FC236}">
                <a16:creationId xmlns:a16="http://schemas.microsoft.com/office/drawing/2014/main" id="{F8F564D8-54E3-445A-BD56-1C3102A79559}"/>
              </a:ext>
            </a:extLst>
          </p:cNvPr>
          <p:cNvPicPr>
            <a:picLocks noGrp="1" noChangeAspect="1"/>
          </p:cNvPicPr>
          <p:nvPr>
            <p:ph idx="1"/>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138" y="2796952"/>
            <a:ext cx="914400" cy="914400"/>
          </a:xfrm>
        </p:spPr>
      </p:pic>
      <p:pic>
        <p:nvPicPr>
          <p:cNvPr id="7" name="Grafik 6" descr="Büroarbeiter">
            <a:extLst>
              <a:ext uri="{FF2B5EF4-FFF2-40B4-BE49-F238E27FC236}">
                <a16:creationId xmlns:a16="http://schemas.microsoft.com/office/drawing/2014/main" id="{879F2EC3-EC75-4571-B2B7-7039D351EA0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75856" y="2708920"/>
            <a:ext cx="914400" cy="914400"/>
          </a:xfrm>
          <a:prstGeom prst="rect">
            <a:avLst/>
          </a:prstGeom>
        </p:spPr>
      </p:pic>
      <p:pic>
        <p:nvPicPr>
          <p:cNvPr id="9" name="Grafik 8" descr="Münzen">
            <a:extLst>
              <a:ext uri="{FF2B5EF4-FFF2-40B4-BE49-F238E27FC236}">
                <a16:creationId xmlns:a16="http://schemas.microsoft.com/office/drawing/2014/main" id="{139470A6-6EFE-492F-B2FA-12F8768BD31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14800" y="2708920"/>
            <a:ext cx="914400" cy="914400"/>
          </a:xfrm>
          <a:prstGeom prst="rect">
            <a:avLst/>
          </a:prstGeom>
        </p:spPr>
      </p:pic>
      <p:pic>
        <p:nvPicPr>
          <p:cNvPr id="11" name="Grafik 10" descr="Auto">
            <a:extLst>
              <a:ext uri="{FF2B5EF4-FFF2-40B4-BE49-F238E27FC236}">
                <a16:creationId xmlns:a16="http://schemas.microsoft.com/office/drawing/2014/main" id="{83FF6A75-066E-4423-9C24-3AA1397D24F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36296" y="2737926"/>
            <a:ext cx="914400" cy="914400"/>
          </a:xfrm>
          <a:prstGeom prst="rect">
            <a:avLst/>
          </a:prstGeom>
        </p:spPr>
      </p:pic>
      <p:sp>
        <p:nvSpPr>
          <p:cNvPr id="12" name="Textfeld 11">
            <a:extLst>
              <a:ext uri="{FF2B5EF4-FFF2-40B4-BE49-F238E27FC236}">
                <a16:creationId xmlns:a16="http://schemas.microsoft.com/office/drawing/2014/main" id="{AD730DB1-FFDD-470F-9626-8C10C0DCB2FC}"/>
              </a:ext>
            </a:extLst>
          </p:cNvPr>
          <p:cNvSpPr txBox="1"/>
          <p:nvPr/>
        </p:nvSpPr>
        <p:spPr>
          <a:xfrm>
            <a:off x="713182" y="3933056"/>
            <a:ext cx="2160240" cy="369332"/>
          </a:xfrm>
          <a:prstGeom prst="rect">
            <a:avLst/>
          </a:prstGeom>
          <a:noFill/>
        </p:spPr>
        <p:txBody>
          <a:bodyPr wrap="square" rtlCol="0">
            <a:spAutoFit/>
          </a:bodyPr>
          <a:lstStyle/>
          <a:p>
            <a:r>
              <a:rPr lang="de-DE" dirty="0">
                <a:latin typeface="Algerian" panose="04020705040A02060702" pitchFamily="82" charset="0"/>
              </a:rPr>
              <a:t>Examen</a:t>
            </a:r>
          </a:p>
        </p:txBody>
      </p:sp>
      <p:sp>
        <p:nvSpPr>
          <p:cNvPr id="13" name="Textfeld 12">
            <a:extLst>
              <a:ext uri="{FF2B5EF4-FFF2-40B4-BE49-F238E27FC236}">
                <a16:creationId xmlns:a16="http://schemas.microsoft.com/office/drawing/2014/main" id="{646EB613-8164-461E-A67C-CCC3F8E3283A}"/>
              </a:ext>
            </a:extLst>
          </p:cNvPr>
          <p:cNvSpPr txBox="1"/>
          <p:nvPr/>
        </p:nvSpPr>
        <p:spPr>
          <a:xfrm>
            <a:off x="2889802" y="3933056"/>
            <a:ext cx="3744416" cy="646331"/>
          </a:xfrm>
          <a:prstGeom prst="rect">
            <a:avLst/>
          </a:prstGeom>
          <a:noFill/>
        </p:spPr>
        <p:txBody>
          <a:bodyPr wrap="square" rtlCol="0">
            <a:spAutoFit/>
          </a:bodyPr>
          <a:lstStyle/>
          <a:p>
            <a:r>
              <a:rPr lang="de-DE" dirty="0">
                <a:latin typeface="Algerian" panose="04020705040A02060702" pitchFamily="82" charset="0"/>
              </a:rPr>
              <a:t>Karriere- und Verdienstmöglichkeiten</a:t>
            </a:r>
          </a:p>
        </p:txBody>
      </p:sp>
      <p:sp>
        <p:nvSpPr>
          <p:cNvPr id="14" name="Textfeld 13">
            <a:extLst>
              <a:ext uri="{FF2B5EF4-FFF2-40B4-BE49-F238E27FC236}">
                <a16:creationId xmlns:a16="http://schemas.microsoft.com/office/drawing/2014/main" id="{97A309B5-1B6A-4977-B950-474AB55495F6}"/>
              </a:ext>
            </a:extLst>
          </p:cNvPr>
          <p:cNvSpPr txBox="1"/>
          <p:nvPr/>
        </p:nvSpPr>
        <p:spPr>
          <a:xfrm>
            <a:off x="6634218" y="3933056"/>
            <a:ext cx="2406588" cy="369332"/>
          </a:xfrm>
          <a:prstGeom prst="rect">
            <a:avLst/>
          </a:prstGeom>
          <a:noFill/>
        </p:spPr>
        <p:txBody>
          <a:bodyPr wrap="square" rtlCol="0">
            <a:spAutoFit/>
          </a:bodyPr>
          <a:lstStyle/>
          <a:p>
            <a:r>
              <a:rPr lang="de-DE" dirty="0">
                <a:latin typeface="Algerian" panose="04020705040A02060702" pitchFamily="82" charset="0"/>
              </a:rPr>
              <a:t>Alltagsrelevanz</a:t>
            </a:r>
          </a:p>
        </p:txBody>
      </p:sp>
    </p:spTree>
    <p:extLst>
      <p:ext uri="{BB962C8B-B14F-4D97-AF65-F5344CB8AC3E}">
        <p14:creationId xmlns:p14="http://schemas.microsoft.com/office/powerpoint/2010/main" val="3728432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68313" y="1340768"/>
            <a:ext cx="7199312" cy="2376265"/>
          </a:xfrm>
        </p:spPr>
        <p:txBody>
          <a:bodyPr/>
          <a:lstStyle/>
          <a:p>
            <a:br>
              <a:rPr lang="de-DE" dirty="0"/>
            </a:br>
            <a:br>
              <a:rPr lang="de-DE" dirty="0"/>
            </a:br>
            <a:r>
              <a:rPr lang="de-DE" dirty="0"/>
              <a:t>Schwerpunktbereichsstudium</a:t>
            </a:r>
            <a:br>
              <a:rPr lang="de-DE" dirty="0"/>
            </a:br>
            <a:br>
              <a:rPr lang="de-DE" dirty="0"/>
            </a:br>
            <a:r>
              <a:rPr lang="de-DE" sz="4400" dirty="0"/>
              <a:t>Sozialrecht</a:t>
            </a:r>
            <a:br>
              <a:rPr lang="de-DE" sz="4400" dirty="0"/>
            </a:br>
            <a:br>
              <a:rPr lang="de-DE" dirty="0"/>
            </a:br>
            <a:endParaRPr lang="de-DE" dirty="0"/>
          </a:p>
        </p:txBody>
      </p:sp>
      <p:sp>
        <p:nvSpPr>
          <p:cNvPr id="2051" name="Rectangle 3"/>
          <p:cNvSpPr>
            <a:spLocks noGrp="1" noChangeArrowheads="1"/>
          </p:cNvSpPr>
          <p:nvPr>
            <p:ph type="subTitle" idx="1"/>
          </p:nvPr>
        </p:nvSpPr>
        <p:spPr>
          <a:xfrm>
            <a:off x="468313" y="4003674"/>
            <a:ext cx="4679950" cy="2017613"/>
          </a:xfrm>
        </p:spPr>
        <p:txBody>
          <a:bodyPr/>
          <a:lstStyle/>
          <a:p>
            <a:endParaRPr lang="de-DE" sz="1400" dirty="0"/>
          </a:p>
          <a:p>
            <a:endParaRPr lang="de-DE" sz="1400" dirty="0"/>
          </a:p>
          <a:p>
            <a:endParaRPr lang="de-DE" sz="1400" dirty="0"/>
          </a:p>
          <a:p>
            <a:r>
              <a:rPr lang="de-DE" sz="1400" dirty="0"/>
              <a:t>Dr. Dirk Bieresborn</a:t>
            </a:r>
          </a:p>
          <a:p>
            <a:r>
              <a:rPr lang="de-DE" sz="1400" dirty="0"/>
              <a:t>Richter am Bundessozialgericht</a:t>
            </a:r>
          </a:p>
          <a:p>
            <a:r>
              <a:rPr lang="de-DE" sz="1400" dirty="0"/>
              <a:t>Lehrbeauftragter an der Philipps-Universität Marburg</a:t>
            </a:r>
          </a:p>
        </p:txBody>
      </p:sp>
    </p:spTree>
    <p:extLst>
      <p:ext uri="{BB962C8B-B14F-4D97-AF65-F5344CB8AC3E}">
        <p14:creationId xmlns:p14="http://schemas.microsoft.com/office/powerpoint/2010/main" val="18919047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68313" y="1340768"/>
            <a:ext cx="7199312" cy="2376265"/>
          </a:xfrm>
        </p:spPr>
        <p:txBody>
          <a:bodyPr/>
          <a:lstStyle/>
          <a:p>
            <a:br>
              <a:rPr lang="de-DE" dirty="0"/>
            </a:br>
            <a:br>
              <a:rPr lang="de-DE" dirty="0"/>
            </a:br>
            <a:r>
              <a:rPr lang="de-DE" dirty="0"/>
              <a:t>Schwerpunktbereichsstudium</a:t>
            </a:r>
            <a:br>
              <a:rPr lang="de-DE" dirty="0"/>
            </a:br>
            <a:br>
              <a:rPr lang="de-DE" dirty="0"/>
            </a:br>
            <a:r>
              <a:rPr lang="de-DE" sz="4400" dirty="0"/>
              <a:t>Sozialrecht</a:t>
            </a:r>
            <a:br>
              <a:rPr lang="de-DE" sz="4400" dirty="0"/>
            </a:br>
            <a:br>
              <a:rPr lang="de-DE" dirty="0"/>
            </a:br>
            <a:endParaRPr lang="de-DE" dirty="0"/>
          </a:p>
        </p:txBody>
      </p:sp>
      <p:sp>
        <p:nvSpPr>
          <p:cNvPr id="2051" name="Rectangle 3"/>
          <p:cNvSpPr>
            <a:spLocks noGrp="1" noChangeArrowheads="1"/>
          </p:cNvSpPr>
          <p:nvPr>
            <p:ph type="subTitle" idx="1"/>
          </p:nvPr>
        </p:nvSpPr>
        <p:spPr>
          <a:xfrm>
            <a:off x="468313" y="4003674"/>
            <a:ext cx="4679950" cy="2017613"/>
          </a:xfrm>
        </p:spPr>
        <p:txBody>
          <a:bodyPr/>
          <a:lstStyle/>
          <a:p>
            <a:endParaRPr lang="de-DE" sz="1400" dirty="0"/>
          </a:p>
          <a:p>
            <a:endParaRPr lang="de-DE" sz="1400" dirty="0"/>
          </a:p>
          <a:p>
            <a:endParaRPr lang="de-DE" sz="1400" dirty="0"/>
          </a:p>
          <a:p>
            <a:r>
              <a:rPr lang="de-DE" sz="1400" dirty="0"/>
              <a:t>Prof. Dr. Henning Müller</a:t>
            </a:r>
          </a:p>
          <a:p>
            <a:r>
              <a:rPr lang="de-DE" sz="1400" dirty="0"/>
              <a:t>Direktor des </a:t>
            </a:r>
            <a:r>
              <a:rPr lang="de-DE" sz="1400"/>
              <a:t>Sozialgerichts Darmstadt</a:t>
            </a:r>
            <a:endParaRPr lang="de-DE" sz="1400" dirty="0"/>
          </a:p>
          <a:p>
            <a:r>
              <a:rPr lang="de-DE" sz="1400" dirty="0"/>
              <a:t>Lehrbeauftragter an der Philipps-Universität Marburg</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539552" y="404664"/>
            <a:ext cx="8280920" cy="5364311"/>
          </a:xfrm>
        </p:spPr>
        <p:txBody>
          <a:bodyPr/>
          <a:lstStyle/>
          <a:p>
            <a:r>
              <a:rPr lang="de-DE" cap="none" dirty="0"/>
              <a:t>Was ist eigentlich 			</a:t>
            </a:r>
            <a:r>
              <a:rPr lang="de-DE" sz="5400" cap="none" dirty="0">
                <a:solidFill>
                  <a:srgbClr val="1C4144"/>
                </a:solidFill>
              </a:rPr>
              <a:t>„Sozialrecht “ 	    </a:t>
            </a:r>
            <a:br>
              <a:rPr lang="de-DE" sz="5400" cap="none" dirty="0">
                <a:solidFill>
                  <a:srgbClr val="1C4144"/>
                </a:solidFill>
              </a:rPr>
            </a:br>
            <a:r>
              <a:rPr lang="de-DE" sz="9600" cap="none" dirty="0"/>
              <a:t>????      ????</a:t>
            </a:r>
            <a:br>
              <a:rPr lang="de-DE" sz="9600" cap="none" dirty="0"/>
            </a:br>
            <a:r>
              <a:rPr lang="de-DE" sz="9600" cap="none" dirty="0"/>
              <a:t>      </a:t>
            </a:r>
          </a:p>
        </p:txBody>
      </p:sp>
      <p:sp>
        <p:nvSpPr>
          <p:cNvPr id="7" name="Textplatzhalter 6"/>
          <p:cNvSpPr>
            <a:spLocks noGrp="1"/>
          </p:cNvSpPr>
          <p:nvPr>
            <p:ph type="body" idx="1"/>
          </p:nvPr>
        </p:nvSpPr>
        <p:spPr>
          <a:xfrm rot="10800000" flipV="1">
            <a:off x="5940424" y="5877272"/>
            <a:ext cx="2952054" cy="72008"/>
          </a:xfrm>
        </p:spPr>
        <p:txBody>
          <a:bodyPr/>
          <a:lstStyle/>
          <a:p>
            <a:endParaRPr lang="de-DE" sz="2800" dirty="0"/>
          </a:p>
        </p:txBody>
      </p:sp>
      <p:sp>
        <p:nvSpPr>
          <p:cNvPr id="4" name="Fußzeilenplatzhalter 3"/>
          <p:cNvSpPr>
            <a:spLocks noGrp="1"/>
          </p:cNvSpPr>
          <p:nvPr>
            <p:ph type="ftr" sz="quarter" idx="10"/>
          </p:nvPr>
        </p:nvSpPr>
        <p:spPr/>
        <p:txBody>
          <a:bodyPr/>
          <a:lstStyle/>
          <a:p>
            <a:endParaRPr lang="de-DE" dirty="0"/>
          </a:p>
        </p:txBody>
      </p:sp>
      <p:sp>
        <p:nvSpPr>
          <p:cNvPr id="5" name="Foliennummernplatzhalter 4"/>
          <p:cNvSpPr>
            <a:spLocks noGrp="1"/>
          </p:cNvSpPr>
          <p:nvPr>
            <p:ph type="sldNum" sz="quarter" idx="11"/>
          </p:nvPr>
        </p:nvSpPr>
        <p:spPr/>
        <p:txBody>
          <a:bodyPr/>
          <a:lstStyle/>
          <a:p>
            <a:fld id="{B050D051-6634-494B-95C3-2E3BAF7D98F4}" type="slidenum">
              <a:rPr lang="de-DE" smtClean="0"/>
              <a:pPr/>
              <a:t>59</a:t>
            </a:fld>
            <a:endParaRPr lang="de-DE"/>
          </a:p>
        </p:txBody>
      </p:sp>
      <p:sp>
        <p:nvSpPr>
          <p:cNvPr id="8" name="Textplatzhalter 6">
            <a:extLst>
              <a:ext uri="{FF2B5EF4-FFF2-40B4-BE49-F238E27FC236}">
                <a16:creationId xmlns:a16="http://schemas.microsoft.com/office/drawing/2014/main" id="{B9609735-21D8-4DAD-B3CB-D99D96AEF82F}"/>
              </a:ext>
            </a:extLst>
          </p:cNvPr>
          <p:cNvSpPr txBox="1">
            <a:spLocks/>
          </p:cNvSpPr>
          <p:nvPr/>
        </p:nvSpPr>
        <p:spPr bwMode="auto">
          <a:xfrm rot="10800000" flipV="1">
            <a:off x="5652118" y="5157192"/>
            <a:ext cx="3240362" cy="1075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marL="0" indent="0" algn="l" rtl="0" eaLnBrk="1" fontAlgn="base" hangingPunct="1">
              <a:spcBef>
                <a:spcPct val="20000"/>
              </a:spcBef>
              <a:spcAft>
                <a:spcPct val="0"/>
              </a:spcAft>
              <a:buNone/>
              <a:defRPr sz="2000">
                <a:solidFill>
                  <a:srgbClr val="000066"/>
                </a:solidFill>
                <a:latin typeface="+mn-lt"/>
                <a:ea typeface="+mn-ea"/>
                <a:cs typeface="+mn-cs"/>
              </a:defRPr>
            </a:lvl1pPr>
            <a:lvl2pPr marL="457200" indent="0" algn="l" rtl="0" eaLnBrk="1" fontAlgn="base" hangingPunct="1">
              <a:spcBef>
                <a:spcPct val="20000"/>
              </a:spcBef>
              <a:spcAft>
                <a:spcPct val="0"/>
              </a:spcAft>
              <a:buNone/>
              <a:defRPr sz="1800">
                <a:solidFill>
                  <a:srgbClr val="000066"/>
                </a:solidFill>
                <a:latin typeface="+mn-lt"/>
              </a:defRPr>
            </a:lvl2pPr>
            <a:lvl3pPr marL="914400" indent="0" algn="l" rtl="0" eaLnBrk="1" fontAlgn="base" hangingPunct="1">
              <a:spcBef>
                <a:spcPct val="20000"/>
              </a:spcBef>
              <a:spcAft>
                <a:spcPct val="0"/>
              </a:spcAft>
              <a:buNone/>
              <a:defRPr sz="1600">
                <a:solidFill>
                  <a:srgbClr val="000066"/>
                </a:solidFill>
                <a:latin typeface="+mn-lt"/>
              </a:defRPr>
            </a:lvl3pPr>
            <a:lvl4pPr marL="1371600" indent="0" algn="l" rtl="0" eaLnBrk="1" fontAlgn="base" hangingPunct="1">
              <a:spcBef>
                <a:spcPct val="20000"/>
              </a:spcBef>
              <a:spcAft>
                <a:spcPct val="0"/>
              </a:spcAft>
              <a:buNone/>
              <a:defRPr sz="1400">
                <a:solidFill>
                  <a:srgbClr val="000066"/>
                </a:solidFill>
                <a:latin typeface="+mn-lt"/>
              </a:defRPr>
            </a:lvl4pPr>
            <a:lvl5pPr marL="1828800" indent="0" algn="l" rtl="0" eaLnBrk="1" fontAlgn="base" hangingPunct="1">
              <a:spcBef>
                <a:spcPct val="20000"/>
              </a:spcBef>
              <a:spcAft>
                <a:spcPct val="0"/>
              </a:spcAft>
              <a:buNone/>
              <a:defRPr sz="1400">
                <a:solidFill>
                  <a:srgbClr val="000066"/>
                </a:solidFill>
                <a:latin typeface="+mn-lt"/>
              </a:defRPr>
            </a:lvl5pPr>
            <a:lvl6pPr marL="2286000" indent="0" algn="l" rtl="0" eaLnBrk="1" fontAlgn="base" hangingPunct="1">
              <a:spcBef>
                <a:spcPct val="20000"/>
              </a:spcBef>
              <a:spcAft>
                <a:spcPct val="0"/>
              </a:spcAft>
              <a:buNone/>
              <a:defRPr sz="1400">
                <a:solidFill>
                  <a:srgbClr val="000066"/>
                </a:solidFill>
                <a:latin typeface="+mn-lt"/>
              </a:defRPr>
            </a:lvl6pPr>
            <a:lvl7pPr marL="2743200" indent="0" algn="l" rtl="0" eaLnBrk="1" fontAlgn="base" hangingPunct="1">
              <a:spcBef>
                <a:spcPct val="20000"/>
              </a:spcBef>
              <a:spcAft>
                <a:spcPct val="0"/>
              </a:spcAft>
              <a:buNone/>
              <a:defRPr sz="1400">
                <a:solidFill>
                  <a:srgbClr val="000066"/>
                </a:solidFill>
                <a:latin typeface="+mn-lt"/>
              </a:defRPr>
            </a:lvl7pPr>
            <a:lvl8pPr marL="3200400" indent="0" algn="l" rtl="0" eaLnBrk="1" fontAlgn="base" hangingPunct="1">
              <a:spcBef>
                <a:spcPct val="20000"/>
              </a:spcBef>
              <a:spcAft>
                <a:spcPct val="0"/>
              </a:spcAft>
              <a:buNone/>
              <a:defRPr sz="1400">
                <a:solidFill>
                  <a:srgbClr val="000066"/>
                </a:solidFill>
                <a:latin typeface="+mn-lt"/>
              </a:defRPr>
            </a:lvl8pPr>
            <a:lvl9pPr marL="3657600" indent="0" algn="l" rtl="0" eaLnBrk="1" fontAlgn="base" hangingPunct="1">
              <a:spcBef>
                <a:spcPct val="20000"/>
              </a:spcBef>
              <a:spcAft>
                <a:spcPct val="0"/>
              </a:spcAft>
              <a:buNone/>
              <a:defRPr sz="1400">
                <a:solidFill>
                  <a:srgbClr val="000066"/>
                </a:solidFill>
                <a:latin typeface="+mn-lt"/>
              </a:defRPr>
            </a:lvl9pPr>
          </a:lstStyle>
          <a:p>
            <a:r>
              <a:rPr lang="de-DE" sz="2800" kern="0" dirty="0"/>
              <a:t>Beliebte Vorurteile</a:t>
            </a:r>
          </a:p>
        </p:txBody>
      </p:sp>
      <p:sp>
        <p:nvSpPr>
          <p:cNvPr id="11" name="Pfeil: nach rechts 10">
            <a:extLst>
              <a:ext uri="{FF2B5EF4-FFF2-40B4-BE49-F238E27FC236}">
                <a16:creationId xmlns:a16="http://schemas.microsoft.com/office/drawing/2014/main" id="{F33F359B-174C-4FA1-B471-767657AB76C4}"/>
              </a:ext>
            </a:extLst>
          </p:cNvPr>
          <p:cNvSpPr/>
          <p:nvPr/>
        </p:nvSpPr>
        <p:spPr>
          <a:xfrm>
            <a:off x="4824027" y="5640528"/>
            <a:ext cx="756083"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Grafik 1">
            <a:extLst>
              <a:ext uri="{FF2B5EF4-FFF2-40B4-BE49-F238E27FC236}">
                <a16:creationId xmlns:a16="http://schemas.microsoft.com/office/drawing/2014/main" id="{C4D5517D-9CFF-4822-B0F7-D99221FFBD22}"/>
              </a:ext>
            </a:extLst>
          </p:cNvPr>
          <p:cNvPicPr>
            <a:picLocks noChangeAspect="1"/>
          </p:cNvPicPr>
          <p:nvPr/>
        </p:nvPicPr>
        <p:blipFill>
          <a:blip r:embed="rId2"/>
          <a:stretch>
            <a:fillRect/>
          </a:stretch>
        </p:blipFill>
        <p:spPr>
          <a:xfrm>
            <a:off x="755576" y="1844824"/>
            <a:ext cx="4248472" cy="3924151"/>
          </a:xfrm>
          <a:prstGeom prst="rect">
            <a:avLst/>
          </a:prstGeom>
        </p:spPr>
      </p:pic>
    </p:spTree>
    <p:extLst>
      <p:ext uri="{BB962C8B-B14F-4D97-AF65-F5344CB8AC3E}">
        <p14:creationId xmlns:p14="http://schemas.microsoft.com/office/powerpoint/2010/main" val="304654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21919-B71C-4EFB-E17D-1486955AD74C}"/>
            </a:ext>
          </a:extLst>
        </p:cNvPr>
        <p:cNvGrpSpPr/>
        <p:nvPr/>
      </p:nvGrpSpPr>
      <p:grpSpPr>
        <a:xfrm>
          <a:off x="0" y="0"/>
          <a:ext cx="0" cy="0"/>
          <a:chOff x="0" y="0"/>
          <a:chExt cx="0" cy="0"/>
        </a:xfrm>
      </p:grpSpPr>
      <p:sp>
        <p:nvSpPr>
          <p:cNvPr id="19" name="Rechteck 18">
            <a:extLst>
              <a:ext uri="{FF2B5EF4-FFF2-40B4-BE49-F238E27FC236}">
                <a16:creationId xmlns:a16="http://schemas.microsoft.com/office/drawing/2014/main" id="{138D714D-6ED1-2C2F-7936-3CE842C2F30F}"/>
              </a:ext>
            </a:extLst>
          </p:cNvPr>
          <p:cNvSpPr/>
          <p:nvPr/>
        </p:nvSpPr>
        <p:spPr>
          <a:xfrm>
            <a:off x="0" y="1079"/>
            <a:ext cx="8809381" cy="1296144"/>
          </a:xfrm>
          <a:prstGeom prst="rect">
            <a:avLst/>
          </a:prstGeom>
          <a:solidFill>
            <a:srgbClr val="F0F3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53EBF9D1-6773-99AE-0BE4-7675725819E7}"/>
              </a:ext>
            </a:extLst>
          </p:cNvPr>
          <p:cNvSpPr/>
          <p:nvPr/>
        </p:nvSpPr>
        <p:spPr>
          <a:xfrm>
            <a:off x="8820472" y="1079"/>
            <a:ext cx="325114" cy="1296144"/>
          </a:xfrm>
          <a:prstGeom prst="rect">
            <a:avLst/>
          </a:prstGeom>
          <a:solidFill>
            <a:srgbClr val="95B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223D2CED-5F28-CB7B-6A2F-875D4B1DDCED}"/>
              </a:ext>
            </a:extLst>
          </p:cNvPr>
          <p:cNvSpPr/>
          <p:nvPr/>
        </p:nvSpPr>
        <p:spPr>
          <a:xfrm>
            <a:off x="1588" y="5030594"/>
            <a:ext cx="324000" cy="1296000"/>
          </a:xfrm>
          <a:prstGeom prst="rect">
            <a:avLst/>
          </a:prstGeom>
          <a:solidFill>
            <a:srgbClr val="95B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a:extLst>
              <a:ext uri="{FF2B5EF4-FFF2-40B4-BE49-F238E27FC236}">
                <a16:creationId xmlns:a16="http://schemas.microsoft.com/office/drawing/2014/main" id="{F386CCB2-244C-8D13-6BBB-187ED4B1F2CD}"/>
              </a:ext>
            </a:extLst>
          </p:cNvPr>
          <p:cNvSpPr/>
          <p:nvPr/>
        </p:nvSpPr>
        <p:spPr>
          <a:xfrm>
            <a:off x="1588" y="6337895"/>
            <a:ext cx="324000" cy="520105"/>
          </a:xfrm>
          <a:prstGeom prst="rect">
            <a:avLst/>
          </a:prstGeom>
          <a:solidFill>
            <a:srgbClr val="E3E8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4" name="Grafik 23" descr="PhUniMa_Logo_P.emf">
            <a:extLst>
              <a:ext uri="{FF2B5EF4-FFF2-40B4-BE49-F238E27FC236}">
                <a16:creationId xmlns:a16="http://schemas.microsoft.com/office/drawing/2014/main" id="{FBFC1BCE-71C4-B5DF-F3E7-EE467D314C18}"/>
              </a:ext>
            </a:extLst>
          </p:cNvPr>
          <p:cNvPicPr>
            <a:picLocks noChangeAspect="1"/>
          </p:cNvPicPr>
          <p:nvPr/>
        </p:nvPicPr>
        <p:blipFill>
          <a:blip r:embed="rId2" cstate="print"/>
          <a:stretch>
            <a:fillRect/>
          </a:stretch>
        </p:blipFill>
        <p:spPr>
          <a:xfrm>
            <a:off x="4139952" y="6438413"/>
            <a:ext cx="1087763" cy="374962"/>
          </a:xfrm>
          <a:prstGeom prst="rect">
            <a:avLst/>
          </a:prstGeom>
          <a:noFill/>
          <a:ln>
            <a:noFill/>
          </a:ln>
        </p:spPr>
      </p:pic>
      <p:sp>
        <p:nvSpPr>
          <p:cNvPr id="25" name="Ellipse 24">
            <a:extLst>
              <a:ext uri="{FF2B5EF4-FFF2-40B4-BE49-F238E27FC236}">
                <a16:creationId xmlns:a16="http://schemas.microsoft.com/office/drawing/2014/main" id="{E6B8FEF7-6B7B-17C8-E791-2364CE8957B9}"/>
              </a:ext>
            </a:extLst>
          </p:cNvPr>
          <p:cNvSpPr/>
          <p:nvPr/>
        </p:nvSpPr>
        <p:spPr>
          <a:xfrm>
            <a:off x="-5581128" y="-243408"/>
            <a:ext cx="6768752" cy="6768752"/>
          </a:xfrm>
          <a:prstGeom prst="ellipse">
            <a:avLst/>
          </a:prstGeom>
          <a:noFill/>
          <a:ln w="15240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Rectangle 2">
            <a:extLst>
              <a:ext uri="{FF2B5EF4-FFF2-40B4-BE49-F238E27FC236}">
                <a16:creationId xmlns:a16="http://schemas.microsoft.com/office/drawing/2014/main" id="{F26C44CB-24CA-48BA-16FA-A79F4DB9C93D}"/>
              </a:ext>
            </a:extLst>
          </p:cNvPr>
          <p:cNvSpPr txBox="1">
            <a:spLocks noChangeArrowheads="1"/>
          </p:cNvSpPr>
          <p:nvPr/>
        </p:nvSpPr>
        <p:spPr>
          <a:xfrm>
            <a:off x="323528" y="44624"/>
            <a:ext cx="8496944" cy="1152128"/>
          </a:xfrm>
          <a:prstGeom prst="rect">
            <a:avLst/>
          </a:prstGeom>
        </p:spPr>
        <p:txBody>
          <a:bodyPr vert="horz" wrap="square" lIns="91440" tIns="72000" rIns="91440" bIns="45720" rtlCol="0" anchor="ctr">
            <a:noAutofit/>
          </a:bodyPr>
          <a:lstStyle/>
          <a:p>
            <a:pPr lvl="0" algn="ctr">
              <a:lnSpc>
                <a:spcPct val="120000"/>
              </a:lnSpc>
              <a:defRPr/>
            </a:pPr>
            <a:r>
              <a:rPr lang="de-DE" sz="3200" dirty="0">
                <a:solidFill>
                  <a:srgbClr val="004A82"/>
                </a:solidFill>
                <a:latin typeface="Cambria" pitchFamily="18" charset="0"/>
                <a:ea typeface="+mj-ea"/>
                <a:cs typeface="+mj-cs"/>
              </a:rPr>
              <a:t>Bedingungen für ein gutes Examen</a:t>
            </a:r>
            <a:endParaRPr kumimoji="0" lang="de-DE" sz="3200" i="0" u="none" strike="noStrike" kern="1200" cap="none" spc="0" normalizeH="0" baseline="0" noProof="0" dirty="0">
              <a:ln>
                <a:noFill/>
              </a:ln>
              <a:solidFill>
                <a:srgbClr val="004A82"/>
              </a:solidFill>
              <a:effectLst/>
              <a:uLnTx/>
              <a:uFillTx/>
              <a:latin typeface="Cambria" pitchFamily="18" charset="0"/>
              <a:ea typeface="+mj-ea"/>
              <a:cs typeface="+mj-cs"/>
            </a:endParaRPr>
          </a:p>
        </p:txBody>
      </p:sp>
      <p:sp>
        <p:nvSpPr>
          <p:cNvPr id="26" name="Ellipse 25">
            <a:extLst>
              <a:ext uri="{FF2B5EF4-FFF2-40B4-BE49-F238E27FC236}">
                <a16:creationId xmlns:a16="http://schemas.microsoft.com/office/drawing/2014/main" id="{CF60A884-16D3-A06F-59B8-C326E13400E9}"/>
              </a:ext>
            </a:extLst>
          </p:cNvPr>
          <p:cNvSpPr/>
          <p:nvPr/>
        </p:nvSpPr>
        <p:spPr>
          <a:xfrm>
            <a:off x="1043608" y="-4851920"/>
            <a:ext cx="8784976" cy="8496944"/>
          </a:xfrm>
          <a:prstGeom prst="ellipse">
            <a:avLst/>
          </a:prstGeom>
          <a:noFill/>
          <a:ln w="152400">
            <a:solidFill>
              <a:schemeClr val="bg1">
                <a:alpha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2" name="Gruppieren 11">
            <a:extLst>
              <a:ext uri="{FF2B5EF4-FFF2-40B4-BE49-F238E27FC236}">
                <a16:creationId xmlns:a16="http://schemas.microsoft.com/office/drawing/2014/main" id="{CE790751-AA44-9D3A-3733-2E7C327F9B0D}"/>
              </a:ext>
            </a:extLst>
          </p:cNvPr>
          <p:cNvGrpSpPr/>
          <p:nvPr/>
        </p:nvGrpSpPr>
        <p:grpSpPr>
          <a:xfrm>
            <a:off x="1057052" y="2163054"/>
            <a:ext cx="1995140" cy="659835"/>
            <a:chOff x="1057052" y="2121093"/>
            <a:chExt cx="1995140" cy="659835"/>
          </a:xfrm>
        </p:grpSpPr>
        <p:sp>
          <p:nvSpPr>
            <p:cNvPr id="58" name="Footer Text">
              <a:extLst>
                <a:ext uri="{FF2B5EF4-FFF2-40B4-BE49-F238E27FC236}">
                  <a16:creationId xmlns:a16="http://schemas.microsoft.com/office/drawing/2014/main" id="{374D0891-E8EF-6336-C137-37EAB1DBD029}"/>
                </a:ext>
              </a:extLst>
            </p:cNvPr>
            <p:cNvSpPr txBox="1"/>
            <p:nvPr/>
          </p:nvSpPr>
          <p:spPr>
            <a:xfrm>
              <a:off x="1057052" y="2411596"/>
              <a:ext cx="1995139" cy="369332"/>
            </a:xfrm>
            <a:prstGeom prst="rect">
              <a:avLst/>
            </a:prstGeom>
            <a:noFill/>
          </p:spPr>
          <p:txBody>
            <a:bodyPr wrap="square" lIns="0" tIns="0" rIns="0" bIns="0" rtlCol="0">
              <a:spAutoFit/>
            </a:bodyPr>
            <a:lstStyle/>
            <a:p>
              <a:pPr marL="0" algn="r" defTabSz="914400" rtl="0" eaLnBrk="1" latinLnBrk="0" hangingPunct="1"/>
              <a:r>
                <a:rPr lang="de-DE" sz="1200" dirty="0">
                  <a:solidFill>
                    <a:schemeClr val="tx1">
                      <a:lumMod val="50000"/>
                      <a:lumOff val="50000"/>
                    </a:schemeClr>
                  </a:solidFill>
                  <a:latin typeface="Cambria" panose="02040503050406030204" pitchFamily="18" charset="0"/>
                </a:rPr>
                <a:t>Anleitung und Begleitung bei dem Weg zur Zielerreichung</a:t>
              </a:r>
            </a:p>
          </p:txBody>
        </p:sp>
        <p:sp>
          <p:nvSpPr>
            <p:cNvPr id="59" name="TextBox 41">
              <a:extLst>
                <a:ext uri="{FF2B5EF4-FFF2-40B4-BE49-F238E27FC236}">
                  <a16:creationId xmlns:a16="http://schemas.microsoft.com/office/drawing/2014/main" id="{A3D04A9F-0324-AB98-2BC7-6F6E980A3800}"/>
                </a:ext>
              </a:extLst>
            </p:cNvPr>
            <p:cNvSpPr txBox="1"/>
            <p:nvPr/>
          </p:nvSpPr>
          <p:spPr>
            <a:xfrm>
              <a:off x="2091415" y="2121093"/>
              <a:ext cx="960777" cy="246221"/>
            </a:xfrm>
            <a:prstGeom prst="rect">
              <a:avLst/>
            </a:prstGeom>
            <a:noFill/>
          </p:spPr>
          <p:txBody>
            <a:bodyPr wrap="none" lIns="0" tIns="0" rIns="0" bIns="0" rtlCol="0" anchor="ctr">
              <a:spAutoFit/>
            </a:bodyPr>
            <a:lstStyle/>
            <a:p>
              <a:pPr algn="r"/>
              <a:r>
                <a:rPr lang="de-DE" sz="1600" b="1" dirty="0">
                  <a:solidFill>
                    <a:schemeClr val="accent4"/>
                  </a:solidFill>
                  <a:latin typeface="Cambria" panose="02040503050406030204" pitchFamily="18" charset="0"/>
                </a:rPr>
                <a:t>Sicherheit</a:t>
              </a:r>
            </a:p>
          </p:txBody>
        </p:sp>
      </p:grpSp>
      <p:grpSp>
        <p:nvGrpSpPr>
          <p:cNvPr id="69" name="Group 51">
            <a:extLst>
              <a:ext uri="{FF2B5EF4-FFF2-40B4-BE49-F238E27FC236}">
                <a16:creationId xmlns:a16="http://schemas.microsoft.com/office/drawing/2014/main" id="{481E649D-6E36-2DE5-CAAE-2CF0908497EF}"/>
              </a:ext>
            </a:extLst>
          </p:cNvPr>
          <p:cNvGrpSpPr/>
          <p:nvPr/>
        </p:nvGrpSpPr>
        <p:grpSpPr>
          <a:xfrm>
            <a:off x="1762365" y="4910248"/>
            <a:ext cx="2287091" cy="360913"/>
            <a:chOff x="844734" y="1892961"/>
            <a:chExt cx="2287091" cy="360913"/>
          </a:xfrm>
        </p:grpSpPr>
        <p:sp>
          <p:nvSpPr>
            <p:cNvPr id="70" name="Footer Text">
              <a:extLst>
                <a:ext uri="{FF2B5EF4-FFF2-40B4-BE49-F238E27FC236}">
                  <a16:creationId xmlns:a16="http://schemas.microsoft.com/office/drawing/2014/main" id="{42E28B62-F5AC-2C20-FBF7-89CA4E71D329}"/>
                </a:ext>
              </a:extLst>
            </p:cNvPr>
            <p:cNvSpPr txBox="1"/>
            <p:nvPr/>
          </p:nvSpPr>
          <p:spPr>
            <a:xfrm>
              <a:off x="844734" y="2099986"/>
              <a:ext cx="2287091" cy="153888"/>
            </a:xfrm>
            <a:prstGeom prst="rect">
              <a:avLst/>
            </a:prstGeom>
            <a:noFill/>
          </p:spPr>
          <p:txBody>
            <a:bodyPr wrap="square" lIns="0" tIns="0" rIns="0" bIns="0" rtlCol="0">
              <a:spAutoFit/>
            </a:bodyPr>
            <a:lstStyle/>
            <a:p>
              <a:pPr marL="0" algn="l" defTabSz="914400" rtl="0" eaLnBrk="1" latinLnBrk="0" hangingPunct="1"/>
              <a:endParaRPr lang="de-DE" sz="1000" dirty="0">
                <a:solidFill>
                  <a:schemeClr val="tx1">
                    <a:lumMod val="50000"/>
                    <a:lumOff val="50000"/>
                  </a:schemeClr>
                </a:solidFill>
              </a:endParaRPr>
            </a:p>
          </p:txBody>
        </p:sp>
        <p:sp>
          <p:nvSpPr>
            <p:cNvPr id="71" name="TextBox 53">
              <a:extLst>
                <a:ext uri="{FF2B5EF4-FFF2-40B4-BE49-F238E27FC236}">
                  <a16:creationId xmlns:a16="http://schemas.microsoft.com/office/drawing/2014/main" id="{6BAD404C-09D9-E561-F5B0-3A21E39BD22A}"/>
                </a:ext>
              </a:extLst>
            </p:cNvPr>
            <p:cNvSpPr txBox="1"/>
            <p:nvPr/>
          </p:nvSpPr>
          <p:spPr>
            <a:xfrm>
              <a:off x="1305428" y="1892961"/>
              <a:ext cx="1826397" cy="246221"/>
            </a:xfrm>
            <a:prstGeom prst="rect">
              <a:avLst/>
            </a:prstGeom>
            <a:noFill/>
          </p:spPr>
          <p:txBody>
            <a:bodyPr wrap="none" lIns="0" tIns="0" rIns="0" bIns="0" rtlCol="0" anchor="ctr">
              <a:spAutoFit/>
            </a:bodyPr>
            <a:lstStyle/>
            <a:p>
              <a:pPr algn="r"/>
              <a:r>
                <a:rPr lang="de-DE" sz="1600" b="1" dirty="0">
                  <a:solidFill>
                    <a:schemeClr val="accent3"/>
                  </a:solidFill>
                  <a:latin typeface="Cambria" panose="02040503050406030204" pitchFamily="18" charset="0"/>
                </a:rPr>
                <a:t>Gemeinsam vor Ort</a:t>
              </a:r>
            </a:p>
          </p:txBody>
        </p:sp>
      </p:grpSp>
      <p:grpSp>
        <p:nvGrpSpPr>
          <p:cNvPr id="2" name="Gruppieren 1">
            <a:extLst>
              <a:ext uri="{FF2B5EF4-FFF2-40B4-BE49-F238E27FC236}">
                <a16:creationId xmlns:a16="http://schemas.microsoft.com/office/drawing/2014/main" id="{7CD83364-7711-F261-D122-87FB095BCD57}"/>
              </a:ext>
            </a:extLst>
          </p:cNvPr>
          <p:cNvGrpSpPr/>
          <p:nvPr/>
        </p:nvGrpSpPr>
        <p:grpSpPr>
          <a:xfrm>
            <a:off x="2514600" y="3025489"/>
            <a:ext cx="4114800" cy="2821736"/>
            <a:chOff x="2514600" y="3025489"/>
            <a:chExt cx="4114800" cy="2821736"/>
          </a:xfrm>
        </p:grpSpPr>
        <p:sp>
          <p:nvSpPr>
            <p:cNvPr id="30" name="Freeform 5">
              <a:extLst>
                <a:ext uri="{FF2B5EF4-FFF2-40B4-BE49-F238E27FC236}">
                  <a16:creationId xmlns:a16="http://schemas.microsoft.com/office/drawing/2014/main" id="{D7DFA009-AA09-5C91-0DF7-D1F520C4C0BD}"/>
                </a:ext>
              </a:extLst>
            </p:cNvPr>
            <p:cNvSpPr>
              <a:spLocks/>
            </p:cNvSpPr>
            <p:nvPr/>
          </p:nvSpPr>
          <p:spPr bwMode="auto">
            <a:xfrm>
              <a:off x="3715987" y="3025489"/>
              <a:ext cx="1722591" cy="2615000"/>
            </a:xfrm>
            <a:custGeom>
              <a:avLst/>
              <a:gdLst/>
              <a:ahLst/>
              <a:cxnLst>
                <a:cxn ang="0">
                  <a:pos x="259" y="903"/>
                </a:cxn>
                <a:cxn ang="0">
                  <a:pos x="259" y="811"/>
                </a:cxn>
                <a:cxn ang="0">
                  <a:pos x="245" y="674"/>
                </a:cxn>
                <a:cxn ang="0">
                  <a:pos x="269" y="516"/>
                </a:cxn>
                <a:cxn ang="0">
                  <a:pos x="153" y="458"/>
                </a:cxn>
                <a:cxn ang="0">
                  <a:pos x="23" y="351"/>
                </a:cxn>
                <a:cxn ang="0">
                  <a:pos x="129" y="432"/>
                </a:cxn>
                <a:cxn ang="0">
                  <a:pos x="269" y="470"/>
                </a:cxn>
                <a:cxn ang="0">
                  <a:pos x="253" y="359"/>
                </a:cxn>
                <a:cxn ang="0">
                  <a:pos x="146" y="351"/>
                </a:cxn>
                <a:cxn ang="0">
                  <a:pos x="245" y="343"/>
                </a:cxn>
                <a:cxn ang="0">
                  <a:pos x="185" y="249"/>
                </a:cxn>
                <a:cxn ang="0">
                  <a:pos x="0" y="223"/>
                </a:cxn>
                <a:cxn ang="0">
                  <a:pos x="259" y="301"/>
                </a:cxn>
                <a:cxn ang="0">
                  <a:pos x="315" y="0"/>
                </a:cxn>
                <a:cxn ang="0">
                  <a:pos x="279" y="279"/>
                </a:cxn>
                <a:cxn ang="0">
                  <a:pos x="395" y="211"/>
                </a:cxn>
                <a:cxn ang="0">
                  <a:pos x="297" y="285"/>
                </a:cxn>
                <a:cxn ang="0">
                  <a:pos x="297" y="385"/>
                </a:cxn>
                <a:cxn ang="0">
                  <a:pos x="307" y="460"/>
                </a:cxn>
                <a:cxn ang="0">
                  <a:pos x="431" y="413"/>
                </a:cxn>
                <a:cxn ang="0">
                  <a:pos x="549" y="273"/>
                </a:cxn>
                <a:cxn ang="0">
                  <a:pos x="457" y="423"/>
                </a:cxn>
                <a:cxn ang="0">
                  <a:pos x="317" y="500"/>
                </a:cxn>
                <a:cxn ang="0">
                  <a:pos x="307" y="568"/>
                </a:cxn>
                <a:cxn ang="0">
                  <a:pos x="297" y="650"/>
                </a:cxn>
                <a:cxn ang="0">
                  <a:pos x="313" y="747"/>
                </a:cxn>
                <a:cxn ang="0">
                  <a:pos x="361" y="903"/>
                </a:cxn>
                <a:cxn ang="0">
                  <a:pos x="259" y="903"/>
                </a:cxn>
              </a:cxnLst>
              <a:rect l="0" t="0" r="r" b="b"/>
              <a:pathLst>
                <a:path w="593" h="903">
                  <a:moveTo>
                    <a:pt x="259" y="903"/>
                  </a:moveTo>
                  <a:cubicBezTo>
                    <a:pt x="259" y="903"/>
                    <a:pt x="273" y="874"/>
                    <a:pt x="259" y="811"/>
                  </a:cubicBezTo>
                  <a:cubicBezTo>
                    <a:pt x="251" y="777"/>
                    <a:pt x="229" y="723"/>
                    <a:pt x="245" y="674"/>
                  </a:cubicBezTo>
                  <a:cubicBezTo>
                    <a:pt x="257" y="636"/>
                    <a:pt x="269" y="548"/>
                    <a:pt x="269" y="516"/>
                  </a:cubicBezTo>
                  <a:cubicBezTo>
                    <a:pt x="269" y="516"/>
                    <a:pt x="247" y="474"/>
                    <a:pt x="153" y="458"/>
                  </a:cubicBezTo>
                  <a:cubicBezTo>
                    <a:pt x="59" y="442"/>
                    <a:pt x="23" y="375"/>
                    <a:pt x="23" y="351"/>
                  </a:cubicBezTo>
                  <a:cubicBezTo>
                    <a:pt x="23" y="351"/>
                    <a:pt x="21" y="411"/>
                    <a:pt x="129" y="432"/>
                  </a:cubicBezTo>
                  <a:cubicBezTo>
                    <a:pt x="129" y="432"/>
                    <a:pt x="235" y="454"/>
                    <a:pt x="269" y="470"/>
                  </a:cubicBezTo>
                  <a:cubicBezTo>
                    <a:pt x="269" y="470"/>
                    <a:pt x="269" y="393"/>
                    <a:pt x="253" y="359"/>
                  </a:cubicBezTo>
                  <a:cubicBezTo>
                    <a:pt x="253" y="359"/>
                    <a:pt x="219" y="309"/>
                    <a:pt x="146" y="351"/>
                  </a:cubicBezTo>
                  <a:cubicBezTo>
                    <a:pt x="146" y="351"/>
                    <a:pt x="195" y="307"/>
                    <a:pt x="245" y="343"/>
                  </a:cubicBezTo>
                  <a:cubicBezTo>
                    <a:pt x="245" y="343"/>
                    <a:pt x="245" y="299"/>
                    <a:pt x="185" y="249"/>
                  </a:cubicBezTo>
                  <a:cubicBezTo>
                    <a:pt x="185" y="249"/>
                    <a:pt x="123" y="199"/>
                    <a:pt x="0" y="223"/>
                  </a:cubicBezTo>
                  <a:cubicBezTo>
                    <a:pt x="0" y="223"/>
                    <a:pt x="175" y="173"/>
                    <a:pt x="259" y="301"/>
                  </a:cubicBezTo>
                  <a:cubicBezTo>
                    <a:pt x="259" y="301"/>
                    <a:pt x="229" y="92"/>
                    <a:pt x="315" y="0"/>
                  </a:cubicBezTo>
                  <a:cubicBezTo>
                    <a:pt x="315" y="0"/>
                    <a:pt x="245" y="58"/>
                    <a:pt x="279" y="279"/>
                  </a:cubicBezTo>
                  <a:cubicBezTo>
                    <a:pt x="279" y="279"/>
                    <a:pt x="337" y="209"/>
                    <a:pt x="395" y="211"/>
                  </a:cubicBezTo>
                  <a:cubicBezTo>
                    <a:pt x="395" y="211"/>
                    <a:pt x="311" y="233"/>
                    <a:pt x="297" y="285"/>
                  </a:cubicBezTo>
                  <a:cubicBezTo>
                    <a:pt x="297" y="285"/>
                    <a:pt x="283" y="347"/>
                    <a:pt x="297" y="385"/>
                  </a:cubicBezTo>
                  <a:cubicBezTo>
                    <a:pt x="304" y="403"/>
                    <a:pt x="307" y="434"/>
                    <a:pt x="307" y="460"/>
                  </a:cubicBezTo>
                  <a:cubicBezTo>
                    <a:pt x="307" y="460"/>
                    <a:pt x="335" y="426"/>
                    <a:pt x="431" y="413"/>
                  </a:cubicBezTo>
                  <a:cubicBezTo>
                    <a:pt x="431" y="413"/>
                    <a:pt x="575" y="403"/>
                    <a:pt x="549" y="273"/>
                  </a:cubicBezTo>
                  <a:cubicBezTo>
                    <a:pt x="549" y="273"/>
                    <a:pt x="593" y="375"/>
                    <a:pt x="457" y="423"/>
                  </a:cubicBezTo>
                  <a:cubicBezTo>
                    <a:pt x="457" y="423"/>
                    <a:pt x="331" y="436"/>
                    <a:pt x="317" y="500"/>
                  </a:cubicBezTo>
                  <a:cubicBezTo>
                    <a:pt x="317" y="500"/>
                    <a:pt x="303" y="528"/>
                    <a:pt x="307" y="568"/>
                  </a:cubicBezTo>
                  <a:cubicBezTo>
                    <a:pt x="307" y="568"/>
                    <a:pt x="313" y="618"/>
                    <a:pt x="297" y="650"/>
                  </a:cubicBezTo>
                  <a:cubicBezTo>
                    <a:pt x="297" y="650"/>
                    <a:pt x="283" y="691"/>
                    <a:pt x="313" y="747"/>
                  </a:cubicBezTo>
                  <a:cubicBezTo>
                    <a:pt x="333" y="783"/>
                    <a:pt x="367" y="879"/>
                    <a:pt x="361" y="903"/>
                  </a:cubicBezTo>
                  <a:lnTo>
                    <a:pt x="259" y="903"/>
                  </a:lnTo>
                  <a:close/>
                </a:path>
              </a:pathLst>
            </a:custGeom>
            <a:solidFill>
              <a:schemeClr val="bg2">
                <a:lumMod val="2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11">
              <a:extLst>
                <a:ext uri="{FF2B5EF4-FFF2-40B4-BE49-F238E27FC236}">
                  <a16:creationId xmlns:a16="http://schemas.microsoft.com/office/drawing/2014/main" id="{EBE9DB4B-88C8-9985-0A46-F25A381AEAD5}"/>
                </a:ext>
              </a:extLst>
            </p:cNvPr>
            <p:cNvSpPr>
              <a:spLocks/>
            </p:cNvSpPr>
            <p:nvPr/>
          </p:nvSpPr>
          <p:spPr bwMode="auto">
            <a:xfrm>
              <a:off x="2514600" y="5374605"/>
              <a:ext cx="4114800" cy="472620"/>
            </a:xfrm>
            <a:custGeom>
              <a:avLst/>
              <a:gdLst/>
              <a:ahLst/>
              <a:cxnLst>
                <a:cxn ang="0">
                  <a:pos x="1229" y="237"/>
                </a:cxn>
                <a:cxn ang="0">
                  <a:pos x="0" y="272"/>
                </a:cxn>
                <a:cxn ang="0">
                  <a:pos x="1229" y="237"/>
                </a:cxn>
              </a:cxnLst>
              <a:rect l="0" t="0" r="r" b="b"/>
              <a:pathLst>
                <a:path w="1229" h="272">
                  <a:moveTo>
                    <a:pt x="1229" y="237"/>
                  </a:moveTo>
                  <a:cubicBezTo>
                    <a:pt x="1229" y="237"/>
                    <a:pt x="463" y="138"/>
                    <a:pt x="0" y="272"/>
                  </a:cubicBezTo>
                  <a:cubicBezTo>
                    <a:pt x="0" y="272"/>
                    <a:pt x="516" y="0"/>
                    <a:pt x="1229" y="237"/>
                  </a:cubicBezTo>
                  <a:close/>
                </a:path>
              </a:pathLst>
            </a:custGeom>
            <a:solidFill>
              <a:schemeClr val="bg2">
                <a:lumMod val="2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 name="Gruppieren 2">
            <a:extLst>
              <a:ext uri="{FF2B5EF4-FFF2-40B4-BE49-F238E27FC236}">
                <a16:creationId xmlns:a16="http://schemas.microsoft.com/office/drawing/2014/main" id="{164724FD-FD82-A99D-EE92-C9B26FD63CC2}"/>
              </a:ext>
            </a:extLst>
          </p:cNvPr>
          <p:cNvGrpSpPr/>
          <p:nvPr/>
        </p:nvGrpSpPr>
        <p:grpSpPr>
          <a:xfrm>
            <a:off x="4134310" y="3532322"/>
            <a:ext cx="762264" cy="762264"/>
            <a:chOff x="4134310" y="3532322"/>
            <a:chExt cx="762264" cy="762264"/>
          </a:xfrm>
        </p:grpSpPr>
        <p:sp>
          <p:nvSpPr>
            <p:cNvPr id="36" name="Oval 35">
              <a:extLst>
                <a:ext uri="{FF2B5EF4-FFF2-40B4-BE49-F238E27FC236}">
                  <a16:creationId xmlns:a16="http://schemas.microsoft.com/office/drawing/2014/main" id="{BF6EC23D-95B0-A448-16ED-5BFEE607CE70}"/>
                </a:ext>
              </a:extLst>
            </p:cNvPr>
            <p:cNvSpPr/>
            <p:nvPr/>
          </p:nvSpPr>
          <p:spPr>
            <a:xfrm rot="14342338" flipH="1">
              <a:off x="4134310" y="3532322"/>
              <a:ext cx="762264" cy="76226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135">
              <a:extLst>
                <a:ext uri="{FF2B5EF4-FFF2-40B4-BE49-F238E27FC236}">
                  <a16:creationId xmlns:a16="http://schemas.microsoft.com/office/drawing/2014/main" id="{5BAC2BBB-E980-4E9C-D3EB-0D36602D7576}"/>
                </a:ext>
              </a:extLst>
            </p:cNvPr>
            <p:cNvSpPr>
              <a:spLocks noEditPoints="1"/>
            </p:cNvSpPr>
            <p:nvPr/>
          </p:nvSpPr>
          <p:spPr bwMode="auto">
            <a:xfrm>
              <a:off x="4363762" y="3771374"/>
              <a:ext cx="303361" cy="284161"/>
            </a:xfrm>
            <a:custGeom>
              <a:avLst/>
              <a:gdLst/>
              <a:ahLst/>
              <a:cxnLst>
                <a:cxn ang="0">
                  <a:pos x="13" y="39"/>
                </a:cxn>
                <a:cxn ang="0">
                  <a:pos x="8" y="39"/>
                </a:cxn>
                <a:cxn ang="0">
                  <a:pos x="0" y="33"/>
                </a:cxn>
                <a:cxn ang="0">
                  <a:pos x="5" y="19"/>
                </a:cxn>
                <a:cxn ang="0">
                  <a:pos x="15" y="22"/>
                </a:cxn>
                <a:cxn ang="0">
                  <a:pos x="20" y="21"/>
                </a:cxn>
                <a:cxn ang="0">
                  <a:pos x="20" y="24"/>
                </a:cxn>
                <a:cxn ang="0">
                  <a:pos x="23" y="34"/>
                </a:cxn>
                <a:cxn ang="0">
                  <a:pos x="13" y="39"/>
                </a:cxn>
                <a:cxn ang="0">
                  <a:pos x="15" y="19"/>
                </a:cxn>
                <a:cxn ang="0">
                  <a:pos x="5" y="9"/>
                </a:cxn>
                <a:cxn ang="0">
                  <a:pos x="15" y="0"/>
                </a:cxn>
                <a:cxn ang="0">
                  <a:pos x="25" y="9"/>
                </a:cxn>
                <a:cxn ang="0">
                  <a:pos x="15" y="19"/>
                </a:cxn>
                <a:cxn ang="0">
                  <a:pos x="53" y="68"/>
                </a:cxn>
                <a:cxn ang="0">
                  <a:pos x="20" y="68"/>
                </a:cxn>
                <a:cxn ang="0">
                  <a:pos x="10" y="58"/>
                </a:cxn>
                <a:cxn ang="0">
                  <a:pos x="23" y="36"/>
                </a:cxn>
                <a:cxn ang="0">
                  <a:pos x="37" y="41"/>
                </a:cxn>
                <a:cxn ang="0">
                  <a:pos x="50" y="36"/>
                </a:cxn>
                <a:cxn ang="0">
                  <a:pos x="64" y="58"/>
                </a:cxn>
                <a:cxn ang="0">
                  <a:pos x="53" y="68"/>
                </a:cxn>
                <a:cxn ang="0">
                  <a:pos x="37" y="39"/>
                </a:cxn>
                <a:cxn ang="0">
                  <a:pos x="22" y="24"/>
                </a:cxn>
                <a:cxn ang="0">
                  <a:pos x="37" y="9"/>
                </a:cxn>
                <a:cxn ang="0">
                  <a:pos x="51" y="24"/>
                </a:cxn>
                <a:cxn ang="0">
                  <a:pos x="37" y="39"/>
                </a:cxn>
                <a:cxn ang="0">
                  <a:pos x="59" y="19"/>
                </a:cxn>
                <a:cxn ang="0">
                  <a:pos x="49" y="9"/>
                </a:cxn>
                <a:cxn ang="0">
                  <a:pos x="59" y="0"/>
                </a:cxn>
                <a:cxn ang="0">
                  <a:pos x="68" y="9"/>
                </a:cxn>
                <a:cxn ang="0">
                  <a:pos x="59" y="19"/>
                </a:cxn>
                <a:cxn ang="0">
                  <a:pos x="66" y="39"/>
                </a:cxn>
                <a:cxn ang="0">
                  <a:pos x="61" y="39"/>
                </a:cxn>
                <a:cxn ang="0">
                  <a:pos x="51" y="34"/>
                </a:cxn>
                <a:cxn ang="0">
                  <a:pos x="54" y="24"/>
                </a:cxn>
                <a:cxn ang="0">
                  <a:pos x="54" y="21"/>
                </a:cxn>
                <a:cxn ang="0">
                  <a:pos x="59" y="22"/>
                </a:cxn>
                <a:cxn ang="0">
                  <a:pos x="69" y="19"/>
                </a:cxn>
                <a:cxn ang="0">
                  <a:pos x="73" y="33"/>
                </a:cxn>
                <a:cxn ang="0">
                  <a:pos x="66" y="39"/>
                </a:cxn>
              </a:cxnLst>
              <a:rect l="0" t="0" r="r" b="b"/>
              <a:pathLst>
                <a:path w="73" h="68">
                  <a:moveTo>
                    <a:pt x="13" y="39"/>
                  </a:moveTo>
                  <a:cubicBezTo>
                    <a:pt x="8" y="39"/>
                    <a:pt x="8" y="39"/>
                    <a:pt x="8" y="39"/>
                  </a:cubicBezTo>
                  <a:cubicBezTo>
                    <a:pt x="4" y="39"/>
                    <a:pt x="0" y="37"/>
                    <a:pt x="0" y="33"/>
                  </a:cubicBezTo>
                  <a:cubicBezTo>
                    <a:pt x="0" y="29"/>
                    <a:pt x="0" y="19"/>
                    <a:pt x="5" y="19"/>
                  </a:cubicBezTo>
                  <a:cubicBezTo>
                    <a:pt x="6" y="19"/>
                    <a:pt x="10" y="22"/>
                    <a:pt x="15" y="22"/>
                  </a:cubicBezTo>
                  <a:cubicBezTo>
                    <a:pt x="17" y="22"/>
                    <a:pt x="18" y="22"/>
                    <a:pt x="20" y="21"/>
                  </a:cubicBezTo>
                  <a:cubicBezTo>
                    <a:pt x="20" y="22"/>
                    <a:pt x="20" y="23"/>
                    <a:pt x="20" y="24"/>
                  </a:cubicBezTo>
                  <a:cubicBezTo>
                    <a:pt x="20" y="27"/>
                    <a:pt x="21" y="31"/>
                    <a:pt x="23" y="34"/>
                  </a:cubicBezTo>
                  <a:cubicBezTo>
                    <a:pt x="19" y="34"/>
                    <a:pt x="15" y="36"/>
                    <a:pt x="13" y="39"/>
                  </a:cubicBezTo>
                  <a:close/>
                  <a:moveTo>
                    <a:pt x="15" y="19"/>
                  </a:moveTo>
                  <a:cubicBezTo>
                    <a:pt x="10" y="19"/>
                    <a:pt x="5" y="15"/>
                    <a:pt x="5" y="9"/>
                  </a:cubicBezTo>
                  <a:cubicBezTo>
                    <a:pt x="5" y="4"/>
                    <a:pt x="10" y="0"/>
                    <a:pt x="15" y="0"/>
                  </a:cubicBezTo>
                  <a:cubicBezTo>
                    <a:pt x="20" y="0"/>
                    <a:pt x="25" y="4"/>
                    <a:pt x="25" y="9"/>
                  </a:cubicBezTo>
                  <a:cubicBezTo>
                    <a:pt x="25" y="15"/>
                    <a:pt x="20" y="19"/>
                    <a:pt x="15" y="19"/>
                  </a:cubicBezTo>
                  <a:close/>
                  <a:moveTo>
                    <a:pt x="53" y="68"/>
                  </a:moveTo>
                  <a:cubicBezTo>
                    <a:pt x="20" y="68"/>
                    <a:pt x="20" y="68"/>
                    <a:pt x="20" y="68"/>
                  </a:cubicBezTo>
                  <a:cubicBezTo>
                    <a:pt x="14" y="68"/>
                    <a:pt x="10" y="64"/>
                    <a:pt x="10" y="58"/>
                  </a:cubicBezTo>
                  <a:cubicBezTo>
                    <a:pt x="10" y="49"/>
                    <a:pt x="12" y="36"/>
                    <a:pt x="23" y="36"/>
                  </a:cubicBezTo>
                  <a:cubicBezTo>
                    <a:pt x="25" y="36"/>
                    <a:pt x="29" y="41"/>
                    <a:pt x="37" y="41"/>
                  </a:cubicBezTo>
                  <a:cubicBezTo>
                    <a:pt x="44" y="41"/>
                    <a:pt x="49" y="36"/>
                    <a:pt x="50" y="36"/>
                  </a:cubicBezTo>
                  <a:cubicBezTo>
                    <a:pt x="62" y="36"/>
                    <a:pt x="64" y="49"/>
                    <a:pt x="64" y="58"/>
                  </a:cubicBezTo>
                  <a:cubicBezTo>
                    <a:pt x="64" y="64"/>
                    <a:pt x="60" y="68"/>
                    <a:pt x="53" y="68"/>
                  </a:cubicBezTo>
                  <a:close/>
                  <a:moveTo>
                    <a:pt x="37" y="39"/>
                  </a:moveTo>
                  <a:cubicBezTo>
                    <a:pt x="29" y="39"/>
                    <a:pt x="22" y="32"/>
                    <a:pt x="22" y="24"/>
                  </a:cubicBezTo>
                  <a:cubicBezTo>
                    <a:pt x="22" y="16"/>
                    <a:pt x="29" y="9"/>
                    <a:pt x="37" y="9"/>
                  </a:cubicBezTo>
                  <a:cubicBezTo>
                    <a:pt x="45" y="9"/>
                    <a:pt x="51" y="16"/>
                    <a:pt x="51" y="24"/>
                  </a:cubicBezTo>
                  <a:cubicBezTo>
                    <a:pt x="51" y="32"/>
                    <a:pt x="45" y="39"/>
                    <a:pt x="37" y="39"/>
                  </a:cubicBezTo>
                  <a:close/>
                  <a:moveTo>
                    <a:pt x="59" y="19"/>
                  </a:moveTo>
                  <a:cubicBezTo>
                    <a:pt x="53" y="19"/>
                    <a:pt x="49" y="15"/>
                    <a:pt x="49" y="9"/>
                  </a:cubicBezTo>
                  <a:cubicBezTo>
                    <a:pt x="49" y="4"/>
                    <a:pt x="53" y="0"/>
                    <a:pt x="59" y="0"/>
                  </a:cubicBezTo>
                  <a:cubicBezTo>
                    <a:pt x="64" y="0"/>
                    <a:pt x="68" y="4"/>
                    <a:pt x="68" y="9"/>
                  </a:cubicBezTo>
                  <a:cubicBezTo>
                    <a:pt x="68" y="15"/>
                    <a:pt x="64" y="19"/>
                    <a:pt x="59" y="19"/>
                  </a:cubicBezTo>
                  <a:close/>
                  <a:moveTo>
                    <a:pt x="66" y="39"/>
                  </a:moveTo>
                  <a:cubicBezTo>
                    <a:pt x="61" y="39"/>
                    <a:pt x="61" y="39"/>
                    <a:pt x="61" y="39"/>
                  </a:cubicBezTo>
                  <a:cubicBezTo>
                    <a:pt x="58" y="36"/>
                    <a:pt x="55" y="34"/>
                    <a:pt x="51" y="34"/>
                  </a:cubicBezTo>
                  <a:cubicBezTo>
                    <a:pt x="53" y="31"/>
                    <a:pt x="54" y="27"/>
                    <a:pt x="54" y="24"/>
                  </a:cubicBezTo>
                  <a:cubicBezTo>
                    <a:pt x="54" y="23"/>
                    <a:pt x="54" y="22"/>
                    <a:pt x="54" y="21"/>
                  </a:cubicBezTo>
                  <a:cubicBezTo>
                    <a:pt x="55" y="22"/>
                    <a:pt x="57" y="22"/>
                    <a:pt x="59" y="22"/>
                  </a:cubicBezTo>
                  <a:cubicBezTo>
                    <a:pt x="64" y="22"/>
                    <a:pt x="68" y="19"/>
                    <a:pt x="69" y="19"/>
                  </a:cubicBezTo>
                  <a:cubicBezTo>
                    <a:pt x="73" y="19"/>
                    <a:pt x="73" y="29"/>
                    <a:pt x="73" y="33"/>
                  </a:cubicBezTo>
                  <a:cubicBezTo>
                    <a:pt x="73" y="37"/>
                    <a:pt x="70" y="39"/>
                    <a:pt x="66" y="39"/>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8" name="Gruppieren 7">
            <a:extLst>
              <a:ext uri="{FF2B5EF4-FFF2-40B4-BE49-F238E27FC236}">
                <a16:creationId xmlns:a16="http://schemas.microsoft.com/office/drawing/2014/main" id="{313092E7-3707-02E9-578D-142DC4EEABDA}"/>
              </a:ext>
            </a:extLst>
          </p:cNvPr>
          <p:cNvGrpSpPr/>
          <p:nvPr/>
        </p:nvGrpSpPr>
        <p:grpSpPr>
          <a:xfrm>
            <a:off x="3167245" y="3642725"/>
            <a:ext cx="950395" cy="950395"/>
            <a:chOff x="3167245" y="3642725"/>
            <a:chExt cx="950395" cy="950395"/>
          </a:xfrm>
        </p:grpSpPr>
        <p:sp>
          <p:nvSpPr>
            <p:cNvPr id="32" name="Oval 31">
              <a:extLst>
                <a:ext uri="{FF2B5EF4-FFF2-40B4-BE49-F238E27FC236}">
                  <a16:creationId xmlns:a16="http://schemas.microsoft.com/office/drawing/2014/main" id="{5E8AFB50-1245-04D6-2099-B0D6BEDFB2D1}"/>
                </a:ext>
              </a:extLst>
            </p:cNvPr>
            <p:cNvSpPr/>
            <p:nvPr/>
          </p:nvSpPr>
          <p:spPr>
            <a:xfrm rot="5400000">
              <a:off x="3167245" y="3642725"/>
              <a:ext cx="950395" cy="950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152">
              <a:extLst>
                <a:ext uri="{FF2B5EF4-FFF2-40B4-BE49-F238E27FC236}">
                  <a16:creationId xmlns:a16="http://schemas.microsoft.com/office/drawing/2014/main" id="{7D5E6CDC-EA52-8262-1CE2-96FF69A0EF59}"/>
                </a:ext>
              </a:extLst>
            </p:cNvPr>
            <p:cNvSpPr>
              <a:spLocks noEditPoints="1"/>
            </p:cNvSpPr>
            <p:nvPr/>
          </p:nvSpPr>
          <p:spPr bwMode="auto">
            <a:xfrm>
              <a:off x="3451381" y="3941355"/>
              <a:ext cx="382124" cy="353134"/>
            </a:xfrm>
            <a:custGeom>
              <a:avLst/>
              <a:gdLst/>
              <a:ahLst/>
              <a:cxnLst>
                <a:cxn ang="0">
                  <a:pos x="67" y="20"/>
                </a:cxn>
                <a:cxn ang="0">
                  <a:pos x="46" y="36"/>
                </a:cxn>
                <a:cxn ang="0">
                  <a:pos x="42" y="40"/>
                </a:cxn>
                <a:cxn ang="0">
                  <a:pos x="39" y="47"/>
                </a:cxn>
                <a:cxn ang="0">
                  <a:pos x="44" y="52"/>
                </a:cxn>
                <a:cxn ang="0">
                  <a:pos x="52" y="58"/>
                </a:cxn>
                <a:cxn ang="0">
                  <a:pos x="52" y="61"/>
                </a:cxn>
                <a:cxn ang="0">
                  <a:pos x="51" y="62"/>
                </a:cxn>
                <a:cxn ang="0">
                  <a:pos x="17" y="62"/>
                </a:cxn>
                <a:cxn ang="0">
                  <a:pos x="16" y="61"/>
                </a:cxn>
                <a:cxn ang="0">
                  <a:pos x="16" y="58"/>
                </a:cxn>
                <a:cxn ang="0">
                  <a:pos x="24" y="52"/>
                </a:cxn>
                <a:cxn ang="0">
                  <a:pos x="29" y="47"/>
                </a:cxn>
                <a:cxn ang="0">
                  <a:pos x="26" y="40"/>
                </a:cxn>
                <a:cxn ang="0">
                  <a:pos x="22" y="36"/>
                </a:cxn>
                <a:cxn ang="0">
                  <a:pos x="0" y="20"/>
                </a:cxn>
                <a:cxn ang="0">
                  <a:pos x="0" y="15"/>
                </a:cxn>
                <a:cxn ang="0">
                  <a:pos x="4" y="11"/>
                </a:cxn>
                <a:cxn ang="0">
                  <a:pos x="16" y="11"/>
                </a:cxn>
                <a:cxn ang="0">
                  <a:pos x="16" y="7"/>
                </a:cxn>
                <a:cxn ang="0">
                  <a:pos x="22" y="0"/>
                </a:cxn>
                <a:cxn ang="0">
                  <a:pos x="45" y="0"/>
                </a:cxn>
                <a:cxn ang="0">
                  <a:pos x="52" y="7"/>
                </a:cxn>
                <a:cxn ang="0">
                  <a:pos x="52" y="11"/>
                </a:cxn>
                <a:cxn ang="0">
                  <a:pos x="63" y="11"/>
                </a:cxn>
                <a:cxn ang="0">
                  <a:pos x="67" y="15"/>
                </a:cxn>
                <a:cxn ang="0">
                  <a:pos x="67" y="20"/>
                </a:cxn>
                <a:cxn ang="0">
                  <a:pos x="16" y="16"/>
                </a:cxn>
                <a:cxn ang="0">
                  <a:pos x="6" y="16"/>
                </a:cxn>
                <a:cxn ang="0">
                  <a:pos x="6" y="20"/>
                </a:cxn>
                <a:cxn ang="0">
                  <a:pos x="19" y="31"/>
                </a:cxn>
                <a:cxn ang="0">
                  <a:pos x="16" y="16"/>
                </a:cxn>
                <a:cxn ang="0">
                  <a:pos x="62" y="16"/>
                </a:cxn>
                <a:cxn ang="0">
                  <a:pos x="52" y="16"/>
                </a:cxn>
                <a:cxn ang="0">
                  <a:pos x="49" y="31"/>
                </a:cxn>
                <a:cxn ang="0">
                  <a:pos x="62" y="20"/>
                </a:cxn>
                <a:cxn ang="0">
                  <a:pos x="62" y="16"/>
                </a:cxn>
              </a:cxnLst>
              <a:rect l="0" t="0" r="r" b="b"/>
              <a:pathLst>
                <a:path w="67" h="62">
                  <a:moveTo>
                    <a:pt x="67" y="20"/>
                  </a:moveTo>
                  <a:cubicBezTo>
                    <a:pt x="67" y="27"/>
                    <a:pt x="58" y="36"/>
                    <a:pt x="46" y="36"/>
                  </a:cubicBezTo>
                  <a:cubicBezTo>
                    <a:pt x="44" y="38"/>
                    <a:pt x="42" y="40"/>
                    <a:pt x="42" y="40"/>
                  </a:cubicBezTo>
                  <a:cubicBezTo>
                    <a:pt x="40" y="42"/>
                    <a:pt x="39" y="44"/>
                    <a:pt x="39" y="47"/>
                  </a:cubicBezTo>
                  <a:cubicBezTo>
                    <a:pt x="39" y="49"/>
                    <a:pt x="40" y="52"/>
                    <a:pt x="44" y="52"/>
                  </a:cubicBezTo>
                  <a:cubicBezTo>
                    <a:pt x="48" y="52"/>
                    <a:pt x="52" y="54"/>
                    <a:pt x="52" y="58"/>
                  </a:cubicBezTo>
                  <a:cubicBezTo>
                    <a:pt x="52" y="61"/>
                    <a:pt x="52" y="61"/>
                    <a:pt x="52" y="61"/>
                  </a:cubicBezTo>
                  <a:cubicBezTo>
                    <a:pt x="52" y="62"/>
                    <a:pt x="51" y="62"/>
                    <a:pt x="51" y="62"/>
                  </a:cubicBezTo>
                  <a:cubicBezTo>
                    <a:pt x="17" y="62"/>
                    <a:pt x="17" y="62"/>
                    <a:pt x="17" y="62"/>
                  </a:cubicBezTo>
                  <a:cubicBezTo>
                    <a:pt x="16" y="62"/>
                    <a:pt x="16" y="62"/>
                    <a:pt x="16" y="61"/>
                  </a:cubicBezTo>
                  <a:cubicBezTo>
                    <a:pt x="16" y="58"/>
                    <a:pt x="16" y="58"/>
                    <a:pt x="16" y="58"/>
                  </a:cubicBezTo>
                  <a:cubicBezTo>
                    <a:pt x="16" y="54"/>
                    <a:pt x="20" y="52"/>
                    <a:pt x="24" y="52"/>
                  </a:cubicBezTo>
                  <a:cubicBezTo>
                    <a:pt x="27" y="52"/>
                    <a:pt x="29" y="49"/>
                    <a:pt x="29" y="47"/>
                  </a:cubicBezTo>
                  <a:cubicBezTo>
                    <a:pt x="29" y="44"/>
                    <a:pt x="28" y="42"/>
                    <a:pt x="26" y="40"/>
                  </a:cubicBezTo>
                  <a:cubicBezTo>
                    <a:pt x="25" y="40"/>
                    <a:pt x="24" y="38"/>
                    <a:pt x="22" y="36"/>
                  </a:cubicBezTo>
                  <a:cubicBezTo>
                    <a:pt x="10" y="36"/>
                    <a:pt x="0" y="27"/>
                    <a:pt x="0" y="20"/>
                  </a:cubicBezTo>
                  <a:cubicBezTo>
                    <a:pt x="0" y="15"/>
                    <a:pt x="0" y="15"/>
                    <a:pt x="0" y="15"/>
                  </a:cubicBezTo>
                  <a:cubicBezTo>
                    <a:pt x="0" y="12"/>
                    <a:pt x="2" y="11"/>
                    <a:pt x="4" y="11"/>
                  </a:cubicBezTo>
                  <a:cubicBezTo>
                    <a:pt x="16" y="11"/>
                    <a:pt x="16" y="11"/>
                    <a:pt x="16" y="11"/>
                  </a:cubicBezTo>
                  <a:cubicBezTo>
                    <a:pt x="16" y="7"/>
                    <a:pt x="16" y="7"/>
                    <a:pt x="16" y="7"/>
                  </a:cubicBezTo>
                  <a:cubicBezTo>
                    <a:pt x="16" y="3"/>
                    <a:pt x="19" y="0"/>
                    <a:pt x="22" y="0"/>
                  </a:cubicBezTo>
                  <a:cubicBezTo>
                    <a:pt x="45" y="0"/>
                    <a:pt x="45" y="0"/>
                    <a:pt x="45" y="0"/>
                  </a:cubicBezTo>
                  <a:cubicBezTo>
                    <a:pt x="49" y="0"/>
                    <a:pt x="52" y="3"/>
                    <a:pt x="52" y="7"/>
                  </a:cubicBezTo>
                  <a:cubicBezTo>
                    <a:pt x="52" y="11"/>
                    <a:pt x="52" y="11"/>
                    <a:pt x="52" y="11"/>
                  </a:cubicBezTo>
                  <a:cubicBezTo>
                    <a:pt x="63" y="11"/>
                    <a:pt x="63" y="11"/>
                    <a:pt x="63" y="11"/>
                  </a:cubicBezTo>
                  <a:cubicBezTo>
                    <a:pt x="66" y="11"/>
                    <a:pt x="67" y="12"/>
                    <a:pt x="67" y="15"/>
                  </a:cubicBezTo>
                  <a:lnTo>
                    <a:pt x="67" y="20"/>
                  </a:lnTo>
                  <a:close/>
                  <a:moveTo>
                    <a:pt x="16" y="16"/>
                  </a:moveTo>
                  <a:cubicBezTo>
                    <a:pt x="6" y="16"/>
                    <a:pt x="6" y="16"/>
                    <a:pt x="6" y="16"/>
                  </a:cubicBezTo>
                  <a:cubicBezTo>
                    <a:pt x="6" y="20"/>
                    <a:pt x="6" y="20"/>
                    <a:pt x="6" y="20"/>
                  </a:cubicBezTo>
                  <a:cubicBezTo>
                    <a:pt x="6" y="24"/>
                    <a:pt x="11" y="29"/>
                    <a:pt x="19" y="31"/>
                  </a:cubicBezTo>
                  <a:cubicBezTo>
                    <a:pt x="17" y="27"/>
                    <a:pt x="16" y="22"/>
                    <a:pt x="16" y="16"/>
                  </a:cubicBezTo>
                  <a:close/>
                  <a:moveTo>
                    <a:pt x="62" y="16"/>
                  </a:moveTo>
                  <a:cubicBezTo>
                    <a:pt x="52" y="16"/>
                    <a:pt x="52" y="16"/>
                    <a:pt x="52" y="16"/>
                  </a:cubicBezTo>
                  <a:cubicBezTo>
                    <a:pt x="52" y="22"/>
                    <a:pt x="51" y="27"/>
                    <a:pt x="49" y="31"/>
                  </a:cubicBezTo>
                  <a:cubicBezTo>
                    <a:pt x="57" y="29"/>
                    <a:pt x="62" y="24"/>
                    <a:pt x="62" y="20"/>
                  </a:cubicBezTo>
                  <a:lnTo>
                    <a:pt x="62" y="16"/>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 name="Gruppieren 4">
            <a:extLst>
              <a:ext uri="{FF2B5EF4-FFF2-40B4-BE49-F238E27FC236}">
                <a16:creationId xmlns:a16="http://schemas.microsoft.com/office/drawing/2014/main" id="{D3872DFF-AF72-C939-3E37-20D14A8288DF}"/>
              </a:ext>
            </a:extLst>
          </p:cNvPr>
          <p:cNvGrpSpPr/>
          <p:nvPr/>
        </p:nvGrpSpPr>
        <p:grpSpPr>
          <a:xfrm>
            <a:off x="4963380" y="3712058"/>
            <a:ext cx="950395" cy="950395"/>
            <a:chOff x="4963380" y="3712058"/>
            <a:chExt cx="950395" cy="950395"/>
          </a:xfrm>
        </p:grpSpPr>
        <p:sp>
          <p:nvSpPr>
            <p:cNvPr id="33" name="Oval 32">
              <a:extLst>
                <a:ext uri="{FF2B5EF4-FFF2-40B4-BE49-F238E27FC236}">
                  <a16:creationId xmlns:a16="http://schemas.microsoft.com/office/drawing/2014/main" id="{6851224E-0A71-573A-641A-73D652491670}"/>
                </a:ext>
              </a:extLst>
            </p:cNvPr>
            <p:cNvSpPr/>
            <p:nvPr/>
          </p:nvSpPr>
          <p:spPr>
            <a:xfrm rot="16200000" flipH="1">
              <a:off x="4963380" y="3712058"/>
              <a:ext cx="950395" cy="95039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100">
              <a:extLst>
                <a:ext uri="{FF2B5EF4-FFF2-40B4-BE49-F238E27FC236}">
                  <a16:creationId xmlns:a16="http://schemas.microsoft.com/office/drawing/2014/main" id="{100A8C17-D41F-8359-264A-19E8B308B2A1}"/>
                </a:ext>
              </a:extLst>
            </p:cNvPr>
            <p:cNvSpPr>
              <a:spLocks noChangeAspect="1" noEditPoints="1"/>
            </p:cNvSpPr>
            <p:nvPr/>
          </p:nvSpPr>
          <p:spPr bwMode="auto">
            <a:xfrm>
              <a:off x="5269584" y="4025255"/>
              <a:ext cx="337986" cy="324000"/>
            </a:xfrm>
            <a:custGeom>
              <a:avLst/>
              <a:gdLst/>
              <a:ahLst/>
              <a:cxnLst>
                <a:cxn ang="0">
                  <a:pos x="63" y="49"/>
                </a:cxn>
                <a:cxn ang="0">
                  <a:pos x="58" y="44"/>
                </a:cxn>
                <a:cxn ang="0">
                  <a:pos x="54" y="48"/>
                </a:cxn>
                <a:cxn ang="0">
                  <a:pos x="63" y="57"/>
                </a:cxn>
                <a:cxn ang="0">
                  <a:pos x="64" y="60"/>
                </a:cxn>
                <a:cxn ang="0">
                  <a:pos x="59" y="64"/>
                </a:cxn>
                <a:cxn ang="0">
                  <a:pos x="56" y="63"/>
                </a:cxn>
                <a:cxn ang="0">
                  <a:pos x="29" y="36"/>
                </a:cxn>
                <a:cxn ang="0">
                  <a:pos x="15" y="42"/>
                </a:cxn>
                <a:cxn ang="0">
                  <a:pos x="0" y="27"/>
                </a:cxn>
                <a:cxn ang="0">
                  <a:pos x="26" y="0"/>
                </a:cxn>
                <a:cxn ang="0">
                  <a:pos x="41" y="15"/>
                </a:cxn>
                <a:cxn ang="0">
                  <a:pos x="36" y="30"/>
                </a:cxn>
                <a:cxn ang="0">
                  <a:pos x="50" y="44"/>
                </a:cxn>
                <a:cxn ang="0">
                  <a:pos x="54" y="40"/>
                </a:cxn>
                <a:cxn ang="0">
                  <a:pos x="49" y="35"/>
                </a:cxn>
                <a:cxn ang="0">
                  <a:pos x="54" y="31"/>
                </a:cxn>
                <a:cxn ang="0">
                  <a:pos x="55" y="31"/>
                </a:cxn>
                <a:cxn ang="0">
                  <a:pos x="67" y="44"/>
                </a:cxn>
                <a:cxn ang="0">
                  <a:pos x="63" y="49"/>
                </a:cxn>
                <a:cxn ang="0">
                  <a:pos x="25" y="8"/>
                </a:cxn>
                <a:cxn ang="0">
                  <a:pos x="18" y="16"/>
                </a:cxn>
                <a:cxn ang="0">
                  <a:pos x="19" y="19"/>
                </a:cxn>
                <a:cxn ang="0">
                  <a:pos x="15" y="18"/>
                </a:cxn>
                <a:cxn ang="0">
                  <a:pos x="7" y="26"/>
                </a:cxn>
                <a:cxn ang="0">
                  <a:pos x="15" y="34"/>
                </a:cxn>
                <a:cxn ang="0">
                  <a:pos x="23" y="26"/>
                </a:cxn>
                <a:cxn ang="0">
                  <a:pos x="22" y="23"/>
                </a:cxn>
                <a:cxn ang="0">
                  <a:pos x="25" y="24"/>
                </a:cxn>
                <a:cxn ang="0">
                  <a:pos x="33" y="16"/>
                </a:cxn>
                <a:cxn ang="0">
                  <a:pos x="25" y="8"/>
                </a:cxn>
              </a:cxnLst>
              <a:rect l="0" t="0" r="r" b="b"/>
              <a:pathLst>
                <a:path w="67" h="64">
                  <a:moveTo>
                    <a:pt x="63" y="49"/>
                  </a:moveTo>
                  <a:cubicBezTo>
                    <a:pt x="62" y="49"/>
                    <a:pt x="58" y="45"/>
                    <a:pt x="58" y="44"/>
                  </a:cubicBezTo>
                  <a:cubicBezTo>
                    <a:pt x="54" y="48"/>
                    <a:pt x="54" y="48"/>
                    <a:pt x="54" y="48"/>
                  </a:cubicBezTo>
                  <a:cubicBezTo>
                    <a:pt x="63" y="57"/>
                    <a:pt x="63" y="57"/>
                    <a:pt x="63" y="57"/>
                  </a:cubicBezTo>
                  <a:cubicBezTo>
                    <a:pt x="63" y="58"/>
                    <a:pt x="64" y="59"/>
                    <a:pt x="64" y="60"/>
                  </a:cubicBezTo>
                  <a:cubicBezTo>
                    <a:pt x="64" y="62"/>
                    <a:pt x="61" y="64"/>
                    <a:pt x="59" y="64"/>
                  </a:cubicBezTo>
                  <a:cubicBezTo>
                    <a:pt x="58" y="64"/>
                    <a:pt x="57" y="64"/>
                    <a:pt x="56" y="63"/>
                  </a:cubicBezTo>
                  <a:cubicBezTo>
                    <a:pt x="29" y="36"/>
                    <a:pt x="29" y="36"/>
                    <a:pt x="29" y="36"/>
                  </a:cubicBezTo>
                  <a:cubicBezTo>
                    <a:pt x="25" y="39"/>
                    <a:pt x="20" y="42"/>
                    <a:pt x="15" y="42"/>
                  </a:cubicBezTo>
                  <a:cubicBezTo>
                    <a:pt x="6" y="42"/>
                    <a:pt x="0" y="36"/>
                    <a:pt x="0" y="27"/>
                  </a:cubicBezTo>
                  <a:cubicBezTo>
                    <a:pt x="0" y="14"/>
                    <a:pt x="13" y="0"/>
                    <a:pt x="26" y="0"/>
                  </a:cubicBezTo>
                  <a:cubicBezTo>
                    <a:pt x="35" y="0"/>
                    <a:pt x="41" y="6"/>
                    <a:pt x="41" y="15"/>
                  </a:cubicBezTo>
                  <a:cubicBezTo>
                    <a:pt x="41" y="21"/>
                    <a:pt x="39" y="26"/>
                    <a:pt x="36" y="30"/>
                  </a:cubicBezTo>
                  <a:cubicBezTo>
                    <a:pt x="50" y="44"/>
                    <a:pt x="50" y="44"/>
                    <a:pt x="50" y="44"/>
                  </a:cubicBezTo>
                  <a:cubicBezTo>
                    <a:pt x="54" y="40"/>
                    <a:pt x="54" y="40"/>
                    <a:pt x="54" y="40"/>
                  </a:cubicBezTo>
                  <a:cubicBezTo>
                    <a:pt x="53" y="39"/>
                    <a:pt x="49" y="36"/>
                    <a:pt x="49" y="35"/>
                  </a:cubicBezTo>
                  <a:cubicBezTo>
                    <a:pt x="49" y="34"/>
                    <a:pt x="53" y="31"/>
                    <a:pt x="54" y="31"/>
                  </a:cubicBezTo>
                  <a:cubicBezTo>
                    <a:pt x="54" y="31"/>
                    <a:pt x="54" y="31"/>
                    <a:pt x="55" y="31"/>
                  </a:cubicBezTo>
                  <a:cubicBezTo>
                    <a:pt x="56" y="32"/>
                    <a:pt x="67" y="43"/>
                    <a:pt x="67" y="44"/>
                  </a:cubicBezTo>
                  <a:cubicBezTo>
                    <a:pt x="67" y="45"/>
                    <a:pt x="64" y="49"/>
                    <a:pt x="63" y="49"/>
                  </a:cubicBezTo>
                  <a:close/>
                  <a:moveTo>
                    <a:pt x="25" y="8"/>
                  </a:moveTo>
                  <a:cubicBezTo>
                    <a:pt x="21" y="8"/>
                    <a:pt x="18" y="12"/>
                    <a:pt x="18" y="16"/>
                  </a:cubicBezTo>
                  <a:cubicBezTo>
                    <a:pt x="18" y="17"/>
                    <a:pt x="18" y="18"/>
                    <a:pt x="19" y="19"/>
                  </a:cubicBezTo>
                  <a:cubicBezTo>
                    <a:pt x="17" y="19"/>
                    <a:pt x="16" y="18"/>
                    <a:pt x="15" y="18"/>
                  </a:cubicBezTo>
                  <a:cubicBezTo>
                    <a:pt x="11" y="18"/>
                    <a:pt x="7" y="22"/>
                    <a:pt x="7" y="26"/>
                  </a:cubicBezTo>
                  <a:cubicBezTo>
                    <a:pt x="7" y="30"/>
                    <a:pt x="11" y="34"/>
                    <a:pt x="15" y="34"/>
                  </a:cubicBezTo>
                  <a:cubicBezTo>
                    <a:pt x="19" y="34"/>
                    <a:pt x="23" y="30"/>
                    <a:pt x="23" y="26"/>
                  </a:cubicBezTo>
                  <a:cubicBezTo>
                    <a:pt x="23" y="25"/>
                    <a:pt x="23" y="24"/>
                    <a:pt x="22" y="23"/>
                  </a:cubicBezTo>
                  <a:cubicBezTo>
                    <a:pt x="23" y="23"/>
                    <a:pt x="24" y="24"/>
                    <a:pt x="25" y="24"/>
                  </a:cubicBezTo>
                  <a:cubicBezTo>
                    <a:pt x="30" y="24"/>
                    <a:pt x="33" y="20"/>
                    <a:pt x="33" y="16"/>
                  </a:cubicBezTo>
                  <a:cubicBezTo>
                    <a:pt x="33" y="12"/>
                    <a:pt x="30" y="8"/>
                    <a:pt x="25" y="8"/>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7" name="Gruppieren 6">
            <a:extLst>
              <a:ext uri="{FF2B5EF4-FFF2-40B4-BE49-F238E27FC236}">
                <a16:creationId xmlns:a16="http://schemas.microsoft.com/office/drawing/2014/main" id="{16C1B766-A840-8F3B-0CA8-B65F6C971D60}"/>
              </a:ext>
            </a:extLst>
          </p:cNvPr>
          <p:cNvGrpSpPr/>
          <p:nvPr/>
        </p:nvGrpSpPr>
        <p:grpSpPr>
          <a:xfrm>
            <a:off x="3283178" y="2421807"/>
            <a:ext cx="1263048" cy="1263048"/>
            <a:chOff x="3283178" y="2421807"/>
            <a:chExt cx="1263048" cy="1263048"/>
          </a:xfrm>
        </p:grpSpPr>
        <p:sp>
          <p:nvSpPr>
            <p:cNvPr id="35" name="Oval 34">
              <a:extLst>
                <a:ext uri="{FF2B5EF4-FFF2-40B4-BE49-F238E27FC236}">
                  <a16:creationId xmlns:a16="http://schemas.microsoft.com/office/drawing/2014/main" id="{21D7A8C5-D7F3-CF4D-6302-5E182B99D30C}"/>
                </a:ext>
              </a:extLst>
            </p:cNvPr>
            <p:cNvSpPr/>
            <p:nvPr/>
          </p:nvSpPr>
          <p:spPr>
            <a:xfrm rot="11700000" flipH="1">
              <a:off x="3283178" y="2421807"/>
              <a:ext cx="1263048" cy="12630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0" name="Group 22">
              <a:extLst>
                <a:ext uri="{FF2B5EF4-FFF2-40B4-BE49-F238E27FC236}">
                  <a16:creationId xmlns:a16="http://schemas.microsoft.com/office/drawing/2014/main" id="{0BAAE098-2C48-7C24-F719-6ADF8BA5B25E}"/>
                </a:ext>
              </a:extLst>
            </p:cNvPr>
            <p:cNvGrpSpPr>
              <a:grpSpLocks noChangeAspect="1"/>
            </p:cNvGrpSpPr>
            <p:nvPr/>
          </p:nvGrpSpPr>
          <p:grpSpPr>
            <a:xfrm>
              <a:off x="3652528" y="2783331"/>
              <a:ext cx="524349" cy="540000"/>
              <a:chOff x="3681413" y="3632200"/>
              <a:chExt cx="638175" cy="657225"/>
            </a:xfrm>
            <a:solidFill>
              <a:schemeClr val="bg1"/>
            </a:solidFill>
          </p:grpSpPr>
          <p:sp>
            <p:nvSpPr>
              <p:cNvPr id="41" name="Freeform 14">
                <a:extLst>
                  <a:ext uri="{FF2B5EF4-FFF2-40B4-BE49-F238E27FC236}">
                    <a16:creationId xmlns:a16="http://schemas.microsoft.com/office/drawing/2014/main" id="{6CC2096A-CB3C-E040-9E61-B24C5DF242A7}"/>
                  </a:ext>
                </a:extLst>
              </p:cNvPr>
              <p:cNvSpPr>
                <a:spLocks noEditPoints="1"/>
              </p:cNvSpPr>
              <p:nvPr/>
            </p:nvSpPr>
            <p:spPr bwMode="auto">
              <a:xfrm>
                <a:off x="3976688" y="3681413"/>
                <a:ext cx="342900" cy="533400"/>
              </a:xfrm>
              <a:custGeom>
                <a:avLst/>
                <a:gdLst/>
                <a:ahLst/>
                <a:cxnLst>
                  <a:cxn ang="0">
                    <a:pos x="135" y="53"/>
                  </a:cxn>
                  <a:cxn ang="0">
                    <a:pos x="134" y="52"/>
                  </a:cxn>
                  <a:cxn ang="0">
                    <a:pos x="121" y="47"/>
                  </a:cxn>
                  <a:cxn ang="0">
                    <a:pos x="112" y="56"/>
                  </a:cxn>
                  <a:cxn ang="0">
                    <a:pos x="103" y="46"/>
                  </a:cxn>
                  <a:cxn ang="0">
                    <a:pos x="103" y="46"/>
                  </a:cxn>
                  <a:cxn ang="0">
                    <a:pos x="91" y="52"/>
                  </a:cxn>
                  <a:cxn ang="0">
                    <a:pos x="88" y="53"/>
                  </a:cxn>
                  <a:cxn ang="0">
                    <a:pos x="71" y="55"/>
                  </a:cxn>
                  <a:cxn ang="0">
                    <a:pos x="29" y="9"/>
                  </a:cxn>
                  <a:cxn ang="0">
                    <a:pos x="22" y="2"/>
                  </a:cxn>
                  <a:cxn ang="0">
                    <a:pos x="18" y="1"/>
                  </a:cxn>
                  <a:cxn ang="0">
                    <a:pos x="10" y="2"/>
                  </a:cxn>
                  <a:cxn ang="0">
                    <a:pos x="3" y="21"/>
                  </a:cxn>
                  <a:cxn ang="0">
                    <a:pos x="12" y="36"/>
                  </a:cxn>
                  <a:cxn ang="0">
                    <a:pos x="16" y="41"/>
                  </a:cxn>
                  <a:cxn ang="0">
                    <a:pos x="63" y="82"/>
                  </a:cxn>
                  <a:cxn ang="0">
                    <a:pos x="75" y="84"/>
                  </a:cxn>
                  <a:cxn ang="0">
                    <a:pos x="75" y="158"/>
                  </a:cxn>
                  <a:cxn ang="0">
                    <a:pos x="77" y="168"/>
                  </a:cxn>
                  <a:cxn ang="0">
                    <a:pos x="77" y="170"/>
                  </a:cxn>
                  <a:cxn ang="0">
                    <a:pos x="77" y="305"/>
                  </a:cxn>
                  <a:cxn ang="0">
                    <a:pos x="93" y="321"/>
                  </a:cxn>
                  <a:cxn ang="0">
                    <a:pos x="110" y="305"/>
                  </a:cxn>
                  <a:cxn ang="0">
                    <a:pos x="110" y="190"/>
                  </a:cxn>
                  <a:cxn ang="0">
                    <a:pos x="112" y="190"/>
                  </a:cxn>
                  <a:cxn ang="0">
                    <a:pos x="112" y="190"/>
                  </a:cxn>
                  <a:cxn ang="0">
                    <a:pos x="112" y="305"/>
                  </a:cxn>
                  <a:cxn ang="0">
                    <a:pos x="129" y="321"/>
                  </a:cxn>
                  <a:cxn ang="0">
                    <a:pos x="129" y="321"/>
                  </a:cxn>
                  <a:cxn ang="0">
                    <a:pos x="146" y="305"/>
                  </a:cxn>
                  <a:cxn ang="0">
                    <a:pos x="146" y="173"/>
                  </a:cxn>
                  <a:cxn ang="0">
                    <a:pos x="149" y="175"/>
                  </a:cxn>
                  <a:cxn ang="0">
                    <a:pos x="155" y="177"/>
                  </a:cxn>
                  <a:cxn ang="0">
                    <a:pos x="168" y="170"/>
                  </a:cxn>
                  <a:cxn ang="0">
                    <a:pos x="135" y="53"/>
                  </a:cxn>
                  <a:cxn ang="0">
                    <a:pos x="112" y="127"/>
                  </a:cxn>
                  <a:cxn ang="0">
                    <a:pos x="112" y="127"/>
                  </a:cxn>
                  <a:cxn ang="0">
                    <a:pos x="103" y="115"/>
                  </a:cxn>
                  <a:cxn ang="0">
                    <a:pos x="112" y="57"/>
                  </a:cxn>
                  <a:cxn ang="0">
                    <a:pos x="112" y="57"/>
                  </a:cxn>
                  <a:cxn ang="0">
                    <a:pos x="121" y="115"/>
                  </a:cxn>
                  <a:cxn ang="0">
                    <a:pos x="112" y="127"/>
                  </a:cxn>
                  <a:cxn ang="0">
                    <a:pos x="149" y="143"/>
                  </a:cxn>
                  <a:cxn ang="0">
                    <a:pos x="149" y="103"/>
                  </a:cxn>
                  <a:cxn ang="0">
                    <a:pos x="149" y="143"/>
                  </a:cxn>
                  <a:cxn ang="0">
                    <a:pos x="149" y="143"/>
                  </a:cxn>
                  <a:cxn ang="0">
                    <a:pos x="149" y="143"/>
                  </a:cxn>
                </a:cxnLst>
                <a:rect l="0" t="0" r="r" b="b"/>
                <a:pathLst>
                  <a:path w="207" h="321">
                    <a:moveTo>
                      <a:pt x="135" y="53"/>
                    </a:moveTo>
                    <a:cubicBezTo>
                      <a:pt x="135" y="53"/>
                      <a:pt x="134" y="52"/>
                      <a:pt x="134" y="52"/>
                    </a:cubicBezTo>
                    <a:cubicBezTo>
                      <a:pt x="130" y="50"/>
                      <a:pt x="126" y="48"/>
                      <a:pt x="121" y="47"/>
                    </a:cubicBezTo>
                    <a:cubicBezTo>
                      <a:pt x="112" y="56"/>
                      <a:pt x="112" y="56"/>
                      <a:pt x="112" y="56"/>
                    </a:cubicBezTo>
                    <a:cubicBezTo>
                      <a:pt x="103" y="46"/>
                      <a:pt x="103" y="46"/>
                      <a:pt x="103" y="46"/>
                    </a:cubicBezTo>
                    <a:cubicBezTo>
                      <a:pt x="103" y="46"/>
                      <a:pt x="103" y="46"/>
                      <a:pt x="103" y="46"/>
                    </a:cubicBezTo>
                    <a:cubicBezTo>
                      <a:pt x="99" y="48"/>
                      <a:pt x="95" y="49"/>
                      <a:pt x="91" y="52"/>
                    </a:cubicBezTo>
                    <a:cubicBezTo>
                      <a:pt x="90" y="52"/>
                      <a:pt x="89" y="52"/>
                      <a:pt x="88" y="53"/>
                    </a:cubicBezTo>
                    <a:cubicBezTo>
                      <a:pt x="82" y="56"/>
                      <a:pt x="77" y="57"/>
                      <a:pt x="71" y="55"/>
                    </a:cubicBezTo>
                    <a:cubicBezTo>
                      <a:pt x="52" y="49"/>
                      <a:pt x="34" y="19"/>
                      <a:pt x="29" y="9"/>
                    </a:cubicBezTo>
                    <a:cubicBezTo>
                      <a:pt x="27" y="6"/>
                      <a:pt x="25" y="4"/>
                      <a:pt x="22" y="2"/>
                    </a:cubicBezTo>
                    <a:cubicBezTo>
                      <a:pt x="18" y="1"/>
                      <a:pt x="18" y="1"/>
                      <a:pt x="18" y="1"/>
                    </a:cubicBezTo>
                    <a:cubicBezTo>
                      <a:pt x="16" y="0"/>
                      <a:pt x="13" y="1"/>
                      <a:pt x="10" y="2"/>
                    </a:cubicBezTo>
                    <a:cubicBezTo>
                      <a:pt x="3" y="5"/>
                      <a:pt x="0" y="14"/>
                      <a:pt x="3" y="21"/>
                    </a:cubicBezTo>
                    <a:cubicBezTo>
                      <a:pt x="4" y="23"/>
                      <a:pt x="7" y="29"/>
                      <a:pt x="12" y="36"/>
                    </a:cubicBezTo>
                    <a:cubicBezTo>
                      <a:pt x="16" y="41"/>
                      <a:pt x="16" y="41"/>
                      <a:pt x="16" y="41"/>
                    </a:cubicBezTo>
                    <a:cubicBezTo>
                      <a:pt x="26" y="56"/>
                      <a:pt x="42" y="75"/>
                      <a:pt x="63" y="82"/>
                    </a:cubicBezTo>
                    <a:cubicBezTo>
                      <a:pt x="67" y="83"/>
                      <a:pt x="71" y="84"/>
                      <a:pt x="75" y="84"/>
                    </a:cubicBezTo>
                    <a:cubicBezTo>
                      <a:pt x="75" y="158"/>
                      <a:pt x="75" y="158"/>
                      <a:pt x="75" y="158"/>
                    </a:cubicBezTo>
                    <a:cubicBezTo>
                      <a:pt x="75" y="162"/>
                      <a:pt x="76" y="165"/>
                      <a:pt x="77" y="168"/>
                    </a:cubicBezTo>
                    <a:cubicBezTo>
                      <a:pt x="77" y="169"/>
                      <a:pt x="77" y="170"/>
                      <a:pt x="77" y="170"/>
                    </a:cubicBezTo>
                    <a:cubicBezTo>
                      <a:pt x="77" y="305"/>
                      <a:pt x="77" y="305"/>
                      <a:pt x="77" y="305"/>
                    </a:cubicBezTo>
                    <a:cubicBezTo>
                      <a:pt x="77" y="314"/>
                      <a:pt x="84" y="321"/>
                      <a:pt x="93" y="321"/>
                    </a:cubicBezTo>
                    <a:cubicBezTo>
                      <a:pt x="103" y="321"/>
                      <a:pt x="110" y="314"/>
                      <a:pt x="110" y="305"/>
                    </a:cubicBezTo>
                    <a:cubicBezTo>
                      <a:pt x="110" y="190"/>
                      <a:pt x="110" y="190"/>
                      <a:pt x="110" y="190"/>
                    </a:cubicBezTo>
                    <a:cubicBezTo>
                      <a:pt x="111" y="190"/>
                      <a:pt x="111" y="190"/>
                      <a:pt x="112" y="190"/>
                    </a:cubicBezTo>
                    <a:cubicBezTo>
                      <a:pt x="112" y="190"/>
                      <a:pt x="112" y="190"/>
                      <a:pt x="112" y="190"/>
                    </a:cubicBezTo>
                    <a:cubicBezTo>
                      <a:pt x="112" y="305"/>
                      <a:pt x="112" y="305"/>
                      <a:pt x="112" y="305"/>
                    </a:cubicBezTo>
                    <a:cubicBezTo>
                      <a:pt x="112" y="314"/>
                      <a:pt x="120" y="321"/>
                      <a:pt x="129" y="321"/>
                    </a:cubicBezTo>
                    <a:cubicBezTo>
                      <a:pt x="129" y="321"/>
                      <a:pt x="129" y="321"/>
                      <a:pt x="129" y="321"/>
                    </a:cubicBezTo>
                    <a:cubicBezTo>
                      <a:pt x="138" y="321"/>
                      <a:pt x="146" y="314"/>
                      <a:pt x="146" y="305"/>
                    </a:cubicBezTo>
                    <a:cubicBezTo>
                      <a:pt x="146" y="173"/>
                      <a:pt x="146" y="173"/>
                      <a:pt x="146" y="173"/>
                    </a:cubicBezTo>
                    <a:cubicBezTo>
                      <a:pt x="146" y="174"/>
                      <a:pt x="147" y="175"/>
                      <a:pt x="149" y="175"/>
                    </a:cubicBezTo>
                    <a:cubicBezTo>
                      <a:pt x="151" y="176"/>
                      <a:pt x="153" y="177"/>
                      <a:pt x="155" y="177"/>
                    </a:cubicBezTo>
                    <a:cubicBezTo>
                      <a:pt x="160" y="177"/>
                      <a:pt x="165" y="174"/>
                      <a:pt x="168" y="170"/>
                    </a:cubicBezTo>
                    <a:cubicBezTo>
                      <a:pt x="207" y="97"/>
                      <a:pt x="153" y="64"/>
                      <a:pt x="135" y="53"/>
                    </a:cubicBezTo>
                    <a:close/>
                    <a:moveTo>
                      <a:pt x="112" y="127"/>
                    </a:moveTo>
                    <a:cubicBezTo>
                      <a:pt x="112" y="127"/>
                      <a:pt x="112" y="127"/>
                      <a:pt x="112" y="127"/>
                    </a:cubicBezTo>
                    <a:cubicBezTo>
                      <a:pt x="103" y="115"/>
                      <a:pt x="103" y="115"/>
                      <a:pt x="103" y="115"/>
                    </a:cubicBezTo>
                    <a:cubicBezTo>
                      <a:pt x="112" y="57"/>
                      <a:pt x="112" y="57"/>
                      <a:pt x="112" y="57"/>
                    </a:cubicBezTo>
                    <a:cubicBezTo>
                      <a:pt x="112" y="57"/>
                      <a:pt x="112" y="57"/>
                      <a:pt x="112" y="57"/>
                    </a:cubicBezTo>
                    <a:cubicBezTo>
                      <a:pt x="121" y="115"/>
                      <a:pt x="121" y="115"/>
                      <a:pt x="121" y="115"/>
                    </a:cubicBezTo>
                    <a:lnTo>
                      <a:pt x="112" y="127"/>
                    </a:lnTo>
                    <a:close/>
                    <a:moveTo>
                      <a:pt x="149" y="143"/>
                    </a:moveTo>
                    <a:cubicBezTo>
                      <a:pt x="149" y="103"/>
                      <a:pt x="149" y="103"/>
                      <a:pt x="149" y="103"/>
                    </a:cubicBezTo>
                    <a:cubicBezTo>
                      <a:pt x="154" y="113"/>
                      <a:pt x="156" y="126"/>
                      <a:pt x="149" y="143"/>
                    </a:cubicBezTo>
                    <a:close/>
                    <a:moveTo>
                      <a:pt x="149" y="143"/>
                    </a:moveTo>
                    <a:cubicBezTo>
                      <a:pt x="149" y="143"/>
                      <a:pt x="149" y="143"/>
                      <a:pt x="149" y="14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15">
                <a:extLst>
                  <a:ext uri="{FF2B5EF4-FFF2-40B4-BE49-F238E27FC236}">
                    <a16:creationId xmlns:a16="http://schemas.microsoft.com/office/drawing/2014/main" id="{73A743C1-B014-2A8A-94C9-9875EF53410B}"/>
                  </a:ext>
                </a:extLst>
              </p:cNvPr>
              <p:cNvSpPr>
                <a:spLocks noEditPoints="1"/>
              </p:cNvSpPr>
              <p:nvPr/>
            </p:nvSpPr>
            <p:spPr bwMode="auto">
              <a:xfrm>
                <a:off x="4102100" y="3633788"/>
                <a:ext cx="119063" cy="120650"/>
              </a:xfrm>
              <a:custGeom>
                <a:avLst/>
                <a:gdLst/>
                <a:ahLst/>
                <a:cxnLst>
                  <a:cxn ang="0">
                    <a:pos x="72" y="36"/>
                  </a:cxn>
                  <a:cxn ang="0">
                    <a:pos x="36" y="72"/>
                  </a:cxn>
                  <a:cxn ang="0">
                    <a:pos x="0" y="36"/>
                  </a:cxn>
                  <a:cxn ang="0">
                    <a:pos x="36" y="0"/>
                  </a:cxn>
                  <a:cxn ang="0">
                    <a:pos x="72" y="36"/>
                  </a:cxn>
                  <a:cxn ang="0">
                    <a:pos x="72" y="36"/>
                  </a:cxn>
                  <a:cxn ang="0">
                    <a:pos x="72" y="36"/>
                  </a:cxn>
                </a:cxnLst>
                <a:rect l="0" t="0" r="r" b="b"/>
                <a:pathLst>
                  <a:path w="72" h="72">
                    <a:moveTo>
                      <a:pt x="72" y="36"/>
                    </a:moveTo>
                    <a:cubicBezTo>
                      <a:pt x="72" y="56"/>
                      <a:pt x="56" y="72"/>
                      <a:pt x="36" y="72"/>
                    </a:cubicBezTo>
                    <a:cubicBezTo>
                      <a:pt x="16" y="72"/>
                      <a:pt x="0" y="56"/>
                      <a:pt x="0" y="36"/>
                    </a:cubicBezTo>
                    <a:cubicBezTo>
                      <a:pt x="0" y="16"/>
                      <a:pt x="16" y="0"/>
                      <a:pt x="36" y="0"/>
                    </a:cubicBezTo>
                    <a:cubicBezTo>
                      <a:pt x="56" y="0"/>
                      <a:pt x="72" y="16"/>
                      <a:pt x="72" y="36"/>
                    </a:cubicBezTo>
                    <a:close/>
                    <a:moveTo>
                      <a:pt x="72" y="36"/>
                    </a:moveTo>
                    <a:cubicBezTo>
                      <a:pt x="72" y="36"/>
                      <a:pt x="72" y="36"/>
                      <a:pt x="72" y="3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16">
                <a:extLst>
                  <a:ext uri="{FF2B5EF4-FFF2-40B4-BE49-F238E27FC236}">
                    <a16:creationId xmlns:a16="http://schemas.microsoft.com/office/drawing/2014/main" id="{B107B986-AFAF-4251-5CDF-72A68B7926D8}"/>
                  </a:ext>
                </a:extLst>
              </p:cNvPr>
              <p:cNvSpPr>
                <a:spLocks noEditPoints="1"/>
              </p:cNvSpPr>
              <p:nvPr/>
            </p:nvSpPr>
            <p:spPr bwMode="auto">
              <a:xfrm>
                <a:off x="3703638" y="3632200"/>
                <a:ext cx="361950" cy="338137"/>
              </a:xfrm>
              <a:custGeom>
                <a:avLst/>
                <a:gdLst/>
                <a:ahLst/>
                <a:cxnLst>
                  <a:cxn ang="0">
                    <a:pos x="197" y="203"/>
                  </a:cxn>
                  <a:cxn ang="0">
                    <a:pos x="20" y="203"/>
                  </a:cxn>
                  <a:cxn ang="0">
                    <a:pos x="0" y="182"/>
                  </a:cxn>
                  <a:cxn ang="0">
                    <a:pos x="0" y="20"/>
                  </a:cxn>
                  <a:cxn ang="0">
                    <a:pos x="20" y="0"/>
                  </a:cxn>
                  <a:cxn ang="0">
                    <a:pos x="197" y="0"/>
                  </a:cxn>
                  <a:cxn ang="0">
                    <a:pos x="218" y="20"/>
                  </a:cxn>
                  <a:cxn ang="0">
                    <a:pos x="218" y="182"/>
                  </a:cxn>
                  <a:cxn ang="0">
                    <a:pos x="197" y="203"/>
                  </a:cxn>
                  <a:cxn ang="0">
                    <a:pos x="20" y="13"/>
                  </a:cxn>
                  <a:cxn ang="0">
                    <a:pos x="13" y="20"/>
                  </a:cxn>
                  <a:cxn ang="0">
                    <a:pos x="13" y="182"/>
                  </a:cxn>
                  <a:cxn ang="0">
                    <a:pos x="20" y="189"/>
                  </a:cxn>
                  <a:cxn ang="0">
                    <a:pos x="197" y="189"/>
                  </a:cxn>
                  <a:cxn ang="0">
                    <a:pos x="204" y="182"/>
                  </a:cxn>
                  <a:cxn ang="0">
                    <a:pos x="204" y="20"/>
                  </a:cxn>
                  <a:cxn ang="0">
                    <a:pos x="197" y="13"/>
                  </a:cxn>
                  <a:cxn ang="0">
                    <a:pos x="20" y="13"/>
                  </a:cxn>
                  <a:cxn ang="0">
                    <a:pos x="20" y="13"/>
                  </a:cxn>
                  <a:cxn ang="0">
                    <a:pos x="20" y="13"/>
                  </a:cxn>
                </a:cxnLst>
                <a:rect l="0" t="0" r="r" b="b"/>
                <a:pathLst>
                  <a:path w="218" h="203">
                    <a:moveTo>
                      <a:pt x="197" y="203"/>
                    </a:moveTo>
                    <a:cubicBezTo>
                      <a:pt x="20" y="203"/>
                      <a:pt x="20" y="203"/>
                      <a:pt x="20" y="203"/>
                    </a:cubicBezTo>
                    <a:cubicBezTo>
                      <a:pt x="9" y="203"/>
                      <a:pt x="0" y="194"/>
                      <a:pt x="0" y="182"/>
                    </a:cubicBezTo>
                    <a:cubicBezTo>
                      <a:pt x="0" y="20"/>
                      <a:pt x="0" y="20"/>
                      <a:pt x="0" y="20"/>
                    </a:cubicBezTo>
                    <a:cubicBezTo>
                      <a:pt x="0" y="9"/>
                      <a:pt x="9" y="0"/>
                      <a:pt x="20" y="0"/>
                    </a:cubicBezTo>
                    <a:cubicBezTo>
                      <a:pt x="197" y="0"/>
                      <a:pt x="197" y="0"/>
                      <a:pt x="197" y="0"/>
                    </a:cubicBezTo>
                    <a:cubicBezTo>
                      <a:pt x="208" y="0"/>
                      <a:pt x="218" y="9"/>
                      <a:pt x="218" y="20"/>
                    </a:cubicBezTo>
                    <a:cubicBezTo>
                      <a:pt x="218" y="182"/>
                      <a:pt x="218" y="182"/>
                      <a:pt x="218" y="182"/>
                    </a:cubicBezTo>
                    <a:cubicBezTo>
                      <a:pt x="218" y="194"/>
                      <a:pt x="208" y="203"/>
                      <a:pt x="197" y="203"/>
                    </a:cubicBezTo>
                    <a:close/>
                    <a:moveTo>
                      <a:pt x="20" y="13"/>
                    </a:moveTo>
                    <a:cubicBezTo>
                      <a:pt x="16" y="13"/>
                      <a:pt x="13" y="16"/>
                      <a:pt x="13" y="20"/>
                    </a:cubicBezTo>
                    <a:cubicBezTo>
                      <a:pt x="13" y="182"/>
                      <a:pt x="13" y="182"/>
                      <a:pt x="13" y="182"/>
                    </a:cubicBezTo>
                    <a:cubicBezTo>
                      <a:pt x="13" y="186"/>
                      <a:pt x="16" y="189"/>
                      <a:pt x="20" y="189"/>
                    </a:cubicBezTo>
                    <a:cubicBezTo>
                      <a:pt x="197" y="189"/>
                      <a:pt x="197" y="189"/>
                      <a:pt x="197" y="189"/>
                    </a:cubicBezTo>
                    <a:cubicBezTo>
                      <a:pt x="201" y="189"/>
                      <a:pt x="204" y="186"/>
                      <a:pt x="204" y="182"/>
                    </a:cubicBezTo>
                    <a:cubicBezTo>
                      <a:pt x="204" y="20"/>
                      <a:pt x="204" y="20"/>
                      <a:pt x="204" y="20"/>
                    </a:cubicBezTo>
                    <a:cubicBezTo>
                      <a:pt x="204" y="16"/>
                      <a:pt x="201" y="13"/>
                      <a:pt x="197" y="13"/>
                    </a:cubicBezTo>
                    <a:lnTo>
                      <a:pt x="20" y="13"/>
                    </a:lnTo>
                    <a:close/>
                    <a:moveTo>
                      <a:pt x="20" y="13"/>
                    </a:moveTo>
                    <a:cubicBezTo>
                      <a:pt x="20" y="13"/>
                      <a:pt x="20" y="13"/>
                      <a:pt x="20" y="1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17">
                <a:extLst>
                  <a:ext uri="{FF2B5EF4-FFF2-40B4-BE49-F238E27FC236}">
                    <a16:creationId xmlns:a16="http://schemas.microsoft.com/office/drawing/2014/main" id="{988AFA2A-B921-F6DC-C7C4-A1D4618B32CC}"/>
                  </a:ext>
                </a:extLst>
              </p:cNvPr>
              <p:cNvSpPr>
                <a:spLocks noEditPoints="1"/>
              </p:cNvSpPr>
              <p:nvPr/>
            </p:nvSpPr>
            <p:spPr bwMode="auto">
              <a:xfrm>
                <a:off x="3743325" y="4003675"/>
                <a:ext cx="96838" cy="93662"/>
              </a:xfrm>
              <a:custGeom>
                <a:avLst/>
                <a:gdLst/>
                <a:ahLst/>
                <a:cxnLst>
                  <a:cxn ang="0">
                    <a:pos x="58" y="29"/>
                  </a:cxn>
                  <a:cxn ang="0">
                    <a:pos x="29" y="57"/>
                  </a:cxn>
                  <a:cxn ang="0">
                    <a:pos x="0" y="29"/>
                  </a:cxn>
                  <a:cxn ang="0">
                    <a:pos x="29" y="0"/>
                  </a:cxn>
                  <a:cxn ang="0">
                    <a:pos x="58" y="29"/>
                  </a:cxn>
                  <a:cxn ang="0">
                    <a:pos x="58" y="29"/>
                  </a:cxn>
                  <a:cxn ang="0">
                    <a:pos x="58" y="29"/>
                  </a:cxn>
                </a:cxnLst>
                <a:rect l="0" t="0" r="r" b="b"/>
                <a:pathLst>
                  <a:path w="58" h="57">
                    <a:moveTo>
                      <a:pt x="58" y="29"/>
                    </a:moveTo>
                    <a:cubicBezTo>
                      <a:pt x="58" y="45"/>
                      <a:pt x="45" y="57"/>
                      <a:pt x="29" y="57"/>
                    </a:cubicBezTo>
                    <a:cubicBezTo>
                      <a:pt x="13" y="57"/>
                      <a:pt x="0" y="45"/>
                      <a:pt x="0" y="29"/>
                    </a:cubicBezTo>
                    <a:cubicBezTo>
                      <a:pt x="0" y="13"/>
                      <a:pt x="13" y="0"/>
                      <a:pt x="29" y="0"/>
                    </a:cubicBezTo>
                    <a:cubicBezTo>
                      <a:pt x="45" y="0"/>
                      <a:pt x="58" y="13"/>
                      <a:pt x="58" y="29"/>
                    </a:cubicBezTo>
                    <a:close/>
                    <a:moveTo>
                      <a:pt x="58" y="29"/>
                    </a:moveTo>
                    <a:cubicBezTo>
                      <a:pt x="58" y="29"/>
                      <a:pt x="58" y="29"/>
                      <a:pt x="58" y="29"/>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18">
                <a:extLst>
                  <a:ext uri="{FF2B5EF4-FFF2-40B4-BE49-F238E27FC236}">
                    <a16:creationId xmlns:a16="http://schemas.microsoft.com/office/drawing/2014/main" id="{A8F45279-BB83-6B7F-02EA-695427FAA5D4}"/>
                  </a:ext>
                </a:extLst>
              </p:cNvPr>
              <p:cNvSpPr>
                <a:spLocks noEditPoints="1"/>
              </p:cNvSpPr>
              <p:nvPr/>
            </p:nvSpPr>
            <p:spPr bwMode="auto">
              <a:xfrm>
                <a:off x="3695700" y="4100513"/>
                <a:ext cx="192088" cy="106362"/>
              </a:xfrm>
              <a:custGeom>
                <a:avLst/>
                <a:gdLst/>
                <a:ahLst/>
                <a:cxnLst>
                  <a:cxn ang="0">
                    <a:pos x="25" y="64"/>
                  </a:cxn>
                  <a:cxn ang="0">
                    <a:pos x="29" y="44"/>
                  </a:cxn>
                  <a:cxn ang="0">
                    <a:pos x="29" y="64"/>
                  </a:cxn>
                  <a:cxn ang="0">
                    <a:pos x="58" y="64"/>
                  </a:cxn>
                  <a:cxn ang="0">
                    <a:pos x="51" y="54"/>
                  </a:cxn>
                  <a:cxn ang="0">
                    <a:pos x="58" y="8"/>
                  </a:cxn>
                  <a:cxn ang="0">
                    <a:pos x="58" y="8"/>
                  </a:cxn>
                  <a:cxn ang="0">
                    <a:pos x="65" y="54"/>
                  </a:cxn>
                  <a:cxn ang="0">
                    <a:pos x="58" y="64"/>
                  </a:cxn>
                  <a:cxn ang="0">
                    <a:pos x="87" y="64"/>
                  </a:cxn>
                  <a:cxn ang="0">
                    <a:pos x="87" y="44"/>
                  </a:cxn>
                  <a:cxn ang="0">
                    <a:pos x="91" y="64"/>
                  </a:cxn>
                  <a:cxn ang="0">
                    <a:pos x="114" y="64"/>
                  </a:cxn>
                  <a:cxn ang="0">
                    <a:pos x="77" y="5"/>
                  </a:cxn>
                  <a:cxn ang="0">
                    <a:pos x="76" y="5"/>
                  </a:cxn>
                  <a:cxn ang="0">
                    <a:pos x="65" y="0"/>
                  </a:cxn>
                  <a:cxn ang="0">
                    <a:pos x="58" y="7"/>
                  </a:cxn>
                  <a:cxn ang="0">
                    <a:pos x="51" y="0"/>
                  </a:cxn>
                  <a:cxn ang="0">
                    <a:pos x="51" y="0"/>
                  </a:cxn>
                  <a:cxn ang="0">
                    <a:pos x="40" y="5"/>
                  </a:cxn>
                  <a:cxn ang="0">
                    <a:pos x="39" y="5"/>
                  </a:cxn>
                  <a:cxn ang="0">
                    <a:pos x="2" y="64"/>
                  </a:cxn>
                  <a:cxn ang="0">
                    <a:pos x="25" y="64"/>
                  </a:cxn>
                  <a:cxn ang="0">
                    <a:pos x="25" y="64"/>
                  </a:cxn>
                  <a:cxn ang="0">
                    <a:pos x="25" y="64"/>
                  </a:cxn>
                </a:cxnLst>
                <a:rect l="0" t="0" r="r" b="b"/>
                <a:pathLst>
                  <a:path w="116" h="64">
                    <a:moveTo>
                      <a:pt x="25" y="64"/>
                    </a:moveTo>
                    <a:cubicBezTo>
                      <a:pt x="24" y="56"/>
                      <a:pt x="26" y="49"/>
                      <a:pt x="29" y="44"/>
                    </a:cubicBezTo>
                    <a:cubicBezTo>
                      <a:pt x="29" y="64"/>
                      <a:pt x="29" y="64"/>
                      <a:pt x="29" y="64"/>
                    </a:cubicBezTo>
                    <a:cubicBezTo>
                      <a:pt x="58" y="64"/>
                      <a:pt x="58" y="64"/>
                      <a:pt x="58" y="64"/>
                    </a:cubicBezTo>
                    <a:cubicBezTo>
                      <a:pt x="51" y="54"/>
                      <a:pt x="51" y="54"/>
                      <a:pt x="51" y="54"/>
                    </a:cubicBezTo>
                    <a:cubicBezTo>
                      <a:pt x="58" y="8"/>
                      <a:pt x="58" y="8"/>
                      <a:pt x="58" y="8"/>
                    </a:cubicBezTo>
                    <a:cubicBezTo>
                      <a:pt x="58" y="8"/>
                      <a:pt x="58" y="8"/>
                      <a:pt x="58" y="8"/>
                    </a:cubicBezTo>
                    <a:cubicBezTo>
                      <a:pt x="65" y="54"/>
                      <a:pt x="65" y="54"/>
                      <a:pt x="65" y="54"/>
                    </a:cubicBezTo>
                    <a:cubicBezTo>
                      <a:pt x="58" y="64"/>
                      <a:pt x="58" y="64"/>
                      <a:pt x="58" y="64"/>
                    </a:cubicBezTo>
                    <a:cubicBezTo>
                      <a:pt x="87" y="64"/>
                      <a:pt x="87" y="64"/>
                      <a:pt x="87" y="64"/>
                    </a:cubicBezTo>
                    <a:cubicBezTo>
                      <a:pt x="87" y="44"/>
                      <a:pt x="87" y="44"/>
                      <a:pt x="87" y="44"/>
                    </a:cubicBezTo>
                    <a:cubicBezTo>
                      <a:pt x="90" y="49"/>
                      <a:pt x="92" y="56"/>
                      <a:pt x="91" y="64"/>
                    </a:cubicBezTo>
                    <a:cubicBezTo>
                      <a:pt x="114" y="64"/>
                      <a:pt x="114" y="64"/>
                      <a:pt x="114" y="64"/>
                    </a:cubicBezTo>
                    <a:cubicBezTo>
                      <a:pt x="116" y="29"/>
                      <a:pt x="88" y="12"/>
                      <a:pt x="77" y="5"/>
                    </a:cubicBezTo>
                    <a:cubicBezTo>
                      <a:pt x="77" y="5"/>
                      <a:pt x="76" y="5"/>
                      <a:pt x="76" y="5"/>
                    </a:cubicBezTo>
                    <a:cubicBezTo>
                      <a:pt x="72" y="2"/>
                      <a:pt x="69" y="1"/>
                      <a:pt x="65" y="0"/>
                    </a:cubicBezTo>
                    <a:cubicBezTo>
                      <a:pt x="58" y="7"/>
                      <a:pt x="58" y="7"/>
                      <a:pt x="58" y="7"/>
                    </a:cubicBezTo>
                    <a:cubicBezTo>
                      <a:pt x="51" y="0"/>
                      <a:pt x="51" y="0"/>
                      <a:pt x="51" y="0"/>
                    </a:cubicBezTo>
                    <a:cubicBezTo>
                      <a:pt x="51" y="0"/>
                      <a:pt x="51" y="0"/>
                      <a:pt x="51" y="0"/>
                    </a:cubicBezTo>
                    <a:cubicBezTo>
                      <a:pt x="47" y="1"/>
                      <a:pt x="44" y="2"/>
                      <a:pt x="40" y="5"/>
                    </a:cubicBezTo>
                    <a:cubicBezTo>
                      <a:pt x="40" y="5"/>
                      <a:pt x="39" y="5"/>
                      <a:pt x="39" y="5"/>
                    </a:cubicBezTo>
                    <a:cubicBezTo>
                      <a:pt x="28" y="12"/>
                      <a:pt x="0" y="29"/>
                      <a:pt x="2" y="64"/>
                    </a:cubicBezTo>
                    <a:lnTo>
                      <a:pt x="25" y="64"/>
                    </a:lnTo>
                    <a:close/>
                    <a:moveTo>
                      <a:pt x="25" y="64"/>
                    </a:moveTo>
                    <a:cubicBezTo>
                      <a:pt x="25" y="64"/>
                      <a:pt x="25" y="64"/>
                      <a:pt x="25" y="6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19">
                <a:extLst>
                  <a:ext uri="{FF2B5EF4-FFF2-40B4-BE49-F238E27FC236}">
                    <a16:creationId xmlns:a16="http://schemas.microsoft.com/office/drawing/2014/main" id="{4E757105-BF62-5C3B-2344-ECECE6F48DFB}"/>
                  </a:ext>
                </a:extLst>
              </p:cNvPr>
              <p:cNvSpPr>
                <a:spLocks noEditPoints="1"/>
              </p:cNvSpPr>
              <p:nvPr/>
            </p:nvSpPr>
            <p:spPr bwMode="auto">
              <a:xfrm>
                <a:off x="3929063" y="4003675"/>
                <a:ext cx="93663" cy="93662"/>
              </a:xfrm>
              <a:custGeom>
                <a:avLst/>
                <a:gdLst/>
                <a:ahLst/>
                <a:cxnLst>
                  <a:cxn ang="0">
                    <a:pos x="57" y="29"/>
                  </a:cxn>
                  <a:cxn ang="0">
                    <a:pos x="28" y="57"/>
                  </a:cxn>
                  <a:cxn ang="0">
                    <a:pos x="0" y="29"/>
                  </a:cxn>
                  <a:cxn ang="0">
                    <a:pos x="28" y="0"/>
                  </a:cxn>
                  <a:cxn ang="0">
                    <a:pos x="57" y="29"/>
                  </a:cxn>
                  <a:cxn ang="0">
                    <a:pos x="57" y="29"/>
                  </a:cxn>
                  <a:cxn ang="0">
                    <a:pos x="57" y="29"/>
                  </a:cxn>
                </a:cxnLst>
                <a:rect l="0" t="0" r="r" b="b"/>
                <a:pathLst>
                  <a:path w="57" h="57">
                    <a:moveTo>
                      <a:pt x="57" y="29"/>
                    </a:moveTo>
                    <a:cubicBezTo>
                      <a:pt x="57" y="45"/>
                      <a:pt x="44" y="57"/>
                      <a:pt x="28" y="57"/>
                    </a:cubicBezTo>
                    <a:cubicBezTo>
                      <a:pt x="13" y="57"/>
                      <a:pt x="0" y="45"/>
                      <a:pt x="0" y="29"/>
                    </a:cubicBezTo>
                    <a:cubicBezTo>
                      <a:pt x="0" y="13"/>
                      <a:pt x="13" y="0"/>
                      <a:pt x="28" y="0"/>
                    </a:cubicBezTo>
                    <a:cubicBezTo>
                      <a:pt x="44" y="0"/>
                      <a:pt x="57" y="13"/>
                      <a:pt x="57" y="29"/>
                    </a:cubicBezTo>
                    <a:close/>
                    <a:moveTo>
                      <a:pt x="57" y="29"/>
                    </a:moveTo>
                    <a:cubicBezTo>
                      <a:pt x="57" y="29"/>
                      <a:pt x="57" y="29"/>
                      <a:pt x="57" y="29"/>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20">
                <a:extLst>
                  <a:ext uri="{FF2B5EF4-FFF2-40B4-BE49-F238E27FC236}">
                    <a16:creationId xmlns:a16="http://schemas.microsoft.com/office/drawing/2014/main" id="{8C2F4B7A-985A-2CEE-562E-31C5FD5AB5F6}"/>
                  </a:ext>
                </a:extLst>
              </p:cNvPr>
              <p:cNvSpPr>
                <a:spLocks noEditPoints="1"/>
              </p:cNvSpPr>
              <p:nvPr/>
            </p:nvSpPr>
            <p:spPr bwMode="auto">
              <a:xfrm>
                <a:off x="3879850" y="4100513"/>
                <a:ext cx="192088" cy="106362"/>
              </a:xfrm>
              <a:custGeom>
                <a:avLst/>
                <a:gdLst/>
                <a:ahLst/>
                <a:cxnLst>
                  <a:cxn ang="0">
                    <a:pos x="25" y="64"/>
                  </a:cxn>
                  <a:cxn ang="0">
                    <a:pos x="29" y="44"/>
                  </a:cxn>
                  <a:cxn ang="0">
                    <a:pos x="29" y="64"/>
                  </a:cxn>
                  <a:cxn ang="0">
                    <a:pos x="58" y="64"/>
                  </a:cxn>
                  <a:cxn ang="0">
                    <a:pos x="51" y="54"/>
                  </a:cxn>
                  <a:cxn ang="0">
                    <a:pos x="58" y="8"/>
                  </a:cxn>
                  <a:cxn ang="0">
                    <a:pos x="58" y="8"/>
                  </a:cxn>
                  <a:cxn ang="0">
                    <a:pos x="65" y="54"/>
                  </a:cxn>
                  <a:cxn ang="0">
                    <a:pos x="59" y="64"/>
                  </a:cxn>
                  <a:cxn ang="0">
                    <a:pos x="88" y="64"/>
                  </a:cxn>
                  <a:cxn ang="0">
                    <a:pos x="88" y="44"/>
                  </a:cxn>
                  <a:cxn ang="0">
                    <a:pos x="92" y="64"/>
                  </a:cxn>
                  <a:cxn ang="0">
                    <a:pos x="114" y="64"/>
                  </a:cxn>
                  <a:cxn ang="0">
                    <a:pos x="77" y="5"/>
                  </a:cxn>
                  <a:cxn ang="0">
                    <a:pos x="76" y="5"/>
                  </a:cxn>
                  <a:cxn ang="0">
                    <a:pos x="66" y="0"/>
                  </a:cxn>
                  <a:cxn ang="0">
                    <a:pos x="58" y="7"/>
                  </a:cxn>
                  <a:cxn ang="0">
                    <a:pos x="52" y="0"/>
                  </a:cxn>
                  <a:cxn ang="0">
                    <a:pos x="51" y="0"/>
                  </a:cxn>
                  <a:cxn ang="0">
                    <a:pos x="41" y="5"/>
                  </a:cxn>
                  <a:cxn ang="0">
                    <a:pos x="39" y="5"/>
                  </a:cxn>
                  <a:cxn ang="0">
                    <a:pos x="3" y="64"/>
                  </a:cxn>
                  <a:cxn ang="0">
                    <a:pos x="25" y="64"/>
                  </a:cxn>
                  <a:cxn ang="0">
                    <a:pos x="25" y="64"/>
                  </a:cxn>
                  <a:cxn ang="0">
                    <a:pos x="25" y="64"/>
                  </a:cxn>
                </a:cxnLst>
                <a:rect l="0" t="0" r="r" b="b"/>
                <a:pathLst>
                  <a:path w="116" h="64">
                    <a:moveTo>
                      <a:pt x="25" y="64"/>
                    </a:moveTo>
                    <a:cubicBezTo>
                      <a:pt x="24" y="56"/>
                      <a:pt x="26" y="49"/>
                      <a:pt x="29" y="44"/>
                    </a:cubicBezTo>
                    <a:cubicBezTo>
                      <a:pt x="29" y="64"/>
                      <a:pt x="29" y="64"/>
                      <a:pt x="29" y="64"/>
                    </a:cubicBezTo>
                    <a:cubicBezTo>
                      <a:pt x="58" y="64"/>
                      <a:pt x="58" y="64"/>
                      <a:pt x="58" y="64"/>
                    </a:cubicBezTo>
                    <a:cubicBezTo>
                      <a:pt x="51" y="54"/>
                      <a:pt x="51" y="54"/>
                      <a:pt x="51" y="54"/>
                    </a:cubicBezTo>
                    <a:cubicBezTo>
                      <a:pt x="58" y="8"/>
                      <a:pt x="58" y="8"/>
                      <a:pt x="58" y="8"/>
                    </a:cubicBezTo>
                    <a:cubicBezTo>
                      <a:pt x="58" y="8"/>
                      <a:pt x="58" y="8"/>
                      <a:pt x="58" y="8"/>
                    </a:cubicBezTo>
                    <a:cubicBezTo>
                      <a:pt x="65" y="54"/>
                      <a:pt x="65" y="54"/>
                      <a:pt x="65" y="54"/>
                    </a:cubicBezTo>
                    <a:cubicBezTo>
                      <a:pt x="59" y="64"/>
                      <a:pt x="59" y="64"/>
                      <a:pt x="59" y="64"/>
                    </a:cubicBezTo>
                    <a:cubicBezTo>
                      <a:pt x="88" y="64"/>
                      <a:pt x="88" y="64"/>
                      <a:pt x="88" y="64"/>
                    </a:cubicBezTo>
                    <a:cubicBezTo>
                      <a:pt x="88" y="44"/>
                      <a:pt x="88" y="44"/>
                      <a:pt x="88" y="44"/>
                    </a:cubicBezTo>
                    <a:cubicBezTo>
                      <a:pt x="91" y="49"/>
                      <a:pt x="92" y="56"/>
                      <a:pt x="92" y="64"/>
                    </a:cubicBezTo>
                    <a:cubicBezTo>
                      <a:pt x="114" y="64"/>
                      <a:pt x="114" y="64"/>
                      <a:pt x="114" y="64"/>
                    </a:cubicBezTo>
                    <a:cubicBezTo>
                      <a:pt x="116" y="29"/>
                      <a:pt x="88" y="12"/>
                      <a:pt x="77" y="5"/>
                    </a:cubicBezTo>
                    <a:cubicBezTo>
                      <a:pt x="77" y="5"/>
                      <a:pt x="76" y="5"/>
                      <a:pt x="76" y="5"/>
                    </a:cubicBezTo>
                    <a:cubicBezTo>
                      <a:pt x="73" y="2"/>
                      <a:pt x="69" y="1"/>
                      <a:pt x="66" y="0"/>
                    </a:cubicBezTo>
                    <a:cubicBezTo>
                      <a:pt x="58" y="7"/>
                      <a:pt x="58" y="7"/>
                      <a:pt x="58" y="7"/>
                    </a:cubicBezTo>
                    <a:cubicBezTo>
                      <a:pt x="52" y="0"/>
                      <a:pt x="52" y="0"/>
                      <a:pt x="52" y="0"/>
                    </a:cubicBezTo>
                    <a:cubicBezTo>
                      <a:pt x="51" y="0"/>
                      <a:pt x="51" y="0"/>
                      <a:pt x="51" y="0"/>
                    </a:cubicBezTo>
                    <a:cubicBezTo>
                      <a:pt x="48" y="1"/>
                      <a:pt x="44" y="2"/>
                      <a:pt x="41" y="5"/>
                    </a:cubicBezTo>
                    <a:cubicBezTo>
                      <a:pt x="40" y="5"/>
                      <a:pt x="40" y="5"/>
                      <a:pt x="39" y="5"/>
                    </a:cubicBezTo>
                    <a:cubicBezTo>
                      <a:pt x="28" y="12"/>
                      <a:pt x="0" y="29"/>
                      <a:pt x="3" y="64"/>
                    </a:cubicBezTo>
                    <a:lnTo>
                      <a:pt x="25" y="64"/>
                    </a:lnTo>
                    <a:close/>
                    <a:moveTo>
                      <a:pt x="25" y="64"/>
                    </a:moveTo>
                    <a:cubicBezTo>
                      <a:pt x="25" y="64"/>
                      <a:pt x="25" y="64"/>
                      <a:pt x="25" y="6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Rectangle 21">
                <a:extLst>
                  <a:ext uri="{FF2B5EF4-FFF2-40B4-BE49-F238E27FC236}">
                    <a16:creationId xmlns:a16="http://schemas.microsoft.com/office/drawing/2014/main" id="{E1ACEBA3-F5D2-929E-4ED4-97427EDAAF53}"/>
                  </a:ext>
                </a:extLst>
              </p:cNvPr>
              <p:cNvSpPr>
                <a:spLocks noChangeArrowheads="1"/>
              </p:cNvSpPr>
              <p:nvPr/>
            </p:nvSpPr>
            <p:spPr bwMode="auto">
              <a:xfrm>
                <a:off x="3681413" y="4222750"/>
                <a:ext cx="542925" cy="666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22">
                <a:extLst>
                  <a:ext uri="{FF2B5EF4-FFF2-40B4-BE49-F238E27FC236}">
                    <a16:creationId xmlns:a16="http://schemas.microsoft.com/office/drawing/2014/main" id="{E14CEF9E-CB6E-9F7A-07D8-49A9C12E69B9}"/>
                  </a:ext>
                </a:extLst>
              </p:cNvPr>
              <p:cNvSpPr>
                <a:spLocks noEditPoints="1"/>
              </p:cNvSpPr>
              <p:nvPr/>
            </p:nvSpPr>
            <p:spPr bwMode="auto">
              <a:xfrm>
                <a:off x="3795713" y="3709988"/>
                <a:ext cx="177800" cy="179387"/>
              </a:xfrm>
              <a:custGeom>
                <a:avLst/>
                <a:gdLst/>
                <a:ahLst/>
                <a:cxnLst>
                  <a:cxn ang="0">
                    <a:pos x="103" y="61"/>
                  </a:cxn>
                  <a:cxn ang="0">
                    <a:pos x="97" y="59"/>
                  </a:cxn>
                  <a:cxn ang="0">
                    <a:pos x="97" y="46"/>
                  </a:cxn>
                  <a:cxn ang="0">
                    <a:pos x="102" y="44"/>
                  </a:cxn>
                  <a:cxn ang="0">
                    <a:pos x="105" y="35"/>
                  </a:cxn>
                  <a:cxn ang="0">
                    <a:pos x="102" y="28"/>
                  </a:cxn>
                  <a:cxn ang="0">
                    <a:pos x="93" y="24"/>
                  </a:cxn>
                  <a:cxn ang="0">
                    <a:pos x="88" y="27"/>
                  </a:cxn>
                  <a:cxn ang="0">
                    <a:pos x="78" y="18"/>
                  </a:cxn>
                  <a:cxn ang="0">
                    <a:pos x="81" y="13"/>
                  </a:cxn>
                  <a:cxn ang="0">
                    <a:pos x="76" y="4"/>
                  </a:cxn>
                  <a:cxn ang="0">
                    <a:pos x="69" y="1"/>
                  </a:cxn>
                  <a:cxn ang="0">
                    <a:pos x="60" y="5"/>
                  </a:cxn>
                  <a:cxn ang="0">
                    <a:pos x="58" y="11"/>
                  </a:cxn>
                  <a:cxn ang="0">
                    <a:pos x="46" y="11"/>
                  </a:cxn>
                  <a:cxn ang="0">
                    <a:pos x="43" y="6"/>
                  </a:cxn>
                  <a:cxn ang="0">
                    <a:pos x="34" y="3"/>
                  </a:cxn>
                  <a:cxn ang="0">
                    <a:pos x="27" y="6"/>
                  </a:cxn>
                  <a:cxn ang="0">
                    <a:pos x="24" y="15"/>
                  </a:cxn>
                  <a:cxn ang="0">
                    <a:pos x="26" y="20"/>
                  </a:cxn>
                  <a:cxn ang="0">
                    <a:pos x="18" y="30"/>
                  </a:cxn>
                  <a:cxn ang="0">
                    <a:pos x="12" y="28"/>
                  </a:cxn>
                  <a:cxn ang="0">
                    <a:pos x="3" y="32"/>
                  </a:cxn>
                  <a:cxn ang="0">
                    <a:pos x="1" y="39"/>
                  </a:cxn>
                  <a:cxn ang="0">
                    <a:pos x="1" y="44"/>
                  </a:cxn>
                  <a:cxn ang="0">
                    <a:pos x="5" y="48"/>
                  </a:cxn>
                  <a:cxn ang="0">
                    <a:pos x="10" y="50"/>
                  </a:cxn>
                  <a:cxn ang="0">
                    <a:pos x="11" y="62"/>
                  </a:cxn>
                  <a:cxn ang="0">
                    <a:pos x="5" y="65"/>
                  </a:cxn>
                  <a:cxn ang="0">
                    <a:pos x="2" y="74"/>
                  </a:cxn>
                  <a:cxn ang="0">
                    <a:pos x="5" y="81"/>
                  </a:cxn>
                  <a:cxn ang="0">
                    <a:pos x="14" y="84"/>
                  </a:cxn>
                  <a:cxn ang="0">
                    <a:pos x="20" y="82"/>
                  </a:cxn>
                  <a:cxn ang="0">
                    <a:pos x="29" y="90"/>
                  </a:cxn>
                  <a:cxn ang="0">
                    <a:pos x="27" y="96"/>
                  </a:cxn>
                  <a:cxn ang="0">
                    <a:pos x="27" y="101"/>
                  </a:cxn>
                  <a:cxn ang="0">
                    <a:pos x="31" y="105"/>
                  </a:cxn>
                  <a:cxn ang="0">
                    <a:pos x="38" y="107"/>
                  </a:cxn>
                  <a:cxn ang="0">
                    <a:pos x="43" y="107"/>
                  </a:cxn>
                  <a:cxn ang="0">
                    <a:pos x="47" y="103"/>
                  </a:cxn>
                  <a:cxn ang="0">
                    <a:pos x="49" y="98"/>
                  </a:cxn>
                  <a:cxn ang="0">
                    <a:pos x="62" y="97"/>
                  </a:cxn>
                  <a:cxn ang="0">
                    <a:pos x="64" y="103"/>
                  </a:cxn>
                  <a:cxn ang="0">
                    <a:pos x="73" y="106"/>
                  </a:cxn>
                  <a:cxn ang="0">
                    <a:pos x="80" y="103"/>
                  </a:cxn>
                  <a:cxn ang="0">
                    <a:pos x="84" y="94"/>
                  </a:cxn>
                  <a:cxn ang="0">
                    <a:pos x="81" y="88"/>
                  </a:cxn>
                  <a:cxn ang="0">
                    <a:pos x="90" y="79"/>
                  </a:cxn>
                  <a:cxn ang="0">
                    <a:pos x="95" y="81"/>
                  </a:cxn>
                  <a:cxn ang="0">
                    <a:pos x="101" y="81"/>
                  </a:cxn>
                  <a:cxn ang="0">
                    <a:pos x="104" y="77"/>
                  </a:cxn>
                  <a:cxn ang="0">
                    <a:pos x="107" y="70"/>
                  </a:cxn>
                  <a:cxn ang="0">
                    <a:pos x="103" y="61"/>
                  </a:cxn>
                  <a:cxn ang="0">
                    <a:pos x="65" y="79"/>
                  </a:cxn>
                  <a:cxn ang="0">
                    <a:pos x="54" y="81"/>
                  </a:cxn>
                  <a:cxn ang="0">
                    <a:pos x="29" y="66"/>
                  </a:cxn>
                  <a:cxn ang="0">
                    <a:pos x="42" y="30"/>
                  </a:cxn>
                  <a:cxn ang="0">
                    <a:pos x="54" y="27"/>
                  </a:cxn>
                  <a:cxn ang="0">
                    <a:pos x="78" y="43"/>
                  </a:cxn>
                  <a:cxn ang="0">
                    <a:pos x="65" y="79"/>
                  </a:cxn>
                  <a:cxn ang="0">
                    <a:pos x="65" y="79"/>
                  </a:cxn>
                  <a:cxn ang="0">
                    <a:pos x="65" y="79"/>
                  </a:cxn>
                </a:cxnLst>
                <a:rect l="0" t="0" r="r" b="b"/>
                <a:pathLst>
                  <a:path w="108" h="108">
                    <a:moveTo>
                      <a:pt x="103" y="61"/>
                    </a:moveTo>
                    <a:cubicBezTo>
                      <a:pt x="97" y="59"/>
                      <a:pt x="97" y="59"/>
                      <a:pt x="97" y="59"/>
                    </a:cubicBezTo>
                    <a:cubicBezTo>
                      <a:pt x="98" y="55"/>
                      <a:pt x="97" y="51"/>
                      <a:pt x="97" y="46"/>
                    </a:cubicBezTo>
                    <a:cubicBezTo>
                      <a:pt x="102" y="44"/>
                      <a:pt x="102" y="44"/>
                      <a:pt x="102" y="44"/>
                    </a:cubicBezTo>
                    <a:cubicBezTo>
                      <a:pt x="106" y="42"/>
                      <a:pt x="107" y="38"/>
                      <a:pt x="105" y="35"/>
                    </a:cubicBezTo>
                    <a:cubicBezTo>
                      <a:pt x="102" y="28"/>
                      <a:pt x="102" y="28"/>
                      <a:pt x="102" y="28"/>
                    </a:cubicBezTo>
                    <a:cubicBezTo>
                      <a:pt x="101" y="24"/>
                      <a:pt x="97" y="23"/>
                      <a:pt x="93" y="24"/>
                    </a:cubicBezTo>
                    <a:cubicBezTo>
                      <a:pt x="88" y="27"/>
                      <a:pt x="88" y="27"/>
                      <a:pt x="88" y="27"/>
                    </a:cubicBezTo>
                    <a:cubicBezTo>
                      <a:pt x="85" y="24"/>
                      <a:pt x="82" y="21"/>
                      <a:pt x="78" y="18"/>
                    </a:cubicBezTo>
                    <a:cubicBezTo>
                      <a:pt x="81" y="13"/>
                      <a:pt x="81" y="13"/>
                      <a:pt x="81" y="13"/>
                    </a:cubicBezTo>
                    <a:cubicBezTo>
                      <a:pt x="82" y="9"/>
                      <a:pt x="80" y="5"/>
                      <a:pt x="76" y="4"/>
                    </a:cubicBezTo>
                    <a:cubicBezTo>
                      <a:pt x="69" y="1"/>
                      <a:pt x="69" y="1"/>
                      <a:pt x="69" y="1"/>
                    </a:cubicBezTo>
                    <a:cubicBezTo>
                      <a:pt x="66" y="0"/>
                      <a:pt x="62" y="2"/>
                      <a:pt x="60" y="5"/>
                    </a:cubicBezTo>
                    <a:cubicBezTo>
                      <a:pt x="58" y="11"/>
                      <a:pt x="58" y="11"/>
                      <a:pt x="58" y="11"/>
                    </a:cubicBezTo>
                    <a:cubicBezTo>
                      <a:pt x="54" y="10"/>
                      <a:pt x="50" y="11"/>
                      <a:pt x="46" y="11"/>
                    </a:cubicBezTo>
                    <a:cubicBezTo>
                      <a:pt x="43" y="6"/>
                      <a:pt x="43" y="6"/>
                      <a:pt x="43" y="6"/>
                    </a:cubicBezTo>
                    <a:cubicBezTo>
                      <a:pt x="42" y="2"/>
                      <a:pt x="38" y="1"/>
                      <a:pt x="34" y="3"/>
                    </a:cubicBezTo>
                    <a:cubicBezTo>
                      <a:pt x="27" y="6"/>
                      <a:pt x="27" y="6"/>
                      <a:pt x="27" y="6"/>
                    </a:cubicBezTo>
                    <a:cubicBezTo>
                      <a:pt x="24" y="7"/>
                      <a:pt x="22" y="11"/>
                      <a:pt x="24" y="15"/>
                    </a:cubicBezTo>
                    <a:cubicBezTo>
                      <a:pt x="26" y="20"/>
                      <a:pt x="26" y="20"/>
                      <a:pt x="26" y="20"/>
                    </a:cubicBezTo>
                    <a:cubicBezTo>
                      <a:pt x="23" y="23"/>
                      <a:pt x="20" y="26"/>
                      <a:pt x="18" y="30"/>
                    </a:cubicBezTo>
                    <a:cubicBezTo>
                      <a:pt x="12" y="28"/>
                      <a:pt x="12" y="28"/>
                      <a:pt x="12" y="28"/>
                    </a:cubicBezTo>
                    <a:cubicBezTo>
                      <a:pt x="9" y="26"/>
                      <a:pt x="4" y="28"/>
                      <a:pt x="3" y="32"/>
                    </a:cubicBezTo>
                    <a:cubicBezTo>
                      <a:pt x="1" y="39"/>
                      <a:pt x="1" y="39"/>
                      <a:pt x="1" y="39"/>
                    </a:cubicBezTo>
                    <a:cubicBezTo>
                      <a:pt x="0" y="41"/>
                      <a:pt x="0" y="42"/>
                      <a:pt x="1" y="44"/>
                    </a:cubicBezTo>
                    <a:cubicBezTo>
                      <a:pt x="2" y="46"/>
                      <a:pt x="3" y="47"/>
                      <a:pt x="5" y="48"/>
                    </a:cubicBezTo>
                    <a:cubicBezTo>
                      <a:pt x="10" y="50"/>
                      <a:pt x="10" y="50"/>
                      <a:pt x="10" y="50"/>
                    </a:cubicBezTo>
                    <a:cubicBezTo>
                      <a:pt x="10" y="54"/>
                      <a:pt x="10" y="58"/>
                      <a:pt x="11" y="62"/>
                    </a:cubicBezTo>
                    <a:cubicBezTo>
                      <a:pt x="5" y="65"/>
                      <a:pt x="5" y="65"/>
                      <a:pt x="5" y="65"/>
                    </a:cubicBezTo>
                    <a:cubicBezTo>
                      <a:pt x="2" y="66"/>
                      <a:pt x="0" y="71"/>
                      <a:pt x="2" y="74"/>
                    </a:cubicBezTo>
                    <a:cubicBezTo>
                      <a:pt x="5" y="81"/>
                      <a:pt x="5" y="81"/>
                      <a:pt x="5" y="81"/>
                    </a:cubicBezTo>
                    <a:cubicBezTo>
                      <a:pt x="7" y="84"/>
                      <a:pt x="11" y="86"/>
                      <a:pt x="14" y="84"/>
                    </a:cubicBezTo>
                    <a:cubicBezTo>
                      <a:pt x="20" y="82"/>
                      <a:pt x="20" y="82"/>
                      <a:pt x="20" y="82"/>
                    </a:cubicBezTo>
                    <a:cubicBezTo>
                      <a:pt x="22" y="85"/>
                      <a:pt x="26" y="88"/>
                      <a:pt x="29" y="90"/>
                    </a:cubicBezTo>
                    <a:cubicBezTo>
                      <a:pt x="27" y="96"/>
                      <a:pt x="27" y="96"/>
                      <a:pt x="27" y="96"/>
                    </a:cubicBezTo>
                    <a:cubicBezTo>
                      <a:pt x="26" y="98"/>
                      <a:pt x="26" y="100"/>
                      <a:pt x="27" y="101"/>
                    </a:cubicBezTo>
                    <a:cubicBezTo>
                      <a:pt x="28" y="103"/>
                      <a:pt x="29" y="104"/>
                      <a:pt x="31" y="105"/>
                    </a:cubicBezTo>
                    <a:cubicBezTo>
                      <a:pt x="38" y="107"/>
                      <a:pt x="38" y="107"/>
                      <a:pt x="38" y="107"/>
                    </a:cubicBezTo>
                    <a:cubicBezTo>
                      <a:pt x="40" y="108"/>
                      <a:pt x="42" y="108"/>
                      <a:pt x="43" y="107"/>
                    </a:cubicBezTo>
                    <a:cubicBezTo>
                      <a:pt x="45" y="107"/>
                      <a:pt x="46" y="105"/>
                      <a:pt x="47" y="103"/>
                    </a:cubicBezTo>
                    <a:cubicBezTo>
                      <a:pt x="49" y="98"/>
                      <a:pt x="49" y="98"/>
                      <a:pt x="49" y="98"/>
                    </a:cubicBezTo>
                    <a:cubicBezTo>
                      <a:pt x="53" y="98"/>
                      <a:pt x="57" y="98"/>
                      <a:pt x="62" y="97"/>
                    </a:cubicBezTo>
                    <a:cubicBezTo>
                      <a:pt x="64" y="103"/>
                      <a:pt x="64" y="103"/>
                      <a:pt x="64" y="103"/>
                    </a:cubicBezTo>
                    <a:cubicBezTo>
                      <a:pt x="66" y="106"/>
                      <a:pt x="70" y="108"/>
                      <a:pt x="73" y="106"/>
                    </a:cubicBezTo>
                    <a:cubicBezTo>
                      <a:pt x="80" y="103"/>
                      <a:pt x="80" y="103"/>
                      <a:pt x="80" y="103"/>
                    </a:cubicBezTo>
                    <a:cubicBezTo>
                      <a:pt x="84" y="101"/>
                      <a:pt x="85" y="97"/>
                      <a:pt x="84" y="94"/>
                    </a:cubicBezTo>
                    <a:cubicBezTo>
                      <a:pt x="81" y="88"/>
                      <a:pt x="81" y="88"/>
                      <a:pt x="81" y="88"/>
                    </a:cubicBezTo>
                    <a:cubicBezTo>
                      <a:pt x="84" y="86"/>
                      <a:pt x="87" y="82"/>
                      <a:pt x="90" y="79"/>
                    </a:cubicBezTo>
                    <a:cubicBezTo>
                      <a:pt x="95" y="81"/>
                      <a:pt x="95" y="81"/>
                      <a:pt x="95" y="81"/>
                    </a:cubicBezTo>
                    <a:cubicBezTo>
                      <a:pt x="97" y="82"/>
                      <a:pt x="99" y="82"/>
                      <a:pt x="101" y="81"/>
                    </a:cubicBezTo>
                    <a:cubicBezTo>
                      <a:pt x="102" y="80"/>
                      <a:pt x="104" y="79"/>
                      <a:pt x="104" y="77"/>
                    </a:cubicBezTo>
                    <a:cubicBezTo>
                      <a:pt x="107" y="70"/>
                      <a:pt x="107" y="70"/>
                      <a:pt x="107" y="70"/>
                    </a:cubicBezTo>
                    <a:cubicBezTo>
                      <a:pt x="108" y="66"/>
                      <a:pt x="106" y="62"/>
                      <a:pt x="103" y="61"/>
                    </a:cubicBezTo>
                    <a:close/>
                    <a:moveTo>
                      <a:pt x="65" y="79"/>
                    </a:moveTo>
                    <a:cubicBezTo>
                      <a:pt x="61" y="81"/>
                      <a:pt x="58" y="81"/>
                      <a:pt x="54" y="81"/>
                    </a:cubicBezTo>
                    <a:cubicBezTo>
                      <a:pt x="43" y="81"/>
                      <a:pt x="33" y="75"/>
                      <a:pt x="29" y="66"/>
                    </a:cubicBezTo>
                    <a:cubicBezTo>
                      <a:pt x="23" y="52"/>
                      <a:pt x="29" y="36"/>
                      <a:pt x="42" y="30"/>
                    </a:cubicBezTo>
                    <a:cubicBezTo>
                      <a:pt x="46" y="28"/>
                      <a:pt x="50" y="27"/>
                      <a:pt x="54" y="27"/>
                    </a:cubicBezTo>
                    <a:cubicBezTo>
                      <a:pt x="64" y="27"/>
                      <a:pt x="74" y="33"/>
                      <a:pt x="78" y="43"/>
                    </a:cubicBezTo>
                    <a:cubicBezTo>
                      <a:pt x="85" y="57"/>
                      <a:pt x="79" y="73"/>
                      <a:pt x="65" y="79"/>
                    </a:cubicBezTo>
                    <a:close/>
                    <a:moveTo>
                      <a:pt x="65" y="79"/>
                    </a:moveTo>
                    <a:cubicBezTo>
                      <a:pt x="65" y="79"/>
                      <a:pt x="65" y="79"/>
                      <a:pt x="65" y="79"/>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6" name="Gruppieren 5">
            <a:extLst>
              <a:ext uri="{FF2B5EF4-FFF2-40B4-BE49-F238E27FC236}">
                <a16:creationId xmlns:a16="http://schemas.microsoft.com/office/drawing/2014/main" id="{2A6A0BDD-B8D6-BBEA-D6F6-E214786498D8}"/>
              </a:ext>
            </a:extLst>
          </p:cNvPr>
          <p:cNvGrpSpPr/>
          <p:nvPr/>
        </p:nvGrpSpPr>
        <p:grpSpPr>
          <a:xfrm>
            <a:off x="4546095" y="2491140"/>
            <a:ext cx="1263048" cy="1263048"/>
            <a:chOff x="4546095" y="2491140"/>
            <a:chExt cx="1263048" cy="1263048"/>
          </a:xfrm>
        </p:grpSpPr>
        <p:sp>
          <p:nvSpPr>
            <p:cNvPr id="34" name="Oval 33">
              <a:extLst>
                <a:ext uri="{FF2B5EF4-FFF2-40B4-BE49-F238E27FC236}">
                  <a16:creationId xmlns:a16="http://schemas.microsoft.com/office/drawing/2014/main" id="{79BF1309-DF23-22FE-8FF0-CD3547DA158A}"/>
                </a:ext>
              </a:extLst>
            </p:cNvPr>
            <p:cNvSpPr/>
            <p:nvPr/>
          </p:nvSpPr>
          <p:spPr>
            <a:xfrm rot="14342338" flipH="1">
              <a:off x="4546095" y="2491140"/>
              <a:ext cx="1263048" cy="12630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65">
              <a:extLst>
                <a:ext uri="{FF2B5EF4-FFF2-40B4-BE49-F238E27FC236}">
                  <a16:creationId xmlns:a16="http://schemas.microsoft.com/office/drawing/2014/main" id="{B977AF86-74C3-E718-31D4-4ADA024DE434}"/>
                </a:ext>
              </a:extLst>
            </p:cNvPr>
            <p:cNvSpPr>
              <a:spLocks noChangeAspect="1" noEditPoints="1"/>
            </p:cNvSpPr>
            <p:nvPr/>
          </p:nvSpPr>
          <p:spPr bwMode="auto">
            <a:xfrm>
              <a:off x="4920826" y="2888664"/>
              <a:ext cx="513587" cy="468000"/>
            </a:xfrm>
            <a:custGeom>
              <a:avLst/>
              <a:gdLst/>
              <a:ahLst/>
              <a:cxnLst>
                <a:cxn ang="0">
                  <a:pos x="45" y="41"/>
                </a:cxn>
                <a:cxn ang="0">
                  <a:pos x="47" y="50"/>
                </a:cxn>
                <a:cxn ang="0">
                  <a:pos x="40" y="56"/>
                </a:cxn>
                <a:cxn ang="0">
                  <a:pos x="31" y="60"/>
                </a:cxn>
                <a:cxn ang="0">
                  <a:pos x="21" y="60"/>
                </a:cxn>
                <a:cxn ang="0">
                  <a:pos x="13" y="56"/>
                </a:cxn>
                <a:cxn ang="0">
                  <a:pos x="5" y="50"/>
                </a:cxn>
                <a:cxn ang="0">
                  <a:pos x="8" y="41"/>
                </a:cxn>
                <a:cxn ang="0">
                  <a:pos x="0" y="32"/>
                </a:cxn>
                <a:cxn ang="0">
                  <a:pos x="9" y="26"/>
                </a:cxn>
                <a:cxn ang="0">
                  <a:pos x="5" y="20"/>
                </a:cxn>
                <a:cxn ang="0">
                  <a:pos x="17" y="18"/>
                </a:cxn>
                <a:cxn ang="0">
                  <a:pos x="22" y="10"/>
                </a:cxn>
                <a:cxn ang="0">
                  <a:pos x="32" y="17"/>
                </a:cxn>
                <a:cxn ang="0">
                  <a:pos x="41" y="14"/>
                </a:cxn>
                <a:cxn ang="0">
                  <a:pos x="47" y="22"/>
                </a:cxn>
                <a:cxn ang="0">
                  <a:pos x="51" y="30"/>
                </a:cxn>
                <a:cxn ang="0">
                  <a:pos x="26" y="25"/>
                </a:cxn>
                <a:cxn ang="0">
                  <a:pos x="36" y="35"/>
                </a:cxn>
                <a:cxn ang="0">
                  <a:pos x="72" y="19"/>
                </a:cxn>
                <a:cxn ang="0">
                  <a:pos x="72" y="27"/>
                </a:cxn>
                <a:cxn ang="0">
                  <a:pos x="62" y="25"/>
                </a:cxn>
                <a:cxn ang="0">
                  <a:pos x="52" y="27"/>
                </a:cxn>
                <a:cxn ang="0">
                  <a:pos x="53" y="19"/>
                </a:cxn>
                <a:cxn ang="0">
                  <a:pos x="53" y="11"/>
                </a:cxn>
                <a:cxn ang="0">
                  <a:pos x="52" y="3"/>
                </a:cxn>
                <a:cxn ang="0">
                  <a:pos x="62" y="4"/>
                </a:cxn>
                <a:cxn ang="0">
                  <a:pos x="67" y="0"/>
                </a:cxn>
                <a:cxn ang="0">
                  <a:pos x="70" y="9"/>
                </a:cxn>
                <a:cxn ang="0">
                  <a:pos x="78" y="18"/>
                </a:cxn>
                <a:cxn ang="0">
                  <a:pos x="70" y="62"/>
                </a:cxn>
                <a:cxn ang="0">
                  <a:pos x="67" y="71"/>
                </a:cxn>
                <a:cxn ang="0">
                  <a:pos x="61" y="66"/>
                </a:cxn>
                <a:cxn ang="0">
                  <a:pos x="52" y="68"/>
                </a:cxn>
                <a:cxn ang="0">
                  <a:pos x="47" y="59"/>
                </a:cxn>
                <a:cxn ang="0">
                  <a:pos x="54" y="50"/>
                </a:cxn>
                <a:cxn ang="0">
                  <a:pos x="57" y="41"/>
                </a:cxn>
                <a:cxn ang="0">
                  <a:pos x="63" y="46"/>
                </a:cxn>
                <a:cxn ang="0">
                  <a:pos x="72" y="44"/>
                </a:cxn>
                <a:cxn ang="0">
                  <a:pos x="72" y="52"/>
                </a:cxn>
                <a:cxn ang="0">
                  <a:pos x="62" y="10"/>
                </a:cxn>
                <a:cxn ang="0">
                  <a:pos x="67" y="15"/>
                </a:cxn>
                <a:cxn ang="0">
                  <a:pos x="57" y="56"/>
                </a:cxn>
                <a:cxn ang="0">
                  <a:pos x="62" y="51"/>
                </a:cxn>
              </a:cxnLst>
              <a:rect l="0" t="0" r="r" b="b"/>
              <a:pathLst>
                <a:path w="78" h="71">
                  <a:moveTo>
                    <a:pt x="52" y="39"/>
                  </a:moveTo>
                  <a:cubicBezTo>
                    <a:pt x="52" y="40"/>
                    <a:pt x="51" y="40"/>
                    <a:pt x="51" y="40"/>
                  </a:cubicBezTo>
                  <a:cubicBezTo>
                    <a:pt x="45" y="41"/>
                    <a:pt x="45" y="41"/>
                    <a:pt x="45" y="41"/>
                  </a:cubicBezTo>
                  <a:cubicBezTo>
                    <a:pt x="44" y="42"/>
                    <a:pt x="44" y="43"/>
                    <a:pt x="43" y="44"/>
                  </a:cubicBezTo>
                  <a:cubicBezTo>
                    <a:pt x="45" y="46"/>
                    <a:pt x="46" y="47"/>
                    <a:pt x="47" y="49"/>
                  </a:cubicBezTo>
                  <a:cubicBezTo>
                    <a:pt x="47" y="49"/>
                    <a:pt x="47" y="49"/>
                    <a:pt x="47" y="50"/>
                  </a:cubicBezTo>
                  <a:cubicBezTo>
                    <a:pt x="47" y="50"/>
                    <a:pt x="47" y="50"/>
                    <a:pt x="47" y="50"/>
                  </a:cubicBezTo>
                  <a:cubicBezTo>
                    <a:pt x="46" y="52"/>
                    <a:pt x="42" y="56"/>
                    <a:pt x="41" y="56"/>
                  </a:cubicBezTo>
                  <a:cubicBezTo>
                    <a:pt x="40" y="56"/>
                    <a:pt x="40" y="56"/>
                    <a:pt x="40" y="56"/>
                  </a:cubicBezTo>
                  <a:cubicBezTo>
                    <a:pt x="35" y="53"/>
                    <a:pt x="35" y="53"/>
                    <a:pt x="35" y="53"/>
                  </a:cubicBezTo>
                  <a:cubicBezTo>
                    <a:pt x="34" y="53"/>
                    <a:pt x="33" y="53"/>
                    <a:pt x="32" y="54"/>
                  </a:cubicBezTo>
                  <a:cubicBezTo>
                    <a:pt x="32" y="56"/>
                    <a:pt x="32" y="58"/>
                    <a:pt x="31" y="60"/>
                  </a:cubicBezTo>
                  <a:cubicBezTo>
                    <a:pt x="31" y="61"/>
                    <a:pt x="30" y="61"/>
                    <a:pt x="30" y="61"/>
                  </a:cubicBezTo>
                  <a:cubicBezTo>
                    <a:pt x="22" y="61"/>
                    <a:pt x="22" y="61"/>
                    <a:pt x="22" y="61"/>
                  </a:cubicBezTo>
                  <a:cubicBezTo>
                    <a:pt x="22" y="61"/>
                    <a:pt x="21" y="61"/>
                    <a:pt x="21" y="60"/>
                  </a:cubicBezTo>
                  <a:cubicBezTo>
                    <a:pt x="20" y="54"/>
                    <a:pt x="20" y="54"/>
                    <a:pt x="20" y="54"/>
                  </a:cubicBezTo>
                  <a:cubicBezTo>
                    <a:pt x="19" y="54"/>
                    <a:pt x="18" y="53"/>
                    <a:pt x="17" y="53"/>
                  </a:cubicBezTo>
                  <a:cubicBezTo>
                    <a:pt x="13" y="56"/>
                    <a:pt x="13" y="56"/>
                    <a:pt x="13" y="56"/>
                  </a:cubicBezTo>
                  <a:cubicBezTo>
                    <a:pt x="12" y="56"/>
                    <a:pt x="12" y="56"/>
                    <a:pt x="12" y="56"/>
                  </a:cubicBezTo>
                  <a:cubicBezTo>
                    <a:pt x="11" y="56"/>
                    <a:pt x="11" y="56"/>
                    <a:pt x="11" y="56"/>
                  </a:cubicBezTo>
                  <a:cubicBezTo>
                    <a:pt x="10" y="55"/>
                    <a:pt x="5" y="51"/>
                    <a:pt x="5" y="50"/>
                  </a:cubicBezTo>
                  <a:cubicBezTo>
                    <a:pt x="5" y="49"/>
                    <a:pt x="5" y="49"/>
                    <a:pt x="5" y="49"/>
                  </a:cubicBezTo>
                  <a:cubicBezTo>
                    <a:pt x="7" y="47"/>
                    <a:pt x="8" y="46"/>
                    <a:pt x="9" y="44"/>
                  </a:cubicBezTo>
                  <a:cubicBezTo>
                    <a:pt x="8" y="43"/>
                    <a:pt x="8" y="42"/>
                    <a:pt x="8" y="41"/>
                  </a:cubicBezTo>
                  <a:cubicBezTo>
                    <a:pt x="1" y="40"/>
                    <a:pt x="1" y="40"/>
                    <a:pt x="1" y="40"/>
                  </a:cubicBezTo>
                  <a:cubicBezTo>
                    <a:pt x="1" y="40"/>
                    <a:pt x="0" y="40"/>
                    <a:pt x="0" y="39"/>
                  </a:cubicBezTo>
                  <a:cubicBezTo>
                    <a:pt x="0" y="32"/>
                    <a:pt x="0" y="32"/>
                    <a:pt x="0" y="32"/>
                  </a:cubicBezTo>
                  <a:cubicBezTo>
                    <a:pt x="0" y="31"/>
                    <a:pt x="1" y="30"/>
                    <a:pt x="1" y="30"/>
                  </a:cubicBezTo>
                  <a:cubicBezTo>
                    <a:pt x="8" y="29"/>
                    <a:pt x="8" y="29"/>
                    <a:pt x="8" y="29"/>
                  </a:cubicBezTo>
                  <a:cubicBezTo>
                    <a:pt x="8" y="28"/>
                    <a:pt x="8" y="27"/>
                    <a:pt x="9" y="26"/>
                  </a:cubicBezTo>
                  <a:cubicBezTo>
                    <a:pt x="8" y="25"/>
                    <a:pt x="7" y="23"/>
                    <a:pt x="5" y="22"/>
                  </a:cubicBezTo>
                  <a:cubicBezTo>
                    <a:pt x="5" y="21"/>
                    <a:pt x="5" y="21"/>
                    <a:pt x="5" y="21"/>
                  </a:cubicBezTo>
                  <a:cubicBezTo>
                    <a:pt x="5" y="21"/>
                    <a:pt x="5" y="20"/>
                    <a:pt x="5" y="20"/>
                  </a:cubicBezTo>
                  <a:cubicBezTo>
                    <a:pt x="6" y="19"/>
                    <a:pt x="11" y="14"/>
                    <a:pt x="12" y="14"/>
                  </a:cubicBezTo>
                  <a:cubicBezTo>
                    <a:pt x="12" y="14"/>
                    <a:pt x="12" y="14"/>
                    <a:pt x="13" y="14"/>
                  </a:cubicBezTo>
                  <a:cubicBezTo>
                    <a:pt x="17" y="18"/>
                    <a:pt x="17" y="18"/>
                    <a:pt x="17" y="18"/>
                  </a:cubicBezTo>
                  <a:cubicBezTo>
                    <a:pt x="18" y="18"/>
                    <a:pt x="19" y="17"/>
                    <a:pt x="20" y="17"/>
                  </a:cubicBezTo>
                  <a:cubicBezTo>
                    <a:pt x="21" y="15"/>
                    <a:pt x="21" y="13"/>
                    <a:pt x="21" y="11"/>
                  </a:cubicBezTo>
                  <a:cubicBezTo>
                    <a:pt x="21" y="10"/>
                    <a:pt x="22" y="10"/>
                    <a:pt x="22" y="10"/>
                  </a:cubicBezTo>
                  <a:cubicBezTo>
                    <a:pt x="30" y="10"/>
                    <a:pt x="30" y="10"/>
                    <a:pt x="30" y="10"/>
                  </a:cubicBezTo>
                  <a:cubicBezTo>
                    <a:pt x="30" y="10"/>
                    <a:pt x="31" y="10"/>
                    <a:pt x="31" y="11"/>
                  </a:cubicBezTo>
                  <a:cubicBezTo>
                    <a:pt x="32" y="17"/>
                    <a:pt x="32" y="17"/>
                    <a:pt x="32" y="17"/>
                  </a:cubicBezTo>
                  <a:cubicBezTo>
                    <a:pt x="33" y="17"/>
                    <a:pt x="34" y="18"/>
                    <a:pt x="35" y="18"/>
                  </a:cubicBezTo>
                  <a:cubicBezTo>
                    <a:pt x="40" y="14"/>
                    <a:pt x="40" y="14"/>
                    <a:pt x="40" y="14"/>
                  </a:cubicBezTo>
                  <a:cubicBezTo>
                    <a:pt x="40" y="14"/>
                    <a:pt x="40" y="14"/>
                    <a:pt x="41" y="14"/>
                  </a:cubicBezTo>
                  <a:cubicBezTo>
                    <a:pt x="41" y="14"/>
                    <a:pt x="41" y="14"/>
                    <a:pt x="41" y="14"/>
                  </a:cubicBezTo>
                  <a:cubicBezTo>
                    <a:pt x="42" y="15"/>
                    <a:pt x="47" y="20"/>
                    <a:pt x="47" y="21"/>
                  </a:cubicBezTo>
                  <a:cubicBezTo>
                    <a:pt x="47" y="21"/>
                    <a:pt x="47" y="21"/>
                    <a:pt x="47" y="22"/>
                  </a:cubicBezTo>
                  <a:cubicBezTo>
                    <a:pt x="46" y="23"/>
                    <a:pt x="45" y="25"/>
                    <a:pt x="43" y="26"/>
                  </a:cubicBezTo>
                  <a:cubicBezTo>
                    <a:pt x="44" y="27"/>
                    <a:pt x="44" y="28"/>
                    <a:pt x="45" y="30"/>
                  </a:cubicBezTo>
                  <a:cubicBezTo>
                    <a:pt x="51" y="30"/>
                    <a:pt x="51" y="30"/>
                    <a:pt x="51" y="30"/>
                  </a:cubicBezTo>
                  <a:cubicBezTo>
                    <a:pt x="51" y="31"/>
                    <a:pt x="52" y="31"/>
                    <a:pt x="52" y="32"/>
                  </a:cubicBezTo>
                  <a:lnTo>
                    <a:pt x="52" y="39"/>
                  </a:lnTo>
                  <a:close/>
                  <a:moveTo>
                    <a:pt x="26" y="25"/>
                  </a:moveTo>
                  <a:cubicBezTo>
                    <a:pt x="21" y="25"/>
                    <a:pt x="16" y="30"/>
                    <a:pt x="16" y="35"/>
                  </a:cubicBezTo>
                  <a:cubicBezTo>
                    <a:pt x="16" y="41"/>
                    <a:pt x="21" y="46"/>
                    <a:pt x="26" y="46"/>
                  </a:cubicBezTo>
                  <a:cubicBezTo>
                    <a:pt x="32" y="46"/>
                    <a:pt x="36" y="41"/>
                    <a:pt x="36" y="35"/>
                  </a:cubicBezTo>
                  <a:cubicBezTo>
                    <a:pt x="36" y="30"/>
                    <a:pt x="32" y="25"/>
                    <a:pt x="26" y="25"/>
                  </a:cubicBezTo>
                  <a:close/>
                  <a:moveTo>
                    <a:pt x="78" y="18"/>
                  </a:moveTo>
                  <a:cubicBezTo>
                    <a:pt x="78" y="18"/>
                    <a:pt x="72" y="19"/>
                    <a:pt x="72" y="19"/>
                  </a:cubicBezTo>
                  <a:cubicBezTo>
                    <a:pt x="71" y="20"/>
                    <a:pt x="71" y="20"/>
                    <a:pt x="70" y="21"/>
                  </a:cubicBezTo>
                  <a:cubicBezTo>
                    <a:pt x="71" y="22"/>
                    <a:pt x="72" y="26"/>
                    <a:pt x="72" y="26"/>
                  </a:cubicBezTo>
                  <a:cubicBezTo>
                    <a:pt x="72" y="27"/>
                    <a:pt x="72" y="27"/>
                    <a:pt x="72" y="27"/>
                  </a:cubicBezTo>
                  <a:cubicBezTo>
                    <a:pt x="72" y="27"/>
                    <a:pt x="68" y="30"/>
                    <a:pt x="67" y="30"/>
                  </a:cubicBezTo>
                  <a:cubicBezTo>
                    <a:pt x="67" y="30"/>
                    <a:pt x="64" y="26"/>
                    <a:pt x="63" y="25"/>
                  </a:cubicBezTo>
                  <a:cubicBezTo>
                    <a:pt x="63" y="25"/>
                    <a:pt x="63" y="25"/>
                    <a:pt x="62" y="25"/>
                  </a:cubicBezTo>
                  <a:cubicBezTo>
                    <a:pt x="62" y="25"/>
                    <a:pt x="61" y="25"/>
                    <a:pt x="61" y="25"/>
                  </a:cubicBezTo>
                  <a:cubicBezTo>
                    <a:pt x="61" y="26"/>
                    <a:pt x="58" y="30"/>
                    <a:pt x="57" y="30"/>
                  </a:cubicBezTo>
                  <a:cubicBezTo>
                    <a:pt x="57" y="30"/>
                    <a:pt x="53" y="27"/>
                    <a:pt x="52" y="27"/>
                  </a:cubicBezTo>
                  <a:cubicBezTo>
                    <a:pt x="52" y="27"/>
                    <a:pt x="52" y="27"/>
                    <a:pt x="52" y="26"/>
                  </a:cubicBezTo>
                  <a:cubicBezTo>
                    <a:pt x="52" y="26"/>
                    <a:pt x="54" y="22"/>
                    <a:pt x="54" y="21"/>
                  </a:cubicBezTo>
                  <a:cubicBezTo>
                    <a:pt x="53" y="20"/>
                    <a:pt x="53" y="20"/>
                    <a:pt x="53" y="19"/>
                  </a:cubicBezTo>
                  <a:cubicBezTo>
                    <a:pt x="52" y="19"/>
                    <a:pt x="47" y="18"/>
                    <a:pt x="47" y="18"/>
                  </a:cubicBezTo>
                  <a:cubicBezTo>
                    <a:pt x="47" y="12"/>
                    <a:pt x="47" y="12"/>
                    <a:pt x="47" y="12"/>
                  </a:cubicBezTo>
                  <a:cubicBezTo>
                    <a:pt x="47" y="11"/>
                    <a:pt x="52" y="11"/>
                    <a:pt x="53" y="11"/>
                  </a:cubicBezTo>
                  <a:cubicBezTo>
                    <a:pt x="53" y="10"/>
                    <a:pt x="53" y="9"/>
                    <a:pt x="54" y="9"/>
                  </a:cubicBezTo>
                  <a:cubicBezTo>
                    <a:pt x="54" y="8"/>
                    <a:pt x="52" y="4"/>
                    <a:pt x="52" y="3"/>
                  </a:cubicBezTo>
                  <a:cubicBezTo>
                    <a:pt x="52" y="3"/>
                    <a:pt x="52" y="3"/>
                    <a:pt x="52" y="3"/>
                  </a:cubicBezTo>
                  <a:cubicBezTo>
                    <a:pt x="53" y="3"/>
                    <a:pt x="57" y="0"/>
                    <a:pt x="57" y="0"/>
                  </a:cubicBezTo>
                  <a:cubicBezTo>
                    <a:pt x="58" y="0"/>
                    <a:pt x="61" y="4"/>
                    <a:pt x="61" y="5"/>
                  </a:cubicBezTo>
                  <a:cubicBezTo>
                    <a:pt x="61" y="4"/>
                    <a:pt x="62" y="4"/>
                    <a:pt x="62" y="4"/>
                  </a:cubicBezTo>
                  <a:cubicBezTo>
                    <a:pt x="63" y="4"/>
                    <a:pt x="63" y="4"/>
                    <a:pt x="63" y="5"/>
                  </a:cubicBezTo>
                  <a:cubicBezTo>
                    <a:pt x="64" y="3"/>
                    <a:pt x="66" y="1"/>
                    <a:pt x="67" y="0"/>
                  </a:cubicBezTo>
                  <a:cubicBezTo>
                    <a:pt x="67" y="0"/>
                    <a:pt x="67" y="0"/>
                    <a:pt x="67" y="0"/>
                  </a:cubicBezTo>
                  <a:cubicBezTo>
                    <a:pt x="68" y="0"/>
                    <a:pt x="72" y="2"/>
                    <a:pt x="72" y="3"/>
                  </a:cubicBezTo>
                  <a:cubicBezTo>
                    <a:pt x="72" y="3"/>
                    <a:pt x="72" y="3"/>
                    <a:pt x="72" y="3"/>
                  </a:cubicBezTo>
                  <a:cubicBezTo>
                    <a:pt x="72" y="4"/>
                    <a:pt x="71" y="8"/>
                    <a:pt x="70" y="9"/>
                  </a:cubicBezTo>
                  <a:cubicBezTo>
                    <a:pt x="71" y="9"/>
                    <a:pt x="71" y="10"/>
                    <a:pt x="72" y="11"/>
                  </a:cubicBezTo>
                  <a:cubicBezTo>
                    <a:pt x="72" y="11"/>
                    <a:pt x="78" y="11"/>
                    <a:pt x="78" y="12"/>
                  </a:cubicBezTo>
                  <a:lnTo>
                    <a:pt x="78" y="18"/>
                  </a:lnTo>
                  <a:close/>
                  <a:moveTo>
                    <a:pt x="78" y="59"/>
                  </a:moveTo>
                  <a:cubicBezTo>
                    <a:pt x="78" y="59"/>
                    <a:pt x="72" y="60"/>
                    <a:pt x="72" y="60"/>
                  </a:cubicBezTo>
                  <a:cubicBezTo>
                    <a:pt x="71" y="61"/>
                    <a:pt x="71" y="61"/>
                    <a:pt x="70" y="62"/>
                  </a:cubicBezTo>
                  <a:cubicBezTo>
                    <a:pt x="71" y="63"/>
                    <a:pt x="72" y="67"/>
                    <a:pt x="72" y="68"/>
                  </a:cubicBezTo>
                  <a:cubicBezTo>
                    <a:pt x="72" y="68"/>
                    <a:pt x="72" y="68"/>
                    <a:pt x="72" y="68"/>
                  </a:cubicBezTo>
                  <a:cubicBezTo>
                    <a:pt x="72" y="68"/>
                    <a:pt x="68" y="71"/>
                    <a:pt x="67" y="71"/>
                  </a:cubicBezTo>
                  <a:cubicBezTo>
                    <a:pt x="67" y="71"/>
                    <a:pt x="64" y="67"/>
                    <a:pt x="63" y="66"/>
                  </a:cubicBezTo>
                  <a:cubicBezTo>
                    <a:pt x="63" y="66"/>
                    <a:pt x="63" y="66"/>
                    <a:pt x="62" y="66"/>
                  </a:cubicBezTo>
                  <a:cubicBezTo>
                    <a:pt x="62" y="66"/>
                    <a:pt x="61" y="66"/>
                    <a:pt x="61" y="66"/>
                  </a:cubicBezTo>
                  <a:cubicBezTo>
                    <a:pt x="61" y="67"/>
                    <a:pt x="58" y="71"/>
                    <a:pt x="57" y="71"/>
                  </a:cubicBezTo>
                  <a:cubicBezTo>
                    <a:pt x="57" y="71"/>
                    <a:pt x="53" y="68"/>
                    <a:pt x="52" y="68"/>
                  </a:cubicBezTo>
                  <a:cubicBezTo>
                    <a:pt x="52" y="68"/>
                    <a:pt x="52" y="68"/>
                    <a:pt x="52" y="68"/>
                  </a:cubicBezTo>
                  <a:cubicBezTo>
                    <a:pt x="52" y="67"/>
                    <a:pt x="54" y="63"/>
                    <a:pt x="54" y="62"/>
                  </a:cubicBezTo>
                  <a:cubicBezTo>
                    <a:pt x="53" y="61"/>
                    <a:pt x="53" y="61"/>
                    <a:pt x="53" y="60"/>
                  </a:cubicBezTo>
                  <a:cubicBezTo>
                    <a:pt x="52" y="60"/>
                    <a:pt x="47" y="59"/>
                    <a:pt x="47" y="59"/>
                  </a:cubicBezTo>
                  <a:cubicBezTo>
                    <a:pt x="47" y="53"/>
                    <a:pt x="47" y="53"/>
                    <a:pt x="47" y="53"/>
                  </a:cubicBezTo>
                  <a:cubicBezTo>
                    <a:pt x="47" y="52"/>
                    <a:pt x="52" y="52"/>
                    <a:pt x="53" y="52"/>
                  </a:cubicBezTo>
                  <a:cubicBezTo>
                    <a:pt x="53" y="51"/>
                    <a:pt x="53" y="50"/>
                    <a:pt x="54" y="50"/>
                  </a:cubicBezTo>
                  <a:cubicBezTo>
                    <a:pt x="54" y="49"/>
                    <a:pt x="52" y="45"/>
                    <a:pt x="52" y="44"/>
                  </a:cubicBezTo>
                  <a:cubicBezTo>
                    <a:pt x="52" y="44"/>
                    <a:pt x="52" y="44"/>
                    <a:pt x="52" y="44"/>
                  </a:cubicBezTo>
                  <a:cubicBezTo>
                    <a:pt x="53" y="44"/>
                    <a:pt x="57" y="41"/>
                    <a:pt x="57" y="41"/>
                  </a:cubicBezTo>
                  <a:cubicBezTo>
                    <a:pt x="58" y="41"/>
                    <a:pt x="61" y="45"/>
                    <a:pt x="61" y="46"/>
                  </a:cubicBezTo>
                  <a:cubicBezTo>
                    <a:pt x="61" y="46"/>
                    <a:pt x="62" y="46"/>
                    <a:pt x="62" y="46"/>
                  </a:cubicBezTo>
                  <a:cubicBezTo>
                    <a:pt x="63" y="46"/>
                    <a:pt x="63" y="46"/>
                    <a:pt x="63" y="46"/>
                  </a:cubicBezTo>
                  <a:cubicBezTo>
                    <a:pt x="64" y="44"/>
                    <a:pt x="66" y="43"/>
                    <a:pt x="67" y="41"/>
                  </a:cubicBezTo>
                  <a:cubicBezTo>
                    <a:pt x="67" y="41"/>
                    <a:pt x="67" y="41"/>
                    <a:pt x="67" y="41"/>
                  </a:cubicBezTo>
                  <a:cubicBezTo>
                    <a:pt x="68" y="41"/>
                    <a:pt x="72" y="44"/>
                    <a:pt x="72" y="44"/>
                  </a:cubicBezTo>
                  <a:cubicBezTo>
                    <a:pt x="72" y="44"/>
                    <a:pt x="72" y="44"/>
                    <a:pt x="72" y="44"/>
                  </a:cubicBezTo>
                  <a:cubicBezTo>
                    <a:pt x="72" y="45"/>
                    <a:pt x="71" y="49"/>
                    <a:pt x="70" y="50"/>
                  </a:cubicBezTo>
                  <a:cubicBezTo>
                    <a:pt x="71" y="50"/>
                    <a:pt x="71" y="51"/>
                    <a:pt x="72" y="52"/>
                  </a:cubicBezTo>
                  <a:cubicBezTo>
                    <a:pt x="72" y="52"/>
                    <a:pt x="78" y="52"/>
                    <a:pt x="78" y="53"/>
                  </a:cubicBezTo>
                  <a:lnTo>
                    <a:pt x="78" y="59"/>
                  </a:lnTo>
                  <a:close/>
                  <a:moveTo>
                    <a:pt x="62" y="10"/>
                  </a:moveTo>
                  <a:cubicBezTo>
                    <a:pt x="59" y="10"/>
                    <a:pt x="57" y="12"/>
                    <a:pt x="57" y="15"/>
                  </a:cubicBezTo>
                  <a:cubicBezTo>
                    <a:pt x="57" y="18"/>
                    <a:pt x="59" y="20"/>
                    <a:pt x="62" y="20"/>
                  </a:cubicBezTo>
                  <a:cubicBezTo>
                    <a:pt x="65" y="20"/>
                    <a:pt x="67" y="18"/>
                    <a:pt x="67" y="15"/>
                  </a:cubicBezTo>
                  <a:cubicBezTo>
                    <a:pt x="67" y="12"/>
                    <a:pt x="65" y="10"/>
                    <a:pt x="62" y="10"/>
                  </a:cubicBezTo>
                  <a:close/>
                  <a:moveTo>
                    <a:pt x="62" y="51"/>
                  </a:moveTo>
                  <a:cubicBezTo>
                    <a:pt x="59" y="51"/>
                    <a:pt x="57" y="53"/>
                    <a:pt x="57" y="56"/>
                  </a:cubicBezTo>
                  <a:cubicBezTo>
                    <a:pt x="57" y="59"/>
                    <a:pt x="59" y="61"/>
                    <a:pt x="62" y="61"/>
                  </a:cubicBezTo>
                  <a:cubicBezTo>
                    <a:pt x="65" y="61"/>
                    <a:pt x="67" y="59"/>
                    <a:pt x="67" y="56"/>
                  </a:cubicBezTo>
                  <a:cubicBezTo>
                    <a:pt x="67" y="53"/>
                    <a:pt x="65" y="51"/>
                    <a:pt x="62" y="51"/>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3" name="Group 39">
            <a:extLst>
              <a:ext uri="{FF2B5EF4-FFF2-40B4-BE49-F238E27FC236}">
                <a16:creationId xmlns:a16="http://schemas.microsoft.com/office/drawing/2014/main" id="{F2528D33-5469-650C-3878-23FA760F4DF2}"/>
              </a:ext>
            </a:extLst>
          </p:cNvPr>
          <p:cNvGrpSpPr/>
          <p:nvPr/>
        </p:nvGrpSpPr>
        <p:grpSpPr>
          <a:xfrm>
            <a:off x="395535" y="3490556"/>
            <a:ext cx="2403470" cy="844501"/>
            <a:chOff x="728355" y="1892961"/>
            <a:chExt cx="2403470" cy="844501"/>
          </a:xfrm>
        </p:grpSpPr>
        <p:sp>
          <p:nvSpPr>
            <p:cNvPr id="54" name="Footer Text">
              <a:extLst>
                <a:ext uri="{FF2B5EF4-FFF2-40B4-BE49-F238E27FC236}">
                  <a16:creationId xmlns:a16="http://schemas.microsoft.com/office/drawing/2014/main" id="{A73A585B-39AE-1E03-16E3-66C350CD9F89}"/>
                </a:ext>
              </a:extLst>
            </p:cNvPr>
            <p:cNvSpPr txBox="1"/>
            <p:nvPr/>
          </p:nvSpPr>
          <p:spPr>
            <a:xfrm>
              <a:off x="728355" y="2183464"/>
              <a:ext cx="2403469" cy="553998"/>
            </a:xfrm>
            <a:prstGeom prst="rect">
              <a:avLst/>
            </a:prstGeom>
            <a:noFill/>
          </p:spPr>
          <p:txBody>
            <a:bodyPr wrap="square" lIns="0" tIns="0" rIns="0" bIns="0" rtlCol="0">
              <a:spAutoFit/>
            </a:bodyPr>
            <a:lstStyle/>
            <a:p>
              <a:pPr marL="0" algn="r" defTabSz="914400" rtl="0" eaLnBrk="1" latinLnBrk="0" hangingPunct="1"/>
              <a:r>
                <a:rPr lang="de-DE" sz="1200" dirty="0">
                  <a:solidFill>
                    <a:schemeClr val="tx1">
                      <a:lumMod val="50000"/>
                      <a:lumOff val="50000"/>
                    </a:schemeClr>
                  </a:solidFill>
                  <a:latin typeface="Cambria" panose="02040503050406030204" pitchFamily="18" charset="0"/>
                </a:rPr>
                <a:t>Ein gutes Examen ist möglich.</a:t>
              </a:r>
            </a:p>
            <a:p>
              <a:pPr marL="0" algn="r" defTabSz="914400" rtl="0" eaLnBrk="1" latinLnBrk="0" hangingPunct="1"/>
              <a:r>
                <a:rPr lang="de-DE" sz="1200" dirty="0">
                  <a:solidFill>
                    <a:schemeClr val="tx1">
                      <a:lumMod val="50000"/>
                      <a:lumOff val="50000"/>
                    </a:schemeClr>
                  </a:solidFill>
                  <a:latin typeface="Cambria" panose="02040503050406030204" pitchFamily="18" charset="0"/>
                </a:rPr>
                <a:t>Die Vorbereitung ist herausfordernd, soll aber auch Spaß machen</a:t>
              </a:r>
            </a:p>
          </p:txBody>
        </p:sp>
        <p:sp>
          <p:nvSpPr>
            <p:cNvPr id="55" name="TextBox 41">
              <a:extLst>
                <a:ext uri="{FF2B5EF4-FFF2-40B4-BE49-F238E27FC236}">
                  <a16:creationId xmlns:a16="http://schemas.microsoft.com/office/drawing/2014/main" id="{9AB70D49-DBB1-D0F8-33B7-C69C98461E13}"/>
                </a:ext>
              </a:extLst>
            </p:cNvPr>
            <p:cNvSpPr txBox="1"/>
            <p:nvPr/>
          </p:nvSpPr>
          <p:spPr>
            <a:xfrm>
              <a:off x="1389873" y="1892961"/>
              <a:ext cx="1741952" cy="246221"/>
            </a:xfrm>
            <a:prstGeom prst="rect">
              <a:avLst/>
            </a:prstGeom>
            <a:noFill/>
          </p:spPr>
          <p:txBody>
            <a:bodyPr wrap="none" lIns="0" tIns="0" rIns="0" bIns="0" rtlCol="0" anchor="ctr">
              <a:spAutoFit/>
            </a:bodyPr>
            <a:lstStyle/>
            <a:p>
              <a:pPr algn="r"/>
              <a:r>
                <a:rPr lang="de-DE" sz="1600" b="1" dirty="0">
                  <a:solidFill>
                    <a:schemeClr val="accent1"/>
                  </a:solidFill>
                  <a:latin typeface="Cambria" panose="02040503050406030204" pitchFamily="18" charset="0"/>
                </a:rPr>
                <a:t>Das Ziel vor Augen</a:t>
              </a:r>
            </a:p>
          </p:txBody>
        </p:sp>
      </p:grpSp>
      <p:grpSp>
        <p:nvGrpSpPr>
          <p:cNvPr id="56" name="Group 39">
            <a:extLst>
              <a:ext uri="{FF2B5EF4-FFF2-40B4-BE49-F238E27FC236}">
                <a16:creationId xmlns:a16="http://schemas.microsoft.com/office/drawing/2014/main" id="{594D07B0-669F-C640-EE68-6A7A6F3FBCDD}"/>
              </a:ext>
            </a:extLst>
          </p:cNvPr>
          <p:cNvGrpSpPr/>
          <p:nvPr/>
        </p:nvGrpSpPr>
        <p:grpSpPr>
          <a:xfrm>
            <a:off x="6490419" y="3933056"/>
            <a:ext cx="1825997" cy="844501"/>
            <a:chOff x="1051232" y="1892961"/>
            <a:chExt cx="1825997" cy="844501"/>
          </a:xfrm>
        </p:grpSpPr>
        <p:sp>
          <p:nvSpPr>
            <p:cNvPr id="72" name="Footer Text">
              <a:extLst>
                <a:ext uri="{FF2B5EF4-FFF2-40B4-BE49-F238E27FC236}">
                  <a16:creationId xmlns:a16="http://schemas.microsoft.com/office/drawing/2014/main" id="{7574F7D2-2B2D-263B-80AD-9FFE1146F8DC}"/>
                </a:ext>
              </a:extLst>
            </p:cNvPr>
            <p:cNvSpPr txBox="1"/>
            <p:nvPr/>
          </p:nvSpPr>
          <p:spPr>
            <a:xfrm>
              <a:off x="1051233" y="2183464"/>
              <a:ext cx="1825996" cy="553998"/>
            </a:xfrm>
            <a:prstGeom prst="rect">
              <a:avLst/>
            </a:prstGeom>
            <a:noFill/>
          </p:spPr>
          <p:txBody>
            <a:bodyPr wrap="square" lIns="0" tIns="0" rIns="0" bIns="0" rtlCol="0">
              <a:spAutoFit/>
            </a:bodyPr>
            <a:lstStyle/>
            <a:p>
              <a:pPr marL="0" algn="just" defTabSz="914400" rtl="0" eaLnBrk="1" latinLnBrk="0" hangingPunct="1"/>
              <a:r>
                <a:rPr lang="de-DE" sz="1200" dirty="0">
                  <a:solidFill>
                    <a:schemeClr val="tx1">
                      <a:lumMod val="50000"/>
                      <a:lumOff val="50000"/>
                    </a:schemeClr>
                  </a:solidFill>
                  <a:latin typeface="Cambria" panose="02040503050406030204" pitchFamily="18" charset="0"/>
                </a:rPr>
                <a:t>Strukturierte Vorbereitung, Schreiben von Klausuren, Bilden von Lerngruppen</a:t>
              </a:r>
            </a:p>
          </p:txBody>
        </p:sp>
        <p:sp>
          <p:nvSpPr>
            <p:cNvPr id="73" name="TextBox 41">
              <a:extLst>
                <a:ext uri="{FF2B5EF4-FFF2-40B4-BE49-F238E27FC236}">
                  <a16:creationId xmlns:a16="http://schemas.microsoft.com/office/drawing/2014/main" id="{D3B42F76-C318-6128-7FAE-C564FB3AF313}"/>
                </a:ext>
              </a:extLst>
            </p:cNvPr>
            <p:cNvSpPr txBox="1"/>
            <p:nvPr/>
          </p:nvSpPr>
          <p:spPr>
            <a:xfrm>
              <a:off x="1051232" y="1892961"/>
              <a:ext cx="1263038" cy="246221"/>
            </a:xfrm>
            <a:prstGeom prst="rect">
              <a:avLst/>
            </a:prstGeom>
            <a:noFill/>
          </p:spPr>
          <p:txBody>
            <a:bodyPr wrap="none" lIns="0" tIns="0" rIns="0" bIns="0" rtlCol="0" anchor="ctr">
              <a:spAutoFit/>
            </a:bodyPr>
            <a:lstStyle/>
            <a:p>
              <a:pPr algn="r"/>
              <a:r>
                <a:rPr lang="de-DE" sz="1600" b="1" dirty="0">
                  <a:solidFill>
                    <a:schemeClr val="accent2"/>
                  </a:solidFill>
                  <a:latin typeface="Cambria" panose="02040503050406030204" pitchFamily="18" charset="0"/>
                </a:rPr>
                <a:t>Der Schlüssel</a:t>
              </a:r>
            </a:p>
          </p:txBody>
        </p:sp>
      </p:grpSp>
      <p:grpSp>
        <p:nvGrpSpPr>
          <p:cNvPr id="11" name="Gruppieren 10">
            <a:extLst>
              <a:ext uri="{FF2B5EF4-FFF2-40B4-BE49-F238E27FC236}">
                <a16:creationId xmlns:a16="http://schemas.microsoft.com/office/drawing/2014/main" id="{AF386480-2234-811D-6C77-95E0A90C8EA8}"/>
              </a:ext>
            </a:extLst>
          </p:cNvPr>
          <p:cNvGrpSpPr/>
          <p:nvPr/>
        </p:nvGrpSpPr>
        <p:grpSpPr>
          <a:xfrm>
            <a:off x="6178536" y="1916832"/>
            <a:ext cx="2425912" cy="1504061"/>
            <a:chOff x="6099239" y="1874871"/>
            <a:chExt cx="2425912" cy="1504061"/>
          </a:xfrm>
        </p:grpSpPr>
        <p:sp>
          <p:nvSpPr>
            <p:cNvPr id="78" name="Footer Text">
              <a:extLst>
                <a:ext uri="{FF2B5EF4-FFF2-40B4-BE49-F238E27FC236}">
                  <a16:creationId xmlns:a16="http://schemas.microsoft.com/office/drawing/2014/main" id="{C0FB9CFD-0E3F-A6C4-E50E-911FDC16D621}"/>
                </a:ext>
              </a:extLst>
            </p:cNvPr>
            <p:cNvSpPr txBox="1"/>
            <p:nvPr/>
          </p:nvSpPr>
          <p:spPr>
            <a:xfrm>
              <a:off x="6099239" y="2411596"/>
              <a:ext cx="2425912" cy="553998"/>
            </a:xfrm>
            <a:prstGeom prst="rect">
              <a:avLst/>
            </a:prstGeom>
            <a:noFill/>
          </p:spPr>
          <p:txBody>
            <a:bodyPr wrap="square" lIns="0" tIns="0" rIns="0" bIns="0" rtlCol="0">
              <a:spAutoFit/>
            </a:bodyPr>
            <a:lstStyle/>
            <a:p>
              <a:pPr marL="0" algn="just" defTabSz="914400" rtl="0" eaLnBrk="1" latinLnBrk="0" hangingPunct="1"/>
              <a:r>
                <a:rPr lang="de-DE" sz="1200" dirty="0">
                  <a:solidFill>
                    <a:schemeClr val="tx1">
                      <a:lumMod val="50000"/>
                      <a:lumOff val="50000"/>
                    </a:schemeClr>
                  </a:solidFill>
                  <a:latin typeface="Cambria" panose="02040503050406030204" pitchFamily="18" charset="0"/>
                </a:rPr>
                <a:t>Transferierbar, lernergesteuert, mit langfristiger Perspektive, Vernetzung der Lernfelder und -dimensionen</a:t>
              </a:r>
            </a:p>
          </p:txBody>
        </p:sp>
        <p:sp>
          <p:nvSpPr>
            <p:cNvPr id="79" name="TextBox 41">
              <a:extLst>
                <a:ext uri="{FF2B5EF4-FFF2-40B4-BE49-F238E27FC236}">
                  <a16:creationId xmlns:a16="http://schemas.microsoft.com/office/drawing/2014/main" id="{2A521DA6-5AB2-9FDB-31C4-D31EC29EB491}"/>
                </a:ext>
              </a:extLst>
            </p:cNvPr>
            <p:cNvSpPr txBox="1"/>
            <p:nvPr/>
          </p:nvSpPr>
          <p:spPr>
            <a:xfrm>
              <a:off x="6099239" y="1874871"/>
              <a:ext cx="1909946" cy="492443"/>
            </a:xfrm>
            <a:prstGeom prst="rect">
              <a:avLst/>
            </a:prstGeom>
            <a:noFill/>
          </p:spPr>
          <p:txBody>
            <a:bodyPr wrap="none" lIns="0" tIns="0" rIns="0" bIns="0" rtlCol="0" anchor="ctr">
              <a:spAutoFit/>
            </a:bodyPr>
            <a:lstStyle/>
            <a:p>
              <a:r>
                <a:rPr lang="de-DE" sz="1600" b="1" dirty="0">
                  <a:solidFill>
                    <a:schemeClr val="accent6"/>
                  </a:solidFill>
                  <a:latin typeface="Cambria" panose="02040503050406030204" pitchFamily="18" charset="0"/>
                </a:rPr>
                <a:t>Kompetenz und </a:t>
              </a:r>
            </a:p>
            <a:p>
              <a:r>
                <a:rPr lang="de-DE" sz="1600" b="1" dirty="0">
                  <a:solidFill>
                    <a:schemeClr val="accent6"/>
                  </a:solidFill>
                  <a:latin typeface="Cambria" panose="02040503050406030204" pitchFamily="18" charset="0"/>
                </a:rPr>
                <a:t>Intelligentes Wissen</a:t>
              </a:r>
            </a:p>
          </p:txBody>
        </p:sp>
        <p:sp>
          <p:nvSpPr>
            <p:cNvPr id="80" name="Footer Text">
              <a:extLst>
                <a:ext uri="{FF2B5EF4-FFF2-40B4-BE49-F238E27FC236}">
                  <a16:creationId xmlns:a16="http://schemas.microsoft.com/office/drawing/2014/main" id="{926A3E1E-D35A-119C-3A95-4B0909D42546}"/>
                </a:ext>
              </a:extLst>
            </p:cNvPr>
            <p:cNvSpPr txBox="1"/>
            <p:nvPr/>
          </p:nvSpPr>
          <p:spPr>
            <a:xfrm>
              <a:off x="6099239" y="3009600"/>
              <a:ext cx="2422800" cy="369332"/>
            </a:xfrm>
            <a:prstGeom prst="rect">
              <a:avLst/>
            </a:prstGeom>
            <a:noFill/>
          </p:spPr>
          <p:txBody>
            <a:bodyPr wrap="square" lIns="0" tIns="0" rIns="0" bIns="0" rtlCol="0">
              <a:spAutoFit/>
            </a:bodyPr>
            <a:lstStyle/>
            <a:p>
              <a:pPr marL="0" algn="just" defTabSz="914400" rtl="0" eaLnBrk="1" latinLnBrk="0" hangingPunct="1"/>
              <a:r>
                <a:rPr lang="de-DE" sz="1200" dirty="0">
                  <a:solidFill>
                    <a:schemeClr val="tx1">
                      <a:lumMod val="50000"/>
                      <a:lumOff val="50000"/>
                    </a:schemeClr>
                  </a:solidFill>
                  <a:latin typeface="Cambria" panose="02040503050406030204" pitchFamily="18" charset="0"/>
                </a:rPr>
                <a:t>(aber auch: Auswendiglernen und Wiedergeben)</a:t>
              </a:r>
            </a:p>
          </p:txBody>
        </p:sp>
      </p:grpSp>
    </p:spTree>
    <p:extLst>
      <p:ext uri="{BB962C8B-B14F-4D97-AF65-F5344CB8AC3E}">
        <p14:creationId xmlns:p14="http://schemas.microsoft.com/office/powerpoint/2010/main" val="372736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nodeType="withEffect">
                                  <p:stCondLst>
                                    <p:cond delay="0"/>
                                  </p:stCondLst>
                                  <p:childTnLst>
                                    <p:set>
                                      <p:cBhvr>
                                        <p:cTn id="15" dur="1" fill="hold">
                                          <p:stCondLst>
                                            <p:cond delay="0"/>
                                          </p:stCondLst>
                                        </p:cTn>
                                        <p:tgtEl>
                                          <p:spTgt spid="69"/>
                                        </p:tgtEl>
                                        <p:attrNameLst>
                                          <p:attrName>style.visibility</p:attrName>
                                        </p:attrNameLst>
                                      </p:cBhvr>
                                      <p:to>
                                        <p:strVal val="visible"/>
                                      </p:to>
                                    </p:set>
                                    <p:anim calcmode="lin" valueType="num">
                                      <p:cBhvr>
                                        <p:cTn id="16" dur="500" fill="hold"/>
                                        <p:tgtEl>
                                          <p:spTgt spid="69"/>
                                        </p:tgtEl>
                                        <p:attrNameLst>
                                          <p:attrName>ppt_w</p:attrName>
                                        </p:attrNameLst>
                                      </p:cBhvr>
                                      <p:tavLst>
                                        <p:tav tm="0">
                                          <p:val>
                                            <p:fltVal val="0"/>
                                          </p:val>
                                        </p:tav>
                                        <p:tav tm="100000">
                                          <p:val>
                                            <p:strVal val="#ppt_w"/>
                                          </p:val>
                                        </p:tav>
                                      </p:tavLst>
                                    </p:anim>
                                    <p:anim calcmode="lin" valueType="num">
                                      <p:cBhvr>
                                        <p:cTn id="17" dur="500" fill="hold"/>
                                        <p:tgtEl>
                                          <p:spTgt spid="69"/>
                                        </p:tgtEl>
                                        <p:attrNameLst>
                                          <p:attrName>ppt_h</p:attrName>
                                        </p:attrNameLst>
                                      </p:cBhvr>
                                      <p:tavLst>
                                        <p:tav tm="0">
                                          <p:val>
                                            <p:fltVal val="0"/>
                                          </p:val>
                                        </p:tav>
                                        <p:tav tm="100000">
                                          <p:val>
                                            <p:strVal val="#ppt_h"/>
                                          </p:val>
                                        </p:tav>
                                      </p:tavLst>
                                    </p:anim>
                                    <p:animEffect transition="in" filter="fade">
                                      <p:cBhvr>
                                        <p:cTn id="18" dur="500"/>
                                        <p:tgtEl>
                                          <p:spTgt spid="69"/>
                                        </p:tgtEl>
                                      </p:cBhvr>
                                    </p:animEffect>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anim calcmode="lin" valueType="num">
                                      <p:cBhvr>
                                        <p:cTn id="27" dur="500" fill="hold"/>
                                        <p:tgtEl>
                                          <p:spTgt spid="53"/>
                                        </p:tgtEl>
                                        <p:attrNameLst>
                                          <p:attrName>ppt_w</p:attrName>
                                        </p:attrNameLst>
                                      </p:cBhvr>
                                      <p:tavLst>
                                        <p:tav tm="0">
                                          <p:val>
                                            <p:fltVal val="0"/>
                                          </p:val>
                                        </p:tav>
                                        <p:tav tm="100000">
                                          <p:val>
                                            <p:strVal val="#ppt_w"/>
                                          </p:val>
                                        </p:tav>
                                      </p:tavLst>
                                    </p:anim>
                                    <p:anim calcmode="lin" valueType="num">
                                      <p:cBhvr>
                                        <p:cTn id="28" dur="500" fill="hold"/>
                                        <p:tgtEl>
                                          <p:spTgt spid="53"/>
                                        </p:tgtEl>
                                        <p:attrNameLst>
                                          <p:attrName>ppt_h</p:attrName>
                                        </p:attrNameLst>
                                      </p:cBhvr>
                                      <p:tavLst>
                                        <p:tav tm="0">
                                          <p:val>
                                            <p:fltVal val="0"/>
                                          </p:val>
                                        </p:tav>
                                        <p:tav tm="100000">
                                          <p:val>
                                            <p:strVal val="#ppt_h"/>
                                          </p:val>
                                        </p:tav>
                                      </p:tavLst>
                                    </p:anim>
                                    <p:animEffect transition="in" filter="fade">
                                      <p:cBhvr>
                                        <p:cTn id="29" dur="500"/>
                                        <p:tgtEl>
                                          <p:spTgt spid="53"/>
                                        </p:tgtEl>
                                      </p:cBhvr>
                                    </p:animEffect>
                                  </p:childTnLst>
                                </p:cTn>
                              </p:par>
                            </p:childTnLst>
                          </p:cTn>
                        </p:par>
                        <p:par>
                          <p:cTn id="30" fill="hold">
                            <p:stCondLst>
                              <p:cond delay="2000"/>
                            </p:stCondLst>
                            <p:childTnLst>
                              <p:par>
                                <p:cTn id="31" presetID="53" presetClass="entr" presetSubtype="16"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par>
                                <p:cTn id="36" presetID="53" presetClass="entr" presetSubtype="16"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childTnLst>
                          </p:cTn>
                        </p:par>
                        <p:par>
                          <p:cTn id="41" fill="hold">
                            <p:stCondLst>
                              <p:cond delay="2500"/>
                            </p:stCondLst>
                            <p:childTnLst>
                              <p:par>
                                <p:cTn id="42" presetID="53" presetClass="entr" presetSubtype="16" fill="hold" nodeType="after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500" fill="hold"/>
                                        <p:tgtEl>
                                          <p:spTgt spid="6"/>
                                        </p:tgtEl>
                                        <p:attrNameLst>
                                          <p:attrName>ppt_w</p:attrName>
                                        </p:attrNameLst>
                                      </p:cBhvr>
                                      <p:tavLst>
                                        <p:tav tm="0">
                                          <p:val>
                                            <p:fltVal val="0"/>
                                          </p:val>
                                        </p:tav>
                                        <p:tav tm="100000">
                                          <p:val>
                                            <p:strVal val="#ppt_w"/>
                                          </p:val>
                                        </p:tav>
                                      </p:tavLst>
                                    </p:anim>
                                    <p:anim calcmode="lin" valueType="num">
                                      <p:cBhvr>
                                        <p:cTn id="45" dur="500" fill="hold"/>
                                        <p:tgtEl>
                                          <p:spTgt spid="6"/>
                                        </p:tgtEl>
                                        <p:attrNameLst>
                                          <p:attrName>ppt_h</p:attrName>
                                        </p:attrNameLst>
                                      </p:cBhvr>
                                      <p:tavLst>
                                        <p:tav tm="0">
                                          <p:val>
                                            <p:fltVal val="0"/>
                                          </p:val>
                                        </p:tav>
                                        <p:tav tm="100000">
                                          <p:val>
                                            <p:strVal val="#ppt_h"/>
                                          </p:val>
                                        </p:tav>
                                      </p:tavLst>
                                    </p:anim>
                                    <p:animEffect transition="in" filter="fade">
                                      <p:cBhvr>
                                        <p:cTn id="46" dur="500"/>
                                        <p:tgtEl>
                                          <p:spTgt spid="6"/>
                                        </p:tgtEl>
                                      </p:cBhvr>
                                    </p:animEffect>
                                  </p:childTnLst>
                                </p:cTn>
                              </p:par>
                              <p:par>
                                <p:cTn id="47" presetID="53" presetClass="entr" presetSubtype="16"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500" fill="hold"/>
                                        <p:tgtEl>
                                          <p:spTgt spid="11"/>
                                        </p:tgtEl>
                                        <p:attrNameLst>
                                          <p:attrName>ppt_w</p:attrName>
                                        </p:attrNameLst>
                                      </p:cBhvr>
                                      <p:tavLst>
                                        <p:tav tm="0">
                                          <p:val>
                                            <p:fltVal val="0"/>
                                          </p:val>
                                        </p:tav>
                                        <p:tav tm="100000">
                                          <p:val>
                                            <p:strVal val="#ppt_w"/>
                                          </p:val>
                                        </p:tav>
                                      </p:tavLst>
                                    </p:anim>
                                    <p:anim calcmode="lin" valueType="num">
                                      <p:cBhvr>
                                        <p:cTn id="50" dur="500" fill="hold"/>
                                        <p:tgtEl>
                                          <p:spTgt spid="11"/>
                                        </p:tgtEl>
                                        <p:attrNameLst>
                                          <p:attrName>ppt_h</p:attrName>
                                        </p:attrNameLst>
                                      </p:cBhvr>
                                      <p:tavLst>
                                        <p:tav tm="0">
                                          <p:val>
                                            <p:fltVal val="0"/>
                                          </p:val>
                                        </p:tav>
                                        <p:tav tm="100000">
                                          <p:val>
                                            <p:strVal val="#ppt_h"/>
                                          </p:val>
                                        </p:tav>
                                      </p:tavLst>
                                    </p:anim>
                                    <p:animEffect transition="in" filter="fade">
                                      <p:cBhvr>
                                        <p:cTn id="51" dur="500"/>
                                        <p:tgtEl>
                                          <p:spTgt spid="11"/>
                                        </p:tgtEl>
                                      </p:cBhvr>
                                    </p:animEffect>
                                  </p:childTnLst>
                                </p:cTn>
                              </p:par>
                            </p:childTnLst>
                          </p:cTn>
                        </p:par>
                        <p:par>
                          <p:cTn id="52" fill="hold">
                            <p:stCondLst>
                              <p:cond delay="3000"/>
                            </p:stCondLst>
                            <p:childTnLst>
                              <p:par>
                                <p:cTn id="53" presetID="53" presetClass="entr" presetSubtype="16" fill="hold" nodeType="after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p:cTn id="55" dur="500" fill="hold"/>
                                        <p:tgtEl>
                                          <p:spTgt spid="5"/>
                                        </p:tgtEl>
                                        <p:attrNameLst>
                                          <p:attrName>ppt_w</p:attrName>
                                        </p:attrNameLst>
                                      </p:cBhvr>
                                      <p:tavLst>
                                        <p:tav tm="0">
                                          <p:val>
                                            <p:fltVal val="0"/>
                                          </p:val>
                                        </p:tav>
                                        <p:tav tm="100000">
                                          <p:val>
                                            <p:strVal val="#ppt_w"/>
                                          </p:val>
                                        </p:tav>
                                      </p:tavLst>
                                    </p:anim>
                                    <p:anim calcmode="lin" valueType="num">
                                      <p:cBhvr>
                                        <p:cTn id="56" dur="500" fill="hold"/>
                                        <p:tgtEl>
                                          <p:spTgt spid="5"/>
                                        </p:tgtEl>
                                        <p:attrNameLst>
                                          <p:attrName>ppt_h</p:attrName>
                                        </p:attrNameLst>
                                      </p:cBhvr>
                                      <p:tavLst>
                                        <p:tav tm="0">
                                          <p:val>
                                            <p:fltVal val="0"/>
                                          </p:val>
                                        </p:tav>
                                        <p:tav tm="100000">
                                          <p:val>
                                            <p:strVal val="#ppt_h"/>
                                          </p:val>
                                        </p:tav>
                                      </p:tavLst>
                                    </p:anim>
                                    <p:animEffect transition="in" filter="fade">
                                      <p:cBhvr>
                                        <p:cTn id="57" dur="500"/>
                                        <p:tgtEl>
                                          <p:spTgt spid="5"/>
                                        </p:tgtEl>
                                      </p:cBhvr>
                                    </p:animEffect>
                                  </p:childTnLst>
                                </p:cTn>
                              </p:par>
                              <p:par>
                                <p:cTn id="58" presetID="53" presetClass="entr" presetSubtype="16" fill="hold" nodeType="withEffect">
                                  <p:stCondLst>
                                    <p:cond delay="0"/>
                                  </p:stCondLst>
                                  <p:childTnLst>
                                    <p:set>
                                      <p:cBhvr>
                                        <p:cTn id="59" dur="1" fill="hold">
                                          <p:stCondLst>
                                            <p:cond delay="0"/>
                                          </p:stCondLst>
                                        </p:cTn>
                                        <p:tgtEl>
                                          <p:spTgt spid="56"/>
                                        </p:tgtEl>
                                        <p:attrNameLst>
                                          <p:attrName>style.visibility</p:attrName>
                                        </p:attrNameLst>
                                      </p:cBhvr>
                                      <p:to>
                                        <p:strVal val="visible"/>
                                      </p:to>
                                    </p:set>
                                    <p:anim calcmode="lin" valueType="num">
                                      <p:cBhvr>
                                        <p:cTn id="60" dur="500" fill="hold"/>
                                        <p:tgtEl>
                                          <p:spTgt spid="56"/>
                                        </p:tgtEl>
                                        <p:attrNameLst>
                                          <p:attrName>ppt_w</p:attrName>
                                        </p:attrNameLst>
                                      </p:cBhvr>
                                      <p:tavLst>
                                        <p:tav tm="0">
                                          <p:val>
                                            <p:fltVal val="0"/>
                                          </p:val>
                                        </p:tav>
                                        <p:tav tm="100000">
                                          <p:val>
                                            <p:strVal val="#ppt_w"/>
                                          </p:val>
                                        </p:tav>
                                      </p:tavLst>
                                    </p:anim>
                                    <p:anim calcmode="lin" valueType="num">
                                      <p:cBhvr>
                                        <p:cTn id="61" dur="500" fill="hold"/>
                                        <p:tgtEl>
                                          <p:spTgt spid="56"/>
                                        </p:tgtEl>
                                        <p:attrNameLst>
                                          <p:attrName>ppt_h</p:attrName>
                                        </p:attrNameLst>
                                      </p:cBhvr>
                                      <p:tavLst>
                                        <p:tav tm="0">
                                          <p:val>
                                            <p:fltVal val="0"/>
                                          </p:val>
                                        </p:tav>
                                        <p:tav tm="100000">
                                          <p:val>
                                            <p:strVal val="#ppt_h"/>
                                          </p:val>
                                        </p:tav>
                                      </p:tavLst>
                                    </p:anim>
                                    <p:animEffect transition="in" filter="fade">
                                      <p:cBhvr>
                                        <p:cTn id="6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BCBB179-EDBE-427B-9140-919D09A3AD89}"/>
              </a:ext>
            </a:extLst>
          </p:cNvPr>
          <p:cNvSpPr>
            <a:spLocks noGrp="1"/>
          </p:cNvSpPr>
          <p:nvPr>
            <p:ph type="title"/>
          </p:nvPr>
        </p:nvSpPr>
        <p:spPr/>
        <p:txBody>
          <a:bodyPr/>
          <a:lstStyle/>
          <a:p>
            <a:r>
              <a:rPr lang="de-DE" b="1" dirty="0"/>
              <a:t>Vorurteil Nr. 1</a:t>
            </a:r>
            <a:br>
              <a:rPr lang="de-DE" b="1" dirty="0"/>
            </a:br>
            <a:r>
              <a:rPr lang="de-DE" b="1" dirty="0"/>
              <a:t>Sozialrecht betrifft als unbedeutendes Nebengebiet nur wenige Menschen</a:t>
            </a:r>
          </a:p>
        </p:txBody>
      </p:sp>
      <p:pic>
        <p:nvPicPr>
          <p:cNvPr id="9" name="Inhaltsplatzhalter 8">
            <a:extLst>
              <a:ext uri="{FF2B5EF4-FFF2-40B4-BE49-F238E27FC236}">
                <a16:creationId xmlns:a16="http://schemas.microsoft.com/office/drawing/2014/main" id="{BD3881E6-9129-4DF9-8A12-735E69E8C469}"/>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043608" y="1628801"/>
            <a:ext cx="6840759" cy="4392588"/>
          </a:xfrm>
        </p:spPr>
      </p:pic>
      <p:sp>
        <p:nvSpPr>
          <p:cNvPr id="4" name="Fußzeilenplatzhalter 3">
            <a:extLst>
              <a:ext uri="{FF2B5EF4-FFF2-40B4-BE49-F238E27FC236}">
                <a16:creationId xmlns:a16="http://schemas.microsoft.com/office/drawing/2014/main" id="{F7139326-F7CE-41B4-8FA1-33EC8BA575A4}"/>
              </a:ext>
            </a:extLst>
          </p:cNvPr>
          <p:cNvSpPr>
            <a:spLocks noGrp="1"/>
          </p:cNvSpPr>
          <p:nvPr>
            <p:ph type="ftr" sz="quarter" idx="10"/>
          </p:nvPr>
        </p:nvSpPr>
        <p:spPr/>
        <p:txBody>
          <a:bodyPr/>
          <a:lstStyle/>
          <a:p>
            <a:endParaRPr lang="de-DE" dirty="0"/>
          </a:p>
        </p:txBody>
      </p:sp>
      <p:sp>
        <p:nvSpPr>
          <p:cNvPr id="5" name="Foliennummernplatzhalter 4">
            <a:extLst>
              <a:ext uri="{FF2B5EF4-FFF2-40B4-BE49-F238E27FC236}">
                <a16:creationId xmlns:a16="http://schemas.microsoft.com/office/drawing/2014/main" id="{A4B51A56-B540-48A3-A690-C2AF15B5718E}"/>
              </a:ext>
            </a:extLst>
          </p:cNvPr>
          <p:cNvSpPr>
            <a:spLocks noGrp="1"/>
          </p:cNvSpPr>
          <p:nvPr>
            <p:ph type="sldNum" sz="quarter" idx="11"/>
          </p:nvPr>
        </p:nvSpPr>
        <p:spPr/>
        <p:txBody>
          <a:bodyPr/>
          <a:lstStyle/>
          <a:p>
            <a:fld id="{314AD4E3-7B70-4AEC-8040-C8298FACDFDF}" type="slidenum">
              <a:rPr lang="de-DE" smtClean="0"/>
              <a:pPr/>
              <a:t>60</a:t>
            </a:fld>
            <a:endParaRPr lang="de-DE"/>
          </a:p>
        </p:txBody>
      </p:sp>
    </p:spTree>
    <p:extLst>
      <p:ext uri="{BB962C8B-B14F-4D97-AF65-F5344CB8AC3E}">
        <p14:creationId xmlns:p14="http://schemas.microsoft.com/office/powerpoint/2010/main" val="23812556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993D5F-2F11-4B29-855A-CBBD960CA806}"/>
              </a:ext>
            </a:extLst>
          </p:cNvPr>
          <p:cNvSpPr>
            <a:spLocks noGrp="1"/>
          </p:cNvSpPr>
          <p:nvPr>
            <p:ph type="title"/>
          </p:nvPr>
        </p:nvSpPr>
        <p:spPr/>
        <p:txBody>
          <a:bodyPr/>
          <a:lstStyle/>
          <a:p>
            <a:r>
              <a:rPr lang="de-DE" dirty="0"/>
              <a:t>Bei welcher Gelegenheit werden Sozialleistungen erbracht?</a:t>
            </a:r>
          </a:p>
        </p:txBody>
      </p:sp>
      <p:sp>
        <p:nvSpPr>
          <p:cNvPr id="3" name="Inhaltsplatzhalter 2">
            <a:extLst>
              <a:ext uri="{FF2B5EF4-FFF2-40B4-BE49-F238E27FC236}">
                <a16:creationId xmlns:a16="http://schemas.microsoft.com/office/drawing/2014/main" id="{E67D43CE-DA5B-4D8A-8141-8B7F662755D6}"/>
              </a:ext>
            </a:extLst>
          </p:cNvPr>
          <p:cNvSpPr>
            <a:spLocks noGrp="1"/>
          </p:cNvSpPr>
          <p:nvPr>
            <p:ph idx="1"/>
          </p:nvPr>
        </p:nvSpPr>
        <p:spPr>
          <a:xfrm>
            <a:off x="395288" y="1628801"/>
            <a:ext cx="8229600" cy="4824536"/>
          </a:xfrm>
        </p:spPr>
        <p:txBody>
          <a:bodyPr/>
          <a:lstStyle/>
          <a:p>
            <a:r>
              <a:rPr lang="de-DE" dirty="0"/>
              <a:t>Ein Kind wird geboren und muss unmittelbar nach der Geburt wegen einer Neugeborenen-Gelbsucht ärztlich behandelt werden </a:t>
            </a:r>
          </a:p>
          <a:p>
            <a:pPr marL="400050" lvl="1" indent="0">
              <a:buNone/>
            </a:pPr>
            <a:r>
              <a:rPr lang="de-DE" dirty="0"/>
              <a:t>        </a:t>
            </a:r>
            <a:r>
              <a:rPr lang="de-DE" dirty="0">
                <a:solidFill>
                  <a:srgbClr val="007A37"/>
                </a:solidFill>
              </a:rPr>
              <a:t>Leistungen der Krankenversicherung (SGB V)</a:t>
            </a:r>
          </a:p>
          <a:p>
            <a:endParaRPr lang="de-DE" dirty="0"/>
          </a:p>
          <a:p>
            <a:r>
              <a:rPr lang="de-DE" dirty="0"/>
              <a:t>Die Eltern des Kindes machen nach der Geburt sukzessive eine Babypause und brauchen einen Ersatz für ihr ausfallendes Erwerbseinkommen </a:t>
            </a:r>
          </a:p>
          <a:p>
            <a:pPr marL="400050" lvl="1" indent="0">
              <a:buNone/>
            </a:pPr>
            <a:r>
              <a:rPr lang="de-DE" dirty="0">
                <a:solidFill>
                  <a:srgbClr val="007A37"/>
                </a:solidFill>
              </a:rPr>
              <a:t>         Zahlung von Elterngeld (BEEG)</a:t>
            </a:r>
          </a:p>
          <a:p>
            <a:pPr lvl="0"/>
            <a:endParaRPr lang="de-DE" dirty="0"/>
          </a:p>
          <a:p>
            <a:pPr lvl="0"/>
            <a:r>
              <a:rPr lang="de-DE" dirty="0"/>
              <a:t>Das Kind fällt im Kindergarten von der Schaukel und bricht sich den Arm </a:t>
            </a:r>
          </a:p>
          <a:p>
            <a:pPr marL="400050" lvl="1" indent="0">
              <a:buNone/>
            </a:pPr>
            <a:r>
              <a:rPr lang="de-DE" dirty="0"/>
              <a:t>        </a:t>
            </a:r>
            <a:r>
              <a:rPr lang="de-DE" dirty="0">
                <a:solidFill>
                  <a:srgbClr val="007A37"/>
                </a:solidFill>
              </a:rPr>
              <a:t>Leistungen der gesetzlichen Unfallversicherung</a:t>
            </a:r>
            <a:br>
              <a:rPr lang="de-DE" dirty="0">
                <a:solidFill>
                  <a:srgbClr val="007A37"/>
                </a:solidFill>
              </a:rPr>
            </a:br>
            <a:r>
              <a:rPr lang="de-DE" dirty="0">
                <a:solidFill>
                  <a:srgbClr val="007A37"/>
                </a:solidFill>
              </a:rPr>
              <a:t>        ("Schülerunfallversicherung") (SGB VII)</a:t>
            </a:r>
            <a:endParaRPr lang="de-DE" dirty="0"/>
          </a:p>
          <a:p>
            <a:endParaRPr lang="de-DE" dirty="0"/>
          </a:p>
          <a:p>
            <a:pPr marL="0" indent="0">
              <a:buNone/>
            </a:pPr>
            <a:r>
              <a:rPr lang="de-DE" dirty="0"/>
              <a:t>	</a:t>
            </a:r>
          </a:p>
        </p:txBody>
      </p:sp>
      <p:sp>
        <p:nvSpPr>
          <p:cNvPr id="4" name="Fußzeilenplatzhalter 3">
            <a:extLst>
              <a:ext uri="{FF2B5EF4-FFF2-40B4-BE49-F238E27FC236}">
                <a16:creationId xmlns:a16="http://schemas.microsoft.com/office/drawing/2014/main" id="{34AAAD20-3D21-469B-8CC6-30208FBB50B8}"/>
              </a:ext>
            </a:extLst>
          </p:cNvPr>
          <p:cNvSpPr>
            <a:spLocks noGrp="1"/>
          </p:cNvSpPr>
          <p:nvPr>
            <p:ph type="ftr" sz="quarter" idx="10"/>
          </p:nvPr>
        </p:nvSpPr>
        <p:spPr/>
        <p:txBody>
          <a:bodyPr/>
          <a:lstStyle/>
          <a:p>
            <a:endParaRPr lang="de-DE" dirty="0"/>
          </a:p>
        </p:txBody>
      </p:sp>
      <p:sp>
        <p:nvSpPr>
          <p:cNvPr id="5" name="Foliennummernplatzhalter 4">
            <a:extLst>
              <a:ext uri="{FF2B5EF4-FFF2-40B4-BE49-F238E27FC236}">
                <a16:creationId xmlns:a16="http://schemas.microsoft.com/office/drawing/2014/main" id="{D0E0DA2D-8D47-4AF1-9BBB-BB437F6B6693}"/>
              </a:ext>
            </a:extLst>
          </p:cNvPr>
          <p:cNvSpPr>
            <a:spLocks noGrp="1"/>
          </p:cNvSpPr>
          <p:nvPr>
            <p:ph type="sldNum" sz="quarter" idx="11"/>
          </p:nvPr>
        </p:nvSpPr>
        <p:spPr/>
        <p:txBody>
          <a:bodyPr/>
          <a:lstStyle/>
          <a:p>
            <a:fld id="{B050D051-6634-494B-95C3-2E3BAF7D98F4}" type="slidenum">
              <a:rPr lang="de-DE" smtClean="0"/>
              <a:pPr/>
              <a:t>61</a:t>
            </a:fld>
            <a:endParaRPr lang="de-DE" dirty="0"/>
          </a:p>
        </p:txBody>
      </p:sp>
      <p:sp>
        <p:nvSpPr>
          <p:cNvPr id="6" name="Pfeil: nach rechts 5">
            <a:extLst>
              <a:ext uri="{FF2B5EF4-FFF2-40B4-BE49-F238E27FC236}">
                <a16:creationId xmlns:a16="http://schemas.microsoft.com/office/drawing/2014/main" id="{CCA11661-8382-4C24-866A-8A45564E0A46}"/>
              </a:ext>
            </a:extLst>
          </p:cNvPr>
          <p:cNvSpPr/>
          <p:nvPr/>
        </p:nvSpPr>
        <p:spPr>
          <a:xfrm>
            <a:off x="827584" y="2385352"/>
            <a:ext cx="432048" cy="2880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Pfeil: nach rechts 8">
            <a:extLst>
              <a:ext uri="{FF2B5EF4-FFF2-40B4-BE49-F238E27FC236}">
                <a16:creationId xmlns:a16="http://schemas.microsoft.com/office/drawing/2014/main" id="{B78EFCC3-C19B-4C87-96F1-E17E0942F1D8}"/>
              </a:ext>
            </a:extLst>
          </p:cNvPr>
          <p:cNvSpPr/>
          <p:nvPr/>
        </p:nvSpPr>
        <p:spPr>
          <a:xfrm>
            <a:off x="827584" y="4115595"/>
            <a:ext cx="432048" cy="2880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Pfeil: nach rechts 9">
            <a:extLst>
              <a:ext uri="{FF2B5EF4-FFF2-40B4-BE49-F238E27FC236}">
                <a16:creationId xmlns:a16="http://schemas.microsoft.com/office/drawing/2014/main" id="{4D6ABA60-F952-4254-8539-560422E86EE1}"/>
              </a:ext>
            </a:extLst>
          </p:cNvPr>
          <p:cNvSpPr/>
          <p:nvPr/>
        </p:nvSpPr>
        <p:spPr>
          <a:xfrm>
            <a:off x="817999" y="5517232"/>
            <a:ext cx="432048" cy="2880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9459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967D79-F012-4455-84FF-071CA4E2A685}"/>
              </a:ext>
            </a:extLst>
          </p:cNvPr>
          <p:cNvSpPr>
            <a:spLocks noGrp="1"/>
          </p:cNvSpPr>
          <p:nvPr>
            <p:ph type="title"/>
          </p:nvPr>
        </p:nvSpPr>
        <p:spPr>
          <a:xfrm>
            <a:off x="457200" y="274638"/>
            <a:ext cx="8229600" cy="418058"/>
          </a:xfrm>
        </p:spPr>
        <p:txBody>
          <a:bodyPr/>
          <a:lstStyle/>
          <a:p>
            <a:br>
              <a:rPr lang="de-DE" sz="2000" dirty="0"/>
            </a:br>
            <a:r>
              <a:rPr lang="de-DE" dirty="0">
                <a:latin typeface="Arial" panose="020B0604020202020204" pitchFamily="34" charset="0"/>
                <a:cs typeface="Arial" panose="020B0604020202020204" pitchFamily="34" charset="0"/>
              </a:rPr>
              <a:t>Sozialleistungen</a:t>
            </a:r>
            <a:br>
              <a:rPr lang="de-DE" dirty="0">
                <a:latin typeface="Arial" panose="020B0604020202020204" pitchFamily="34" charset="0"/>
                <a:cs typeface="Arial" panose="020B0604020202020204" pitchFamily="34" charset="0"/>
              </a:rPr>
            </a:b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7551C3FC-C5AB-4FB8-80FA-D420E23E211D}"/>
              </a:ext>
            </a:extLst>
          </p:cNvPr>
          <p:cNvSpPr>
            <a:spLocks noGrp="1"/>
          </p:cNvSpPr>
          <p:nvPr>
            <p:ph idx="1"/>
          </p:nvPr>
        </p:nvSpPr>
        <p:spPr>
          <a:xfrm>
            <a:off x="395288" y="692697"/>
            <a:ext cx="8229600" cy="5328692"/>
          </a:xfrm>
        </p:spPr>
        <p:txBody>
          <a:bodyPr/>
          <a:lstStyle/>
          <a:p>
            <a:pPr lvl="0"/>
            <a:r>
              <a:rPr lang="de-DE" dirty="0"/>
              <a:t>Das Kind reagiert auf die vom Gesundheitsamt empfohlene Schutzimpfung gegen Keuchhusten mit einer schweren Allergie und behält einen dauernden Schaden </a:t>
            </a:r>
          </a:p>
          <a:p>
            <a:pPr marL="400050" lvl="1" indent="0">
              <a:buNone/>
            </a:pPr>
            <a:r>
              <a:rPr lang="de-DE" dirty="0"/>
              <a:t>        </a:t>
            </a:r>
            <a:r>
              <a:rPr lang="de-DE" dirty="0">
                <a:solidFill>
                  <a:srgbClr val="007A37"/>
                </a:solidFill>
              </a:rPr>
              <a:t>Entschädigung für Impfschäden (IfSG → SGB XIV)</a:t>
            </a:r>
          </a:p>
          <a:p>
            <a:pPr marL="0" indent="0">
              <a:buNone/>
            </a:pPr>
            <a:r>
              <a:rPr lang="de-DE" dirty="0"/>
              <a:t> </a:t>
            </a:r>
          </a:p>
          <a:p>
            <a:pPr lvl="0"/>
            <a:r>
              <a:rPr lang="de-DE" dirty="0"/>
              <a:t>Die Mutter möchte nach dem Ende des Erziehungsurlaubs eine Teilzeitstelle antreten, findet jedoch keinen Arbeitsplatz </a:t>
            </a:r>
          </a:p>
          <a:p>
            <a:pPr marL="400050" lvl="1" indent="0">
              <a:buNone/>
            </a:pPr>
            <a:r>
              <a:rPr lang="de-DE" dirty="0"/>
              <a:t>        </a:t>
            </a:r>
            <a:r>
              <a:rPr lang="de-DE" dirty="0">
                <a:solidFill>
                  <a:srgbClr val="007A37"/>
                </a:solidFill>
              </a:rPr>
              <a:t>Leistungen aus der Arbeitslosenversicherung (SGB III)</a:t>
            </a:r>
          </a:p>
          <a:p>
            <a:pPr marL="400050" lvl="1" indent="0">
              <a:buNone/>
            </a:pPr>
            <a:endParaRPr lang="de-DE" dirty="0">
              <a:solidFill>
                <a:srgbClr val="007A37"/>
              </a:solidFill>
            </a:endParaRPr>
          </a:p>
          <a:p>
            <a:pPr marL="400050" lvl="1" indent="0">
              <a:buNone/>
            </a:pPr>
            <a:r>
              <a:rPr lang="de-DE" dirty="0">
                <a:solidFill>
                  <a:srgbClr val="002060"/>
                </a:solidFill>
              </a:rPr>
              <a:t>Der Vater kommt bei einem Autounfall ums Leben</a:t>
            </a:r>
          </a:p>
          <a:p>
            <a:pPr marL="400050" lvl="1" indent="0">
              <a:buNone/>
            </a:pPr>
            <a:r>
              <a:rPr lang="de-DE" dirty="0">
                <a:solidFill>
                  <a:srgbClr val="007A37"/>
                </a:solidFill>
              </a:rPr>
              <a:t>	 Witwen- und Waisenrente nach der gesetzlichen Rentenversicherung (SGB VI)</a:t>
            </a:r>
          </a:p>
          <a:p>
            <a:pPr marL="400050" lvl="1" indent="0">
              <a:buNone/>
            </a:pPr>
            <a:endParaRPr lang="de-DE" dirty="0">
              <a:solidFill>
                <a:srgbClr val="007A37"/>
              </a:solidFill>
            </a:endParaRPr>
          </a:p>
          <a:p>
            <a:pPr lvl="0"/>
            <a:r>
              <a:rPr lang="de-DE" dirty="0"/>
              <a:t>Diese Leistungen reichen nicht aus, um das Existenzminimum zu erreichen</a:t>
            </a:r>
          </a:p>
          <a:p>
            <a:pPr marL="400050" lvl="1" indent="0">
              <a:buNone/>
            </a:pPr>
            <a:r>
              <a:rPr lang="de-DE" dirty="0"/>
              <a:t>        Bürgergeld </a:t>
            </a:r>
            <a:r>
              <a:rPr lang="de-DE" dirty="0">
                <a:solidFill>
                  <a:srgbClr val="007A37"/>
                </a:solidFill>
              </a:rPr>
              <a:t>(SGB II)</a:t>
            </a:r>
          </a:p>
          <a:p>
            <a:pPr marL="400050" lvl="1" indent="0">
              <a:buNone/>
            </a:pPr>
            <a:endParaRPr lang="de-DE" dirty="0">
              <a:solidFill>
                <a:srgbClr val="007A37"/>
              </a:solidFill>
            </a:endParaRPr>
          </a:p>
          <a:p>
            <a:pPr marL="400050" lvl="1" indent="0">
              <a:buNone/>
            </a:pPr>
            <a:endParaRPr lang="de-DE" dirty="0">
              <a:solidFill>
                <a:srgbClr val="007A37"/>
              </a:solidFill>
            </a:endParaRPr>
          </a:p>
          <a:p>
            <a:pPr marL="400050" lvl="1" indent="0">
              <a:buNone/>
            </a:pPr>
            <a:endParaRPr lang="de-DE" dirty="0">
              <a:solidFill>
                <a:srgbClr val="007A37"/>
              </a:solidFill>
            </a:endParaRPr>
          </a:p>
          <a:p>
            <a:pPr marL="400050" lvl="1" indent="0">
              <a:buNone/>
            </a:pPr>
            <a:endParaRPr lang="de-DE" dirty="0">
              <a:solidFill>
                <a:srgbClr val="007A37"/>
              </a:solidFill>
            </a:endParaRPr>
          </a:p>
        </p:txBody>
      </p:sp>
      <p:sp>
        <p:nvSpPr>
          <p:cNvPr id="4" name="Fußzeilenplatzhalter 3">
            <a:extLst>
              <a:ext uri="{FF2B5EF4-FFF2-40B4-BE49-F238E27FC236}">
                <a16:creationId xmlns:a16="http://schemas.microsoft.com/office/drawing/2014/main" id="{F72D5C5E-3CEB-40C0-A9A5-CF457EA9A081}"/>
              </a:ext>
            </a:extLst>
          </p:cNvPr>
          <p:cNvSpPr>
            <a:spLocks noGrp="1"/>
          </p:cNvSpPr>
          <p:nvPr>
            <p:ph type="ftr" sz="quarter" idx="10"/>
          </p:nvPr>
        </p:nvSpPr>
        <p:spPr/>
        <p:txBody>
          <a:bodyPr/>
          <a:lstStyle/>
          <a:p>
            <a:endParaRPr lang="de-DE" dirty="0"/>
          </a:p>
        </p:txBody>
      </p:sp>
      <p:sp>
        <p:nvSpPr>
          <p:cNvPr id="5" name="Foliennummernplatzhalter 4">
            <a:extLst>
              <a:ext uri="{FF2B5EF4-FFF2-40B4-BE49-F238E27FC236}">
                <a16:creationId xmlns:a16="http://schemas.microsoft.com/office/drawing/2014/main" id="{C7C346F1-54ED-42AE-916A-23D9A863A6AD}"/>
              </a:ext>
            </a:extLst>
          </p:cNvPr>
          <p:cNvSpPr>
            <a:spLocks noGrp="1"/>
          </p:cNvSpPr>
          <p:nvPr>
            <p:ph type="sldNum" sz="quarter" idx="11"/>
          </p:nvPr>
        </p:nvSpPr>
        <p:spPr/>
        <p:txBody>
          <a:bodyPr/>
          <a:lstStyle/>
          <a:p>
            <a:fld id="{B050D051-6634-494B-95C3-2E3BAF7D98F4}" type="slidenum">
              <a:rPr lang="de-DE" smtClean="0"/>
              <a:pPr/>
              <a:t>62</a:t>
            </a:fld>
            <a:endParaRPr lang="de-DE" dirty="0"/>
          </a:p>
        </p:txBody>
      </p:sp>
      <p:sp>
        <p:nvSpPr>
          <p:cNvPr id="7" name="Pfeil: nach rechts 6">
            <a:extLst>
              <a:ext uri="{FF2B5EF4-FFF2-40B4-BE49-F238E27FC236}">
                <a16:creationId xmlns:a16="http://schemas.microsoft.com/office/drawing/2014/main" id="{213FD29D-C81E-462A-A755-25E8AA24E256}"/>
              </a:ext>
            </a:extLst>
          </p:cNvPr>
          <p:cNvSpPr/>
          <p:nvPr/>
        </p:nvSpPr>
        <p:spPr>
          <a:xfrm>
            <a:off x="755576" y="3140967"/>
            <a:ext cx="432048" cy="2880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Pfeil: nach rechts 7">
            <a:extLst>
              <a:ext uri="{FF2B5EF4-FFF2-40B4-BE49-F238E27FC236}">
                <a16:creationId xmlns:a16="http://schemas.microsoft.com/office/drawing/2014/main" id="{FE1931F2-748D-4589-BFF2-D2034E53803F}"/>
              </a:ext>
            </a:extLst>
          </p:cNvPr>
          <p:cNvSpPr/>
          <p:nvPr/>
        </p:nvSpPr>
        <p:spPr>
          <a:xfrm>
            <a:off x="732983" y="4228407"/>
            <a:ext cx="432048" cy="2880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Pfeil: nach rechts 8">
            <a:extLst>
              <a:ext uri="{FF2B5EF4-FFF2-40B4-BE49-F238E27FC236}">
                <a16:creationId xmlns:a16="http://schemas.microsoft.com/office/drawing/2014/main" id="{3D8BDD95-0B1B-40A0-BBBF-0C88D5B8D850}"/>
              </a:ext>
            </a:extLst>
          </p:cNvPr>
          <p:cNvSpPr/>
          <p:nvPr/>
        </p:nvSpPr>
        <p:spPr>
          <a:xfrm>
            <a:off x="755576" y="1772816"/>
            <a:ext cx="432048" cy="2880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a:extLst>
              <a:ext uri="{FF2B5EF4-FFF2-40B4-BE49-F238E27FC236}">
                <a16:creationId xmlns:a16="http://schemas.microsoft.com/office/drawing/2014/main" id="{F1794FEB-8B90-5CA4-C8B6-41A4346791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9592" y="5895233"/>
            <a:ext cx="463336" cy="353599"/>
          </a:xfrm>
          <a:prstGeom prst="rect">
            <a:avLst/>
          </a:prstGeom>
        </p:spPr>
      </p:pic>
    </p:spTree>
    <p:extLst>
      <p:ext uri="{BB962C8B-B14F-4D97-AF65-F5344CB8AC3E}">
        <p14:creationId xmlns:p14="http://schemas.microsoft.com/office/powerpoint/2010/main" val="281024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967D79-F012-4455-84FF-071CA4E2A685}"/>
              </a:ext>
            </a:extLst>
          </p:cNvPr>
          <p:cNvSpPr>
            <a:spLocks noGrp="1"/>
          </p:cNvSpPr>
          <p:nvPr>
            <p:ph type="title"/>
          </p:nvPr>
        </p:nvSpPr>
        <p:spPr>
          <a:xfrm>
            <a:off x="457200" y="44624"/>
            <a:ext cx="8229600" cy="1055170"/>
          </a:xfrm>
        </p:spPr>
        <p:txBody>
          <a:bodyPr/>
          <a:lstStyle/>
          <a:p>
            <a:br>
              <a:rPr lang="de-DE" dirty="0"/>
            </a:br>
            <a:r>
              <a:rPr lang="de-DE" dirty="0"/>
              <a:t>Sozialleistungen</a:t>
            </a:r>
          </a:p>
        </p:txBody>
      </p:sp>
      <p:sp>
        <p:nvSpPr>
          <p:cNvPr id="3" name="Inhaltsplatzhalter 2">
            <a:extLst>
              <a:ext uri="{FF2B5EF4-FFF2-40B4-BE49-F238E27FC236}">
                <a16:creationId xmlns:a16="http://schemas.microsoft.com/office/drawing/2014/main" id="{7551C3FC-C5AB-4FB8-80FA-D420E23E211D}"/>
              </a:ext>
            </a:extLst>
          </p:cNvPr>
          <p:cNvSpPr>
            <a:spLocks noGrp="1"/>
          </p:cNvSpPr>
          <p:nvPr>
            <p:ph idx="1"/>
          </p:nvPr>
        </p:nvSpPr>
        <p:spPr>
          <a:xfrm>
            <a:off x="395288" y="1193417"/>
            <a:ext cx="8229600" cy="5389945"/>
          </a:xfrm>
        </p:spPr>
        <p:txBody>
          <a:bodyPr/>
          <a:lstStyle/>
          <a:p>
            <a:pPr marL="0" indent="0">
              <a:buNone/>
            </a:pPr>
            <a:endParaRPr lang="de-DE" dirty="0"/>
          </a:p>
          <a:p>
            <a:pPr marL="0" indent="0">
              <a:buNone/>
            </a:pPr>
            <a:r>
              <a:rPr lang="de-DE" dirty="0"/>
              <a:t>        Das Kind beginnt eine teure Ausbildung </a:t>
            </a:r>
          </a:p>
          <a:p>
            <a:pPr marL="400050" lvl="1" indent="0">
              <a:buNone/>
            </a:pPr>
            <a:r>
              <a:rPr lang="de-DE" dirty="0"/>
              <a:t>         </a:t>
            </a:r>
            <a:r>
              <a:rPr lang="de-DE" dirty="0">
                <a:solidFill>
                  <a:srgbClr val="007A37"/>
                </a:solidFill>
              </a:rPr>
              <a:t>Leistungen der Ausbildungsförderung (</a:t>
            </a:r>
            <a:r>
              <a:rPr lang="de-DE" dirty="0" err="1">
                <a:solidFill>
                  <a:srgbClr val="007A37"/>
                </a:solidFill>
              </a:rPr>
              <a:t>BaFöG</a:t>
            </a:r>
            <a:r>
              <a:rPr lang="de-DE" dirty="0">
                <a:solidFill>
                  <a:srgbClr val="007A37"/>
                </a:solidFill>
              </a:rPr>
              <a:t>)</a:t>
            </a:r>
          </a:p>
          <a:p>
            <a:pPr marL="0" indent="0">
              <a:buNone/>
            </a:pPr>
            <a:r>
              <a:rPr lang="de-DE" dirty="0"/>
              <a:t> </a:t>
            </a:r>
          </a:p>
          <a:p>
            <a:pPr lvl="0"/>
            <a:r>
              <a:rPr lang="de-DE" dirty="0"/>
              <a:t>Die Großmutter ist alt und gebrechlich und muss ins Heim </a:t>
            </a:r>
          </a:p>
          <a:p>
            <a:pPr marL="400050" lvl="1" indent="0">
              <a:buNone/>
            </a:pPr>
            <a:r>
              <a:rPr lang="de-DE" dirty="0"/>
              <a:t>         </a:t>
            </a:r>
            <a:r>
              <a:rPr lang="de-DE" dirty="0">
                <a:solidFill>
                  <a:srgbClr val="007A37"/>
                </a:solidFill>
              </a:rPr>
              <a:t>Leistungen der Pflegeversicherung (SGB XI)</a:t>
            </a:r>
          </a:p>
          <a:p>
            <a:pPr marL="400050" lvl="1" indent="0">
              <a:buNone/>
            </a:pPr>
            <a:endParaRPr lang="de-DE" dirty="0">
              <a:solidFill>
                <a:srgbClr val="007A37"/>
              </a:solidFill>
            </a:endParaRPr>
          </a:p>
          <a:p>
            <a:pPr marL="400050" lvl="1" indent="0">
              <a:buNone/>
            </a:pPr>
            <a:r>
              <a:rPr lang="de-DE" dirty="0">
                <a:solidFill>
                  <a:srgbClr val="002060"/>
                </a:solidFill>
              </a:rPr>
              <a:t>Rente und Pflegeversicherung reichen nicht aus, um Heimkosten der vermögenslosen Großmutter zu decken.</a:t>
            </a:r>
          </a:p>
          <a:p>
            <a:pPr marL="400050" lvl="1" indent="0">
              <a:buNone/>
            </a:pPr>
            <a:r>
              <a:rPr lang="de-DE" dirty="0">
                <a:solidFill>
                  <a:srgbClr val="007A37"/>
                </a:solidFill>
              </a:rPr>
              <a:t>	Leistungen der Sozialhilfe  (SGB XII)	</a:t>
            </a:r>
          </a:p>
          <a:p>
            <a:pPr marL="400050" lvl="1" indent="0">
              <a:buNone/>
            </a:pPr>
            <a:endParaRPr lang="de-DE" dirty="0">
              <a:solidFill>
                <a:srgbClr val="007A37"/>
              </a:solidFill>
            </a:endParaRPr>
          </a:p>
          <a:p>
            <a:pPr marL="400050" lvl="1" indent="0">
              <a:buNone/>
            </a:pPr>
            <a:r>
              <a:rPr lang="de-DE" dirty="0">
                <a:solidFill>
                  <a:srgbClr val="002060"/>
                </a:solidFill>
              </a:rPr>
              <a:t>Die Großmutter stirbt und die Angehörigen können die Beerdigung nicht bezahlen</a:t>
            </a:r>
          </a:p>
          <a:p>
            <a:pPr marL="400050" lvl="1" indent="0">
              <a:buNone/>
            </a:pPr>
            <a:r>
              <a:rPr lang="de-DE" dirty="0">
                <a:solidFill>
                  <a:srgbClr val="007A37"/>
                </a:solidFill>
              </a:rPr>
              <a:t>	Leistungen der Bestattungshilfe nach § 74 SGB XII</a:t>
            </a:r>
          </a:p>
          <a:p>
            <a:pPr marL="400050" lvl="1" indent="0">
              <a:buNone/>
            </a:pPr>
            <a:endParaRPr lang="de-DE" dirty="0">
              <a:solidFill>
                <a:srgbClr val="007A37"/>
              </a:solidFill>
            </a:endParaRPr>
          </a:p>
          <a:p>
            <a:pPr marL="400050" lvl="1" indent="0">
              <a:buNone/>
            </a:pPr>
            <a:endParaRPr lang="de-DE" dirty="0">
              <a:solidFill>
                <a:srgbClr val="007A37"/>
              </a:solidFill>
            </a:endParaRPr>
          </a:p>
          <a:p>
            <a:pPr marL="400050" lvl="1" indent="0">
              <a:buNone/>
            </a:pPr>
            <a:endParaRPr lang="de-DE" dirty="0">
              <a:solidFill>
                <a:srgbClr val="007A37"/>
              </a:solidFill>
            </a:endParaRPr>
          </a:p>
          <a:p>
            <a:pPr marL="0" indent="0">
              <a:buNone/>
            </a:pPr>
            <a:endParaRPr lang="de-DE" dirty="0"/>
          </a:p>
          <a:p>
            <a:pPr marL="0" indent="0" algn="r">
              <a:buNone/>
            </a:pPr>
            <a:endParaRPr lang="de-DE" sz="3600" b="1" dirty="0">
              <a:solidFill>
                <a:srgbClr val="007A37"/>
              </a:solidFill>
            </a:endParaRPr>
          </a:p>
          <a:p>
            <a:pPr marL="0" indent="0" algn="r">
              <a:buNone/>
            </a:pPr>
            <a:endParaRPr lang="de-DE" sz="3600" b="1" dirty="0">
              <a:solidFill>
                <a:srgbClr val="007A37"/>
              </a:solidFill>
            </a:endParaRPr>
          </a:p>
          <a:p>
            <a:pPr marL="0" indent="0" algn="r">
              <a:buNone/>
            </a:pPr>
            <a:r>
              <a:rPr lang="de-DE" sz="3600" b="1" dirty="0">
                <a:solidFill>
                  <a:srgbClr val="007A37"/>
                </a:solidFill>
              </a:rPr>
              <a:t>Von der Wiege bis zur Bahre</a:t>
            </a:r>
          </a:p>
        </p:txBody>
      </p:sp>
      <p:sp>
        <p:nvSpPr>
          <p:cNvPr id="4" name="Fußzeilenplatzhalter 3">
            <a:extLst>
              <a:ext uri="{FF2B5EF4-FFF2-40B4-BE49-F238E27FC236}">
                <a16:creationId xmlns:a16="http://schemas.microsoft.com/office/drawing/2014/main" id="{F72D5C5E-3CEB-40C0-A9A5-CF457EA9A081}"/>
              </a:ext>
            </a:extLst>
          </p:cNvPr>
          <p:cNvSpPr>
            <a:spLocks noGrp="1"/>
          </p:cNvSpPr>
          <p:nvPr>
            <p:ph type="ftr" sz="quarter" idx="10"/>
          </p:nvPr>
        </p:nvSpPr>
        <p:spPr/>
        <p:txBody>
          <a:bodyPr/>
          <a:lstStyle/>
          <a:p>
            <a:endParaRPr lang="de-DE" dirty="0"/>
          </a:p>
        </p:txBody>
      </p:sp>
      <p:sp>
        <p:nvSpPr>
          <p:cNvPr id="5" name="Foliennummernplatzhalter 4">
            <a:extLst>
              <a:ext uri="{FF2B5EF4-FFF2-40B4-BE49-F238E27FC236}">
                <a16:creationId xmlns:a16="http://schemas.microsoft.com/office/drawing/2014/main" id="{C7C346F1-54ED-42AE-916A-23D9A863A6AD}"/>
              </a:ext>
            </a:extLst>
          </p:cNvPr>
          <p:cNvSpPr>
            <a:spLocks noGrp="1"/>
          </p:cNvSpPr>
          <p:nvPr>
            <p:ph type="sldNum" sz="quarter" idx="11"/>
          </p:nvPr>
        </p:nvSpPr>
        <p:spPr/>
        <p:txBody>
          <a:bodyPr/>
          <a:lstStyle/>
          <a:p>
            <a:fld id="{B050D051-6634-494B-95C3-2E3BAF7D98F4}" type="slidenum">
              <a:rPr lang="de-DE" smtClean="0"/>
              <a:pPr/>
              <a:t>63</a:t>
            </a:fld>
            <a:endParaRPr lang="de-DE" dirty="0"/>
          </a:p>
        </p:txBody>
      </p:sp>
      <p:sp>
        <p:nvSpPr>
          <p:cNvPr id="7" name="Pfeil: nach rechts 6">
            <a:extLst>
              <a:ext uri="{FF2B5EF4-FFF2-40B4-BE49-F238E27FC236}">
                <a16:creationId xmlns:a16="http://schemas.microsoft.com/office/drawing/2014/main" id="{82782F3C-C4E8-48BC-890A-D360C25D1F6D}"/>
              </a:ext>
            </a:extLst>
          </p:cNvPr>
          <p:cNvSpPr/>
          <p:nvPr/>
        </p:nvSpPr>
        <p:spPr>
          <a:xfrm>
            <a:off x="805854" y="3071263"/>
            <a:ext cx="432048" cy="2880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Pfeil: nach rechts 7">
            <a:extLst>
              <a:ext uri="{FF2B5EF4-FFF2-40B4-BE49-F238E27FC236}">
                <a16:creationId xmlns:a16="http://schemas.microsoft.com/office/drawing/2014/main" id="{1EC07279-36E3-4608-A12D-2F049922C5B8}"/>
              </a:ext>
            </a:extLst>
          </p:cNvPr>
          <p:cNvSpPr/>
          <p:nvPr/>
        </p:nvSpPr>
        <p:spPr>
          <a:xfrm>
            <a:off x="837776" y="4507878"/>
            <a:ext cx="432048" cy="2880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Pfeil: nach rechts 8">
            <a:extLst>
              <a:ext uri="{FF2B5EF4-FFF2-40B4-BE49-F238E27FC236}">
                <a16:creationId xmlns:a16="http://schemas.microsoft.com/office/drawing/2014/main" id="{BA0C2CFE-EDBB-40FF-9CB3-E498FD12CFD1}"/>
              </a:ext>
            </a:extLst>
          </p:cNvPr>
          <p:cNvSpPr/>
          <p:nvPr/>
        </p:nvSpPr>
        <p:spPr>
          <a:xfrm>
            <a:off x="830246" y="2027206"/>
            <a:ext cx="432048" cy="2880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a:extLst>
              <a:ext uri="{FF2B5EF4-FFF2-40B4-BE49-F238E27FC236}">
                <a16:creationId xmlns:a16="http://schemas.microsoft.com/office/drawing/2014/main" id="{D3B13424-BCEB-E650-147D-382B97759C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52320" y="1196752"/>
            <a:ext cx="1478183" cy="2018527"/>
          </a:xfrm>
          <a:prstGeom prst="rect">
            <a:avLst/>
          </a:prstGeom>
        </p:spPr>
      </p:pic>
      <p:pic>
        <p:nvPicPr>
          <p:cNvPr id="10" name="Grafik 9">
            <a:extLst>
              <a:ext uri="{FF2B5EF4-FFF2-40B4-BE49-F238E27FC236}">
                <a16:creationId xmlns:a16="http://schemas.microsoft.com/office/drawing/2014/main" id="{3251450D-68CB-C9ED-BA2B-23E06B25E5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1995" y="5871869"/>
            <a:ext cx="463336" cy="347502"/>
          </a:xfrm>
          <a:prstGeom prst="rect">
            <a:avLst/>
          </a:prstGeom>
        </p:spPr>
      </p:pic>
    </p:spTree>
    <p:extLst>
      <p:ext uri="{BB962C8B-B14F-4D97-AF65-F5344CB8AC3E}">
        <p14:creationId xmlns:p14="http://schemas.microsoft.com/office/powerpoint/2010/main" val="79924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867CD0-74FC-45A9-BBAA-7E2166502209}"/>
              </a:ext>
            </a:extLst>
          </p:cNvPr>
          <p:cNvSpPr>
            <a:spLocks noGrp="1"/>
          </p:cNvSpPr>
          <p:nvPr>
            <p:ph type="title"/>
          </p:nvPr>
        </p:nvSpPr>
        <p:spPr/>
        <p:txBody>
          <a:bodyPr/>
          <a:lstStyle/>
          <a:p>
            <a:r>
              <a:rPr lang="de-DE" b="1" dirty="0"/>
              <a:t>Vorurteil Nr. 2</a:t>
            </a:r>
            <a:br>
              <a:rPr lang="de-DE" b="1" dirty="0"/>
            </a:br>
            <a:r>
              <a:rPr lang="de-DE" b="1" dirty="0"/>
              <a:t>Sozialrecht ist das Recht der armen Leute</a:t>
            </a:r>
          </a:p>
        </p:txBody>
      </p:sp>
      <p:pic>
        <p:nvPicPr>
          <p:cNvPr id="7" name="Inhaltsplatzhalter 6">
            <a:extLst>
              <a:ext uri="{FF2B5EF4-FFF2-40B4-BE49-F238E27FC236}">
                <a16:creationId xmlns:a16="http://schemas.microsoft.com/office/drawing/2014/main" id="{4B12F19B-4664-430B-A150-53A80665E8B0}"/>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043608" y="1728877"/>
            <a:ext cx="6912768" cy="4292512"/>
          </a:xfrm>
        </p:spPr>
      </p:pic>
      <p:sp>
        <p:nvSpPr>
          <p:cNvPr id="4" name="Fußzeilenplatzhalter 3">
            <a:extLst>
              <a:ext uri="{FF2B5EF4-FFF2-40B4-BE49-F238E27FC236}">
                <a16:creationId xmlns:a16="http://schemas.microsoft.com/office/drawing/2014/main" id="{8C9F0DA6-5AF5-4E11-AEE1-3DDCEF905384}"/>
              </a:ext>
            </a:extLst>
          </p:cNvPr>
          <p:cNvSpPr>
            <a:spLocks noGrp="1"/>
          </p:cNvSpPr>
          <p:nvPr>
            <p:ph type="ftr" sz="quarter" idx="10"/>
          </p:nvPr>
        </p:nvSpPr>
        <p:spPr/>
        <p:txBody>
          <a:bodyPr/>
          <a:lstStyle/>
          <a:p>
            <a:endParaRPr lang="de-DE" dirty="0"/>
          </a:p>
        </p:txBody>
      </p:sp>
      <p:sp>
        <p:nvSpPr>
          <p:cNvPr id="5" name="Foliennummernplatzhalter 4">
            <a:extLst>
              <a:ext uri="{FF2B5EF4-FFF2-40B4-BE49-F238E27FC236}">
                <a16:creationId xmlns:a16="http://schemas.microsoft.com/office/drawing/2014/main" id="{5791EA0C-137B-46EF-AD21-8A6C3D8663E3}"/>
              </a:ext>
            </a:extLst>
          </p:cNvPr>
          <p:cNvSpPr>
            <a:spLocks noGrp="1"/>
          </p:cNvSpPr>
          <p:nvPr>
            <p:ph type="sldNum" sz="quarter" idx="11"/>
          </p:nvPr>
        </p:nvSpPr>
        <p:spPr/>
        <p:txBody>
          <a:bodyPr/>
          <a:lstStyle/>
          <a:p>
            <a:fld id="{B050D051-6634-494B-95C3-2E3BAF7D98F4}" type="slidenum">
              <a:rPr lang="de-DE" smtClean="0"/>
              <a:pPr/>
              <a:t>64</a:t>
            </a:fld>
            <a:endParaRPr lang="de-DE"/>
          </a:p>
        </p:txBody>
      </p:sp>
    </p:spTree>
    <p:extLst>
      <p:ext uri="{BB962C8B-B14F-4D97-AF65-F5344CB8AC3E}">
        <p14:creationId xmlns:p14="http://schemas.microsoft.com/office/powerpoint/2010/main" val="39844275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3E4BA2-8418-4968-AAB9-551358E43483}"/>
              </a:ext>
            </a:extLst>
          </p:cNvPr>
          <p:cNvSpPr>
            <a:spLocks noGrp="1"/>
          </p:cNvSpPr>
          <p:nvPr>
            <p:ph type="title"/>
          </p:nvPr>
        </p:nvSpPr>
        <p:spPr/>
        <p:txBody>
          <a:bodyPr/>
          <a:lstStyle/>
          <a:p>
            <a:r>
              <a:rPr lang="de-DE" sz="3600" dirty="0"/>
              <a:t>Wer erhält Sozialleistungen?</a:t>
            </a:r>
          </a:p>
        </p:txBody>
      </p:sp>
      <p:pic>
        <p:nvPicPr>
          <p:cNvPr id="9" name="Inhaltsplatzhalter 8">
            <a:extLst>
              <a:ext uri="{FF2B5EF4-FFF2-40B4-BE49-F238E27FC236}">
                <a16:creationId xmlns:a16="http://schemas.microsoft.com/office/drawing/2014/main" id="{97B42677-9FA2-49AD-98DD-7B74812AF489}"/>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331640" y="1700808"/>
            <a:ext cx="6696744" cy="3888432"/>
          </a:xfrm>
        </p:spPr>
      </p:pic>
      <p:sp>
        <p:nvSpPr>
          <p:cNvPr id="4" name="Fußzeilenplatzhalter 3">
            <a:extLst>
              <a:ext uri="{FF2B5EF4-FFF2-40B4-BE49-F238E27FC236}">
                <a16:creationId xmlns:a16="http://schemas.microsoft.com/office/drawing/2014/main" id="{BA7DD061-DA31-4D4F-B14F-F16B2F8D6B57}"/>
              </a:ext>
            </a:extLst>
          </p:cNvPr>
          <p:cNvSpPr>
            <a:spLocks noGrp="1"/>
          </p:cNvSpPr>
          <p:nvPr>
            <p:ph type="ftr" sz="quarter" idx="10"/>
          </p:nvPr>
        </p:nvSpPr>
        <p:spPr/>
        <p:txBody>
          <a:bodyPr/>
          <a:lstStyle/>
          <a:p>
            <a:endParaRPr lang="de-DE" dirty="0"/>
          </a:p>
        </p:txBody>
      </p:sp>
      <p:sp>
        <p:nvSpPr>
          <p:cNvPr id="5" name="Foliennummernplatzhalter 4">
            <a:extLst>
              <a:ext uri="{FF2B5EF4-FFF2-40B4-BE49-F238E27FC236}">
                <a16:creationId xmlns:a16="http://schemas.microsoft.com/office/drawing/2014/main" id="{90E9C9CF-4BDA-4F67-B087-42F31C12EB6C}"/>
              </a:ext>
            </a:extLst>
          </p:cNvPr>
          <p:cNvSpPr>
            <a:spLocks noGrp="1"/>
          </p:cNvSpPr>
          <p:nvPr>
            <p:ph type="sldNum" sz="quarter" idx="11"/>
          </p:nvPr>
        </p:nvSpPr>
        <p:spPr/>
        <p:txBody>
          <a:bodyPr/>
          <a:lstStyle/>
          <a:p>
            <a:fld id="{B050D051-6634-494B-95C3-2E3BAF7D98F4}" type="slidenum">
              <a:rPr lang="de-DE" smtClean="0"/>
              <a:pPr/>
              <a:t>65</a:t>
            </a:fld>
            <a:endParaRPr lang="de-DE"/>
          </a:p>
        </p:txBody>
      </p:sp>
    </p:spTree>
    <p:extLst>
      <p:ext uri="{BB962C8B-B14F-4D97-AF65-F5344CB8AC3E}">
        <p14:creationId xmlns:p14="http://schemas.microsoft.com/office/powerpoint/2010/main" val="39650246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94D70F-7FE6-4405-BDB0-EAFBF8C39C79}"/>
              </a:ext>
            </a:extLst>
          </p:cNvPr>
          <p:cNvSpPr>
            <a:spLocks noGrp="1"/>
          </p:cNvSpPr>
          <p:nvPr>
            <p:ph type="title"/>
          </p:nvPr>
        </p:nvSpPr>
        <p:spPr/>
        <p:txBody>
          <a:bodyPr/>
          <a:lstStyle/>
          <a:p>
            <a:r>
              <a:rPr lang="de-DE" b="1" dirty="0"/>
              <a:t>Vorurteil Nr. 3</a:t>
            </a:r>
            <a:br>
              <a:rPr lang="de-DE" b="1" dirty="0"/>
            </a:br>
            <a:r>
              <a:rPr lang="de-DE" b="1" dirty="0"/>
              <a:t>Bei Sozialrecht geht es um nicht viel….</a:t>
            </a:r>
          </a:p>
        </p:txBody>
      </p:sp>
      <p:pic>
        <p:nvPicPr>
          <p:cNvPr id="9" name="Inhaltsplatzhalter 8">
            <a:extLst>
              <a:ext uri="{FF2B5EF4-FFF2-40B4-BE49-F238E27FC236}">
                <a16:creationId xmlns:a16="http://schemas.microsoft.com/office/drawing/2014/main" id="{1B701C85-EB55-4B1C-8017-2731D8ADC8ED}"/>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99592" y="1774462"/>
            <a:ext cx="7488832" cy="4131460"/>
          </a:xfrm>
        </p:spPr>
      </p:pic>
      <p:sp>
        <p:nvSpPr>
          <p:cNvPr id="4" name="Fußzeilenplatzhalter 3">
            <a:extLst>
              <a:ext uri="{FF2B5EF4-FFF2-40B4-BE49-F238E27FC236}">
                <a16:creationId xmlns:a16="http://schemas.microsoft.com/office/drawing/2014/main" id="{F5D8EA46-2D67-4307-8D83-AF5BCDF31BBE}"/>
              </a:ext>
            </a:extLst>
          </p:cNvPr>
          <p:cNvSpPr>
            <a:spLocks noGrp="1"/>
          </p:cNvSpPr>
          <p:nvPr>
            <p:ph type="ftr" sz="quarter" idx="10"/>
          </p:nvPr>
        </p:nvSpPr>
        <p:spPr>
          <a:xfrm>
            <a:off x="5938369" y="6232525"/>
            <a:ext cx="2895600" cy="476250"/>
          </a:xfrm>
        </p:spPr>
        <p:txBody>
          <a:bodyPr/>
          <a:lstStyle/>
          <a:p>
            <a:r>
              <a:rPr lang="de-DE" dirty="0"/>
              <a:t>Quelle: Thieme, </a:t>
            </a:r>
            <a:r>
              <a:rPr lang="pt-BR" dirty="0"/>
              <a:t>R_aytuncoylum_Fotolia_119289508_M</a:t>
            </a:r>
            <a:r>
              <a:rPr lang="de-DE" dirty="0"/>
              <a:t> </a:t>
            </a:r>
          </a:p>
        </p:txBody>
      </p:sp>
      <p:sp>
        <p:nvSpPr>
          <p:cNvPr id="5" name="Foliennummernplatzhalter 4">
            <a:extLst>
              <a:ext uri="{FF2B5EF4-FFF2-40B4-BE49-F238E27FC236}">
                <a16:creationId xmlns:a16="http://schemas.microsoft.com/office/drawing/2014/main" id="{F5675163-7C77-4316-AE6A-ACBF3198518A}"/>
              </a:ext>
            </a:extLst>
          </p:cNvPr>
          <p:cNvSpPr>
            <a:spLocks noGrp="1"/>
          </p:cNvSpPr>
          <p:nvPr>
            <p:ph type="sldNum" sz="quarter" idx="11"/>
          </p:nvPr>
        </p:nvSpPr>
        <p:spPr/>
        <p:txBody>
          <a:bodyPr/>
          <a:lstStyle/>
          <a:p>
            <a:fld id="{B050D051-6634-494B-95C3-2E3BAF7D98F4}" type="slidenum">
              <a:rPr lang="de-DE" smtClean="0"/>
              <a:pPr/>
              <a:t>66</a:t>
            </a:fld>
            <a:endParaRPr lang="de-DE"/>
          </a:p>
        </p:txBody>
      </p:sp>
      <p:pic>
        <p:nvPicPr>
          <p:cNvPr id="11" name="Grafik 10">
            <a:extLst>
              <a:ext uri="{FF2B5EF4-FFF2-40B4-BE49-F238E27FC236}">
                <a16:creationId xmlns:a16="http://schemas.microsoft.com/office/drawing/2014/main" id="{6AFDC166-F608-F4C4-8389-07E3A2C9F4B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7584" y="1556792"/>
            <a:ext cx="7776864" cy="4464496"/>
          </a:xfrm>
          <a:prstGeom prst="rect">
            <a:avLst/>
          </a:prstGeom>
        </p:spPr>
      </p:pic>
    </p:spTree>
    <p:extLst>
      <p:ext uri="{BB962C8B-B14F-4D97-AF65-F5344CB8AC3E}">
        <p14:creationId xmlns:p14="http://schemas.microsoft.com/office/powerpoint/2010/main" val="18557054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4BE1A5-1A6B-034E-AA4D-86CF422124F4}"/>
              </a:ext>
            </a:extLst>
          </p:cNvPr>
          <p:cNvSpPr>
            <a:spLocks noGrp="1"/>
          </p:cNvSpPr>
          <p:nvPr>
            <p:ph type="title"/>
          </p:nvPr>
        </p:nvSpPr>
        <p:spPr/>
        <p:txBody>
          <a:bodyPr/>
          <a:lstStyle/>
          <a:p>
            <a:pPr algn="ctr"/>
            <a:r>
              <a:rPr lang="de-DE" b="1" dirty="0">
                <a:latin typeface="Arial" panose="020B0604020202020204" pitchFamily="34" charset="0"/>
                <a:cs typeface="Arial" panose="020B0604020202020204" pitchFamily="34" charset="0"/>
              </a:rPr>
              <a:t>Existenzminimum</a:t>
            </a:r>
            <a:br>
              <a:rPr lang="de-DE" b="1" dirty="0">
                <a:latin typeface="Arial" panose="020B0604020202020204" pitchFamily="34" charset="0"/>
                <a:cs typeface="Arial" panose="020B0604020202020204" pitchFamily="34" charset="0"/>
              </a:rPr>
            </a:br>
            <a:r>
              <a:rPr lang="de-DE" b="1" dirty="0">
                <a:latin typeface="Arial" panose="020B0604020202020204" pitchFamily="34" charset="0"/>
                <a:cs typeface="Arial" panose="020B0604020202020204" pitchFamily="34" charset="0"/>
              </a:rPr>
              <a:t>(Art 20 Abs 1 GG </a:t>
            </a:r>
            <a:r>
              <a:rPr lang="de-DE" b="1" dirty="0" err="1">
                <a:latin typeface="Arial" panose="020B0604020202020204" pitchFamily="34" charset="0"/>
                <a:cs typeface="Arial" panose="020B0604020202020204" pitchFamily="34" charset="0"/>
              </a:rPr>
              <a:t>iVm</a:t>
            </a:r>
            <a:r>
              <a:rPr lang="de-DE" b="1" dirty="0">
                <a:latin typeface="Arial" panose="020B0604020202020204" pitchFamily="34" charset="0"/>
                <a:cs typeface="Arial" panose="020B0604020202020204" pitchFamily="34" charset="0"/>
              </a:rPr>
              <a:t> Art 1 Abs 1 GG)</a:t>
            </a:r>
          </a:p>
        </p:txBody>
      </p:sp>
      <p:pic>
        <p:nvPicPr>
          <p:cNvPr id="4" name="Inhaltsplatzhalter 3">
            <a:extLst>
              <a:ext uri="{FF2B5EF4-FFF2-40B4-BE49-F238E27FC236}">
                <a16:creationId xmlns:a16="http://schemas.microsoft.com/office/drawing/2014/main" id="{958E55A6-353D-2222-60EA-CB812CEDFF94}"/>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879495" y="2229338"/>
            <a:ext cx="5492138" cy="3263504"/>
          </a:xfrm>
          <a:prstGeom prst="rect">
            <a:avLst/>
          </a:prstGeom>
        </p:spPr>
      </p:pic>
    </p:spTree>
    <p:extLst>
      <p:ext uri="{BB962C8B-B14F-4D97-AF65-F5344CB8AC3E}">
        <p14:creationId xmlns:p14="http://schemas.microsoft.com/office/powerpoint/2010/main" val="2182255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7B3A1B-80B4-2ABF-5E9D-AEC14C3AEE10}"/>
              </a:ext>
            </a:extLst>
          </p:cNvPr>
          <p:cNvSpPr>
            <a:spLocks noGrp="1"/>
          </p:cNvSpPr>
          <p:nvPr>
            <p:ph type="title"/>
          </p:nvPr>
        </p:nvSpPr>
        <p:spPr/>
        <p:txBody>
          <a:bodyPr/>
          <a:lstStyle/>
          <a:p>
            <a:endParaRPr lang="de-DE"/>
          </a:p>
        </p:txBody>
      </p:sp>
      <p:pic>
        <p:nvPicPr>
          <p:cNvPr id="4" name="Inhaltsplatzhalter 3">
            <a:extLst>
              <a:ext uri="{FF2B5EF4-FFF2-40B4-BE49-F238E27FC236}">
                <a16:creationId xmlns:a16="http://schemas.microsoft.com/office/drawing/2014/main" id="{9DB2D74D-8B2B-36D8-BA02-47B57B5FA1E5}"/>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76538" y="1276776"/>
            <a:ext cx="7886699" cy="4304448"/>
          </a:xfrm>
          <a:prstGeom prst="rect">
            <a:avLst/>
          </a:prstGeom>
        </p:spPr>
      </p:pic>
    </p:spTree>
    <p:extLst>
      <p:ext uri="{BB962C8B-B14F-4D97-AF65-F5344CB8AC3E}">
        <p14:creationId xmlns:p14="http://schemas.microsoft.com/office/powerpoint/2010/main" val="26255771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23ADB1-BACC-8C9F-00F0-CD52BAFACA10}"/>
              </a:ext>
            </a:extLst>
          </p:cNvPr>
          <p:cNvSpPr>
            <a:spLocks noGrp="1"/>
          </p:cNvSpPr>
          <p:nvPr>
            <p:ph type="title"/>
          </p:nvPr>
        </p:nvSpPr>
        <p:spPr>
          <a:xfrm>
            <a:off x="457200" y="274638"/>
            <a:ext cx="8229600" cy="851717"/>
          </a:xfrm>
        </p:spPr>
        <p:txBody>
          <a:bodyPr/>
          <a:lstStyle/>
          <a:p>
            <a:r>
              <a:rPr lang="de-DE" b="1" dirty="0"/>
              <a:t>Sozialbudget 2021:</a:t>
            </a:r>
            <a:br>
              <a:rPr lang="de-DE" b="1" dirty="0"/>
            </a:br>
            <a:r>
              <a:rPr lang="de-DE" b="1" dirty="0"/>
              <a:t>1/3 des Bruttosozialproduktes! </a:t>
            </a:r>
          </a:p>
        </p:txBody>
      </p:sp>
      <p:pic>
        <p:nvPicPr>
          <p:cNvPr id="6" name="Inhaltsplatzhalter 5">
            <a:extLst>
              <a:ext uri="{FF2B5EF4-FFF2-40B4-BE49-F238E27FC236}">
                <a16:creationId xmlns:a16="http://schemas.microsoft.com/office/drawing/2014/main" id="{06AE1EFA-2990-7BCA-0334-65C4773212F1}"/>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11560" y="1484784"/>
            <a:ext cx="7704856" cy="4680519"/>
          </a:xfrm>
          <a:prstGeom prst="rect">
            <a:avLst/>
          </a:prstGeom>
        </p:spPr>
      </p:pic>
      <p:sp>
        <p:nvSpPr>
          <p:cNvPr id="4" name="Fußzeilenplatzhalter 3">
            <a:extLst>
              <a:ext uri="{FF2B5EF4-FFF2-40B4-BE49-F238E27FC236}">
                <a16:creationId xmlns:a16="http://schemas.microsoft.com/office/drawing/2014/main" id="{499008B1-88CC-BF5B-550D-926456A1861C}"/>
              </a:ext>
            </a:extLst>
          </p:cNvPr>
          <p:cNvSpPr>
            <a:spLocks noGrp="1"/>
          </p:cNvSpPr>
          <p:nvPr>
            <p:ph type="ftr" sz="quarter" idx="10"/>
          </p:nvPr>
        </p:nvSpPr>
        <p:spPr/>
        <p:txBody>
          <a:bodyPr/>
          <a:lstStyle/>
          <a:p>
            <a:r>
              <a:rPr lang="de-DE" dirty="0"/>
              <a:t>Quelle IAQ</a:t>
            </a:r>
          </a:p>
        </p:txBody>
      </p:sp>
      <p:sp>
        <p:nvSpPr>
          <p:cNvPr id="5" name="Foliennummernplatzhalter 4">
            <a:extLst>
              <a:ext uri="{FF2B5EF4-FFF2-40B4-BE49-F238E27FC236}">
                <a16:creationId xmlns:a16="http://schemas.microsoft.com/office/drawing/2014/main" id="{C16C38B8-DCF8-E6F2-ABEB-9B68AC87AC5B}"/>
              </a:ext>
            </a:extLst>
          </p:cNvPr>
          <p:cNvSpPr>
            <a:spLocks noGrp="1"/>
          </p:cNvSpPr>
          <p:nvPr>
            <p:ph type="sldNum" sz="quarter" idx="11"/>
          </p:nvPr>
        </p:nvSpPr>
        <p:spPr/>
        <p:txBody>
          <a:bodyPr/>
          <a:lstStyle/>
          <a:p>
            <a:fld id="{B050D051-6634-494B-95C3-2E3BAF7D98F4}" type="slidenum">
              <a:rPr lang="de-DE" smtClean="0"/>
              <a:pPr/>
              <a:t>69</a:t>
            </a:fld>
            <a:endParaRPr lang="de-DE"/>
          </a:p>
        </p:txBody>
      </p:sp>
    </p:spTree>
    <p:extLst>
      <p:ext uri="{BB962C8B-B14F-4D97-AF65-F5344CB8AC3E}">
        <p14:creationId xmlns:p14="http://schemas.microsoft.com/office/powerpoint/2010/main" val="785355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hteck 18"/>
          <p:cNvSpPr/>
          <p:nvPr/>
        </p:nvSpPr>
        <p:spPr>
          <a:xfrm>
            <a:off x="0" y="1079"/>
            <a:ext cx="8809381" cy="1296144"/>
          </a:xfrm>
          <a:prstGeom prst="rect">
            <a:avLst/>
          </a:prstGeom>
          <a:solidFill>
            <a:srgbClr val="F0F3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p:cNvSpPr/>
          <p:nvPr/>
        </p:nvSpPr>
        <p:spPr>
          <a:xfrm>
            <a:off x="8820472" y="1079"/>
            <a:ext cx="325114" cy="1296144"/>
          </a:xfrm>
          <a:prstGeom prst="rect">
            <a:avLst/>
          </a:prstGeom>
          <a:solidFill>
            <a:srgbClr val="95B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p:cNvSpPr/>
          <p:nvPr/>
        </p:nvSpPr>
        <p:spPr>
          <a:xfrm>
            <a:off x="1588" y="5030594"/>
            <a:ext cx="324000" cy="1296000"/>
          </a:xfrm>
          <a:prstGeom prst="rect">
            <a:avLst/>
          </a:prstGeom>
          <a:solidFill>
            <a:srgbClr val="95B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p:cNvSpPr/>
          <p:nvPr/>
        </p:nvSpPr>
        <p:spPr>
          <a:xfrm>
            <a:off x="1588" y="6337895"/>
            <a:ext cx="324000" cy="520105"/>
          </a:xfrm>
          <a:prstGeom prst="rect">
            <a:avLst/>
          </a:prstGeom>
          <a:solidFill>
            <a:srgbClr val="E3E8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4" name="Grafik 23" descr="PhUniMa_Logo_P.emf"/>
          <p:cNvPicPr>
            <a:picLocks noChangeAspect="1"/>
          </p:cNvPicPr>
          <p:nvPr/>
        </p:nvPicPr>
        <p:blipFill>
          <a:blip r:embed="rId2" cstate="print"/>
          <a:stretch>
            <a:fillRect/>
          </a:stretch>
        </p:blipFill>
        <p:spPr>
          <a:xfrm>
            <a:off x="4139952" y="6438413"/>
            <a:ext cx="1087763" cy="374962"/>
          </a:xfrm>
          <a:prstGeom prst="rect">
            <a:avLst/>
          </a:prstGeom>
          <a:noFill/>
          <a:ln>
            <a:noFill/>
          </a:ln>
        </p:spPr>
      </p:pic>
      <p:sp>
        <p:nvSpPr>
          <p:cNvPr id="25" name="Ellipse 24"/>
          <p:cNvSpPr/>
          <p:nvPr/>
        </p:nvSpPr>
        <p:spPr>
          <a:xfrm>
            <a:off x="-5581128" y="-243408"/>
            <a:ext cx="6768752" cy="6768752"/>
          </a:xfrm>
          <a:prstGeom prst="ellipse">
            <a:avLst/>
          </a:prstGeom>
          <a:noFill/>
          <a:ln w="15240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Rectangle 2"/>
          <p:cNvSpPr txBox="1">
            <a:spLocks noChangeArrowheads="1"/>
          </p:cNvSpPr>
          <p:nvPr/>
        </p:nvSpPr>
        <p:spPr>
          <a:xfrm>
            <a:off x="323528" y="44624"/>
            <a:ext cx="8496944" cy="1152128"/>
          </a:xfrm>
          <a:prstGeom prst="rect">
            <a:avLst/>
          </a:prstGeom>
        </p:spPr>
        <p:txBody>
          <a:bodyPr vert="horz" wrap="square" lIns="91440" tIns="72000" rIns="91440" bIns="45720" rtlCol="0" anchor="ctr">
            <a:noAutofit/>
          </a:bodyPr>
          <a:lstStyle/>
          <a:p>
            <a:pPr lvl="0" algn="ctr">
              <a:lnSpc>
                <a:spcPct val="120000"/>
              </a:lnSpc>
              <a:defRPr/>
            </a:pPr>
            <a:r>
              <a:rPr lang="de-DE" sz="3200" dirty="0">
                <a:solidFill>
                  <a:srgbClr val="004A82"/>
                </a:solidFill>
                <a:latin typeface="Cambria" pitchFamily="18" charset="0"/>
                <a:ea typeface="+mj-ea"/>
                <a:cs typeface="+mj-cs"/>
              </a:rPr>
              <a:t>Eckpunkte der universitären Examensvorbereitung</a:t>
            </a:r>
            <a:endParaRPr kumimoji="0" lang="de-DE" sz="3200" i="0" u="none" strike="noStrike" kern="1200" cap="none" spc="0" normalizeH="0" baseline="0" noProof="0" dirty="0">
              <a:ln>
                <a:noFill/>
              </a:ln>
              <a:solidFill>
                <a:srgbClr val="004A82"/>
              </a:solidFill>
              <a:effectLst/>
              <a:uLnTx/>
              <a:uFillTx/>
              <a:latin typeface="Cambria" pitchFamily="18" charset="0"/>
              <a:ea typeface="+mj-ea"/>
              <a:cs typeface="+mj-cs"/>
            </a:endParaRPr>
          </a:p>
        </p:txBody>
      </p:sp>
      <p:sp>
        <p:nvSpPr>
          <p:cNvPr id="26" name="Ellipse 25"/>
          <p:cNvSpPr/>
          <p:nvPr/>
        </p:nvSpPr>
        <p:spPr>
          <a:xfrm>
            <a:off x="1043608" y="-4851920"/>
            <a:ext cx="8784976" cy="8496944"/>
          </a:xfrm>
          <a:prstGeom prst="ellipse">
            <a:avLst/>
          </a:prstGeom>
          <a:noFill/>
          <a:ln w="152400">
            <a:solidFill>
              <a:schemeClr val="bg1">
                <a:alpha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Freeform 78">
            <a:extLst>
              <a:ext uri="{FF2B5EF4-FFF2-40B4-BE49-F238E27FC236}">
                <a16:creationId xmlns:a16="http://schemas.microsoft.com/office/drawing/2014/main" id="{3F8CE2F8-43A8-8B49-BA3F-FC3C2B2507F9}"/>
              </a:ext>
            </a:extLst>
          </p:cNvPr>
          <p:cNvSpPr>
            <a:spLocks/>
          </p:cNvSpPr>
          <p:nvPr/>
        </p:nvSpPr>
        <p:spPr bwMode="auto">
          <a:xfrm>
            <a:off x="2771163" y="3386771"/>
            <a:ext cx="1800837" cy="1799163"/>
          </a:xfrm>
          <a:custGeom>
            <a:avLst/>
            <a:gdLst/>
            <a:ahLst/>
            <a:cxnLst>
              <a:cxn ang="0">
                <a:pos x="399" y="216"/>
              </a:cxn>
              <a:cxn ang="0">
                <a:pos x="472" y="181"/>
              </a:cxn>
              <a:cxn ang="0">
                <a:pos x="433" y="88"/>
              </a:cxn>
              <a:cxn ang="0">
                <a:pos x="601" y="88"/>
              </a:cxn>
              <a:cxn ang="0">
                <a:pos x="563" y="181"/>
              </a:cxn>
              <a:cxn ang="0">
                <a:pos x="636" y="216"/>
              </a:cxn>
              <a:cxn ang="0">
                <a:pos x="819" y="216"/>
              </a:cxn>
              <a:cxn ang="0">
                <a:pos x="819" y="399"/>
              </a:cxn>
              <a:cxn ang="0">
                <a:pos x="784" y="472"/>
              </a:cxn>
              <a:cxn ang="0">
                <a:pos x="691" y="434"/>
              </a:cxn>
              <a:cxn ang="0">
                <a:pos x="691" y="602"/>
              </a:cxn>
              <a:cxn ang="0">
                <a:pos x="784" y="563"/>
              </a:cxn>
              <a:cxn ang="0">
                <a:pos x="819" y="636"/>
              </a:cxn>
              <a:cxn ang="0">
                <a:pos x="819" y="819"/>
              </a:cxn>
              <a:cxn ang="0">
                <a:pos x="636" y="819"/>
              </a:cxn>
              <a:cxn ang="0">
                <a:pos x="563" y="784"/>
              </a:cxn>
              <a:cxn ang="0">
                <a:pos x="601" y="691"/>
              </a:cxn>
              <a:cxn ang="0">
                <a:pos x="433" y="691"/>
              </a:cxn>
              <a:cxn ang="0">
                <a:pos x="472" y="784"/>
              </a:cxn>
              <a:cxn ang="0">
                <a:pos x="399" y="819"/>
              </a:cxn>
              <a:cxn ang="0">
                <a:pos x="216" y="819"/>
              </a:cxn>
              <a:cxn ang="0">
                <a:pos x="216" y="636"/>
              </a:cxn>
              <a:cxn ang="0">
                <a:pos x="180" y="563"/>
              </a:cxn>
              <a:cxn ang="0">
                <a:pos x="88" y="602"/>
              </a:cxn>
              <a:cxn ang="0">
                <a:pos x="88" y="434"/>
              </a:cxn>
              <a:cxn ang="0">
                <a:pos x="180" y="472"/>
              </a:cxn>
              <a:cxn ang="0">
                <a:pos x="216" y="399"/>
              </a:cxn>
              <a:cxn ang="0">
                <a:pos x="216" y="216"/>
              </a:cxn>
              <a:cxn ang="0">
                <a:pos x="399" y="216"/>
              </a:cxn>
            </a:cxnLst>
            <a:rect l="0" t="0" r="r" b="b"/>
            <a:pathLst>
              <a:path w="819" h="819">
                <a:moveTo>
                  <a:pt x="399" y="216"/>
                </a:moveTo>
                <a:cubicBezTo>
                  <a:pt x="465" y="216"/>
                  <a:pt x="480" y="200"/>
                  <a:pt x="472" y="181"/>
                </a:cubicBezTo>
                <a:cubicBezTo>
                  <a:pt x="455" y="144"/>
                  <a:pt x="425" y="139"/>
                  <a:pt x="433" y="88"/>
                </a:cubicBezTo>
                <a:cubicBezTo>
                  <a:pt x="447" y="0"/>
                  <a:pt x="588" y="0"/>
                  <a:pt x="601" y="88"/>
                </a:cubicBezTo>
                <a:cubicBezTo>
                  <a:pt x="609" y="139"/>
                  <a:pt x="580" y="144"/>
                  <a:pt x="563" y="181"/>
                </a:cubicBezTo>
                <a:cubicBezTo>
                  <a:pt x="554" y="200"/>
                  <a:pt x="570" y="216"/>
                  <a:pt x="636" y="216"/>
                </a:cubicBezTo>
                <a:cubicBezTo>
                  <a:pt x="819" y="216"/>
                  <a:pt x="819" y="216"/>
                  <a:pt x="819" y="216"/>
                </a:cubicBezTo>
                <a:cubicBezTo>
                  <a:pt x="819" y="399"/>
                  <a:pt x="819" y="399"/>
                  <a:pt x="819" y="399"/>
                </a:cubicBezTo>
                <a:cubicBezTo>
                  <a:pt x="819" y="465"/>
                  <a:pt x="803" y="481"/>
                  <a:pt x="784" y="472"/>
                </a:cubicBezTo>
                <a:cubicBezTo>
                  <a:pt x="747" y="455"/>
                  <a:pt x="742" y="426"/>
                  <a:pt x="691" y="434"/>
                </a:cubicBezTo>
                <a:cubicBezTo>
                  <a:pt x="603" y="447"/>
                  <a:pt x="603" y="588"/>
                  <a:pt x="691" y="602"/>
                </a:cubicBezTo>
                <a:cubicBezTo>
                  <a:pt x="742" y="610"/>
                  <a:pt x="747" y="580"/>
                  <a:pt x="784" y="563"/>
                </a:cubicBezTo>
                <a:cubicBezTo>
                  <a:pt x="803" y="555"/>
                  <a:pt x="819" y="570"/>
                  <a:pt x="819" y="636"/>
                </a:cubicBezTo>
                <a:cubicBezTo>
                  <a:pt x="819" y="819"/>
                  <a:pt x="819" y="819"/>
                  <a:pt x="819" y="819"/>
                </a:cubicBezTo>
                <a:cubicBezTo>
                  <a:pt x="636" y="819"/>
                  <a:pt x="636" y="819"/>
                  <a:pt x="636" y="819"/>
                </a:cubicBezTo>
                <a:cubicBezTo>
                  <a:pt x="570" y="819"/>
                  <a:pt x="554" y="803"/>
                  <a:pt x="563" y="784"/>
                </a:cubicBezTo>
                <a:cubicBezTo>
                  <a:pt x="580" y="747"/>
                  <a:pt x="609" y="743"/>
                  <a:pt x="601" y="691"/>
                </a:cubicBezTo>
                <a:cubicBezTo>
                  <a:pt x="588" y="603"/>
                  <a:pt x="447" y="603"/>
                  <a:pt x="433" y="691"/>
                </a:cubicBezTo>
                <a:cubicBezTo>
                  <a:pt x="425" y="743"/>
                  <a:pt x="455" y="747"/>
                  <a:pt x="472" y="784"/>
                </a:cubicBezTo>
                <a:cubicBezTo>
                  <a:pt x="480" y="803"/>
                  <a:pt x="465" y="819"/>
                  <a:pt x="399" y="819"/>
                </a:cubicBezTo>
                <a:cubicBezTo>
                  <a:pt x="216" y="819"/>
                  <a:pt x="216" y="819"/>
                  <a:pt x="216" y="819"/>
                </a:cubicBezTo>
                <a:cubicBezTo>
                  <a:pt x="216" y="636"/>
                  <a:pt x="216" y="636"/>
                  <a:pt x="216" y="636"/>
                </a:cubicBezTo>
                <a:cubicBezTo>
                  <a:pt x="216" y="570"/>
                  <a:pt x="200" y="555"/>
                  <a:pt x="180" y="563"/>
                </a:cubicBezTo>
                <a:cubicBezTo>
                  <a:pt x="144" y="580"/>
                  <a:pt x="139" y="610"/>
                  <a:pt x="88" y="602"/>
                </a:cubicBezTo>
                <a:cubicBezTo>
                  <a:pt x="0" y="588"/>
                  <a:pt x="0" y="447"/>
                  <a:pt x="88" y="434"/>
                </a:cubicBezTo>
                <a:cubicBezTo>
                  <a:pt x="139" y="426"/>
                  <a:pt x="144" y="455"/>
                  <a:pt x="180" y="472"/>
                </a:cubicBezTo>
                <a:cubicBezTo>
                  <a:pt x="200" y="481"/>
                  <a:pt x="216" y="465"/>
                  <a:pt x="216" y="399"/>
                </a:cubicBezTo>
                <a:cubicBezTo>
                  <a:pt x="216" y="216"/>
                  <a:pt x="216" y="216"/>
                  <a:pt x="216" y="216"/>
                </a:cubicBezTo>
                <a:lnTo>
                  <a:pt x="399" y="216"/>
                </a:lnTo>
                <a:close/>
              </a:path>
            </a:pathLst>
          </a:custGeom>
          <a:solidFill>
            <a:schemeClr val="accent3"/>
          </a:solidFill>
          <a:ln w="19050">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800" dirty="0">
              <a:latin typeface="Noto Sans Batak" panose="020B0502040504020204" pitchFamily="34" charset="0"/>
            </a:endParaRPr>
          </a:p>
        </p:txBody>
      </p:sp>
      <p:sp>
        <p:nvSpPr>
          <p:cNvPr id="52" name="Freeform 76">
            <a:extLst>
              <a:ext uri="{FF2B5EF4-FFF2-40B4-BE49-F238E27FC236}">
                <a16:creationId xmlns:a16="http://schemas.microsoft.com/office/drawing/2014/main" id="{700053C5-6717-4C4C-ABC2-CF6B8F6777DA}"/>
              </a:ext>
            </a:extLst>
          </p:cNvPr>
          <p:cNvSpPr>
            <a:spLocks/>
          </p:cNvSpPr>
          <p:nvPr/>
        </p:nvSpPr>
        <p:spPr bwMode="auto">
          <a:xfrm>
            <a:off x="4572000" y="2536562"/>
            <a:ext cx="1800837" cy="1799163"/>
          </a:xfrm>
          <a:custGeom>
            <a:avLst/>
            <a:gdLst/>
            <a:ahLst/>
            <a:cxnLst>
              <a:cxn ang="0">
                <a:pos x="183" y="603"/>
              </a:cxn>
              <a:cxn ang="0">
                <a:pos x="256" y="638"/>
              </a:cxn>
              <a:cxn ang="0">
                <a:pos x="218" y="731"/>
              </a:cxn>
              <a:cxn ang="0">
                <a:pos x="386" y="731"/>
              </a:cxn>
              <a:cxn ang="0">
                <a:pos x="347" y="638"/>
              </a:cxn>
              <a:cxn ang="0">
                <a:pos x="420" y="603"/>
              </a:cxn>
              <a:cxn ang="0">
                <a:pos x="603" y="603"/>
              </a:cxn>
              <a:cxn ang="0">
                <a:pos x="603" y="420"/>
              </a:cxn>
              <a:cxn ang="0">
                <a:pos x="639" y="347"/>
              </a:cxn>
              <a:cxn ang="0">
                <a:pos x="731" y="385"/>
              </a:cxn>
              <a:cxn ang="0">
                <a:pos x="731" y="217"/>
              </a:cxn>
              <a:cxn ang="0">
                <a:pos x="639" y="256"/>
              </a:cxn>
              <a:cxn ang="0">
                <a:pos x="603" y="183"/>
              </a:cxn>
              <a:cxn ang="0">
                <a:pos x="603" y="0"/>
              </a:cxn>
              <a:cxn ang="0">
                <a:pos x="420" y="0"/>
              </a:cxn>
              <a:cxn ang="0">
                <a:pos x="347" y="35"/>
              </a:cxn>
              <a:cxn ang="0">
                <a:pos x="386" y="128"/>
              </a:cxn>
              <a:cxn ang="0">
                <a:pos x="218" y="128"/>
              </a:cxn>
              <a:cxn ang="0">
                <a:pos x="256" y="35"/>
              </a:cxn>
              <a:cxn ang="0">
                <a:pos x="183" y="0"/>
              </a:cxn>
              <a:cxn ang="0">
                <a:pos x="0" y="0"/>
              </a:cxn>
              <a:cxn ang="0">
                <a:pos x="0" y="183"/>
              </a:cxn>
              <a:cxn ang="0">
                <a:pos x="35" y="256"/>
              </a:cxn>
              <a:cxn ang="0">
                <a:pos x="128" y="217"/>
              </a:cxn>
              <a:cxn ang="0">
                <a:pos x="128" y="385"/>
              </a:cxn>
              <a:cxn ang="0">
                <a:pos x="35" y="347"/>
              </a:cxn>
              <a:cxn ang="0">
                <a:pos x="0" y="420"/>
              </a:cxn>
              <a:cxn ang="0">
                <a:pos x="0" y="603"/>
              </a:cxn>
              <a:cxn ang="0">
                <a:pos x="183" y="603"/>
              </a:cxn>
            </a:cxnLst>
            <a:rect l="0" t="0" r="r" b="b"/>
            <a:pathLst>
              <a:path w="819" h="819">
                <a:moveTo>
                  <a:pt x="183" y="603"/>
                </a:moveTo>
                <a:cubicBezTo>
                  <a:pt x="249" y="603"/>
                  <a:pt x="265" y="619"/>
                  <a:pt x="256" y="638"/>
                </a:cubicBezTo>
                <a:cubicBezTo>
                  <a:pt x="239" y="675"/>
                  <a:pt x="210" y="680"/>
                  <a:pt x="218" y="731"/>
                </a:cubicBezTo>
                <a:cubicBezTo>
                  <a:pt x="231" y="819"/>
                  <a:pt x="372" y="819"/>
                  <a:pt x="386" y="731"/>
                </a:cubicBezTo>
                <a:cubicBezTo>
                  <a:pt x="394" y="680"/>
                  <a:pt x="364" y="675"/>
                  <a:pt x="347" y="638"/>
                </a:cubicBezTo>
                <a:cubicBezTo>
                  <a:pt x="339" y="619"/>
                  <a:pt x="354" y="603"/>
                  <a:pt x="420" y="603"/>
                </a:cubicBezTo>
                <a:cubicBezTo>
                  <a:pt x="603" y="603"/>
                  <a:pt x="603" y="603"/>
                  <a:pt x="603" y="603"/>
                </a:cubicBezTo>
                <a:cubicBezTo>
                  <a:pt x="603" y="420"/>
                  <a:pt x="603" y="420"/>
                  <a:pt x="603" y="420"/>
                </a:cubicBezTo>
                <a:cubicBezTo>
                  <a:pt x="603" y="354"/>
                  <a:pt x="619" y="338"/>
                  <a:pt x="639" y="347"/>
                </a:cubicBezTo>
                <a:cubicBezTo>
                  <a:pt x="675" y="364"/>
                  <a:pt x="680" y="393"/>
                  <a:pt x="731" y="385"/>
                </a:cubicBezTo>
                <a:cubicBezTo>
                  <a:pt x="819" y="372"/>
                  <a:pt x="819" y="231"/>
                  <a:pt x="731" y="217"/>
                </a:cubicBezTo>
                <a:cubicBezTo>
                  <a:pt x="680" y="209"/>
                  <a:pt x="675" y="239"/>
                  <a:pt x="639" y="256"/>
                </a:cubicBezTo>
                <a:cubicBezTo>
                  <a:pt x="619" y="264"/>
                  <a:pt x="603" y="249"/>
                  <a:pt x="603" y="183"/>
                </a:cubicBezTo>
                <a:cubicBezTo>
                  <a:pt x="603" y="0"/>
                  <a:pt x="603" y="0"/>
                  <a:pt x="603" y="0"/>
                </a:cubicBezTo>
                <a:cubicBezTo>
                  <a:pt x="420" y="0"/>
                  <a:pt x="420" y="0"/>
                  <a:pt x="420" y="0"/>
                </a:cubicBezTo>
                <a:cubicBezTo>
                  <a:pt x="354" y="0"/>
                  <a:pt x="339" y="16"/>
                  <a:pt x="347" y="35"/>
                </a:cubicBezTo>
                <a:cubicBezTo>
                  <a:pt x="364" y="72"/>
                  <a:pt x="394" y="76"/>
                  <a:pt x="386" y="128"/>
                </a:cubicBezTo>
                <a:cubicBezTo>
                  <a:pt x="372" y="216"/>
                  <a:pt x="231" y="216"/>
                  <a:pt x="218" y="128"/>
                </a:cubicBezTo>
                <a:cubicBezTo>
                  <a:pt x="210" y="76"/>
                  <a:pt x="239" y="72"/>
                  <a:pt x="256" y="35"/>
                </a:cubicBezTo>
                <a:cubicBezTo>
                  <a:pt x="265" y="16"/>
                  <a:pt x="249" y="0"/>
                  <a:pt x="183" y="0"/>
                </a:cubicBezTo>
                <a:cubicBezTo>
                  <a:pt x="0" y="0"/>
                  <a:pt x="0" y="0"/>
                  <a:pt x="0" y="0"/>
                </a:cubicBezTo>
                <a:cubicBezTo>
                  <a:pt x="0" y="183"/>
                  <a:pt x="0" y="183"/>
                  <a:pt x="0" y="183"/>
                </a:cubicBezTo>
                <a:cubicBezTo>
                  <a:pt x="0" y="249"/>
                  <a:pt x="16" y="264"/>
                  <a:pt x="35" y="256"/>
                </a:cubicBezTo>
                <a:cubicBezTo>
                  <a:pt x="72" y="239"/>
                  <a:pt x="77" y="209"/>
                  <a:pt x="128" y="217"/>
                </a:cubicBezTo>
                <a:cubicBezTo>
                  <a:pt x="216" y="231"/>
                  <a:pt x="216" y="372"/>
                  <a:pt x="128" y="385"/>
                </a:cubicBezTo>
                <a:cubicBezTo>
                  <a:pt x="77" y="393"/>
                  <a:pt x="72" y="364"/>
                  <a:pt x="35" y="347"/>
                </a:cubicBezTo>
                <a:cubicBezTo>
                  <a:pt x="16" y="338"/>
                  <a:pt x="0" y="354"/>
                  <a:pt x="0" y="420"/>
                </a:cubicBezTo>
                <a:cubicBezTo>
                  <a:pt x="0" y="603"/>
                  <a:pt x="0" y="603"/>
                  <a:pt x="0" y="603"/>
                </a:cubicBezTo>
                <a:lnTo>
                  <a:pt x="183" y="603"/>
                </a:lnTo>
                <a:close/>
              </a:path>
            </a:pathLst>
          </a:custGeom>
          <a:solidFill>
            <a:schemeClr val="accent5"/>
          </a:solidFill>
          <a:ln w="19050">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800" dirty="0">
              <a:latin typeface="Noto Sans Batak" panose="020B0502040504020204" pitchFamily="34" charset="0"/>
            </a:endParaRPr>
          </a:p>
        </p:txBody>
      </p:sp>
      <p:sp>
        <p:nvSpPr>
          <p:cNvPr id="57" name="Freeform 77">
            <a:extLst>
              <a:ext uri="{FF2B5EF4-FFF2-40B4-BE49-F238E27FC236}">
                <a16:creationId xmlns:a16="http://schemas.microsoft.com/office/drawing/2014/main" id="{ECB2A9BA-19A6-BF46-A5DF-E414B424AD78}"/>
              </a:ext>
            </a:extLst>
          </p:cNvPr>
          <p:cNvSpPr>
            <a:spLocks/>
          </p:cNvSpPr>
          <p:nvPr/>
        </p:nvSpPr>
        <p:spPr bwMode="auto">
          <a:xfrm>
            <a:off x="3246477" y="2061248"/>
            <a:ext cx="1800837" cy="1799163"/>
          </a:xfrm>
          <a:custGeom>
            <a:avLst/>
            <a:gdLst/>
            <a:ahLst/>
            <a:cxnLst>
              <a:cxn ang="0">
                <a:pos x="183" y="216"/>
              </a:cxn>
              <a:cxn ang="0">
                <a:pos x="256" y="180"/>
              </a:cxn>
              <a:cxn ang="0">
                <a:pos x="217" y="88"/>
              </a:cxn>
              <a:cxn ang="0">
                <a:pos x="385" y="88"/>
              </a:cxn>
              <a:cxn ang="0">
                <a:pos x="347" y="180"/>
              </a:cxn>
              <a:cxn ang="0">
                <a:pos x="420" y="216"/>
              </a:cxn>
              <a:cxn ang="0">
                <a:pos x="603" y="216"/>
              </a:cxn>
              <a:cxn ang="0">
                <a:pos x="603" y="399"/>
              </a:cxn>
              <a:cxn ang="0">
                <a:pos x="638" y="472"/>
              </a:cxn>
              <a:cxn ang="0">
                <a:pos x="731" y="433"/>
              </a:cxn>
              <a:cxn ang="0">
                <a:pos x="731" y="601"/>
              </a:cxn>
              <a:cxn ang="0">
                <a:pos x="638" y="563"/>
              </a:cxn>
              <a:cxn ang="0">
                <a:pos x="603" y="636"/>
              </a:cxn>
              <a:cxn ang="0">
                <a:pos x="603" y="819"/>
              </a:cxn>
              <a:cxn ang="0">
                <a:pos x="420" y="819"/>
              </a:cxn>
              <a:cxn ang="0">
                <a:pos x="347" y="784"/>
              </a:cxn>
              <a:cxn ang="0">
                <a:pos x="385" y="691"/>
              </a:cxn>
              <a:cxn ang="0">
                <a:pos x="217" y="691"/>
              </a:cxn>
              <a:cxn ang="0">
                <a:pos x="256" y="784"/>
              </a:cxn>
              <a:cxn ang="0">
                <a:pos x="183" y="819"/>
              </a:cxn>
              <a:cxn ang="0">
                <a:pos x="0" y="819"/>
              </a:cxn>
              <a:cxn ang="0">
                <a:pos x="0" y="636"/>
              </a:cxn>
              <a:cxn ang="0">
                <a:pos x="35" y="563"/>
              </a:cxn>
              <a:cxn ang="0">
                <a:pos x="128" y="601"/>
              </a:cxn>
              <a:cxn ang="0">
                <a:pos x="128" y="433"/>
              </a:cxn>
              <a:cxn ang="0">
                <a:pos x="35" y="472"/>
              </a:cxn>
              <a:cxn ang="0">
                <a:pos x="0" y="399"/>
              </a:cxn>
              <a:cxn ang="0">
                <a:pos x="0" y="216"/>
              </a:cxn>
              <a:cxn ang="0">
                <a:pos x="183" y="216"/>
              </a:cxn>
            </a:cxnLst>
            <a:rect l="0" t="0" r="r" b="b"/>
            <a:pathLst>
              <a:path w="819" h="819">
                <a:moveTo>
                  <a:pt x="183" y="216"/>
                </a:moveTo>
                <a:cubicBezTo>
                  <a:pt x="249" y="216"/>
                  <a:pt x="264" y="200"/>
                  <a:pt x="256" y="180"/>
                </a:cubicBezTo>
                <a:cubicBezTo>
                  <a:pt x="239" y="144"/>
                  <a:pt x="209" y="139"/>
                  <a:pt x="217" y="88"/>
                </a:cubicBezTo>
                <a:cubicBezTo>
                  <a:pt x="231" y="0"/>
                  <a:pt x="372" y="0"/>
                  <a:pt x="385" y="88"/>
                </a:cubicBezTo>
                <a:cubicBezTo>
                  <a:pt x="393" y="139"/>
                  <a:pt x="364" y="144"/>
                  <a:pt x="347" y="180"/>
                </a:cubicBezTo>
                <a:cubicBezTo>
                  <a:pt x="338" y="200"/>
                  <a:pt x="354" y="216"/>
                  <a:pt x="420" y="216"/>
                </a:cubicBezTo>
                <a:cubicBezTo>
                  <a:pt x="603" y="216"/>
                  <a:pt x="603" y="216"/>
                  <a:pt x="603" y="216"/>
                </a:cubicBezTo>
                <a:cubicBezTo>
                  <a:pt x="603" y="399"/>
                  <a:pt x="603" y="399"/>
                  <a:pt x="603" y="399"/>
                </a:cubicBezTo>
                <a:cubicBezTo>
                  <a:pt x="603" y="465"/>
                  <a:pt x="619" y="480"/>
                  <a:pt x="638" y="472"/>
                </a:cubicBezTo>
                <a:cubicBezTo>
                  <a:pt x="675" y="455"/>
                  <a:pt x="680" y="425"/>
                  <a:pt x="731" y="433"/>
                </a:cubicBezTo>
                <a:cubicBezTo>
                  <a:pt x="819" y="447"/>
                  <a:pt x="819" y="588"/>
                  <a:pt x="731" y="601"/>
                </a:cubicBezTo>
                <a:cubicBezTo>
                  <a:pt x="680" y="609"/>
                  <a:pt x="675" y="580"/>
                  <a:pt x="638" y="563"/>
                </a:cubicBezTo>
                <a:cubicBezTo>
                  <a:pt x="619" y="554"/>
                  <a:pt x="603" y="570"/>
                  <a:pt x="603" y="636"/>
                </a:cubicBezTo>
                <a:cubicBezTo>
                  <a:pt x="603" y="819"/>
                  <a:pt x="603" y="819"/>
                  <a:pt x="603" y="819"/>
                </a:cubicBezTo>
                <a:cubicBezTo>
                  <a:pt x="420" y="819"/>
                  <a:pt x="420" y="819"/>
                  <a:pt x="420" y="819"/>
                </a:cubicBezTo>
                <a:cubicBezTo>
                  <a:pt x="354" y="819"/>
                  <a:pt x="338" y="803"/>
                  <a:pt x="347" y="784"/>
                </a:cubicBezTo>
                <a:cubicBezTo>
                  <a:pt x="364" y="747"/>
                  <a:pt x="393" y="742"/>
                  <a:pt x="385" y="691"/>
                </a:cubicBezTo>
                <a:cubicBezTo>
                  <a:pt x="372" y="603"/>
                  <a:pt x="231" y="603"/>
                  <a:pt x="217" y="691"/>
                </a:cubicBezTo>
                <a:cubicBezTo>
                  <a:pt x="209" y="742"/>
                  <a:pt x="239" y="747"/>
                  <a:pt x="256" y="784"/>
                </a:cubicBezTo>
                <a:cubicBezTo>
                  <a:pt x="264" y="803"/>
                  <a:pt x="249" y="819"/>
                  <a:pt x="183" y="819"/>
                </a:cubicBezTo>
                <a:cubicBezTo>
                  <a:pt x="0" y="819"/>
                  <a:pt x="0" y="819"/>
                  <a:pt x="0" y="819"/>
                </a:cubicBezTo>
                <a:cubicBezTo>
                  <a:pt x="0" y="636"/>
                  <a:pt x="0" y="636"/>
                  <a:pt x="0" y="636"/>
                </a:cubicBezTo>
                <a:cubicBezTo>
                  <a:pt x="0" y="570"/>
                  <a:pt x="16" y="554"/>
                  <a:pt x="35" y="563"/>
                </a:cubicBezTo>
                <a:cubicBezTo>
                  <a:pt x="72" y="580"/>
                  <a:pt x="76" y="609"/>
                  <a:pt x="128" y="601"/>
                </a:cubicBezTo>
                <a:cubicBezTo>
                  <a:pt x="216" y="588"/>
                  <a:pt x="216" y="447"/>
                  <a:pt x="128" y="433"/>
                </a:cubicBezTo>
                <a:cubicBezTo>
                  <a:pt x="76" y="425"/>
                  <a:pt x="72" y="455"/>
                  <a:pt x="35" y="472"/>
                </a:cubicBezTo>
                <a:cubicBezTo>
                  <a:pt x="16" y="480"/>
                  <a:pt x="0" y="465"/>
                  <a:pt x="0" y="399"/>
                </a:cubicBezTo>
                <a:cubicBezTo>
                  <a:pt x="0" y="216"/>
                  <a:pt x="0" y="216"/>
                  <a:pt x="0" y="216"/>
                </a:cubicBezTo>
                <a:lnTo>
                  <a:pt x="183" y="216"/>
                </a:lnTo>
                <a:close/>
              </a:path>
            </a:pathLst>
          </a:custGeom>
          <a:solidFill>
            <a:schemeClr val="accent4"/>
          </a:solidFill>
          <a:ln w="19050">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800" dirty="0">
              <a:latin typeface="Noto Sans Batak" panose="020B0502040504020204" pitchFamily="34" charset="0"/>
            </a:endParaRPr>
          </a:p>
        </p:txBody>
      </p:sp>
      <p:sp>
        <p:nvSpPr>
          <p:cNvPr id="60" name="Freeform 79">
            <a:extLst>
              <a:ext uri="{FF2B5EF4-FFF2-40B4-BE49-F238E27FC236}">
                <a16:creationId xmlns:a16="http://schemas.microsoft.com/office/drawing/2014/main" id="{70769253-5FB6-F441-A389-8605F68964AC}"/>
              </a:ext>
            </a:extLst>
          </p:cNvPr>
          <p:cNvSpPr>
            <a:spLocks/>
          </p:cNvSpPr>
          <p:nvPr/>
        </p:nvSpPr>
        <p:spPr bwMode="auto">
          <a:xfrm>
            <a:off x="4096686" y="3860411"/>
            <a:ext cx="1800837" cy="1800837"/>
          </a:xfrm>
          <a:custGeom>
            <a:avLst/>
            <a:gdLst/>
            <a:ahLst/>
            <a:cxnLst>
              <a:cxn ang="0">
                <a:pos x="216" y="420"/>
              </a:cxn>
              <a:cxn ang="0">
                <a:pos x="181" y="347"/>
              </a:cxn>
              <a:cxn ang="0">
                <a:pos x="88" y="386"/>
              </a:cxn>
              <a:cxn ang="0">
                <a:pos x="88" y="218"/>
              </a:cxn>
              <a:cxn ang="0">
                <a:pos x="181" y="256"/>
              </a:cxn>
              <a:cxn ang="0">
                <a:pos x="216" y="183"/>
              </a:cxn>
              <a:cxn ang="0">
                <a:pos x="216" y="0"/>
              </a:cxn>
              <a:cxn ang="0">
                <a:pos x="399" y="0"/>
              </a:cxn>
              <a:cxn ang="0">
                <a:pos x="472" y="35"/>
              </a:cxn>
              <a:cxn ang="0">
                <a:pos x="434" y="128"/>
              </a:cxn>
              <a:cxn ang="0">
                <a:pos x="602" y="128"/>
              </a:cxn>
              <a:cxn ang="0">
                <a:pos x="563" y="35"/>
              </a:cxn>
              <a:cxn ang="0">
                <a:pos x="636" y="0"/>
              </a:cxn>
              <a:cxn ang="0">
                <a:pos x="819" y="0"/>
              </a:cxn>
              <a:cxn ang="0">
                <a:pos x="819" y="183"/>
              </a:cxn>
              <a:cxn ang="0">
                <a:pos x="784" y="256"/>
              </a:cxn>
              <a:cxn ang="0">
                <a:pos x="691" y="218"/>
              </a:cxn>
              <a:cxn ang="0">
                <a:pos x="691" y="386"/>
              </a:cxn>
              <a:cxn ang="0">
                <a:pos x="784" y="347"/>
              </a:cxn>
              <a:cxn ang="0">
                <a:pos x="819" y="420"/>
              </a:cxn>
              <a:cxn ang="0">
                <a:pos x="819" y="603"/>
              </a:cxn>
              <a:cxn ang="0">
                <a:pos x="636" y="603"/>
              </a:cxn>
              <a:cxn ang="0">
                <a:pos x="563" y="639"/>
              </a:cxn>
              <a:cxn ang="0">
                <a:pos x="602" y="731"/>
              </a:cxn>
              <a:cxn ang="0">
                <a:pos x="434" y="731"/>
              </a:cxn>
              <a:cxn ang="0">
                <a:pos x="472" y="639"/>
              </a:cxn>
              <a:cxn ang="0">
                <a:pos x="399" y="603"/>
              </a:cxn>
              <a:cxn ang="0">
                <a:pos x="216" y="603"/>
              </a:cxn>
              <a:cxn ang="0">
                <a:pos x="216" y="420"/>
              </a:cxn>
            </a:cxnLst>
            <a:rect l="0" t="0" r="r" b="b"/>
            <a:pathLst>
              <a:path w="819" h="819">
                <a:moveTo>
                  <a:pt x="216" y="420"/>
                </a:moveTo>
                <a:cubicBezTo>
                  <a:pt x="216" y="354"/>
                  <a:pt x="200" y="339"/>
                  <a:pt x="181" y="347"/>
                </a:cubicBezTo>
                <a:cubicBezTo>
                  <a:pt x="144" y="364"/>
                  <a:pt x="139" y="394"/>
                  <a:pt x="88" y="386"/>
                </a:cubicBezTo>
                <a:cubicBezTo>
                  <a:pt x="0" y="372"/>
                  <a:pt x="0" y="231"/>
                  <a:pt x="88" y="218"/>
                </a:cubicBezTo>
                <a:cubicBezTo>
                  <a:pt x="139" y="210"/>
                  <a:pt x="144" y="239"/>
                  <a:pt x="181" y="256"/>
                </a:cubicBezTo>
                <a:cubicBezTo>
                  <a:pt x="200" y="265"/>
                  <a:pt x="216" y="249"/>
                  <a:pt x="216" y="183"/>
                </a:cubicBezTo>
                <a:cubicBezTo>
                  <a:pt x="216" y="0"/>
                  <a:pt x="216" y="0"/>
                  <a:pt x="216" y="0"/>
                </a:cubicBezTo>
                <a:cubicBezTo>
                  <a:pt x="399" y="0"/>
                  <a:pt x="399" y="0"/>
                  <a:pt x="399" y="0"/>
                </a:cubicBezTo>
                <a:cubicBezTo>
                  <a:pt x="465" y="0"/>
                  <a:pt x="481" y="16"/>
                  <a:pt x="472" y="35"/>
                </a:cubicBezTo>
                <a:cubicBezTo>
                  <a:pt x="455" y="72"/>
                  <a:pt x="426" y="77"/>
                  <a:pt x="434" y="128"/>
                </a:cubicBezTo>
                <a:cubicBezTo>
                  <a:pt x="447" y="216"/>
                  <a:pt x="588" y="216"/>
                  <a:pt x="602" y="128"/>
                </a:cubicBezTo>
                <a:cubicBezTo>
                  <a:pt x="610" y="77"/>
                  <a:pt x="580" y="72"/>
                  <a:pt x="563" y="35"/>
                </a:cubicBezTo>
                <a:cubicBezTo>
                  <a:pt x="555" y="16"/>
                  <a:pt x="570" y="0"/>
                  <a:pt x="636" y="0"/>
                </a:cubicBezTo>
                <a:cubicBezTo>
                  <a:pt x="819" y="0"/>
                  <a:pt x="819" y="0"/>
                  <a:pt x="819" y="0"/>
                </a:cubicBezTo>
                <a:cubicBezTo>
                  <a:pt x="819" y="183"/>
                  <a:pt x="819" y="183"/>
                  <a:pt x="819" y="183"/>
                </a:cubicBezTo>
                <a:cubicBezTo>
                  <a:pt x="819" y="249"/>
                  <a:pt x="803" y="265"/>
                  <a:pt x="784" y="256"/>
                </a:cubicBezTo>
                <a:cubicBezTo>
                  <a:pt x="747" y="239"/>
                  <a:pt x="743" y="210"/>
                  <a:pt x="691" y="218"/>
                </a:cubicBezTo>
                <a:cubicBezTo>
                  <a:pt x="603" y="231"/>
                  <a:pt x="603" y="372"/>
                  <a:pt x="691" y="386"/>
                </a:cubicBezTo>
                <a:cubicBezTo>
                  <a:pt x="743" y="394"/>
                  <a:pt x="747" y="364"/>
                  <a:pt x="784" y="347"/>
                </a:cubicBezTo>
                <a:cubicBezTo>
                  <a:pt x="803" y="339"/>
                  <a:pt x="819" y="354"/>
                  <a:pt x="819" y="420"/>
                </a:cubicBezTo>
                <a:cubicBezTo>
                  <a:pt x="819" y="603"/>
                  <a:pt x="819" y="603"/>
                  <a:pt x="819" y="603"/>
                </a:cubicBezTo>
                <a:cubicBezTo>
                  <a:pt x="636" y="603"/>
                  <a:pt x="636" y="603"/>
                  <a:pt x="636" y="603"/>
                </a:cubicBezTo>
                <a:cubicBezTo>
                  <a:pt x="570" y="603"/>
                  <a:pt x="555" y="619"/>
                  <a:pt x="563" y="639"/>
                </a:cubicBezTo>
                <a:cubicBezTo>
                  <a:pt x="580" y="675"/>
                  <a:pt x="610" y="680"/>
                  <a:pt x="602" y="731"/>
                </a:cubicBezTo>
                <a:cubicBezTo>
                  <a:pt x="588" y="819"/>
                  <a:pt x="447" y="819"/>
                  <a:pt x="434" y="731"/>
                </a:cubicBezTo>
                <a:cubicBezTo>
                  <a:pt x="426" y="680"/>
                  <a:pt x="455" y="675"/>
                  <a:pt x="472" y="639"/>
                </a:cubicBezTo>
                <a:cubicBezTo>
                  <a:pt x="481" y="619"/>
                  <a:pt x="465" y="603"/>
                  <a:pt x="399" y="603"/>
                </a:cubicBezTo>
                <a:cubicBezTo>
                  <a:pt x="216" y="603"/>
                  <a:pt x="216" y="603"/>
                  <a:pt x="216" y="603"/>
                </a:cubicBezTo>
                <a:lnTo>
                  <a:pt x="216" y="420"/>
                </a:lnTo>
                <a:close/>
              </a:path>
            </a:pathLst>
          </a:custGeom>
          <a:solidFill>
            <a:schemeClr val="accent6"/>
          </a:solidFill>
          <a:ln w="19050">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800" dirty="0">
              <a:latin typeface="Noto Sans Batak" panose="020B0502040504020204" pitchFamily="34" charset="0"/>
            </a:endParaRPr>
          </a:p>
        </p:txBody>
      </p:sp>
      <p:grpSp>
        <p:nvGrpSpPr>
          <p:cNvPr id="14" name="Gruppieren 13">
            <a:extLst>
              <a:ext uri="{FF2B5EF4-FFF2-40B4-BE49-F238E27FC236}">
                <a16:creationId xmlns:a16="http://schemas.microsoft.com/office/drawing/2014/main" id="{132C4A03-1485-0843-BE03-694D37741E65}"/>
              </a:ext>
            </a:extLst>
          </p:cNvPr>
          <p:cNvGrpSpPr/>
          <p:nvPr/>
        </p:nvGrpSpPr>
        <p:grpSpPr>
          <a:xfrm>
            <a:off x="432000" y="2662647"/>
            <a:ext cx="2273636" cy="721390"/>
            <a:chOff x="642180" y="2590239"/>
            <a:chExt cx="2273636" cy="721390"/>
          </a:xfrm>
        </p:grpSpPr>
        <p:sp>
          <p:nvSpPr>
            <p:cNvPr id="74" name="Footer Text">
              <a:extLst>
                <a:ext uri="{FF2B5EF4-FFF2-40B4-BE49-F238E27FC236}">
                  <a16:creationId xmlns:a16="http://schemas.microsoft.com/office/drawing/2014/main" id="{4BC704B2-9739-0F47-BFA2-201FA3F885CE}"/>
                </a:ext>
              </a:extLst>
            </p:cNvPr>
            <p:cNvSpPr txBox="1"/>
            <p:nvPr/>
          </p:nvSpPr>
          <p:spPr>
            <a:xfrm>
              <a:off x="642180" y="3126963"/>
              <a:ext cx="2273636" cy="184666"/>
            </a:xfrm>
            <a:prstGeom prst="rect">
              <a:avLst/>
            </a:prstGeom>
            <a:noFill/>
          </p:spPr>
          <p:txBody>
            <a:bodyPr wrap="square" lIns="0" tIns="0" rIns="0" bIns="0" rtlCol="0">
              <a:spAutoFit/>
            </a:bodyPr>
            <a:lstStyle/>
            <a:p>
              <a:pPr marL="0" defTabSz="914400" rtl="0" eaLnBrk="1" latinLnBrk="0" hangingPunct="1"/>
              <a:r>
                <a:rPr lang="de-DE" sz="1200" dirty="0">
                  <a:solidFill>
                    <a:schemeClr val="tx1">
                      <a:lumMod val="50000"/>
                      <a:lumOff val="50000"/>
                    </a:schemeClr>
                  </a:solidFill>
                  <a:latin typeface="Cambria" panose="02040503050406030204" pitchFamily="18" charset="0"/>
                </a:rPr>
                <a:t>Mit Lernplan in der Lerngruppe</a:t>
              </a:r>
            </a:p>
          </p:txBody>
        </p:sp>
        <p:sp>
          <p:nvSpPr>
            <p:cNvPr id="75" name="TextBox 41">
              <a:extLst>
                <a:ext uri="{FF2B5EF4-FFF2-40B4-BE49-F238E27FC236}">
                  <a16:creationId xmlns:a16="http://schemas.microsoft.com/office/drawing/2014/main" id="{BDA6FC10-74ED-7C4B-8A03-4F2FBEED0135}"/>
                </a:ext>
              </a:extLst>
            </p:cNvPr>
            <p:cNvSpPr txBox="1"/>
            <p:nvPr/>
          </p:nvSpPr>
          <p:spPr>
            <a:xfrm>
              <a:off x="642180" y="2590239"/>
              <a:ext cx="2273636" cy="492443"/>
            </a:xfrm>
            <a:prstGeom prst="rect">
              <a:avLst/>
            </a:prstGeom>
            <a:noFill/>
          </p:spPr>
          <p:txBody>
            <a:bodyPr wrap="square" lIns="0" tIns="0" rIns="0" bIns="0" rtlCol="0" anchor="ctr">
              <a:spAutoFit/>
            </a:bodyPr>
            <a:lstStyle/>
            <a:p>
              <a:r>
                <a:rPr lang="de-DE" sz="1600" b="1" dirty="0">
                  <a:solidFill>
                    <a:schemeClr val="accent4"/>
                  </a:solidFill>
                  <a:latin typeface="Cambria" panose="02040503050406030204" pitchFamily="18" charset="0"/>
                </a:rPr>
                <a:t>Raum für Wiederholung</a:t>
              </a:r>
            </a:p>
            <a:p>
              <a:r>
                <a:rPr lang="de-DE" sz="1600" b="1" dirty="0">
                  <a:solidFill>
                    <a:schemeClr val="accent4"/>
                  </a:solidFill>
                  <a:latin typeface="Cambria" panose="02040503050406030204" pitchFamily="18" charset="0"/>
                </a:rPr>
                <a:t>und Vertiefung</a:t>
              </a:r>
            </a:p>
          </p:txBody>
        </p:sp>
      </p:grpSp>
      <p:grpSp>
        <p:nvGrpSpPr>
          <p:cNvPr id="17" name="Gruppieren 16">
            <a:extLst>
              <a:ext uri="{FF2B5EF4-FFF2-40B4-BE49-F238E27FC236}">
                <a16:creationId xmlns:a16="http://schemas.microsoft.com/office/drawing/2014/main" id="{7D655B13-3F34-AD45-A781-82A2B6E25D61}"/>
              </a:ext>
            </a:extLst>
          </p:cNvPr>
          <p:cNvGrpSpPr/>
          <p:nvPr/>
        </p:nvGrpSpPr>
        <p:grpSpPr>
          <a:xfrm>
            <a:off x="6104190" y="2662647"/>
            <a:ext cx="2607810" cy="906056"/>
            <a:chOff x="6066458" y="2590239"/>
            <a:chExt cx="2607810" cy="906056"/>
          </a:xfrm>
        </p:grpSpPr>
        <p:sp>
          <p:nvSpPr>
            <p:cNvPr id="87" name="Footer Text">
              <a:extLst>
                <a:ext uri="{FF2B5EF4-FFF2-40B4-BE49-F238E27FC236}">
                  <a16:creationId xmlns:a16="http://schemas.microsoft.com/office/drawing/2014/main" id="{F4846F9F-DFD4-8946-B268-585406CA8FD8}"/>
                </a:ext>
              </a:extLst>
            </p:cNvPr>
            <p:cNvSpPr txBox="1"/>
            <p:nvPr/>
          </p:nvSpPr>
          <p:spPr>
            <a:xfrm>
              <a:off x="6066458" y="3126963"/>
              <a:ext cx="2607810" cy="369332"/>
            </a:xfrm>
            <a:prstGeom prst="rect">
              <a:avLst/>
            </a:prstGeom>
            <a:noFill/>
          </p:spPr>
          <p:txBody>
            <a:bodyPr wrap="square" lIns="0" tIns="0" rIns="0" bIns="0" rtlCol="0">
              <a:spAutoFit/>
            </a:bodyPr>
            <a:lstStyle/>
            <a:p>
              <a:pPr marL="0" algn="r" defTabSz="914400" rtl="0" eaLnBrk="1" latinLnBrk="0" hangingPunct="1"/>
              <a:r>
                <a:rPr lang="de-DE" sz="1200" dirty="0">
                  <a:solidFill>
                    <a:schemeClr val="tx1">
                      <a:lumMod val="50000"/>
                      <a:lumOff val="50000"/>
                    </a:schemeClr>
                  </a:solidFill>
                  <a:latin typeface="Cambria" panose="02040503050406030204" pitchFamily="18" charset="0"/>
                </a:rPr>
                <a:t>Durch EKK, </a:t>
              </a:r>
              <a:r>
                <a:rPr lang="de-DE" sz="1200" dirty="0" err="1">
                  <a:solidFill>
                    <a:schemeClr val="tx1">
                      <a:lumMod val="50000"/>
                      <a:lumOff val="50000"/>
                    </a:schemeClr>
                  </a:solidFill>
                  <a:latin typeface="Cambria" panose="02040503050406030204" pitchFamily="18" charset="0"/>
                </a:rPr>
                <a:t>Klausurenklinik</a:t>
              </a:r>
              <a:r>
                <a:rPr lang="de-DE" sz="1200" dirty="0">
                  <a:solidFill>
                    <a:schemeClr val="tx1">
                      <a:lumMod val="50000"/>
                      <a:lumOff val="50000"/>
                    </a:schemeClr>
                  </a:solidFill>
                  <a:latin typeface="Cambria" panose="02040503050406030204" pitchFamily="18" charset="0"/>
                </a:rPr>
                <a:t>, Probeexamen und Prüfungssimulation</a:t>
              </a:r>
            </a:p>
          </p:txBody>
        </p:sp>
        <p:sp>
          <p:nvSpPr>
            <p:cNvPr id="88" name="TextBox 41">
              <a:extLst>
                <a:ext uri="{FF2B5EF4-FFF2-40B4-BE49-F238E27FC236}">
                  <a16:creationId xmlns:a16="http://schemas.microsoft.com/office/drawing/2014/main" id="{A6030CCA-5F70-C949-9EDA-C42DD3AD2911}"/>
                </a:ext>
              </a:extLst>
            </p:cNvPr>
            <p:cNvSpPr txBox="1"/>
            <p:nvPr/>
          </p:nvSpPr>
          <p:spPr>
            <a:xfrm>
              <a:off x="6066458" y="2590239"/>
              <a:ext cx="2607810" cy="492443"/>
            </a:xfrm>
            <a:prstGeom prst="rect">
              <a:avLst/>
            </a:prstGeom>
            <a:noFill/>
          </p:spPr>
          <p:txBody>
            <a:bodyPr wrap="square" lIns="0" tIns="0" rIns="0" bIns="0" rtlCol="0" anchor="ctr">
              <a:spAutoFit/>
            </a:bodyPr>
            <a:lstStyle/>
            <a:p>
              <a:pPr algn="r"/>
              <a:r>
                <a:rPr lang="de-DE" sz="1600" b="1" dirty="0">
                  <a:solidFill>
                    <a:schemeClr val="accent5"/>
                  </a:solidFill>
                  <a:latin typeface="Cambria" panose="02040503050406030204" pitchFamily="18" charset="0"/>
                </a:rPr>
                <a:t>Anwendung und Erproben</a:t>
              </a:r>
            </a:p>
            <a:p>
              <a:pPr algn="r"/>
              <a:r>
                <a:rPr lang="de-DE" sz="1600" b="1" dirty="0">
                  <a:solidFill>
                    <a:schemeClr val="accent5"/>
                  </a:solidFill>
                  <a:latin typeface="Cambria" panose="02040503050406030204" pitchFamily="18" charset="0"/>
                </a:rPr>
                <a:t>des Gelernten</a:t>
              </a:r>
            </a:p>
          </p:txBody>
        </p:sp>
      </p:grpSp>
      <p:grpSp>
        <p:nvGrpSpPr>
          <p:cNvPr id="18" name="Gruppieren 17">
            <a:extLst>
              <a:ext uri="{FF2B5EF4-FFF2-40B4-BE49-F238E27FC236}">
                <a16:creationId xmlns:a16="http://schemas.microsoft.com/office/drawing/2014/main" id="{173866A7-552E-0B41-AB73-2A358D8E3F37}"/>
              </a:ext>
            </a:extLst>
          </p:cNvPr>
          <p:cNvGrpSpPr/>
          <p:nvPr/>
        </p:nvGrpSpPr>
        <p:grpSpPr>
          <a:xfrm>
            <a:off x="6104190" y="3989208"/>
            <a:ext cx="2607810" cy="906055"/>
            <a:chOff x="6066458" y="3916800"/>
            <a:chExt cx="2607810" cy="906055"/>
          </a:xfrm>
        </p:grpSpPr>
        <p:sp>
          <p:nvSpPr>
            <p:cNvPr id="93" name="Footer Text">
              <a:extLst>
                <a:ext uri="{FF2B5EF4-FFF2-40B4-BE49-F238E27FC236}">
                  <a16:creationId xmlns:a16="http://schemas.microsoft.com/office/drawing/2014/main" id="{4306164E-11FA-3C47-BC5E-084C3C5B3035}"/>
                </a:ext>
              </a:extLst>
            </p:cNvPr>
            <p:cNvSpPr txBox="1"/>
            <p:nvPr/>
          </p:nvSpPr>
          <p:spPr>
            <a:xfrm>
              <a:off x="6066458" y="4453523"/>
              <a:ext cx="2607810" cy="369332"/>
            </a:xfrm>
            <a:prstGeom prst="rect">
              <a:avLst/>
            </a:prstGeom>
            <a:noFill/>
          </p:spPr>
          <p:txBody>
            <a:bodyPr wrap="square" lIns="0" tIns="0" rIns="0" bIns="0" rtlCol="0">
              <a:spAutoFit/>
            </a:bodyPr>
            <a:lstStyle/>
            <a:p>
              <a:pPr marL="0" algn="r" defTabSz="914400" rtl="0" eaLnBrk="1" latinLnBrk="0" hangingPunct="1"/>
              <a:r>
                <a:rPr lang="de-DE" sz="1200" dirty="0">
                  <a:solidFill>
                    <a:schemeClr val="tx1">
                      <a:lumMod val="50000"/>
                      <a:lumOff val="50000"/>
                    </a:schemeClr>
                  </a:solidFill>
                  <a:latin typeface="Cambria" panose="02040503050406030204" pitchFamily="18" charset="0"/>
                </a:rPr>
                <a:t>Übersichtliches und nachvollziehbares Angebot in gleichen Zeitfenstern</a:t>
              </a:r>
            </a:p>
          </p:txBody>
        </p:sp>
        <p:sp>
          <p:nvSpPr>
            <p:cNvPr id="94" name="TextBox 41">
              <a:extLst>
                <a:ext uri="{FF2B5EF4-FFF2-40B4-BE49-F238E27FC236}">
                  <a16:creationId xmlns:a16="http://schemas.microsoft.com/office/drawing/2014/main" id="{9480523D-EE36-6145-A47D-15FBAA6037FE}"/>
                </a:ext>
              </a:extLst>
            </p:cNvPr>
            <p:cNvSpPr txBox="1"/>
            <p:nvPr/>
          </p:nvSpPr>
          <p:spPr>
            <a:xfrm>
              <a:off x="6066458" y="3916800"/>
              <a:ext cx="2607810" cy="492443"/>
            </a:xfrm>
            <a:prstGeom prst="rect">
              <a:avLst/>
            </a:prstGeom>
            <a:noFill/>
          </p:spPr>
          <p:txBody>
            <a:bodyPr wrap="square" lIns="0" tIns="0" rIns="0" bIns="0" rtlCol="0" anchor="ctr">
              <a:spAutoFit/>
            </a:bodyPr>
            <a:lstStyle/>
            <a:p>
              <a:pPr algn="r"/>
              <a:r>
                <a:rPr lang="de-DE" sz="1600" b="1" dirty="0">
                  <a:solidFill>
                    <a:schemeClr val="accent6"/>
                  </a:solidFill>
                  <a:latin typeface="Cambria" panose="02040503050406030204" pitchFamily="18" charset="0"/>
                </a:rPr>
                <a:t>Strukturierte</a:t>
              </a:r>
            </a:p>
            <a:p>
              <a:pPr algn="r"/>
              <a:r>
                <a:rPr lang="de-DE" sz="1600" b="1" dirty="0">
                  <a:solidFill>
                    <a:schemeClr val="accent6"/>
                  </a:solidFill>
                  <a:latin typeface="Cambria" panose="02040503050406030204" pitchFamily="18" charset="0"/>
                </a:rPr>
                <a:t>Basislehrveranstaltungen</a:t>
              </a:r>
            </a:p>
          </p:txBody>
        </p:sp>
      </p:grpSp>
      <p:sp>
        <p:nvSpPr>
          <p:cNvPr id="85" name="TextBox 41">
            <a:extLst>
              <a:ext uri="{FF2B5EF4-FFF2-40B4-BE49-F238E27FC236}">
                <a16:creationId xmlns:a16="http://schemas.microsoft.com/office/drawing/2014/main" id="{8E28EF88-25DC-3C47-89E1-1E339B629D72}"/>
              </a:ext>
            </a:extLst>
          </p:cNvPr>
          <p:cNvSpPr txBox="1"/>
          <p:nvPr/>
        </p:nvSpPr>
        <p:spPr>
          <a:xfrm>
            <a:off x="432000" y="4235430"/>
            <a:ext cx="2134623" cy="246221"/>
          </a:xfrm>
          <a:prstGeom prst="rect">
            <a:avLst/>
          </a:prstGeom>
          <a:noFill/>
        </p:spPr>
        <p:txBody>
          <a:bodyPr wrap="none" lIns="0" tIns="0" rIns="0" bIns="0" rtlCol="0" anchor="ctr">
            <a:spAutoFit/>
          </a:bodyPr>
          <a:lstStyle/>
          <a:p>
            <a:r>
              <a:rPr lang="de-DE" sz="1600" b="1" dirty="0">
                <a:solidFill>
                  <a:schemeClr val="accent3"/>
                </a:solidFill>
                <a:latin typeface="Cambria" panose="02040503050406030204" pitchFamily="18" charset="0"/>
              </a:rPr>
              <a:t>Individueller Lernplan</a:t>
            </a:r>
          </a:p>
        </p:txBody>
      </p:sp>
    </p:spTree>
    <p:extLst>
      <p:ext uri="{BB962C8B-B14F-4D97-AF65-F5344CB8AC3E}">
        <p14:creationId xmlns:p14="http://schemas.microsoft.com/office/powerpoint/2010/main" val="123694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52"/>
                                        </p:tgtEl>
                                        <p:attrNameLst>
                                          <p:attrName>style.visibility</p:attrName>
                                        </p:attrNameLst>
                                      </p:cBhvr>
                                      <p:to>
                                        <p:strVal val="visible"/>
                                      </p:to>
                                    </p:set>
                                    <p:anim calcmode="lin" valueType="num">
                                      <p:cBhvr>
                                        <p:cTn id="18" dur="500" fill="hold"/>
                                        <p:tgtEl>
                                          <p:spTgt spid="52"/>
                                        </p:tgtEl>
                                        <p:attrNameLst>
                                          <p:attrName>ppt_w</p:attrName>
                                        </p:attrNameLst>
                                      </p:cBhvr>
                                      <p:tavLst>
                                        <p:tav tm="0">
                                          <p:val>
                                            <p:fltVal val="0"/>
                                          </p:val>
                                        </p:tav>
                                        <p:tav tm="100000">
                                          <p:val>
                                            <p:strVal val="#ppt_w"/>
                                          </p:val>
                                        </p:tav>
                                      </p:tavLst>
                                    </p:anim>
                                    <p:anim calcmode="lin" valueType="num">
                                      <p:cBhvr>
                                        <p:cTn id="19" dur="500" fill="hold"/>
                                        <p:tgtEl>
                                          <p:spTgt spid="52"/>
                                        </p:tgtEl>
                                        <p:attrNameLst>
                                          <p:attrName>ppt_h</p:attrName>
                                        </p:attrNameLst>
                                      </p:cBhvr>
                                      <p:tavLst>
                                        <p:tav tm="0">
                                          <p:val>
                                            <p:fltVal val="0"/>
                                          </p:val>
                                        </p:tav>
                                        <p:tav tm="100000">
                                          <p:val>
                                            <p:strVal val="#ppt_h"/>
                                          </p:val>
                                        </p:tav>
                                      </p:tavLst>
                                    </p:anim>
                                    <p:animEffect transition="in" filter="fade">
                                      <p:cBhvr>
                                        <p:cTn id="20" dur="500"/>
                                        <p:tgtEl>
                                          <p:spTgt spid="52"/>
                                        </p:tgtEl>
                                      </p:cBhvr>
                                    </p:animEffect>
                                  </p:childTnLst>
                                </p:cTn>
                              </p:par>
                              <p:par>
                                <p:cTn id="21" presetID="53" presetClass="entr" presetSubtype="16"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Effect transition="in" filter="fade">
                                      <p:cBhvr>
                                        <p:cTn id="25" dur="500"/>
                                        <p:tgtEl>
                                          <p:spTgt spid="17"/>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anim calcmode="lin" valueType="num">
                                      <p:cBhvr>
                                        <p:cTn id="28" dur="500" fill="hold"/>
                                        <p:tgtEl>
                                          <p:spTgt spid="51"/>
                                        </p:tgtEl>
                                        <p:attrNameLst>
                                          <p:attrName>ppt_w</p:attrName>
                                        </p:attrNameLst>
                                      </p:cBhvr>
                                      <p:tavLst>
                                        <p:tav tm="0">
                                          <p:val>
                                            <p:fltVal val="0"/>
                                          </p:val>
                                        </p:tav>
                                        <p:tav tm="100000">
                                          <p:val>
                                            <p:strVal val="#ppt_w"/>
                                          </p:val>
                                        </p:tav>
                                      </p:tavLst>
                                    </p:anim>
                                    <p:anim calcmode="lin" valueType="num">
                                      <p:cBhvr>
                                        <p:cTn id="29" dur="500" fill="hold"/>
                                        <p:tgtEl>
                                          <p:spTgt spid="51"/>
                                        </p:tgtEl>
                                        <p:attrNameLst>
                                          <p:attrName>ppt_h</p:attrName>
                                        </p:attrNameLst>
                                      </p:cBhvr>
                                      <p:tavLst>
                                        <p:tav tm="0">
                                          <p:val>
                                            <p:fltVal val="0"/>
                                          </p:val>
                                        </p:tav>
                                        <p:tav tm="100000">
                                          <p:val>
                                            <p:strVal val="#ppt_h"/>
                                          </p:val>
                                        </p:tav>
                                      </p:tavLst>
                                    </p:anim>
                                    <p:animEffect transition="in" filter="fade">
                                      <p:cBhvr>
                                        <p:cTn id="30" dur="500"/>
                                        <p:tgtEl>
                                          <p:spTgt spid="51"/>
                                        </p:tgtEl>
                                      </p:cBhvr>
                                    </p:animEffect>
                                  </p:childTnLst>
                                </p:cTn>
                              </p:par>
                            </p:childTnLst>
                          </p:cTn>
                        </p:par>
                        <p:par>
                          <p:cTn id="31" fill="hold">
                            <p:stCondLst>
                              <p:cond delay="1000"/>
                            </p:stCondLst>
                            <p:childTnLst>
                              <p:par>
                                <p:cTn id="32" presetID="53" presetClass="entr" presetSubtype="16" fill="hold" grpId="0" nodeType="afterEffect">
                                  <p:stCondLst>
                                    <p:cond delay="0"/>
                                  </p:stCondLst>
                                  <p:childTnLst>
                                    <p:set>
                                      <p:cBhvr>
                                        <p:cTn id="33" dur="1" fill="hold">
                                          <p:stCondLst>
                                            <p:cond delay="0"/>
                                          </p:stCondLst>
                                        </p:cTn>
                                        <p:tgtEl>
                                          <p:spTgt spid="60"/>
                                        </p:tgtEl>
                                        <p:attrNameLst>
                                          <p:attrName>style.visibility</p:attrName>
                                        </p:attrNameLst>
                                      </p:cBhvr>
                                      <p:to>
                                        <p:strVal val="visible"/>
                                      </p:to>
                                    </p:set>
                                    <p:anim calcmode="lin" valueType="num">
                                      <p:cBhvr>
                                        <p:cTn id="34" dur="500" fill="hold"/>
                                        <p:tgtEl>
                                          <p:spTgt spid="60"/>
                                        </p:tgtEl>
                                        <p:attrNameLst>
                                          <p:attrName>ppt_w</p:attrName>
                                        </p:attrNameLst>
                                      </p:cBhvr>
                                      <p:tavLst>
                                        <p:tav tm="0">
                                          <p:val>
                                            <p:fltVal val="0"/>
                                          </p:val>
                                        </p:tav>
                                        <p:tav tm="100000">
                                          <p:val>
                                            <p:strVal val="#ppt_w"/>
                                          </p:val>
                                        </p:tav>
                                      </p:tavLst>
                                    </p:anim>
                                    <p:anim calcmode="lin" valueType="num">
                                      <p:cBhvr>
                                        <p:cTn id="35" dur="500" fill="hold"/>
                                        <p:tgtEl>
                                          <p:spTgt spid="60"/>
                                        </p:tgtEl>
                                        <p:attrNameLst>
                                          <p:attrName>ppt_h</p:attrName>
                                        </p:attrNameLst>
                                      </p:cBhvr>
                                      <p:tavLst>
                                        <p:tav tm="0">
                                          <p:val>
                                            <p:fltVal val="0"/>
                                          </p:val>
                                        </p:tav>
                                        <p:tav tm="100000">
                                          <p:val>
                                            <p:strVal val="#ppt_h"/>
                                          </p:val>
                                        </p:tav>
                                      </p:tavLst>
                                    </p:anim>
                                    <p:animEffect transition="in" filter="fade">
                                      <p:cBhvr>
                                        <p:cTn id="36" dur="500"/>
                                        <p:tgtEl>
                                          <p:spTgt spid="60"/>
                                        </p:tgtEl>
                                      </p:cBhvr>
                                    </p:animEffect>
                                  </p:childTnLst>
                                </p:cTn>
                              </p:par>
                              <p:par>
                                <p:cTn id="37" presetID="53" presetClass="entr" presetSubtype="16"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500" fill="hold"/>
                                        <p:tgtEl>
                                          <p:spTgt spid="18"/>
                                        </p:tgtEl>
                                        <p:attrNameLst>
                                          <p:attrName>ppt_w</p:attrName>
                                        </p:attrNameLst>
                                      </p:cBhvr>
                                      <p:tavLst>
                                        <p:tav tm="0">
                                          <p:val>
                                            <p:fltVal val="0"/>
                                          </p:val>
                                        </p:tav>
                                        <p:tav tm="100000">
                                          <p:val>
                                            <p:strVal val="#ppt_w"/>
                                          </p:val>
                                        </p:tav>
                                      </p:tavLst>
                                    </p:anim>
                                    <p:anim calcmode="lin" valueType="num">
                                      <p:cBhvr>
                                        <p:cTn id="40" dur="500" fill="hold"/>
                                        <p:tgtEl>
                                          <p:spTgt spid="18"/>
                                        </p:tgtEl>
                                        <p:attrNameLst>
                                          <p:attrName>ppt_h</p:attrName>
                                        </p:attrNameLst>
                                      </p:cBhvr>
                                      <p:tavLst>
                                        <p:tav tm="0">
                                          <p:val>
                                            <p:fltVal val="0"/>
                                          </p:val>
                                        </p:tav>
                                        <p:tav tm="100000">
                                          <p:val>
                                            <p:strVal val="#ppt_h"/>
                                          </p:val>
                                        </p:tav>
                                      </p:tavLst>
                                    </p:anim>
                                    <p:animEffect transition="in" filter="fade">
                                      <p:cBhvr>
                                        <p:cTn id="41" dur="500"/>
                                        <p:tgtEl>
                                          <p:spTgt spid="18"/>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85"/>
                                        </p:tgtEl>
                                        <p:attrNameLst>
                                          <p:attrName>style.visibility</p:attrName>
                                        </p:attrNameLst>
                                      </p:cBhvr>
                                      <p:to>
                                        <p:strVal val="visible"/>
                                      </p:to>
                                    </p:set>
                                    <p:anim calcmode="lin" valueType="num">
                                      <p:cBhvr>
                                        <p:cTn id="44" dur="500" fill="hold"/>
                                        <p:tgtEl>
                                          <p:spTgt spid="85"/>
                                        </p:tgtEl>
                                        <p:attrNameLst>
                                          <p:attrName>ppt_w</p:attrName>
                                        </p:attrNameLst>
                                      </p:cBhvr>
                                      <p:tavLst>
                                        <p:tav tm="0">
                                          <p:val>
                                            <p:fltVal val="0"/>
                                          </p:val>
                                        </p:tav>
                                        <p:tav tm="100000">
                                          <p:val>
                                            <p:strVal val="#ppt_w"/>
                                          </p:val>
                                        </p:tav>
                                      </p:tavLst>
                                    </p:anim>
                                    <p:anim calcmode="lin" valueType="num">
                                      <p:cBhvr>
                                        <p:cTn id="45" dur="500" fill="hold"/>
                                        <p:tgtEl>
                                          <p:spTgt spid="85"/>
                                        </p:tgtEl>
                                        <p:attrNameLst>
                                          <p:attrName>ppt_h</p:attrName>
                                        </p:attrNameLst>
                                      </p:cBhvr>
                                      <p:tavLst>
                                        <p:tav tm="0">
                                          <p:val>
                                            <p:fltVal val="0"/>
                                          </p:val>
                                        </p:tav>
                                        <p:tav tm="100000">
                                          <p:val>
                                            <p:strVal val="#ppt_h"/>
                                          </p:val>
                                        </p:tav>
                                      </p:tavLst>
                                    </p:anim>
                                    <p:animEffect transition="in" filter="fade">
                                      <p:cBhvr>
                                        <p:cTn id="46"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7" grpId="0" animBg="1"/>
      <p:bldP spid="60" grpId="0" animBg="1"/>
      <p:bldP spid="8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441540-BE32-46ED-8107-9F14DCF51325}"/>
              </a:ext>
            </a:extLst>
          </p:cNvPr>
          <p:cNvSpPr>
            <a:spLocks noGrp="1"/>
          </p:cNvSpPr>
          <p:nvPr>
            <p:ph type="title"/>
          </p:nvPr>
        </p:nvSpPr>
        <p:spPr/>
        <p:txBody>
          <a:bodyPr/>
          <a:lstStyle/>
          <a:p>
            <a:r>
              <a:rPr lang="de-DE" b="1" dirty="0"/>
              <a:t>Vorurteil Nr. 4</a:t>
            </a:r>
            <a:br>
              <a:rPr lang="de-DE" b="1" dirty="0"/>
            </a:br>
            <a:r>
              <a:rPr lang="de-DE" b="1" dirty="0"/>
              <a:t>Sozialrecht ist bestimmt total langweilig</a:t>
            </a:r>
          </a:p>
        </p:txBody>
      </p:sp>
      <p:pic>
        <p:nvPicPr>
          <p:cNvPr id="6" name="Inhaltsplatzhalter 5">
            <a:extLst>
              <a:ext uri="{FF2B5EF4-FFF2-40B4-BE49-F238E27FC236}">
                <a16:creationId xmlns:a16="http://schemas.microsoft.com/office/drawing/2014/main" id="{67CA0F04-1FEB-49F7-8E37-695209E8BEAD}"/>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910343" y="1971675"/>
            <a:ext cx="7199489" cy="4049713"/>
          </a:xfrm>
          <a:prstGeom prst="rect">
            <a:avLst/>
          </a:prstGeom>
        </p:spPr>
      </p:pic>
      <p:sp>
        <p:nvSpPr>
          <p:cNvPr id="4" name="Fußzeilenplatzhalter 3">
            <a:extLst>
              <a:ext uri="{FF2B5EF4-FFF2-40B4-BE49-F238E27FC236}">
                <a16:creationId xmlns:a16="http://schemas.microsoft.com/office/drawing/2014/main" id="{4EC910CB-9F78-4AF2-8492-34F134E74915}"/>
              </a:ext>
            </a:extLst>
          </p:cNvPr>
          <p:cNvSpPr>
            <a:spLocks noGrp="1"/>
          </p:cNvSpPr>
          <p:nvPr>
            <p:ph type="ftr" sz="quarter" idx="10"/>
          </p:nvPr>
        </p:nvSpPr>
        <p:spPr/>
        <p:txBody>
          <a:bodyPr/>
          <a:lstStyle/>
          <a:p>
            <a:endParaRPr lang="de-DE" dirty="0"/>
          </a:p>
        </p:txBody>
      </p:sp>
      <p:sp>
        <p:nvSpPr>
          <p:cNvPr id="5" name="Foliennummernplatzhalter 4">
            <a:extLst>
              <a:ext uri="{FF2B5EF4-FFF2-40B4-BE49-F238E27FC236}">
                <a16:creationId xmlns:a16="http://schemas.microsoft.com/office/drawing/2014/main" id="{78A39DA2-1C6E-442F-AA8A-D7689DC77D84}"/>
              </a:ext>
            </a:extLst>
          </p:cNvPr>
          <p:cNvSpPr>
            <a:spLocks noGrp="1"/>
          </p:cNvSpPr>
          <p:nvPr>
            <p:ph type="sldNum" sz="quarter" idx="11"/>
          </p:nvPr>
        </p:nvSpPr>
        <p:spPr/>
        <p:txBody>
          <a:bodyPr/>
          <a:lstStyle/>
          <a:p>
            <a:fld id="{B050D051-6634-494B-95C3-2E3BAF7D98F4}" type="slidenum">
              <a:rPr lang="de-DE" smtClean="0"/>
              <a:pPr/>
              <a:t>70</a:t>
            </a:fld>
            <a:endParaRPr lang="de-DE"/>
          </a:p>
        </p:txBody>
      </p:sp>
    </p:spTree>
    <p:extLst>
      <p:ext uri="{BB962C8B-B14F-4D97-AF65-F5344CB8AC3E}">
        <p14:creationId xmlns:p14="http://schemas.microsoft.com/office/powerpoint/2010/main" val="24331057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115226-DB07-4690-9693-C5D2C6D4E1D6}"/>
              </a:ext>
            </a:extLst>
          </p:cNvPr>
          <p:cNvSpPr>
            <a:spLocks noGrp="1"/>
          </p:cNvSpPr>
          <p:nvPr>
            <p:ph type="title"/>
          </p:nvPr>
        </p:nvSpPr>
        <p:spPr>
          <a:xfrm>
            <a:off x="179512" y="271459"/>
            <a:ext cx="8949680" cy="731517"/>
          </a:xfrm>
        </p:spPr>
        <p:txBody>
          <a:bodyPr/>
          <a:lstStyle/>
          <a:p>
            <a:r>
              <a:rPr lang="de-DE" sz="3200" b="1" dirty="0"/>
              <a:t>Sozialrecht ist von hoher politischer Brisanz</a:t>
            </a:r>
          </a:p>
        </p:txBody>
      </p:sp>
      <p:pic>
        <p:nvPicPr>
          <p:cNvPr id="6" name="Inhaltsplatzhalter 5">
            <a:extLst>
              <a:ext uri="{FF2B5EF4-FFF2-40B4-BE49-F238E27FC236}">
                <a16:creationId xmlns:a16="http://schemas.microsoft.com/office/drawing/2014/main" id="{6C9430A1-AFEC-41D3-BD9D-4661D82F6C72}"/>
              </a:ext>
            </a:extLst>
          </p:cNvPr>
          <p:cNvPicPr>
            <a:picLocks noGrp="1" noChangeAspect="1"/>
          </p:cNvPicPr>
          <p:nvPr>
            <p:ph idx="1"/>
          </p:nvPr>
        </p:nvPicPr>
        <p:blipFill>
          <a:blip r:embed="rId2"/>
          <a:stretch>
            <a:fillRect/>
          </a:stretch>
        </p:blipFill>
        <p:spPr>
          <a:xfrm>
            <a:off x="7003657" y="1224751"/>
            <a:ext cx="1756298" cy="1858617"/>
          </a:xfrm>
          <a:prstGeom prst="rect">
            <a:avLst/>
          </a:prstGeom>
        </p:spPr>
      </p:pic>
      <p:sp>
        <p:nvSpPr>
          <p:cNvPr id="4" name="Fußzeilenplatzhalter 3">
            <a:extLst>
              <a:ext uri="{FF2B5EF4-FFF2-40B4-BE49-F238E27FC236}">
                <a16:creationId xmlns:a16="http://schemas.microsoft.com/office/drawing/2014/main" id="{037B458A-8419-4138-B48A-782812A84B77}"/>
              </a:ext>
            </a:extLst>
          </p:cNvPr>
          <p:cNvSpPr>
            <a:spLocks noGrp="1"/>
          </p:cNvSpPr>
          <p:nvPr>
            <p:ph type="ftr" sz="quarter" idx="10"/>
          </p:nvPr>
        </p:nvSpPr>
        <p:spPr/>
        <p:txBody>
          <a:bodyPr/>
          <a:lstStyle/>
          <a:p>
            <a:endParaRPr lang="de-DE" dirty="0"/>
          </a:p>
        </p:txBody>
      </p:sp>
      <p:sp>
        <p:nvSpPr>
          <p:cNvPr id="5" name="Foliennummernplatzhalter 4">
            <a:extLst>
              <a:ext uri="{FF2B5EF4-FFF2-40B4-BE49-F238E27FC236}">
                <a16:creationId xmlns:a16="http://schemas.microsoft.com/office/drawing/2014/main" id="{DFE65254-A6C8-49F0-82FC-CCE0FEA423B5}"/>
              </a:ext>
            </a:extLst>
          </p:cNvPr>
          <p:cNvSpPr>
            <a:spLocks noGrp="1"/>
          </p:cNvSpPr>
          <p:nvPr>
            <p:ph type="sldNum" sz="quarter" idx="11"/>
          </p:nvPr>
        </p:nvSpPr>
        <p:spPr/>
        <p:txBody>
          <a:bodyPr/>
          <a:lstStyle/>
          <a:p>
            <a:fld id="{B050D051-6634-494B-95C3-2E3BAF7D98F4}" type="slidenum">
              <a:rPr lang="de-DE" smtClean="0"/>
              <a:pPr/>
              <a:t>71</a:t>
            </a:fld>
            <a:endParaRPr lang="de-DE"/>
          </a:p>
        </p:txBody>
      </p:sp>
      <p:pic>
        <p:nvPicPr>
          <p:cNvPr id="7" name="Grafik 6">
            <a:extLst>
              <a:ext uri="{FF2B5EF4-FFF2-40B4-BE49-F238E27FC236}">
                <a16:creationId xmlns:a16="http://schemas.microsoft.com/office/drawing/2014/main" id="{209EC82C-7846-44B6-BEF1-3D34CD1407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5262" y="1423985"/>
            <a:ext cx="3384376" cy="2401095"/>
          </a:xfrm>
          <a:prstGeom prst="rect">
            <a:avLst/>
          </a:prstGeom>
        </p:spPr>
      </p:pic>
      <p:pic>
        <p:nvPicPr>
          <p:cNvPr id="9" name="Grafik 8">
            <a:extLst>
              <a:ext uri="{FF2B5EF4-FFF2-40B4-BE49-F238E27FC236}">
                <a16:creationId xmlns:a16="http://schemas.microsoft.com/office/drawing/2014/main" id="{818250AC-1B6C-4CB4-A804-ADF757FF3CB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9713" y="2903008"/>
            <a:ext cx="2654610" cy="1680369"/>
          </a:xfrm>
          <a:prstGeom prst="rect">
            <a:avLst/>
          </a:prstGeom>
        </p:spPr>
      </p:pic>
      <p:pic>
        <p:nvPicPr>
          <p:cNvPr id="3" name="Grafik 2">
            <a:extLst>
              <a:ext uri="{FF2B5EF4-FFF2-40B4-BE49-F238E27FC236}">
                <a16:creationId xmlns:a16="http://schemas.microsoft.com/office/drawing/2014/main" id="{2BD8F53D-3CDC-5A06-B3C6-872CDB5FA1DD}"/>
              </a:ext>
            </a:extLst>
          </p:cNvPr>
          <p:cNvPicPr>
            <a:picLocks noChangeAspect="1"/>
          </p:cNvPicPr>
          <p:nvPr/>
        </p:nvPicPr>
        <p:blipFill>
          <a:blip r:embed="rId5"/>
          <a:stretch>
            <a:fillRect/>
          </a:stretch>
        </p:blipFill>
        <p:spPr>
          <a:xfrm>
            <a:off x="3626210" y="2805435"/>
            <a:ext cx="3395709" cy="2039289"/>
          </a:xfrm>
          <a:prstGeom prst="rect">
            <a:avLst/>
          </a:prstGeom>
        </p:spPr>
      </p:pic>
      <p:pic>
        <p:nvPicPr>
          <p:cNvPr id="11" name="Grafik 10">
            <a:extLst>
              <a:ext uri="{FF2B5EF4-FFF2-40B4-BE49-F238E27FC236}">
                <a16:creationId xmlns:a16="http://schemas.microsoft.com/office/drawing/2014/main" id="{96BAAE77-46E5-694E-E8A0-25C4E478A6E0}"/>
              </a:ext>
            </a:extLst>
          </p:cNvPr>
          <p:cNvPicPr>
            <a:picLocks noChangeAspect="1"/>
          </p:cNvPicPr>
          <p:nvPr/>
        </p:nvPicPr>
        <p:blipFill>
          <a:blip r:embed="rId6"/>
          <a:stretch>
            <a:fillRect/>
          </a:stretch>
        </p:blipFill>
        <p:spPr>
          <a:xfrm>
            <a:off x="4119052" y="1173659"/>
            <a:ext cx="2847975" cy="1641302"/>
          </a:xfrm>
          <a:prstGeom prst="rect">
            <a:avLst/>
          </a:prstGeom>
        </p:spPr>
      </p:pic>
      <p:pic>
        <p:nvPicPr>
          <p:cNvPr id="12" name="Grafik 11">
            <a:extLst>
              <a:ext uri="{FF2B5EF4-FFF2-40B4-BE49-F238E27FC236}">
                <a16:creationId xmlns:a16="http://schemas.microsoft.com/office/drawing/2014/main" id="{41743E8F-5356-061A-71C4-93E0D1B7969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87625" y="4365104"/>
            <a:ext cx="3888432" cy="2216354"/>
          </a:xfrm>
          <a:prstGeom prst="rect">
            <a:avLst/>
          </a:prstGeom>
        </p:spPr>
      </p:pic>
      <p:pic>
        <p:nvPicPr>
          <p:cNvPr id="8" name="Grafik 7">
            <a:extLst>
              <a:ext uri="{FF2B5EF4-FFF2-40B4-BE49-F238E27FC236}">
                <a16:creationId xmlns:a16="http://schemas.microsoft.com/office/drawing/2014/main" id="{90FEE5D7-2CAA-562C-2C20-7AA95624C50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896035" y="4676697"/>
            <a:ext cx="3456384" cy="1900318"/>
          </a:xfrm>
          <a:prstGeom prst="rect">
            <a:avLst/>
          </a:prstGeom>
        </p:spPr>
      </p:pic>
      <p:pic>
        <p:nvPicPr>
          <p:cNvPr id="10" name="Grafik 9">
            <a:extLst>
              <a:ext uri="{FF2B5EF4-FFF2-40B4-BE49-F238E27FC236}">
                <a16:creationId xmlns:a16="http://schemas.microsoft.com/office/drawing/2014/main" id="{AC3DC6A0-E842-5EB5-4E3D-C3C43334D8F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79512" y="4640659"/>
            <a:ext cx="2627784" cy="1421183"/>
          </a:xfrm>
          <a:prstGeom prst="rect">
            <a:avLst/>
          </a:prstGeom>
        </p:spPr>
      </p:pic>
      <p:pic>
        <p:nvPicPr>
          <p:cNvPr id="13" name="Grafik 12">
            <a:extLst>
              <a:ext uri="{FF2B5EF4-FFF2-40B4-BE49-F238E27FC236}">
                <a16:creationId xmlns:a16="http://schemas.microsoft.com/office/drawing/2014/main" id="{683B0A02-A43F-897E-7E28-B152837C0ED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288504" y="3114715"/>
            <a:ext cx="2692110" cy="1824838"/>
          </a:xfrm>
          <a:prstGeom prst="rect">
            <a:avLst/>
          </a:prstGeom>
        </p:spPr>
      </p:pic>
    </p:spTree>
    <p:extLst>
      <p:ext uri="{BB962C8B-B14F-4D97-AF65-F5344CB8AC3E}">
        <p14:creationId xmlns:p14="http://schemas.microsoft.com/office/powerpoint/2010/main" val="2527516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240BF5-F485-4157-91C7-0B9E725CB852}"/>
              </a:ext>
            </a:extLst>
          </p:cNvPr>
          <p:cNvSpPr>
            <a:spLocks noGrp="1"/>
          </p:cNvSpPr>
          <p:nvPr>
            <p:ph type="title"/>
          </p:nvPr>
        </p:nvSpPr>
        <p:spPr/>
        <p:txBody>
          <a:bodyPr/>
          <a:lstStyle/>
          <a:p>
            <a:r>
              <a:rPr lang="de-DE" b="1" dirty="0"/>
              <a:t>Sozialrecht bietet interessante Schnittstellen</a:t>
            </a:r>
          </a:p>
        </p:txBody>
      </p:sp>
      <p:sp>
        <p:nvSpPr>
          <p:cNvPr id="3" name="Textplatzhalter 2">
            <a:extLst>
              <a:ext uri="{FF2B5EF4-FFF2-40B4-BE49-F238E27FC236}">
                <a16:creationId xmlns:a16="http://schemas.microsoft.com/office/drawing/2014/main" id="{F44F85BB-7CCC-4A0A-9DC8-F8050939803E}"/>
              </a:ext>
            </a:extLst>
          </p:cNvPr>
          <p:cNvSpPr>
            <a:spLocks noGrp="1"/>
          </p:cNvSpPr>
          <p:nvPr>
            <p:ph type="body" idx="1"/>
          </p:nvPr>
        </p:nvSpPr>
        <p:spPr/>
        <p:txBody>
          <a:bodyPr/>
          <a:lstStyle/>
          <a:p>
            <a:r>
              <a:rPr lang="de-DE" dirty="0"/>
              <a:t>	</a:t>
            </a:r>
            <a:r>
              <a:rPr lang="de-DE" sz="2800" dirty="0"/>
              <a:t>Medizinrecht</a:t>
            </a:r>
          </a:p>
        </p:txBody>
      </p:sp>
      <p:pic>
        <p:nvPicPr>
          <p:cNvPr id="9" name="Inhaltsplatzhalter 8">
            <a:extLst>
              <a:ext uri="{FF2B5EF4-FFF2-40B4-BE49-F238E27FC236}">
                <a16:creationId xmlns:a16="http://schemas.microsoft.com/office/drawing/2014/main" id="{2A125761-04B2-48AF-BCCB-DBE8658596FA}"/>
              </a:ext>
            </a:extLst>
          </p:cNvPr>
          <p:cNvPicPr>
            <a:picLocks noGrp="1" noChangeAspect="1"/>
          </p:cNvPicPr>
          <p:nvPr>
            <p:ph sz="half" idx="2"/>
          </p:nvPr>
        </p:nvPicPr>
        <p:blipFill>
          <a:blip r:embed="rId2"/>
          <a:stretch>
            <a:fillRect/>
          </a:stretch>
        </p:blipFill>
        <p:spPr>
          <a:xfrm>
            <a:off x="755576" y="2636912"/>
            <a:ext cx="3456384" cy="2676485"/>
          </a:xfrm>
          <a:prstGeom prst="rect">
            <a:avLst/>
          </a:prstGeom>
        </p:spPr>
      </p:pic>
      <p:sp>
        <p:nvSpPr>
          <p:cNvPr id="5" name="Textplatzhalter 4">
            <a:extLst>
              <a:ext uri="{FF2B5EF4-FFF2-40B4-BE49-F238E27FC236}">
                <a16:creationId xmlns:a16="http://schemas.microsoft.com/office/drawing/2014/main" id="{20D4EEFA-6C37-423F-AFF6-A213B1CF8716}"/>
              </a:ext>
            </a:extLst>
          </p:cNvPr>
          <p:cNvSpPr>
            <a:spLocks noGrp="1"/>
          </p:cNvSpPr>
          <p:nvPr>
            <p:ph type="body" sz="quarter" idx="3"/>
          </p:nvPr>
        </p:nvSpPr>
        <p:spPr/>
        <p:txBody>
          <a:bodyPr/>
          <a:lstStyle/>
          <a:p>
            <a:r>
              <a:rPr lang="de-DE" sz="2800" dirty="0"/>
              <a:t>Wirtschaftsrecht</a:t>
            </a:r>
          </a:p>
        </p:txBody>
      </p:sp>
      <p:pic>
        <p:nvPicPr>
          <p:cNvPr id="11" name="Inhaltsplatzhalter 10">
            <a:extLst>
              <a:ext uri="{FF2B5EF4-FFF2-40B4-BE49-F238E27FC236}">
                <a16:creationId xmlns:a16="http://schemas.microsoft.com/office/drawing/2014/main" id="{C444F16D-16FB-4B37-8F11-0E2DE6D4BA4A}"/>
              </a:ext>
            </a:extLst>
          </p:cNvPr>
          <p:cNvPicPr>
            <a:picLocks noGrp="1" noChangeAspect="1"/>
          </p:cNvPicPr>
          <p:nvPr>
            <p:ph sz="quarter" idx="4"/>
          </p:nvPr>
        </p:nvPicPr>
        <p:blipFill>
          <a:blip r:embed="rId3" cstate="email">
            <a:extLst>
              <a:ext uri="{28A0092B-C50C-407E-A947-70E740481C1C}">
                <a14:useLocalDpi xmlns:a14="http://schemas.microsoft.com/office/drawing/2010/main"/>
              </a:ext>
            </a:extLst>
          </a:blip>
          <a:stretch>
            <a:fillRect/>
          </a:stretch>
        </p:blipFill>
        <p:spPr>
          <a:xfrm>
            <a:off x="4645025" y="2636912"/>
            <a:ext cx="4041775" cy="2650356"/>
          </a:xfrm>
          <a:prstGeom prst="rect">
            <a:avLst/>
          </a:prstGeom>
        </p:spPr>
      </p:pic>
      <p:sp>
        <p:nvSpPr>
          <p:cNvPr id="7" name="Fußzeilenplatzhalter 6">
            <a:extLst>
              <a:ext uri="{FF2B5EF4-FFF2-40B4-BE49-F238E27FC236}">
                <a16:creationId xmlns:a16="http://schemas.microsoft.com/office/drawing/2014/main" id="{A44D11F5-F05D-4E38-9315-1EB5C8389B26}"/>
              </a:ext>
            </a:extLst>
          </p:cNvPr>
          <p:cNvSpPr>
            <a:spLocks noGrp="1"/>
          </p:cNvSpPr>
          <p:nvPr>
            <p:ph type="ftr" sz="quarter" idx="10"/>
          </p:nvPr>
        </p:nvSpPr>
        <p:spPr/>
        <p:txBody>
          <a:bodyPr/>
          <a:lstStyle/>
          <a:p>
            <a:endParaRPr lang="de-DE" dirty="0"/>
          </a:p>
        </p:txBody>
      </p:sp>
      <p:sp>
        <p:nvSpPr>
          <p:cNvPr id="8" name="Foliennummernplatzhalter 7">
            <a:extLst>
              <a:ext uri="{FF2B5EF4-FFF2-40B4-BE49-F238E27FC236}">
                <a16:creationId xmlns:a16="http://schemas.microsoft.com/office/drawing/2014/main" id="{79E8B057-4180-474C-B980-190A6391FF99}"/>
              </a:ext>
            </a:extLst>
          </p:cNvPr>
          <p:cNvSpPr>
            <a:spLocks noGrp="1"/>
          </p:cNvSpPr>
          <p:nvPr>
            <p:ph type="sldNum" sz="quarter" idx="11"/>
          </p:nvPr>
        </p:nvSpPr>
        <p:spPr/>
        <p:txBody>
          <a:bodyPr/>
          <a:lstStyle/>
          <a:p>
            <a:fld id="{3E67D70C-8C6A-4C80-836F-FE908F64778D}" type="slidenum">
              <a:rPr lang="de-DE" smtClean="0"/>
              <a:pPr/>
              <a:t>72</a:t>
            </a:fld>
            <a:endParaRPr lang="de-DE"/>
          </a:p>
        </p:txBody>
      </p:sp>
    </p:spTree>
    <p:extLst>
      <p:ext uri="{BB962C8B-B14F-4D97-AF65-F5344CB8AC3E}">
        <p14:creationId xmlns:p14="http://schemas.microsoft.com/office/powerpoint/2010/main" val="216598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A2BC25-77EE-4919-B0ED-1398B639CC08}"/>
              </a:ext>
            </a:extLst>
          </p:cNvPr>
          <p:cNvSpPr>
            <a:spLocks noGrp="1"/>
          </p:cNvSpPr>
          <p:nvPr>
            <p:ph type="title"/>
          </p:nvPr>
        </p:nvSpPr>
        <p:spPr/>
        <p:txBody>
          <a:bodyPr/>
          <a:lstStyle/>
          <a:p>
            <a:r>
              <a:rPr lang="de-DE" dirty="0"/>
              <a:t>Sozialrecht bietet interessante Schnittstellen</a:t>
            </a:r>
          </a:p>
        </p:txBody>
      </p:sp>
      <p:sp>
        <p:nvSpPr>
          <p:cNvPr id="3" name="Textplatzhalter 2">
            <a:extLst>
              <a:ext uri="{FF2B5EF4-FFF2-40B4-BE49-F238E27FC236}">
                <a16:creationId xmlns:a16="http://schemas.microsoft.com/office/drawing/2014/main" id="{564A38A7-82F5-4A8B-AB28-548AF66B5A86}"/>
              </a:ext>
            </a:extLst>
          </p:cNvPr>
          <p:cNvSpPr>
            <a:spLocks noGrp="1"/>
          </p:cNvSpPr>
          <p:nvPr>
            <p:ph type="body" idx="1"/>
          </p:nvPr>
        </p:nvSpPr>
        <p:spPr/>
        <p:txBody>
          <a:bodyPr/>
          <a:lstStyle/>
          <a:p>
            <a:r>
              <a:rPr lang="de-DE" sz="2800" dirty="0"/>
              <a:t>Staatsrecht</a:t>
            </a:r>
          </a:p>
        </p:txBody>
      </p:sp>
      <p:sp>
        <p:nvSpPr>
          <p:cNvPr id="5" name="Textplatzhalter 4">
            <a:extLst>
              <a:ext uri="{FF2B5EF4-FFF2-40B4-BE49-F238E27FC236}">
                <a16:creationId xmlns:a16="http://schemas.microsoft.com/office/drawing/2014/main" id="{2E903900-56BE-4FE4-A674-C41AA32CD5BA}"/>
              </a:ext>
            </a:extLst>
          </p:cNvPr>
          <p:cNvSpPr>
            <a:spLocks noGrp="1"/>
          </p:cNvSpPr>
          <p:nvPr>
            <p:ph type="body" sz="quarter" idx="3"/>
          </p:nvPr>
        </p:nvSpPr>
        <p:spPr/>
        <p:txBody>
          <a:bodyPr/>
          <a:lstStyle/>
          <a:p>
            <a:r>
              <a:rPr lang="de-DE" sz="2800" dirty="0"/>
              <a:t>Arbeitsrecht</a:t>
            </a:r>
          </a:p>
        </p:txBody>
      </p:sp>
      <p:sp>
        <p:nvSpPr>
          <p:cNvPr id="7" name="Fußzeilenplatzhalter 6">
            <a:extLst>
              <a:ext uri="{FF2B5EF4-FFF2-40B4-BE49-F238E27FC236}">
                <a16:creationId xmlns:a16="http://schemas.microsoft.com/office/drawing/2014/main" id="{8F4C0A51-D76A-4620-A32D-43987561BBD5}"/>
              </a:ext>
            </a:extLst>
          </p:cNvPr>
          <p:cNvSpPr>
            <a:spLocks noGrp="1"/>
          </p:cNvSpPr>
          <p:nvPr>
            <p:ph type="ftr" sz="quarter" idx="10"/>
          </p:nvPr>
        </p:nvSpPr>
        <p:spPr/>
        <p:txBody>
          <a:bodyPr/>
          <a:lstStyle/>
          <a:p>
            <a:endParaRPr lang="de-DE" dirty="0"/>
          </a:p>
        </p:txBody>
      </p:sp>
      <p:sp>
        <p:nvSpPr>
          <p:cNvPr id="8" name="Foliennummernplatzhalter 7">
            <a:extLst>
              <a:ext uri="{FF2B5EF4-FFF2-40B4-BE49-F238E27FC236}">
                <a16:creationId xmlns:a16="http://schemas.microsoft.com/office/drawing/2014/main" id="{179F055E-8A1A-44FA-9300-30F57E3CFB65}"/>
              </a:ext>
            </a:extLst>
          </p:cNvPr>
          <p:cNvSpPr>
            <a:spLocks noGrp="1"/>
          </p:cNvSpPr>
          <p:nvPr>
            <p:ph type="sldNum" sz="quarter" idx="11"/>
          </p:nvPr>
        </p:nvSpPr>
        <p:spPr/>
        <p:txBody>
          <a:bodyPr/>
          <a:lstStyle/>
          <a:p>
            <a:fld id="{3E67D70C-8C6A-4C80-836F-FE908F64778D}" type="slidenum">
              <a:rPr lang="de-DE" smtClean="0"/>
              <a:pPr/>
              <a:t>73</a:t>
            </a:fld>
            <a:endParaRPr lang="de-DE"/>
          </a:p>
        </p:txBody>
      </p:sp>
      <p:pic>
        <p:nvPicPr>
          <p:cNvPr id="13" name="Inhaltsplatzhalter 12">
            <a:extLst>
              <a:ext uri="{FF2B5EF4-FFF2-40B4-BE49-F238E27FC236}">
                <a16:creationId xmlns:a16="http://schemas.microsoft.com/office/drawing/2014/main" id="{8509859F-6BBA-4AA4-9886-1081F6396849}"/>
              </a:ext>
            </a:extLst>
          </p:cNvPr>
          <p:cNvPicPr>
            <a:picLocks noGrp="1" noChangeAspect="1"/>
          </p:cNvPicPr>
          <p:nvPr>
            <p:ph sz="quarter" idx="4"/>
          </p:nvPr>
        </p:nvPicPr>
        <p:blipFill>
          <a:blip r:embed="rId2" cstate="email">
            <a:extLst>
              <a:ext uri="{28A0092B-C50C-407E-A947-70E740481C1C}">
                <a14:useLocalDpi xmlns:a14="http://schemas.microsoft.com/office/drawing/2010/main"/>
              </a:ext>
            </a:extLst>
          </a:blip>
          <a:stretch>
            <a:fillRect/>
          </a:stretch>
        </p:blipFill>
        <p:spPr>
          <a:xfrm>
            <a:off x="4645025" y="2924943"/>
            <a:ext cx="4041775" cy="2361877"/>
          </a:xfrm>
          <a:prstGeom prst="rect">
            <a:avLst/>
          </a:prstGeom>
        </p:spPr>
      </p:pic>
      <p:pic>
        <p:nvPicPr>
          <p:cNvPr id="10" name="Inhaltsplatzhalter 9">
            <a:extLst>
              <a:ext uri="{FF2B5EF4-FFF2-40B4-BE49-F238E27FC236}">
                <a16:creationId xmlns:a16="http://schemas.microsoft.com/office/drawing/2014/main" id="{0B5C2FE0-4971-4669-B8D6-C06887A5278A}"/>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457200" y="3014216"/>
            <a:ext cx="4040188" cy="2272605"/>
          </a:xfrm>
          <a:prstGeom prst="rect">
            <a:avLst/>
          </a:prstGeom>
        </p:spPr>
      </p:pic>
    </p:spTree>
    <p:extLst>
      <p:ext uri="{BB962C8B-B14F-4D97-AF65-F5344CB8AC3E}">
        <p14:creationId xmlns:p14="http://schemas.microsoft.com/office/powerpoint/2010/main" val="247223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D42060-D45D-47FF-BC8D-244285D69324}"/>
              </a:ext>
            </a:extLst>
          </p:cNvPr>
          <p:cNvSpPr>
            <a:spLocks noGrp="1"/>
          </p:cNvSpPr>
          <p:nvPr>
            <p:ph type="title"/>
          </p:nvPr>
        </p:nvSpPr>
        <p:spPr/>
        <p:txBody>
          <a:bodyPr/>
          <a:lstStyle/>
          <a:p>
            <a:r>
              <a:rPr lang="de-DE" b="1" dirty="0"/>
              <a:t>Und bietet interessante Jobmöglichkeiten in Justiz, Verwaltung und Privatwirtschaft</a:t>
            </a:r>
          </a:p>
        </p:txBody>
      </p:sp>
      <p:pic>
        <p:nvPicPr>
          <p:cNvPr id="6" name="Inhaltsplatzhalter 5">
            <a:extLst>
              <a:ext uri="{FF2B5EF4-FFF2-40B4-BE49-F238E27FC236}">
                <a16:creationId xmlns:a16="http://schemas.microsoft.com/office/drawing/2014/main" id="{E7AE6391-04C1-4023-9E63-6A67CB27A06A}"/>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12279" y="1417638"/>
            <a:ext cx="3959721" cy="2515418"/>
          </a:xfrm>
          <a:prstGeom prst="rect">
            <a:avLst/>
          </a:prstGeom>
        </p:spPr>
      </p:pic>
      <p:sp>
        <p:nvSpPr>
          <p:cNvPr id="4" name="Fußzeilenplatzhalter 3">
            <a:extLst>
              <a:ext uri="{FF2B5EF4-FFF2-40B4-BE49-F238E27FC236}">
                <a16:creationId xmlns:a16="http://schemas.microsoft.com/office/drawing/2014/main" id="{57B211F6-CEDF-4EB5-9EBD-F698B512F4D7}"/>
              </a:ext>
            </a:extLst>
          </p:cNvPr>
          <p:cNvSpPr>
            <a:spLocks noGrp="1"/>
          </p:cNvSpPr>
          <p:nvPr>
            <p:ph type="ftr" sz="quarter" idx="10"/>
          </p:nvPr>
        </p:nvSpPr>
        <p:spPr/>
        <p:txBody>
          <a:bodyPr/>
          <a:lstStyle/>
          <a:p>
            <a:r>
              <a:rPr lang="de-DE" dirty="0"/>
              <a:t>Dr</a:t>
            </a:r>
          </a:p>
        </p:txBody>
      </p:sp>
      <p:sp>
        <p:nvSpPr>
          <p:cNvPr id="5" name="Foliennummernplatzhalter 4">
            <a:extLst>
              <a:ext uri="{FF2B5EF4-FFF2-40B4-BE49-F238E27FC236}">
                <a16:creationId xmlns:a16="http://schemas.microsoft.com/office/drawing/2014/main" id="{CCC8D5FF-E152-4545-BD70-ADE25B2212AF}"/>
              </a:ext>
            </a:extLst>
          </p:cNvPr>
          <p:cNvSpPr>
            <a:spLocks noGrp="1"/>
          </p:cNvSpPr>
          <p:nvPr>
            <p:ph type="sldNum" sz="quarter" idx="11"/>
          </p:nvPr>
        </p:nvSpPr>
        <p:spPr/>
        <p:txBody>
          <a:bodyPr/>
          <a:lstStyle/>
          <a:p>
            <a:fld id="{B050D051-6634-494B-95C3-2E3BAF7D98F4}" type="slidenum">
              <a:rPr lang="de-DE" smtClean="0"/>
              <a:pPr/>
              <a:t>74</a:t>
            </a:fld>
            <a:endParaRPr lang="de-DE"/>
          </a:p>
        </p:txBody>
      </p:sp>
      <p:pic>
        <p:nvPicPr>
          <p:cNvPr id="7" name="Grafik 6">
            <a:extLst>
              <a:ext uri="{FF2B5EF4-FFF2-40B4-BE49-F238E27FC236}">
                <a16:creationId xmlns:a16="http://schemas.microsoft.com/office/drawing/2014/main" id="{E77D841F-CD6C-4607-88F9-9E815F23B94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040" y="1417638"/>
            <a:ext cx="4067944" cy="2731442"/>
          </a:xfrm>
          <a:prstGeom prst="rect">
            <a:avLst/>
          </a:prstGeom>
        </p:spPr>
      </p:pic>
      <p:pic>
        <p:nvPicPr>
          <p:cNvPr id="10" name="Grafik 9">
            <a:extLst>
              <a:ext uri="{FF2B5EF4-FFF2-40B4-BE49-F238E27FC236}">
                <a16:creationId xmlns:a16="http://schemas.microsoft.com/office/drawing/2014/main" id="{4D9201A5-0AEB-4CEC-9D83-C1F3FDC5213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65389" y="4359895"/>
            <a:ext cx="2420888" cy="2348880"/>
          </a:xfrm>
          <a:prstGeom prst="rect">
            <a:avLst/>
          </a:prstGeom>
        </p:spPr>
      </p:pic>
      <p:pic>
        <p:nvPicPr>
          <p:cNvPr id="12" name="Grafik 11">
            <a:extLst>
              <a:ext uri="{FF2B5EF4-FFF2-40B4-BE49-F238E27FC236}">
                <a16:creationId xmlns:a16="http://schemas.microsoft.com/office/drawing/2014/main" id="{72A0045D-0353-4C9A-BFC3-5C53798FD4B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98295" y="4373956"/>
            <a:ext cx="2665283" cy="2348880"/>
          </a:xfrm>
          <a:prstGeom prst="rect">
            <a:avLst/>
          </a:prstGeom>
        </p:spPr>
      </p:pic>
      <p:pic>
        <p:nvPicPr>
          <p:cNvPr id="14" name="Grafik 13">
            <a:extLst>
              <a:ext uri="{FF2B5EF4-FFF2-40B4-BE49-F238E27FC236}">
                <a16:creationId xmlns:a16="http://schemas.microsoft.com/office/drawing/2014/main" id="{363D4BA3-AB99-93D5-DF9A-940949B577D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2099" y="4211942"/>
            <a:ext cx="3661829" cy="2348880"/>
          </a:xfrm>
          <a:prstGeom prst="rect">
            <a:avLst/>
          </a:prstGeom>
        </p:spPr>
      </p:pic>
    </p:spTree>
    <p:extLst>
      <p:ext uri="{BB962C8B-B14F-4D97-AF65-F5344CB8AC3E}">
        <p14:creationId xmlns:p14="http://schemas.microsoft.com/office/powerpoint/2010/main" val="228220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723FD74-72A4-4802-9645-431E6A71D5BF}"/>
              </a:ext>
            </a:extLst>
          </p:cNvPr>
          <p:cNvSpPr>
            <a:spLocks noGrp="1"/>
          </p:cNvSpPr>
          <p:nvPr>
            <p:ph type="title"/>
          </p:nvPr>
        </p:nvSpPr>
        <p:spPr>
          <a:xfrm>
            <a:off x="457200" y="0"/>
            <a:ext cx="8229600" cy="836611"/>
          </a:xfrm>
        </p:spPr>
        <p:txBody>
          <a:bodyPr/>
          <a:lstStyle/>
          <a:p>
            <a:r>
              <a:rPr lang="de-DE" sz="3600" dirty="0"/>
              <a:t>Fachausbildung Sozialrecht</a:t>
            </a:r>
          </a:p>
        </p:txBody>
      </p:sp>
      <p:sp>
        <p:nvSpPr>
          <p:cNvPr id="5" name="Inhaltsplatzhalter 4">
            <a:extLst>
              <a:ext uri="{FF2B5EF4-FFF2-40B4-BE49-F238E27FC236}">
                <a16:creationId xmlns:a16="http://schemas.microsoft.com/office/drawing/2014/main" id="{52A41BDB-70AB-4DED-B011-3A302DE07C23}"/>
              </a:ext>
            </a:extLst>
          </p:cNvPr>
          <p:cNvSpPr>
            <a:spLocks noGrp="1"/>
          </p:cNvSpPr>
          <p:nvPr>
            <p:ph idx="1"/>
          </p:nvPr>
        </p:nvSpPr>
        <p:spPr>
          <a:xfrm>
            <a:off x="395288" y="764705"/>
            <a:ext cx="8229600" cy="5467820"/>
          </a:xfrm>
        </p:spPr>
        <p:txBody>
          <a:bodyPr/>
          <a:lstStyle/>
          <a:p>
            <a:r>
              <a:rPr lang="de-DE" sz="2400" b="1" dirty="0"/>
              <a:t>VL Sozialrecht I </a:t>
            </a:r>
            <a:r>
              <a:rPr lang="de-DE" sz="2400" dirty="0"/>
              <a:t>				</a:t>
            </a:r>
            <a:r>
              <a:rPr lang="de-DE" sz="2400" dirty="0">
                <a:solidFill>
                  <a:srgbClr val="007A37"/>
                </a:solidFill>
              </a:rPr>
              <a:t>immer im </a:t>
            </a:r>
            <a:r>
              <a:rPr lang="de-DE" sz="2400" b="1" dirty="0">
                <a:solidFill>
                  <a:srgbClr val="007A37"/>
                </a:solidFill>
              </a:rPr>
              <a:t>Wise</a:t>
            </a:r>
          </a:p>
          <a:p>
            <a:pPr marL="400050" lvl="1" indent="0">
              <a:buNone/>
            </a:pPr>
            <a:r>
              <a:rPr lang="de-DE" sz="1600" dirty="0"/>
              <a:t>Einführung, Allgemeine Lehren, Grundlagen des Sozialversicherungsrechts, Gesetzliche Unfall­versicherung, </a:t>
            </a:r>
          </a:p>
          <a:p>
            <a:pPr marL="400050" lvl="1" indent="0">
              <a:buNone/>
            </a:pPr>
            <a:r>
              <a:rPr lang="de-DE" sz="1600" dirty="0"/>
              <a:t>- SGB I, IV und VII</a:t>
            </a:r>
            <a:endParaRPr lang="de-DE" sz="1600" b="1" dirty="0">
              <a:solidFill>
                <a:srgbClr val="007A37"/>
              </a:solidFill>
            </a:endParaRPr>
          </a:p>
          <a:p>
            <a:r>
              <a:rPr lang="de-DE" sz="2400" b="1" dirty="0"/>
              <a:t>VL Sozialrecht II </a:t>
            </a:r>
            <a:r>
              <a:rPr lang="de-DE" sz="2400" dirty="0"/>
              <a:t>			</a:t>
            </a:r>
            <a:r>
              <a:rPr lang="de-DE" sz="2400" b="1" dirty="0">
                <a:solidFill>
                  <a:srgbClr val="0070C0"/>
                </a:solidFill>
              </a:rPr>
              <a:t>SoSe </a:t>
            </a:r>
            <a:r>
              <a:rPr lang="de-DE" sz="2400" dirty="0">
                <a:solidFill>
                  <a:srgbClr val="0070C0"/>
                </a:solidFill>
              </a:rPr>
              <a:t>oder</a:t>
            </a:r>
            <a:r>
              <a:rPr lang="de-DE" sz="2400" b="1" dirty="0">
                <a:solidFill>
                  <a:srgbClr val="0070C0"/>
                </a:solidFill>
              </a:rPr>
              <a:t> </a:t>
            </a:r>
            <a:r>
              <a:rPr lang="de-DE" sz="2400" b="1" dirty="0" err="1">
                <a:solidFill>
                  <a:srgbClr val="0070C0"/>
                </a:solidFill>
              </a:rPr>
              <a:t>WiSe</a:t>
            </a:r>
            <a:endParaRPr lang="de-DE" sz="2400" b="1" dirty="0">
              <a:solidFill>
                <a:srgbClr val="0070C0"/>
              </a:solidFill>
            </a:endParaRPr>
          </a:p>
          <a:p>
            <a:pPr marL="400050" lvl="1" indent="0">
              <a:buNone/>
            </a:pPr>
            <a:r>
              <a:rPr lang="de-DE" sz="1600" dirty="0"/>
              <a:t>Gesetzliche Krankenversicherung</a:t>
            </a:r>
            <a:r>
              <a:rPr kumimoji="0" lang="de-DE" sz="1600" b="0" i="0" u="none" strike="noStrike" kern="0" cap="none" spc="0" normalizeH="0" baseline="0" noProof="0" dirty="0">
                <a:ln>
                  <a:noFill/>
                </a:ln>
                <a:solidFill>
                  <a:srgbClr val="000066"/>
                </a:solidFill>
                <a:effectLst/>
                <a:uLnTx/>
                <a:uFillTx/>
                <a:latin typeface="Arial"/>
                <a:ea typeface="+mn-ea"/>
                <a:cs typeface="+mn-cs"/>
              </a:rPr>
              <a:t> (SGB V)</a:t>
            </a:r>
            <a:r>
              <a:rPr lang="de-DE" sz="1600" dirty="0"/>
              <a:t>, Soziale Pflegeversicherung</a:t>
            </a:r>
          </a:p>
          <a:p>
            <a:pPr marL="400050" lvl="1" indent="0">
              <a:buNone/>
            </a:pPr>
            <a:r>
              <a:rPr lang="de-DE" sz="1600" dirty="0"/>
              <a:t> SGB XI), Bezüge zum SGB X (Sozialverwaltungsverfahren) und SGG (Sozialgerichtsverfahren)</a:t>
            </a:r>
            <a:endParaRPr lang="de-DE" sz="1600" b="1" dirty="0">
              <a:solidFill>
                <a:srgbClr val="FF0000"/>
              </a:solidFill>
            </a:endParaRPr>
          </a:p>
          <a:p>
            <a:r>
              <a:rPr lang="de-DE" sz="2400" b="1" dirty="0"/>
              <a:t>VL Sozialrecht III </a:t>
            </a:r>
            <a:r>
              <a:rPr lang="de-DE" sz="2400" dirty="0"/>
              <a:t>			</a:t>
            </a:r>
            <a:r>
              <a:rPr kumimoji="0" lang="de-DE" sz="2400" b="1" i="0" u="none" strike="noStrike" kern="0" cap="none" spc="0" normalizeH="0" baseline="0" noProof="0" dirty="0">
                <a:ln>
                  <a:noFill/>
                </a:ln>
                <a:solidFill>
                  <a:srgbClr val="FF0000"/>
                </a:solidFill>
                <a:effectLst/>
                <a:uLnTx/>
                <a:uFillTx/>
                <a:latin typeface="Arial"/>
                <a:ea typeface="+mn-ea"/>
                <a:cs typeface="+mn-cs"/>
              </a:rPr>
              <a:t> </a:t>
            </a:r>
            <a:r>
              <a:rPr kumimoji="0" lang="de-DE" sz="2400" b="1" i="0" u="none" strike="noStrike" kern="0" cap="none" spc="0" normalizeH="0" baseline="0" noProof="0" dirty="0">
                <a:ln>
                  <a:noFill/>
                </a:ln>
                <a:solidFill>
                  <a:srgbClr val="0070C0"/>
                </a:solidFill>
                <a:effectLst/>
                <a:uLnTx/>
                <a:uFillTx/>
                <a:latin typeface="Arial"/>
                <a:ea typeface="+mn-ea"/>
                <a:cs typeface="+mn-cs"/>
              </a:rPr>
              <a:t>SoSe </a:t>
            </a:r>
            <a:r>
              <a:rPr kumimoji="0" lang="de-DE" sz="2400" i="0" u="none" strike="noStrike" kern="0" cap="none" spc="0" normalizeH="0" baseline="0" noProof="0" dirty="0">
                <a:ln>
                  <a:noFill/>
                </a:ln>
                <a:solidFill>
                  <a:srgbClr val="0070C0"/>
                </a:solidFill>
                <a:effectLst/>
                <a:uLnTx/>
                <a:uFillTx/>
                <a:latin typeface="Arial"/>
                <a:ea typeface="+mn-ea"/>
                <a:cs typeface="+mn-cs"/>
              </a:rPr>
              <a:t>oder</a:t>
            </a:r>
            <a:r>
              <a:rPr kumimoji="0" lang="de-DE" sz="2400" b="1" i="0" u="none" strike="noStrike" kern="0" cap="none" spc="0" normalizeH="0" baseline="0" noProof="0" dirty="0">
                <a:ln>
                  <a:noFill/>
                </a:ln>
                <a:solidFill>
                  <a:srgbClr val="0070C0"/>
                </a:solidFill>
                <a:effectLst/>
                <a:uLnTx/>
                <a:uFillTx/>
                <a:latin typeface="Arial"/>
                <a:ea typeface="+mn-ea"/>
                <a:cs typeface="+mn-cs"/>
              </a:rPr>
              <a:t> </a:t>
            </a:r>
            <a:r>
              <a:rPr kumimoji="0" lang="de-DE" sz="2400" b="1" i="0" u="none" strike="noStrike" kern="0" cap="none" spc="0" normalizeH="0" baseline="0" noProof="0" dirty="0" err="1">
                <a:ln>
                  <a:noFill/>
                </a:ln>
                <a:solidFill>
                  <a:srgbClr val="0070C0"/>
                </a:solidFill>
                <a:effectLst/>
                <a:uLnTx/>
                <a:uFillTx/>
                <a:latin typeface="Arial"/>
                <a:ea typeface="+mn-ea"/>
                <a:cs typeface="+mn-cs"/>
              </a:rPr>
              <a:t>WiSe</a:t>
            </a:r>
            <a:endParaRPr lang="de-DE" sz="2400" b="1" dirty="0">
              <a:solidFill>
                <a:srgbClr val="0070C0"/>
              </a:solidFill>
            </a:endParaRPr>
          </a:p>
          <a:p>
            <a:pPr marL="400050" lvl="1" indent="0">
              <a:buNone/>
            </a:pPr>
            <a:r>
              <a:rPr lang="de-DE" sz="1600" dirty="0"/>
              <a:t>Sozialhilfe (SGB XII), Grundsicherung für Arbeitsuchende (SGB II),</a:t>
            </a:r>
            <a:r>
              <a:rPr lang="de-DE" sz="1600" dirty="0">
                <a:effectLst/>
                <a:latin typeface="Calibri" panose="020F0502020204030204" pitchFamily="34" charset="0"/>
                <a:ea typeface="Calibri" panose="020F0502020204030204" pitchFamily="34" charset="0"/>
                <a:cs typeface="Times New Roman" panose="02020603050405020304" pitchFamily="18" charset="0"/>
              </a:rPr>
              <a:t> Bezüge zum SGB III (Arbeitsförderung)</a:t>
            </a:r>
            <a:endParaRPr lang="de-DE" sz="1600" dirty="0"/>
          </a:p>
          <a:p>
            <a:r>
              <a:rPr lang="de-DE" sz="2400" b="1" dirty="0"/>
              <a:t>Seminar im Sozialrecht </a:t>
            </a:r>
            <a:r>
              <a:rPr lang="de-DE" sz="2400" dirty="0"/>
              <a:t>		</a:t>
            </a:r>
            <a:r>
              <a:rPr lang="de-DE" sz="2400" b="1" dirty="0">
                <a:solidFill>
                  <a:srgbClr val="FF0000"/>
                </a:solidFill>
              </a:rPr>
              <a:t>jedes Semester</a:t>
            </a:r>
          </a:p>
          <a:p>
            <a:r>
              <a:rPr lang="de-DE" sz="1800" dirty="0"/>
              <a:t>- Punktuelle Vertiefung</a:t>
            </a:r>
          </a:p>
          <a:p>
            <a:endParaRPr lang="de-DE" dirty="0"/>
          </a:p>
        </p:txBody>
      </p:sp>
      <p:sp>
        <p:nvSpPr>
          <p:cNvPr id="2" name="Fußzeilenplatzhalter 1">
            <a:extLst>
              <a:ext uri="{FF2B5EF4-FFF2-40B4-BE49-F238E27FC236}">
                <a16:creationId xmlns:a16="http://schemas.microsoft.com/office/drawing/2014/main" id="{B17826B6-14F8-4E0A-B302-560FDD209FB3}"/>
              </a:ext>
            </a:extLst>
          </p:cNvPr>
          <p:cNvSpPr>
            <a:spLocks noGrp="1"/>
          </p:cNvSpPr>
          <p:nvPr>
            <p:ph type="ftr" sz="quarter" idx="10"/>
          </p:nvPr>
        </p:nvSpPr>
        <p:spPr/>
        <p:txBody>
          <a:bodyPr/>
          <a:lstStyle/>
          <a:p>
            <a:endParaRPr lang="de-DE" dirty="0"/>
          </a:p>
        </p:txBody>
      </p:sp>
      <p:sp>
        <p:nvSpPr>
          <p:cNvPr id="3" name="Foliennummernplatzhalter 2">
            <a:extLst>
              <a:ext uri="{FF2B5EF4-FFF2-40B4-BE49-F238E27FC236}">
                <a16:creationId xmlns:a16="http://schemas.microsoft.com/office/drawing/2014/main" id="{99568004-1BE9-44AB-BD10-DDACD2E4B215}"/>
              </a:ext>
            </a:extLst>
          </p:cNvPr>
          <p:cNvSpPr>
            <a:spLocks noGrp="1"/>
          </p:cNvSpPr>
          <p:nvPr>
            <p:ph type="sldNum" sz="quarter" idx="11"/>
          </p:nvPr>
        </p:nvSpPr>
        <p:spPr/>
        <p:txBody>
          <a:bodyPr/>
          <a:lstStyle/>
          <a:p>
            <a:fld id="{0E1AC9F5-AA7E-4396-9A83-58184C91A474}" type="slidenum">
              <a:rPr lang="de-DE" smtClean="0"/>
              <a:pPr/>
              <a:t>75</a:t>
            </a:fld>
            <a:endParaRPr lang="de-DE"/>
          </a:p>
        </p:txBody>
      </p:sp>
    </p:spTree>
    <p:extLst>
      <p:ext uri="{BB962C8B-B14F-4D97-AF65-F5344CB8AC3E}">
        <p14:creationId xmlns:p14="http://schemas.microsoft.com/office/powerpoint/2010/main" val="35429496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145A41-C5C1-42BB-AEDD-69A65E84D20A}"/>
              </a:ext>
            </a:extLst>
          </p:cNvPr>
          <p:cNvSpPr>
            <a:spLocks noGrp="1"/>
          </p:cNvSpPr>
          <p:nvPr>
            <p:ph type="title"/>
          </p:nvPr>
        </p:nvSpPr>
        <p:spPr/>
        <p:txBody>
          <a:bodyPr/>
          <a:lstStyle/>
          <a:p>
            <a:r>
              <a:rPr lang="de-DE" sz="4400" dirty="0"/>
              <a:t>Die Dozenten</a:t>
            </a:r>
          </a:p>
        </p:txBody>
      </p:sp>
      <p:sp>
        <p:nvSpPr>
          <p:cNvPr id="3" name="Inhaltsplatzhalter 2">
            <a:extLst>
              <a:ext uri="{FF2B5EF4-FFF2-40B4-BE49-F238E27FC236}">
                <a16:creationId xmlns:a16="http://schemas.microsoft.com/office/drawing/2014/main" id="{CFA2F350-6833-4CC0-99DF-4B5E269CE0F5}"/>
              </a:ext>
            </a:extLst>
          </p:cNvPr>
          <p:cNvSpPr>
            <a:spLocks noGrp="1"/>
          </p:cNvSpPr>
          <p:nvPr>
            <p:ph idx="1"/>
          </p:nvPr>
        </p:nvSpPr>
        <p:spPr>
          <a:xfrm>
            <a:off x="251520" y="1971675"/>
            <a:ext cx="8373368" cy="4049713"/>
          </a:xfrm>
        </p:spPr>
        <p:txBody>
          <a:bodyPr/>
          <a:lstStyle/>
          <a:p>
            <a:r>
              <a:rPr lang="de-DE" sz="2400" dirty="0"/>
              <a:t>Prof. Dr. Norbert Bernsdorff</a:t>
            </a:r>
          </a:p>
          <a:p>
            <a:pPr marL="0" indent="0">
              <a:buNone/>
            </a:pPr>
            <a:r>
              <a:rPr lang="de-DE" sz="1800" dirty="0"/>
              <a:t>	Richter am BSG a.D.</a:t>
            </a:r>
          </a:p>
          <a:p>
            <a:r>
              <a:rPr lang="de-DE" sz="2400" dirty="0"/>
              <a:t>Prof. Dr. Dirk Bieresborn</a:t>
            </a:r>
          </a:p>
          <a:p>
            <a:pPr marL="0" indent="0">
              <a:buNone/>
            </a:pPr>
            <a:r>
              <a:rPr lang="de-DE" sz="1800" dirty="0"/>
              <a:t>	Richter am BSG</a:t>
            </a:r>
          </a:p>
          <a:p>
            <a:r>
              <a:rPr lang="de-DE" sz="2400" dirty="0"/>
              <a:t>Prof. Dr. Henning Müller</a:t>
            </a:r>
          </a:p>
          <a:p>
            <a:pPr marL="0" indent="0">
              <a:buNone/>
            </a:pPr>
            <a:r>
              <a:rPr lang="de-DE" sz="1800" dirty="0"/>
              <a:t>	Direktor des SG Darmstadt</a:t>
            </a:r>
          </a:p>
          <a:p>
            <a:endParaRPr lang="de-DE" dirty="0"/>
          </a:p>
        </p:txBody>
      </p:sp>
      <p:sp>
        <p:nvSpPr>
          <p:cNvPr id="4" name="Fußzeilenplatzhalter 3">
            <a:extLst>
              <a:ext uri="{FF2B5EF4-FFF2-40B4-BE49-F238E27FC236}">
                <a16:creationId xmlns:a16="http://schemas.microsoft.com/office/drawing/2014/main" id="{0E1C0E0A-0397-4D1D-9240-92A6FEE85494}"/>
              </a:ext>
            </a:extLst>
          </p:cNvPr>
          <p:cNvSpPr>
            <a:spLocks noGrp="1"/>
          </p:cNvSpPr>
          <p:nvPr>
            <p:ph type="ftr" sz="quarter" idx="10"/>
          </p:nvPr>
        </p:nvSpPr>
        <p:spPr/>
        <p:txBody>
          <a:bodyPr/>
          <a:lstStyle/>
          <a:p>
            <a:endParaRPr lang="de-DE" dirty="0"/>
          </a:p>
        </p:txBody>
      </p:sp>
      <p:sp>
        <p:nvSpPr>
          <p:cNvPr id="5" name="Foliennummernplatzhalter 4">
            <a:extLst>
              <a:ext uri="{FF2B5EF4-FFF2-40B4-BE49-F238E27FC236}">
                <a16:creationId xmlns:a16="http://schemas.microsoft.com/office/drawing/2014/main" id="{25A7D36B-77DB-421D-9585-B03A58B03CFA}"/>
              </a:ext>
            </a:extLst>
          </p:cNvPr>
          <p:cNvSpPr>
            <a:spLocks noGrp="1"/>
          </p:cNvSpPr>
          <p:nvPr>
            <p:ph type="sldNum" sz="quarter" idx="11"/>
          </p:nvPr>
        </p:nvSpPr>
        <p:spPr/>
        <p:txBody>
          <a:bodyPr/>
          <a:lstStyle/>
          <a:p>
            <a:fld id="{B050D051-6634-494B-95C3-2E3BAF7D98F4}" type="slidenum">
              <a:rPr lang="de-DE" smtClean="0"/>
              <a:pPr/>
              <a:t>76</a:t>
            </a:fld>
            <a:endParaRPr lang="de-DE"/>
          </a:p>
        </p:txBody>
      </p:sp>
      <p:pic>
        <p:nvPicPr>
          <p:cNvPr id="10" name="Grafik 9">
            <a:extLst>
              <a:ext uri="{FF2B5EF4-FFF2-40B4-BE49-F238E27FC236}">
                <a16:creationId xmlns:a16="http://schemas.microsoft.com/office/drawing/2014/main" id="{DA56EB16-BF80-4C41-8B9A-34DB851E1F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10285" y="1487973"/>
            <a:ext cx="3076515" cy="4533415"/>
          </a:xfrm>
          <a:prstGeom prst="rect">
            <a:avLst/>
          </a:prstGeom>
        </p:spPr>
      </p:pic>
    </p:spTree>
    <p:extLst>
      <p:ext uri="{BB962C8B-B14F-4D97-AF65-F5344CB8AC3E}">
        <p14:creationId xmlns:p14="http://schemas.microsoft.com/office/powerpoint/2010/main" val="28256586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A29367-C051-455A-8A1F-E821AFE3182F}"/>
              </a:ext>
            </a:extLst>
          </p:cNvPr>
          <p:cNvSpPr>
            <a:spLocks noGrp="1"/>
          </p:cNvSpPr>
          <p:nvPr>
            <p:ph type="title"/>
          </p:nvPr>
        </p:nvSpPr>
        <p:spPr/>
        <p:txBody>
          <a:bodyPr/>
          <a:lstStyle/>
          <a:p>
            <a:pPr algn="ctr"/>
            <a:r>
              <a:rPr lang="de-DE" sz="5400" dirty="0"/>
              <a:t>              </a:t>
            </a:r>
            <a:br>
              <a:rPr lang="de-DE" sz="5400" dirty="0"/>
            </a:br>
            <a:br>
              <a:rPr lang="de-DE" sz="5400" dirty="0"/>
            </a:br>
            <a:r>
              <a:rPr lang="de-DE" sz="5400" dirty="0"/>
              <a:t>			 Fragen?  </a:t>
            </a:r>
          </a:p>
        </p:txBody>
      </p:sp>
      <p:sp>
        <p:nvSpPr>
          <p:cNvPr id="3" name="Inhaltsplatzhalter 2">
            <a:extLst>
              <a:ext uri="{FF2B5EF4-FFF2-40B4-BE49-F238E27FC236}">
                <a16:creationId xmlns:a16="http://schemas.microsoft.com/office/drawing/2014/main" id="{271804C7-E15B-4265-B95F-7EFEF14D613F}"/>
              </a:ext>
            </a:extLst>
          </p:cNvPr>
          <p:cNvSpPr>
            <a:spLocks noGrp="1"/>
          </p:cNvSpPr>
          <p:nvPr>
            <p:ph idx="1"/>
          </p:nvPr>
        </p:nvSpPr>
        <p:spPr>
          <a:xfrm>
            <a:off x="395288" y="3789040"/>
            <a:ext cx="8229600" cy="2232348"/>
          </a:xfrm>
        </p:spPr>
        <p:txBody>
          <a:bodyPr/>
          <a:lstStyle/>
          <a:p>
            <a:endParaRPr lang="de-DE" sz="2800" dirty="0"/>
          </a:p>
          <a:p>
            <a:r>
              <a:rPr lang="de-DE" sz="2800" dirty="0"/>
              <a:t>Per E-Mail</a:t>
            </a:r>
          </a:p>
          <a:p>
            <a:r>
              <a:rPr lang="de-DE" sz="2800" dirty="0"/>
              <a:t>dirk.bieresborn@jura.uni-marburg.de</a:t>
            </a:r>
          </a:p>
          <a:p>
            <a:r>
              <a:rPr lang="de-DE" sz="2800" dirty="0"/>
              <a:t>Henning.meueller@ervjustiz.de</a:t>
            </a:r>
          </a:p>
        </p:txBody>
      </p:sp>
      <p:sp>
        <p:nvSpPr>
          <p:cNvPr id="4" name="Fußzeilenplatzhalter 3">
            <a:extLst>
              <a:ext uri="{FF2B5EF4-FFF2-40B4-BE49-F238E27FC236}">
                <a16:creationId xmlns:a16="http://schemas.microsoft.com/office/drawing/2014/main" id="{05B7E4A3-A239-40DC-B875-ECA3BA6F68A0}"/>
              </a:ext>
            </a:extLst>
          </p:cNvPr>
          <p:cNvSpPr>
            <a:spLocks noGrp="1"/>
          </p:cNvSpPr>
          <p:nvPr>
            <p:ph type="ftr" sz="quarter" idx="10"/>
          </p:nvPr>
        </p:nvSpPr>
        <p:spPr/>
        <p:txBody>
          <a:bodyPr/>
          <a:lstStyle/>
          <a:p>
            <a:endParaRPr lang="de-DE" dirty="0"/>
          </a:p>
        </p:txBody>
      </p:sp>
      <p:sp>
        <p:nvSpPr>
          <p:cNvPr id="5" name="Foliennummernplatzhalter 4">
            <a:extLst>
              <a:ext uri="{FF2B5EF4-FFF2-40B4-BE49-F238E27FC236}">
                <a16:creationId xmlns:a16="http://schemas.microsoft.com/office/drawing/2014/main" id="{8BA525E8-E7FD-4046-92FA-C78954C9BC44}"/>
              </a:ext>
            </a:extLst>
          </p:cNvPr>
          <p:cNvSpPr>
            <a:spLocks noGrp="1"/>
          </p:cNvSpPr>
          <p:nvPr>
            <p:ph type="sldNum" sz="quarter" idx="11"/>
          </p:nvPr>
        </p:nvSpPr>
        <p:spPr/>
        <p:txBody>
          <a:bodyPr/>
          <a:lstStyle/>
          <a:p>
            <a:fld id="{B050D051-6634-494B-95C3-2E3BAF7D98F4}" type="slidenum">
              <a:rPr lang="de-DE" smtClean="0"/>
              <a:pPr/>
              <a:t>77</a:t>
            </a:fld>
            <a:endParaRPr lang="de-DE"/>
          </a:p>
        </p:txBody>
      </p:sp>
      <p:pic>
        <p:nvPicPr>
          <p:cNvPr id="7" name="Grafik 6">
            <a:extLst>
              <a:ext uri="{FF2B5EF4-FFF2-40B4-BE49-F238E27FC236}">
                <a16:creationId xmlns:a16="http://schemas.microsoft.com/office/drawing/2014/main" id="{5EFE15B3-CBEA-4F89-993A-F5C02BAE4A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60972" y="5507733"/>
            <a:ext cx="2795314" cy="705926"/>
          </a:xfrm>
          <a:prstGeom prst="rect">
            <a:avLst/>
          </a:prstGeom>
        </p:spPr>
      </p:pic>
      <p:pic>
        <p:nvPicPr>
          <p:cNvPr id="8" name="Grafik 7">
            <a:extLst>
              <a:ext uri="{FF2B5EF4-FFF2-40B4-BE49-F238E27FC236}">
                <a16:creationId xmlns:a16="http://schemas.microsoft.com/office/drawing/2014/main" id="{4A16C4E3-2A53-4469-8E8C-A2EA150541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552" y="274638"/>
            <a:ext cx="2808312" cy="3179824"/>
          </a:xfrm>
          <a:prstGeom prst="rect">
            <a:avLst/>
          </a:prstGeom>
        </p:spPr>
      </p:pic>
    </p:spTree>
    <p:extLst>
      <p:ext uri="{BB962C8B-B14F-4D97-AF65-F5344CB8AC3E}">
        <p14:creationId xmlns:p14="http://schemas.microsoft.com/office/powerpoint/2010/main" val="275871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idx="1"/>
          </p:nvPr>
        </p:nvSpPr>
        <p:spPr/>
        <p:txBody>
          <a:bodyPr/>
          <a:lstStyle/>
          <a:p>
            <a:r>
              <a:rPr lang="de-DE" sz="4100" b="1" dirty="0">
                <a:effectLst>
                  <a:outerShdw blurRad="38100" dist="38100" dir="2700000" algn="tl">
                    <a:srgbClr val="000000">
                      <a:alpha val="43137"/>
                    </a:srgbClr>
                  </a:outerShdw>
                </a:effectLst>
              </a:rPr>
              <a:t>Recht des Unternehmens</a:t>
            </a:r>
          </a:p>
        </p:txBody>
      </p:sp>
    </p:spTree>
    <p:extLst>
      <p:ext uri="{BB962C8B-B14F-4D97-AF65-F5344CB8AC3E}">
        <p14:creationId xmlns:p14="http://schemas.microsoft.com/office/powerpoint/2010/main" val="9874092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95536" y="368660"/>
            <a:ext cx="8229600" cy="6120680"/>
          </a:xfrm>
        </p:spPr>
        <p:txBody>
          <a:bodyPr/>
          <a:lstStyle/>
          <a:p>
            <a:pPr marL="85725" indent="0">
              <a:buNone/>
            </a:pPr>
            <a:endParaRPr lang="de-DE" i="1" dirty="0">
              <a:solidFill>
                <a:srgbClr val="FF0000"/>
              </a:solidFill>
            </a:endParaRPr>
          </a:p>
          <a:p>
            <a:pPr marL="85725" indent="0">
              <a:buNone/>
            </a:pPr>
            <a:endParaRPr lang="de-DE" i="1" dirty="0">
              <a:solidFill>
                <a:srgbClr val="FF0000"/>
              </a:solidFill>
            </a:endParaRPr>
          </a:p>
          <a:p>
            <a:pPr marL="85725" indent="0">
              <a:buNone/>
            </a:pPr>
            <a:endParaRPr lang="de-DE" i="1" dirty="0">
              <a:solidFill>
                <a:srgbClr val="FF0000"/>
              </a:solidFill>
            </a:endParaRPr>
          </a:p>
          <a:p>
            <a:pPr marL="85725" indent="0">
              <a:buNone/>
            </a:pPr>
            <a:r>
              <a:rPr lang="de-DE" i="1" dirty="0">
                <a:solidFill>
                  <a:srgbClr val="FF0000"/>
                </a:solidFill>
              </a:rPr>
              <a:t>Spezialisierungsbereich Gesellschaftsrecht</a:t>
            </a:r>
          </a:p>
          <a:p>
            <a:r>
              <a:rPr lang="de-DE" dirty="0"/>
              <a:t>Recht der GmbH </a:t>
            </a:r>
          </a:p>
          <a:p>
            <a:r>
              <a:rPr lang="de-DE" dirty="0"/>
              <a:t>Recht der AG </a:t>
            </a:r>
          </a:p>
          <a:p>
            <a:r>
              <a:rPr lang="de-DE" dirty="0"/>
              <a:t>Corporate </a:t>
            </a:r>
            <a:r>
              <a:rPr lang="de-DE" dirty="0" err="1"/>
              <a:t>Governance</a:t>
            </a:r>
            <a:r>
              <a:rPr lang="de-DE" dirty="0"/>
              <a:t> </a:t>
            </a:r>
          </a:p>
          <a:p>
            <a:r>
              <a:rPr lang="de-DE" dirty="0"/>
              <a:t>European Company Law</a:t>
            </a:r>
          </a:p>
          <a:p>
            <a:r>
              <a:rPr lang="de-DE" dirty="0"/>
              <a:t>Digitale Vertragsgestaltung</a:t>
            </a:r>
          </a:p>
          <a:p>
            <a:r>
              <a:rPr lang="de-DE" dirty="0"/>
              <a:t>Steuerrecht I</a:t>
            </a:r>
          </a:p>
          <a:p>
            <a:r>
              <a:rPr lang="de-DE" dirty="0"/>
              <a:t>Steuerrecht II</a:t>
            </a:r>
          </a:p>
          <a:p>
            <a:endParaRPr lang="de-DE" dirty="0"/>
          </a:p>
        </p:txBody>
      </p:sp>
    </p:spTree>
    <p:extLst>
      <p:ext uri="{BB962C8B-B14F-4D97-AF65-F5344CB8AC3E}">
        <p14:creationId xmlns:p14="http://schemas.microsoft.com/office/powerpoint/2010/main" val="3008006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hteck 18"/>
          <p:cNvSpPr/>
          <p:nvPr/>
        </p:nvSpPr>
        <p:spPr>
          <a:xfrm>
            <a:off x="0" y="1079"/>
            <a:ext cx="8809381" cy="1296144"/>
          </a:xfrm>
          <a:prstGeom prst="rect">
            <a:avLst/>
          </a:prstGeom>
          <a:solidFill>
            <a:srgbClr val="F0F3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p:cNvSpPr/>
          <p:nvPr/>
        </p:nvSpPr>
        <p:spPr>
          <a:xfrm>
            <a:off x="8820472" y="1079"/>
            <a:ext cx="325114" cy="1296144"/>
          </a:xfrm>
          <a:prstGeom prst="rect">
            <a:avLst/>
          </a:prstGeom>
          <a:solidFill>
            <a:srgbClr val="95B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p:cNvSpPr/>
          <p:nvPr/>
        </p:nvSpPr>
        <p:spPr>
          <a:xfrm>
            <a:off x="1588" y="5030594"/>
            <a:ext cx="324000" cy="1296000"/>
          </a:xfrm>
          <a:prstGeom prst="rect">
            <a:avLst/>
          </a:prstGeom>
          <a:solidFill>
            <a:srgbClr val="95B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p:cNvSpPr/>
          <p:nvPr/>
        </p:nvSpPr>
        <p:spPr>
          <a:xfrm>
            <a:off x="1588" y="6337895"/>
            <a:ext cx="324000" cy="520105"/>
          </a:xfrm>
          <a:prstGeom prst="rect">
            <a:avLst/>
          </a:prstGeom>
          <a:solidFill>
            <a:srgbClr val="E3E8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4" name="Grafik 23" descr="PhUniMa_Logo_P.emf"/>
          <p:cNvPicPr>
            <a:picLocks noChangeAspect="1"/>
          </p:cNvPicPr>
          <p:nvPr/>
        </p:nvPicPr>
        <p:blipFill>
          <a:blip r:embed="rId2" cstate="print"/>
          <a:stretch>
            <a:fillRect/>
          </a:stretch>
        </p:blipFill>
        <p:spPr>
          <a:xfrm>
            <a:off x="4139952" y="6438413"/>
            <a:ext cx="1087763" cy="374962"/>
          </a:xfrm>
          <a:prstGeom prst="rect">
            <a:avLst/>
          </a:prstGeom>
          <a:noFill/>
          <a:ln>
            <a:noFill/>
          </a:ln>
        </p:spPr>
      </p:pic>
      <p:sp>
        <p:nvSpPr>
          <p:cNvPr id="125" name="Ellipse 25">
            <a:extLst>
              <a:ext uri="{FF2B5EF4-FFF2-40B4-BE49-F238E27FC236}">
                <a16:creationId xmlns:a16="http://schemas.microsoft.com/office/drawing/2014/main" id="{94B56305-BB44-6444-8061-D6AFAC4056B8}"/>
              </a:ext>
            </a:extLst>
          </p:cNvPr>
          <p:cNvSpPr/>
          <p:nvPr/>
        </p:nvSpPr>
        <p:spPr>
          <a:xfrm>
            <a:off x="1043608" y="-4851920"/>
            <a:ext cx="8784976" cy="8496944"/>
          </a:xfrm>
          <a:prstGeom prst="ellipse">
            <a:avLst/>
          </a:prstGeom>
          <a:noFill/>
          <a:ln w="152400">
            <a:solidFill>
              <a:schemeClr val="bg1">
                <a:alpha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Ellipse 24"/>
          <p:cNvSpPr/>
          <p:nvPr/>
        </p:nvSpPr>
        <p:spPr>
          <a:xfrm>
            <a:off x="-5581128" y="-243408"/>
            <a:ext cx="6768752" cy="6768752"/>
          </a:xfrm>
          <a:prstGeom prst="ellipse">
            <a:avLst/>
          </a:prstGeom>
          <a:noFill/>
          <a:ln w="15240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Rectangle 2"/>
          <p:cNvSpPr txBox="1">
            <a:spLocks noChangeArrowheads="1"/>
          </p:cNvSpPr>
          <p:nvPr/>
        </p:nvSpPr>
        <p:spPr>
          <a:xfrm>
            <a:off x="323528" y="44624"/>
            <a:ext cx="8496944" cy="1152128"/>
          </a:xfrm>
          <a:prstGeom prst="rect">
            <a:avLst/>
          </a:prstGeom>
        </p:spPr>
        <p:txBody>
          <a:bodyPr vert="horz" wrap="square" lIns="91440" tIns="72000" rIns="91440" bIns="45720" rtlCol="0" anchor="ctr">
            <a:noAutofit/>
          </a:bodyPr>
          <a:lstStyle/>
          <a:p>
            <a:pPr lvl="0" algn="ctr">
              <a:lnSpc>
                <a:spcPct val="120000"/>
              </a:lnSpc>
              <a:defRPr/>
            </a:pPr>
            <a:r>
              <a:rPr lang="de-DE" sz="3200" dirty="0">
                <a:solidFill>
                  <a:srgbClr val="004A82"/>
                </a:solidFill>
                <a:latin typeface="Cambria" pitchFamily="18" charset="0"/>
                <a:ea typeface="+mj-ea"/>
                <a:cs typeface="+mj-cs"/>
              </a:rPr>
              <a:t>Grundpfeiler der universitären Examensvorbereitung</a:t>
            </a:r>
            <a:endParaRPr kumimoji="0" lang="de-DE" sz="3200" i="0" u="none" strike="noStrike" kern="1200" cap="none" spc="0" normalizeH="0" baseline="0" noProof="0" dirty="0">
              <a:ln>
                <a:noFill/>
              </a:ln>
              <a:solidFill>
                <a:srgbClr val="004A82"/>
              </a:solidFill>
              <a:effectLst/>
              <a:uLnTx/>
              <a:uFillTx/>
              <a:latin typeface="Cambria" pitchFamily="18" charset="0"/>
              <a:ea typeface="+mj-ea"/>
              <a:cs typeface="+mj-cs"/>
            </a:endParaRPr>
          </a:p>
        </p:txBody>
      </p:sp>
      <p:grpSp>
        <p:nvGrpSpPr>
          <p:cNvPr id="35" name="Group 88">
            <a:extLst>
              <a:ext uri="{FF2B5EF4-FFF2-40B4-BE49-F238E27FC236}">
                <a16:creationId xmlns:a16="http://schemas.microsoft.com/office/drawing/2014/main" id="{285DF4B8-3387-2C4A-8195-69FE0819C848}"/>
              </a:ext>
            </a:extLst>
          </p:cNvPr>
          <p:cNvGrpSpPr/>
          <p:nvPr/>
        </p:nvGrpSpPr>
        <p:grpSpPr>
          <a:xfrm>
            <a:off x="3799542" y="3429000"/>
            <a:ext cx="1687427" cy="1648239"/>
            <a:chOff x="3728287" y="2495550"/>
            <a:chExt cx="1687427" cy="1209675"/>
          </a:xfrm>
        </p:grpSpPr>
        <p:sp>
          <p:nvSpPr>
            <p:cNvPr id="36" name="Down Arrow 80">
              <a:extLst>
                <a:ext uri="{FF2B5EF4-FFF2-40B4-BE49-F238E27FC236}">
                  <a16:creationId xmlns:a16="http://schemas.microsoft.com/office/drawing/2014/main" id="{DA3CB2EB-2FF9-0447-BEEB-54481714E475}"/>
                </a:ext>
              </a:extLst>
            </p:cNvPr>
            <p:cNvSpPr/>
            <p:nvPr/>
          </p:nvSpPr>
          <p:spPr>
            <a:xfrm>
              <a:off x="3728287" y="2562225"/>
              <a:ext cx="1687427" cy="1143000"/>
            </a:xfrm>
            <a:prstGeom prst="downArrow">
              <a:avLst>
                <a:gd name="adj1" fmla="val 59031"/>
                <a:gd name="adj2"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Down Arrow 79">
              <a:extLst>
                <a:ext uri="{FF2B5EF4-FFF2-40B4-BE49-F238E27FC236}">
                  <a16:creationId xmlns:a16="http://schemas.microsoft.com/office/drawing/2014/main" id="{869CA88A-0A7C-AA41-899B-FCAB17D071E5}"/>
                </a:ext>
              </a:extLst>
            </p:cNvPr>
            <p:cNvSpPr/>
            <p:nvPr/>
          </p:nvSpPr>
          <p:spPr>
            <a:xfrm>
              <a:off x="3728287" y="2495550"/>
              <a:ext cx="1687427" cy="1143000"/>
            </a:xfrm>
            <a:prstGeom prst="downArrow">
              <a:avLst>
                <a:gd name="adj1" fmla="val 59031"/>
                <a:gd name="adj2"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8" name="Round Same Side Corner Rectangle 82">
            <a:extLst>
              <a:ext uri="{FF2B5EF4-FFF2-40B4-BE49-F238E27FC236}">
                <a16:creationId xmlns:a16="http://schemas.microsoft.com/office/drawing/2014/main" id="{37E20CCC-9031-5C4D-A2EB-F3E504526D97}"/>
              </a:ext>
            </a:extLst>
          </p:cNvPr>
          <p:cNvSpPr/>
          <p:nvPr/>
        </p:nvSpPr>
        <p:spPr>
          <a:xfrm flipV="1">
            <a:off x="763029" y="5241397"/>
            <a:ext cx="7620002" cy="707883"/>
          </a:xfrm>
          <a:prstGeom prst="round2SameRect">
            <a:avLst>
              <a:gd name="adj1" fmla="val 8813"/>
              <a:gd name="adj2" fmla="val 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9" name="Text Placeholder 3">
            <a:extLst>
              <a:ext uri="{FF2B5EF4-FFF2-40B4-BE49-F238E27FC236}">
                <a16:creationId xmlns:a16="http://schemas.microsoft.com/office/drawing/2014/main" id="{6C478F89-F442-8B4C-907D-0D18D40CFB80}"/>
              </a:ext>
            </a:extLst>
          </p:cNvPr>
          <p:cNvSpPr txBox="1">
            <a:spLocks/>
          </p:cNvSpPr>
          <p:nvPr/>
        </p:nvSpPr>
        <p:spPr>
          <a:xfrm>
            <a:off x="1588720" y="5472228"/>
            <a:ext cx="6494994" cy="246221"/>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defTabSz="914400">
              <a:spcBef>
                <a:spcPct val="20000"/>
              </a:spcBef>
              <a:defRPr/>
            </a:pPr>
            <a:r>
              <a:rPr lang="en-US" dirty="0">
                <a:solidFill>
                  <a:schemeClr val="tx1">
                    <a:lumMod val="75000"/>
                    <a:lumOff val="25000"/>
                  </a:schemeClr>
                </a:solidFill>
                <a:latin typeface="Cambria" panose="02040503050406030204" pitchFamily="18" charset="0"/>
                <a:cs typeface="+mj-cs"/>
              </a:rPr>
              <a:t>Staatliche </a:t>
            </a:r>
            <a:r>
              <a:rPr lang="en-US" dirty="0" err="1">
                <a:solidFill>
                  <a:schemeClr val="tx1">
                    <a:lumMod val="75000"/>
                    <a:lumOff val="25000"/>
                  </a:schemeClr>
                </a:solidFill>
                <a:latin typeface="Cambria" panose="02040503050406030204" pitchFamily="18" charset="0"/>
                <a:cs typeface="+mj-cs"/>
              </a:rPr>
              <a:t>Pflichtfachprüfung</a:t>
            </a:r>
            <a:endParaRPr lang="en-US" dirty="0">
              <a:solidFill>
                <a:schemeClr val="tx1">
                  <a:lumMod val="75000"/>
                  <a:lumOff val="25000"/>
                </a:schemeClr>
              </a:solidFill>
              <a:latin typeface="Cambria" panose="02040503050406030204" pitchFamily="18" charset="0"/>
              <a:cs typeface="+mj-cs"/>
            </a:endParaRPr>
          </a:p>
        </p:txBody>
      </p:sp>
      <p:sp>
        <p:nvSpPr>
          <p:cNvPr id="40" name="Freeform 45">
            <a:extLst>
              <a:ext uri="{FF2B5EF4-FFF2-40B4-BE49-F238E27FC236}">
                <a16:creationId xmlns:a16="http://schemas.microsoft.com/office/drawing/2014/main" id="{C1CC73FA-AA9F-1B42-B98F-941572C7B5B9}"/>
              </a:ext>
            </a:extLst>
          </p:cNvPr>
          <p:cNvSpPr>
            <a:spLocks noEditPoints="1"/>
          </p:cNvSpPr>
          <p:nvPr/>
        </p:nvSpPr>
        <p:spPr bwMode="auto">
          <a:xfrm>
            <a:off x="1115562" y="5439854"/>
            <a:ext cx="310968" cy="310968"/>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pic>
        <p:nvPicPr>
          <p:cNvPr id="1026" name="Picture 2">
            <a:extLst>
              <a:ext uri="{FF2B5EF4-FFF2-40B4-BE49-F238E27FC236}">
                <a16:creationId xmlns:a16="http://schemas.microsoft.com/office/drawing/2014/main" id="{5817BDC5-182A-E4C2-13AC-3DD2F6BB80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2051561"/>
            <a:ext cx="1245503" cy="12455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Öffnen Höchstrichterliche Rechtsprechung">
            <a:extLst>
              <a:ext uri="{FF2B5EF4-FFF2-40B4-BE49-F238E27FC236}">
                <a16:creationId xmlns:a16="http://schemas.microsoft.com/office/drawing/2014/main" id="{B1B94BB9-304D-8B5E-CF5D-1D31D892FE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34633" y="2081805"/>
            <a:ext cx="1245503" cy="12455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Öffnen Examensklausurenkurs">
            <a:extLst>
              <a:ext uri="{FF2B5EF4-FFF2-40B4-BE49-F238E27FC236}">
                <a16:creationId xmlns:a16="http://schemas.microsoft.com/office/drawing/2014/main" id="{E0BA13DA-C8AC-C5E3-69A3-9CE626D4271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77442" y="2062631"/>
            <a:ext cx="1245503" cy="124550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Öffnen  Examensrepetitorium ">
            <a:extLst>
              <a:ext uri="{FF2B5EF4-FFF2-40B4-BE49-F238E27FC236}">
                <a16:creationId xmlns:a16="http://schemas.microsoft.com/office/drawing/2014/main" id="{4756CF5A-9573-0C16-468B-B07959E1DEC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1396096" y="2051560"/>
            <a:ext cx="1245503" cy="124550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Öffnen Probeexamen">
            <a:extLst>
              <a:ext uri="{FF2B5EF4-FFF2-40B4-BE49-F238E27FC236}">
                <a16:creationId xmlns:a16="http://schemas.microsoft.com/office/drawing/2014/main" id="{12067B7B-D9A1-3E35-A25C-4AFD2A232A5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77403" y="2074829"/>
            <a:ext cx="1235357" cy="123535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Öffnen Klausurenklinik">
            <a:extLst>
              <a:ext uri="{FF2B5EF4-FFF2-40B4-BE49-F238E27FC236}">
                <a16:creationId xmlns:a16="http://schemas.microsoft.com/office/drawing/2014/main" id="{7F2D9287-8CBE-EDB3-7536-AEB1EFDF6DB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48603" y="2081805"/>
            <a:ext cx="1235357" cy="123535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Öffnen Mündliche Prüfung / Mündliches Examenstraining ">
            <a:extLst>
              <a:ext uri="{FF2B5EF4-FFF2-40B4-BE49-F238E27FC236}">
                <a16:creationId xmlns:a16="http://schemas.microsoft.com/office/drawing/2014/main" id="{8A31C6AE-C09B-2F6F-9B8E-E310D4B3B16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09618" y="2081805"/>
            <a:ext cx="1245503" cy="1245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958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additive="base">
                                        <p:cTn id="12" dur="500" fill="hold"/>
                                        <p:tgtEl>
                                          <p:spTgt spid="38"/>
                                        </p:tgtEl>
                                        <p:attrNameLst>
                                          <p:attrName>ppt_x</p:attrName>
                                        </p:attrNameLst>
                                      </p:cBhvr>
                                      <p:tavLst>
                                        <p:tav tm="0">
                                          <p:val>
                                            <p:strVal val="#ppt_x"/>
                                          </p:val>
                                        </p:tav>
                                        <p:tav tm="100000">
                                          <p:val>
                                            <p:strVal val="#ppt_x"/>
                                          </p:val>
                                        </p:tav>
                                      </p:tavLst>
                                    </p:anim>
                                    <p:anim calcmode="lin" valueType="num">
                                      <p:cBhvr additive="base">
                                        <p:cTn id="13" dur="500" fill="hold"/>
                                        <p:tgtEl>
                                          <p:spTgt spid="3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fltVal val="0"/>
                                          </p:val>
                                        </p:tav>
                                        <p:tav tm="100000">
                                          <p:val>
                                            <p:strVal val="#ppt_w"/>
                                          </p:val>
                                        </p:tav>
                                      </p:tavLst>
                                    </p:anim>
                                    <p:anim calcmode="lin" valueType="num">
                                      <p:cBhvr>
                                        <p:cTn id="18" dur="500" fill="hold"/>
                                        <p:tgtEl>
                                          <p:spTgt spid="40"/>
                                        </p:tgtEl>
                                        <p:attrNameLst>
                                          <p:attrName>ppt_h</p:attrName>
                                        </p:attrNameLst>
                                      </p:cBhvr>
                                      <p:tavLst>
                                        <p:tav tm="0">
                                          <p:val>
                                            <p:fltVal val="0"/>
                                          </p:val>
                                        </p:tav>
                                        <p:tav tm="100000">
                                          <p:val>
                                            <p:strVal val="#ppt_h"/>
                                          </p:val>
                                        </p:tav>
                                      </p:tavLst>
                                    </p:anim>
                                    <p:animEffect transition="in" filter="fade">
                                      <p:cBhvr>
                                        <p:cTn id="19" dur="500"/>
                                        <p:tgtEl>
                                          <p:spTgt spid="40"/>
                                        </p:tgtEl>
                                      </p:cBhvr>
                                    </p:animEffect>
                                  </p:childTnLst>
                                </p:cTn>
                              </p:par>
                              <p:par>
                                <p:cTn id="20" presetID="2" presetClass="entr" presetSubtype="2"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additive="base">
                                        <p:cTn id="22" dur="500" fill="hold"/>
                                        <p:tgtEl>
                                          <p:spTgt spid="39"/>
                                        </p:tgtEl>
                                        <p:attrNameLst>
                                          <p:attrName>ppt_x</p:attrName>
                                        </p:attrNameLst>
                                      </p:cBhvr>
                                      <p:tavLst>
                                        <p:tav tm="0">
                                          <p:val>
                                            <p:strVal val="1+#ppt_w/2"/>
                                          </p:val>
                                        </p:tav>
                                        <p:tav tm="100000">
                                          <p:val>
                                            <p:strVal val="#ppt_x"/>
                                          </p:val>
                                        </p:tav>
                                      </p:tavLst>
                                    </p:anim>
                                    <p:anim calcmode="lin" valueType="num">
                                      <p:cBhvr additive="base">
                                        <p:cTn id="23" dur="500" fill="hold"/>
                                        <p:tgtEl>
                                          <p:spTgt spid="39"/>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026"/>
                                        </p:tgtEl>
                                        <p:attrNameLst>
                                          <p:attrName>style.visibility</p:attrName>
                                        </p:attrNameLst>
                                      </p:cBhvr>
                                      <p:to>
                                        <p:strVal val="visible"/>
                                      </p:to>
                                    </p:set>
                                    <p:anim calcmode="lin" valueType="num">
                                      <p:cBhvr additive="base">
                                        <p:cTn id="26" dur="500" fill="hold"/>
                                        <p:tgtEl>
                                          <p:spTgt spid="1026"/>
                                        </p:tgtEl>
                                        <p:attrNameLst>
                                          <p:attrName>ppt_x</p:attrName>
                                        </p:attrNameLst>
                                      </p:cBhvr>
                                      <p:tavLst>
                                        <p:tav tm="0">
                                          <p:val>
                                            <p:strVal val="0-#ppt_w/2"/>
                                          </p:val>
                                        </p:tav>
                                        <p:tav tm="100000">
                                          <p:val>
                                            <p:strVal val="#ppt_x"/>
                                          </p:val>
                                        </p:tav>
                                      </p:tavLst>
                                    </p:anim>
                                    <p:anim calcmode="lin" valueType="num">
                                      <p:cBhvr additive="base">
                                        <p:cTn id="27" dur="500" fill="hold"/>
                                        <p:tgtEl>
                                          <p:spTgt spid="1026"/>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1028"/>
                                        </p:tgtEl>
                                        <p:attrNameLst>
                                          <p:attrName>style.visibility</p:attrName>
                                        </p:attrNameLst>
                                      </p:cBhvr>
                                      <p:to>
                                        <p:strVal val="visible"/>
                                      </p:to>
                                    </p:set>
                                    <p:anim calcmode="lin" valueType="num">
                                      <p:cBhvr additive="base">
                                        <p:cTn id="30" dur="500" fill="hold"/>
                                        <p:tgtEl>
                                          <p:spTgt spid="1028"/>
                                        </p:tgtEl>
                                        <p:attrNameLst>
                                          <p:attrName>ppt_x</p:attrName>
                                        </p:attrNameLst>
                                      </p:cBhvr>
                                      <p:tavLst>
                                        <p:tav tm="0">
                                          <p:val>
                                            <p:strVal val="0-#ppt_w/2"/>
                                          </p:val>
                                        </p:tav>
                                        <p:tav tm="100000">
                                          <p:val>
                                            <p:strVal val="#ppt_x"/>
                                          </p:val>
                                        </p:tav>
                                      </p:tavLst>
                                    </p:anim>
                                    <p:anim calcmode="lin" valueType="num">
                                      <p:cBhvr additive="base">
                                        <p:cTn id="31" dur="500" fill="hold"/>
                                        <p:tgtEl>
                                          <p:spTgt spid="1028"/>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0"/>
                                  </p:stCondLst>
                                  <p:childTnLst>
                                    <p:set>
                                      <p:cBhvr>
                                        <p:cTn id="33" dur="1" fill="hold">
                                          <p:stCondLst>
                                            <p:cond delay="0"/>
                                          </p:stCondLst>
                                        </p:cTn>
                                        <p:tgtEl>
                                          <p:spTgt spid="1030"/>
                                        </p:tgtEl>
                                        <p:attrNameLst>
                                          <p:attrName>style.visibility</p:attrName>
                                        </p:attrNameLst>
                                      </p:cBhvr>
                                      <p:to>
                                        <p:strVal val="visible"/>
                                      </p:to>
                                    </p:set>
                                    <p:anim calcmode="lin" valueType="num">
                                      <p:cBhvr additive="base">
                                        <p:cTn id="34" dur="500" fill="hold"/>
                                        <p:tgtEl>
                                          <p:spTgt spid="1030"/>
                                        </p:tgtEl>
                                        <p:attrNameLst>
                                          <p:attrName>ppt_x</p:attrName>
                                        </p:attrNameLst>
                                      </p:cBhvr>
                                      <p:tavLst>
                                        <p:tav tm="0">
                                          <p:val>
                                            <p:strVal val="0-#ppt_w/2"/>
                                          </p:val>
                                        </p:tav>
                                        <p:tav tm="100000">
                                          <p:val>
                                            <p:strVal val="#ppt_x"/>
                                          </p:val>
                                        </p:tav>
                                      </p:tavLst>
                                    </p:anim>
                                    <p:anim calcmode="lin" valueType="num">
                                      <p:cBhvr additive="base">
                                        <p:cTn id="35" dur="500" fill="hold"/>
                                        <p:tgtEl>
                                          <p:spTgt spid="1030"/>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0"/>
                                  </p:stCondLst>
                                  <p:childTnLst>
                                    <p:set>
                                      <p:cBhvr>
                                        <p:cTn id="37" dur="1" fill="hold">
                                          <p:stCondLst>
                                            <p:cond delay="0"/>
                                          </p:stCondLst>
                                        </p:cTn>
                                        <p:tgtEl>
                                          <p:spTgt spid="1032"/>
                                        </p:tgtEl>
                                        <p:attrNameLst>
                                          <p:attrName>style.visibility</p:attrName>
                                        </p:attrNameLst>
                                      </p:cBhvr>
                                      <p:to>
                                        <p:strVal val="visible"/>
                                      </p:to>
                                    </p:set>
                                    <p:anim calcmode="lin" valueType="num">
                                      <p:cBhvr additive="base">
                                        <p:cTn id="38" dur="500" fill="hold"/>
                                        <p:tgtEl>
                                          <p:spTgt spid="1032"/>
                                        </p:tgtEl>
                                        <p:attrNameLst>
                                          <p:attrName>ppt_x</p:attrName>
                                        </p:attrNameLst>
                                      </p:cBhvr>
                                      <p:tavLst>
                                        <p:tav tm="0">
                                          <p:val>
                                            <p:strVal val="0-#ppt_w/2"/>
                                          </p:val>
                                        </p:tav>
                                        <p:tav tm="100000">
                                          <p:val>
                                            <p:strVal val="#ppt_x"/>
                                          </p:val>
                                        </p:tav>
                                      </p:tavLst>
                                    </p:anim>
                                    <p:anim calcmode="lin" valueType="num">
                                      <p:cBhvr additive="base">
                                        <p:cTn id="39" dur="500" fill="hold"/>
                                        <p:tgtEl>
                                          <p:spTgt spid="1032"/>
                                        </p:tgtEl>
                                        <p:attrNameLst>
                                          <p:attrName>ppt_y</p:attrName>
                                        </p:attrNameLst>
                                      </p:cBhvr>
                                      <p:tavLst>
                                        <p:tav tm="0">
                                          <p:val>
                                            <p:strVal val="#ppt_y"/>
                                          </p:val>
                                        </p:tav>
                                        <p:tav tm="100000">
                                          <p:val>
                                            <p:strVal val="#ppt_y"/>
                                          </p:val>
                                        </p:tav>
                                      </p:tavLst>
                                    </p:anim>
                                  </p:childTnLst>
                                </p:cTn>
                              </p:par>
                              <p:par>
                                <p:cTn id="40" presetID="2" presetClass="entr" presetSubtype="8" fill="hold" nodeType="withEffect">
                                  <p:stCondLst>
                                    <p:cond delay="0"/>
                                  </p:stCondLst>
                                  <p:childTnLst>
                                    <p:set>
                                      <p:cBhvr>
                                        <p:cTn id="41" dur="1" fill="hold">
                                          <p:stCondLst>
                                            <p:cond delay="0"/>
                                          </p:stCondLst>
                                        </p:cTn>
                                        <p:tgtEl>
                                          <p:spTgt spid="1034"/>
                                        </p:tgtEl>
                                        <p:attrNameLst>
                                          <p:attrName>style.visibility</p:attrName>
                                        </p:attrNameLst>
                                      </p:cBhvr>
                                      <p:to>
                                        <p:strVal val="visible"/>
                                      </p:to>
                                    </p:set>
                                    <p:anim calcmode="lin" valueType="num">
                                      <p:cBhvr additive="base">
                                        <p:cTn id="42" dur="500" fill="hold"/>
                                        <p:tgtEl>
                                          <p:spTgt spid="1034"/>
                                        </p:tgtEl>
                                        <p:attrNameLst>
                                          <p:attrName>ppt_x</p:attrName>
                                        </p:attrNameLst>
                                      </p:cBhvr>
                                      <p:tavLst>
                                        <p:tav tm="0">
                                          <p:val>
                                            <p:strVal val="0-#ppt_w/2"/>
                                          </p:val>
                                        </p:tav>
                                        <p:tav tm="100000">
                                          <p:val>
                                            <p:strVal val="#ppt_x"/>
                                          </p:val>
                                        </p:tav>
                                      </p:tavLst>
                                    </p:anim>
                                    <p:anim calcmode="lin" valueType="num">
                                      <p:cBhvr additive="base">
                                        <p:cTn id="43" dur="500" fill="hold"/>
                                        <p:tgtEl>
                                          <p:spTgt spid="1034"/>
                                        </p:tgtEl>
                                        <p:attrNameLst>
                                          <p:attrName>ppt_y</p:attrName>
                                        </p:attrNameLst>
                                      </p:cBhvr>
                                      <p:tavLst>
                                        <p:tav tm="0">
                                          <p:val>
                                            <p:strVal val="#ppt_y"/>
                                          </p:val>
                                        </p:tav>
                                        <p:tav tm="100000">
                                          <p:val>
                                            <p:strVal val="#ppt_y"/>
                                          </p:val>
                                        </p:tav>
                                      </p:tavLst>
                                    </p:anim>
                                  </p:childTnLst>
                                </p:cTn>
                              </p:par>
                              <p:par>
                                <p:cTn id="44" presetID="2" presetClass="entr" presetSubtype="8" fill="hold" nodeType="withEffect">
                                  <p:stCondLst>
                                    <p:cond delay="0"/>
                                  </p:stCondLst>
                                  <p:childTnLst>
                                    <p:set>
                                      <p:cBhvr>
                                        <p:cTn id="45" dur="1" fill="hold">
                                          <p:stCondLst>
                                            <p:cond delay="0"/>
                                          </p:stCondLst>
                                        </p:cTn>
                                        <p:tgtEl>
                                          <p:spTgt spid="1036"/>
                                        </p:tgtEl>
                                        <p:attrNameLst>
                                          <p:attrName>style.visibility</p:attrName>
                                        </p:attrNameLst>
                                      </p:cBhvr>
                                      <p:to>
                                        <p:strVal val="visible"/>
                                      </p:to>
                                    </p:set>
                                    <p:anim calcmode="lin" valueType="num">
                                      <p:cBhvr additive="base">
                                        <p:cTn id="46" dur="500" fill="hold"/>
                                        <p:tgtEl>
                                          <p:spTgt spid="1036"/>
                                        </p:tgtEl>
                                        <p:attrNameLst>
                                          <p:attrName>ppt_x</p:attrName>
                                        </p:attrNameLst>
                                      </p:cBhvr>
                                      <p:tavLst>
                                        <p:tav tm="0">
                                          <p:val>
                                            <p:strVal val="0-#ppt_w/2"/>
                                          </p:val>
                                        </p:tav>
                                        <p:tav tm="100000">
                                          <p:val>
                                            <p:strVal val="#ppt_x"/>
                                          </p:val>
                                        </p:tav>
                                      </p:tavLst>
                                    </p:anim>
                                    <p:anim calcmode="lin" valueType="num">
                                      <p:cBhvr additive="base">
                                        <p:cTn id="47" dur="500" fill="hold"/>
                                        <p:tgtEl>
                                          <p:spTgt spid="1036"/>
                                        </p:tgtEl>
                                        <p:attrNameLst>
                                          <p:attrName>ppt_y</p:attrName>
                                        </p:attrNameLst>
                                      </p:cBhvr>
                                      <p:tavLst>
                                        <p:tav tm="0">
                                          <p:val>
                                            <p:strVal val="#ppt_y"/>
                                          </p:val>
                                        </p:tav>
                                        <p:tav tm="100000">
                                          <p:val>
                                            <p:strVal val="#ppt_y"/>
                                          </p:val>
                                        </p:tav>
                                      </p:tavLst>
                                    </p:anim>
                                  </p:childTnLst>
                                </p:cTn>
                              </p:par>
                              <p:par>
                                <p:cTn id="48" presetID="2" presetClass="entr" presetSubtype="8" fill="hold" nodeType="withEffect">
                                  <p:stCondLst>
                                    <p:cond delay="0"/>
                                  </p:stCondLst>
                                  <p:childTnLst>
                                    <p:set>
                                      <p:cBhvr>
                                        <p:cTn id="49" dur="1" fill="hold">
                                          <p:stCondLst>
                                            <p:cond delay="0"/>
                                          </p:stCondLst>
                                        </p:cTn>
                                        <p:tgtEl>
                                          <p:spTgt spid="1038"/>
                                        </p:tgtEl>
                                        <p:attrNameLst>
                                          <p:attrName>style.visibility</p:attrName>
                                        </p:attrNameLst>
                                      </p:cBhvr>
                                      <p:to>
                                        <p:strVal val="visible"/>
                                      </p:to>
                                    </p:set>
                                    <p:anim calcmode="lin" valueType="num">
                                      <p:cBhvr additive="base">
                                        <p:cTn id="50" dur="500" fill="hold"/>
                                        <p:tgtEl>
                                          <p:spTgt spid="1038"/>
                                        </p:tgtEl>
                                        <p:attrNameLst>
                                          <p:attrName>ppt_x</p:attrName>
                                        </p:attrNameLst>
                                      </p:cBhvr>
                                      <p:tavLst>
                                        <p:tav tm="0">
                                          <p:val>
                                            <p:strVal val="0-#ppt_w/2"/>
                                          </p:val>
                                        </p:tav>
                                        <p:tav tm="100000">
                                          <p:val>
                                            <p:strVal val="#ppt_x"/>
                                          </p:val>
                                        </p:tav>
                                      </p:tavLst>
                                    </p:anim>
                                    <p:anim calcmode="lin" valueType="num">
                                      <p:cBhvr additive="base">
                                        <p:cTn id="51" dur="500" fill="hold"/>
                                        <p:tgtEl>
                                          <p:spTgt spid="10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706090"/>
          </a:xfrm>
        </p:spPr>
        <p:txBody>
          <a:bodyPr/>
          <a:lstStyle/>
          <a:p>
            <a:pPr marL="85725">
              <a:spcBef>
                <a:spcPct val="20000"/>
              </a:spcBef>
            </a:pPr>
            <a:r>
              <a:rPr lang="de-DE" sz="2000" i="1" dirty="0">
                <a:solidFill>
                  <a:srgbClr val="FF0000"/>
                </a:solidFill>
                <a:latin typeface="+mn-lt"/>
                <a:ea typeface="+mn-ea"/>
                <a:cs typeface="+mn-cs"/>
              </a:rPr>
              <a:t>Spezialisierungsbereich Kapital und Finanzierung</a:t>
            </a:r>
            <a:br>
              <a:rPr lang="de-DE" sz="2000" i="1" dirty="0">
                <a:solidFill>
                  <a:srgbClr val="FF0000"/>
                </a:solidFill>
                <a:latin typeface="+mn-lt"/>
                <a:ea typeface="+mn-ea"/>
                <a:cs typeface="+mn-cs"/>
              </a:rPr>
            </a:br>
            <a:endParaRPr lang="de-DE" sz="2000" i="1" dirty="0">
              <a:solidFill>
                <a:srgbClr val="FF0000"/>
              </a:solidFill>
              <a:latin typeface="+mn-lt"/>
              <a:ea typeface="+mn-ea"/>
              <a:cs typeface="+mn-cs"/>
            </a:endParaRPr>
          </a:p>
        </p:txBody>
      </p:sp>
      <p:sp>
        <p:nvSpPr>
          <p:cNvPr id="3" name="Inhaltsplatzhalter 2"/>
          <p:cNvSpPr>
            <a:spLocks noGrp="1"/>
          </p:cNvSpPr>
          <p:nvPr>
            <p:ph idx="1"/>
          </p:nvPr>
        </p:nvSpPr>
        <p:spPr>
          <a:xfrm>
            <a:off x="395288" y="836712"/>
            <a:ext cx="8229600" cy="5544616"/>
          </a:xfrm>
        </p:spPr>
        <p:txBody>
          <a:bodyPr/>
          <a:lstStyle/>
          <a:p>
            <a:r>
              <a:rPr lang="de-DE" dirty="0"/>
              <a:t>Recht der GmbH </a:t>
            </a:r>
          </a:p>
          <a:p>
            <a:r>
              <a:rPr lang="de-DE" dirty="0"/>
              <a:t>Recht der AG </a:t>
            </a:r>
          </a:p>
          <a:p>
            <a:r>
              <a:rPr lang="de-DE" dirty="0"/>
              <a:t>Bankrecht </a:t>
            </a:r>
          </a:p>
          <a:p>
            <a:r>
              <a:rPr lang="de-DE" dirty="0"/>
              <a:t>Bank- und Kapitalmarktrecht </a:t>
            </a:r>
          </a:p>
          <a:p>
            <a:r>
              <a:rPr lang="de-DE" dirty="0"/>
              <a:t>Kapitalmarktrecht </a:t>
            </a:r>
          </a:p>
          <a:p>
            <a:r>
              <a:rPr lang="de-DE" dirty="0"/>
              <a:t>Insolvenzrecht </a:t>
            </a:r>
          </a:p>
          <a:p>
            <a:r>
              <a:rPr lang="de-DE" dirty="0"/>
              <a:t>Versicherungsrecht </a:t>
            </a:r>
          </a:p>
          <a:p>
            <a:r>
              <a:rPr lang="de-DE" dirty="0"/>
              <a:t>Mergers &amp; </a:t>
            </a:r>
            <a:r>
              <a:rPr lang="de-DE" dirty="0" err="1"/>
              <a:t>Acquisitions</a:t>
            </a:r>
            <a:endParaRPr lang="de-DE" dirty="0"/>
          </a:p>
          <a:p>
            <a:r>
              <a:rPr lang="de-DE" dirty="0"/>
              <a:t>Digitale Vertragsgestaltung </a:t>
            </a:r>
          </a:p>
          <a:p>
            <a:r>
              <a:rPr lang="de-DE" dirty="0" err="1"/>
              <a:t>FinTech</a:t>
            </a:r>
            <a:r>
              <a:rPr lang="de-DE" dirty="0"/>
              <a:t> und </a:t>
            </a:r>
            <a:r>
              <a:rPr lang="de-DE" dirty="0" err="1"/>
              <a:t>PayTech</a:t>
            </a:r>
            <a:r>
              <a:rPr lang="de-DE" dirty="0"/>
              <a:t> </a:t>
            </a:r>
          </a:p>
          <a:p>
            <a:r>
              <a:rPr lang="de-DE" dirty="0"/>
              <a:t>Kaufmännische Buchführung und Bilanzrecht </a:t>
            </a:r>
          </a:p>
          <a:p>
            <a:r>
              <a:rPr lang="de-DE" dirty="0"/>
              <a:t>Steuerrecht I</a:t>
            </a:r>
          </a:p>
          <a:p>
            <a:r>
              <a:rPr lang="de-DE" dirty="0"/>
              <a:t>Steuerrecht II </a:t>
            </a:r>
          </a:p>
          <a:p>
            <a:r>
              <a:rPr lang="de-DE" dirty="0"/>
              <a:t>Unternehmenssteuerrecht </a:t>
            </a:r>
          </a:p>
        </p:txBody>
      </p:sp>
    </p:spTree>
    <p:extLst>
      <p:ext uri="{BB962C8B-B14F-4D97-AF65-F5344CB8AC3E}">
        <p14:creationId xmlns:p14="http://schemas.microsoft.com/office/powerpoint/2010/main" val="14924898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404664"/>
            <a:ext cx="8229600" cy="5760640"/>
          </a:xfrm>
        </p:spPr>
        <p:txBody>
          <a:bodyPr/>
          <a:lstStyle/>
          <a:p>
            <a:pPr>
              <a:buNone/>
            </a:pPr>
            <a:r>
              <a:rPr lang="de-DE" i="1" dirty="0">
                <a:solidFill>
                  <a:srgbClr val="FF0000"/>
                </a:solidFill>
              </a:rPr>
              <a:t>Spezialisierungsbereich Arbeitsrecht</a:t>
            </a:r>
            <a:endParaRPr lang="de-DE" b="1" dirty="0"/>
          </a:p>
          <a:p>
            <a:r>
              <a:rPr lang="de-DE" dirty="0"/>
              <a:t>Koalitions-, Tarifvertrags- und Arbeitskampfrecht </a:t>
            </a:r>
          </a:p>
          <a:p>
            <a:r>
              <a:rPr lang="de-DE" dirty="0"/>
              <a:t>Unternehmensmitbestimmung und Betriebsverfassung </a:t>
            </a:r>
          </a:p>
          <a:p>
            <a:r>
              <a:rPr lang="de-DE" dirty="0"/>
              <a:t>Arbeitsgerichtsverfahren </a:t>
            </a:r>
          </a:p>
          <a:p>
            <a:r>
              <a:rPr lang="de-DE" dirty="0"/>
              <a:t>Europäisches Arbeitsrecht </a:t>
            </a:r>
          </a:p>
          <a:p>
            <a:r>
              <a:rPr lang="de-DE" dirty="0"/>
              <a:t>Vertiefung im Arbeitsrecht</a:t>
            </a:r>
          </a:p>
          <a:p>
            <a:endParaRPr lang="de-DE" dirty="0"/>
          </a:p>
          <a:p>
            <a:pPr marL="85725" indent="0">
              <a:buNone/>
            </a:pPr>
            <a:r>
              <a:rPr lang="de-DE" i="1" dirty="0">
                <a:solidFill>
                  <a:srgbClr val="FF0000"/>
                </a:solidFill>
              </a:rPr>
              <a:t>Spezialisierung Geistiges Eigentum und Wettbewerbsrecht</a:t>
            </a:r>
            <a:endParaRPr lang="de-DE" dirty="0"/>
          </a:p>
          <a:p>
            <a:r>
              <a:rPr lang="de-DE" dirty="0"/>
              <a:t>Wettbewerbsrecht </a:t>
            </a:r>
          </a:p>
          <a:p>
            <a:r>
              <a:rPr lang="de-DE" dirty="0"/>
              <a:t>Kartellrecht </a:t>
            </a:r>
          </a:p>
          <a:p>
            <a:r>
              <a:rPr lang="de-DE" dirty="0"/>
              <a:t>Vergaberecht </a:t>
            </a:r>
          </a:p>
          <a:p>
            <a:r>
              <a:rPr lang="de-DE" dirty="0"/>
              <a:t>Urheberrecht </a:t>
            </a:r>
          </a:p>
          <a:p>
            <a:r>
              <a:rPr lang="de-DE" dirty="0"/>
              <a:t>Medienrecht</a:t>
            </a:r>
          </a:p>
        </p:txBody>
      </p:sp>
    </p:spTree>
    <p:extLst>
      <p:ext uri="{BB962C8B-B14F-4D97-AF65-F5344CB8AC3E}">
        <p14:creationId xmlns:p14="http://schemas.microsoft.com/office/powerpoint/2010/main" val="40376639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6D4596A0-2093-40C4-AF3A-AB798D639C36}"/>
              </a:ext>
            </a:extLst>
          </p:cNvPr>
          <p:cNvSpPr>
            <a:spLocks noGrp="1"/>
          </p:cNvSpPr>
          <p:nvPr>
            <p:ph idx="1"/>
          </p:nvPr>
        </p:nvSpPr>
        <p:spPr>
          <a:xfrm>
            <a:off x="457200" y="548680"/>
            <a:ext cx="8229600" cy="4049713"/>
          </a:xfrm>
        </p:spPr>
        <p:txBody>
          <a:bodyPr/>
          <a:lstStyle/>
          <a:p>
            <a:pPr marL="85725" indent="0">
              <a:buNone/>
            </a:pPr>
            <a:r>
              <a:rPr lang="de-DE" i="1" dirty="0">
                <a:solidFill>
                  <a:srgbClr val="FF0000"/>
                </a:solidFill>
              </a:rPr>
              <a:t>Spezialisierungsbereich Vertiefung Internationales Wirtschaftsrecht</a:t>
            </a:r>
          </a:p>
          <a:p>
            <a:r>
              <a:rPr lang="de-DE" dirty="0"/>
              <a:t>Internationales Privatrecht </a:t>
            </a:r>
          </a:p>
          <a:p>
            <a:r>
              <a:rPr lang="de-DE" dirty="0"/>
              <a:t>Europäisches Privatrecht</a:t>
            </a:r>
          </a:p>
          <a:p>
            <a:r>
              <a:rPr lang="de-DE" dirty="0"/>
              <a:t>Internationales Zivilverfahrensrecht </a:t>
            </a:r>
          </a:p>
          <a:p>
            <a:r>
              <a:rPr lang="de-DE" dirty="0"/>
              <a:t>Internationales Wirtschaftsrecht </a:t>
            </a:r>
          </a:p>
          <a:p>
            <a:r>
              <a:rPr lang="de-DE" dirty="0"/>
              <a:t>Schiedsverfahren im nationalen und internationalen Wirtschaftsrecht</a:t>
            </a:r>
          </a:p>
          <a:p>
            <a:r>
              <a:rPr lang="de-DE" dirty="0"/>
              <a:t>Digitale Vertragsgestaltung</a:t>
            </a:r>
          </a:p>
          <a:p>
            <a:r>
              <a:rPr lang="de-DE" dirty="0"/>
              <a:t>Europäisches Gesellschaftsrecht </a:t>
            </a:r>
          </a:p>
        </p:txBody>
      </p:sp>
    </p:spTree>
    <p:extLst>
      <p:ext uri="{BB962C8B-B14F-4D97-AF65-F5344CB8AC3E}">
        <p14:creationId xmlns:p14="http://schemas.microsoft.com/office/powerpoint/2010/main" val="36401624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idx="1"/>
          </p:nvPr>
        </p:nvSpPr>
        <p:spPr/>
        <p:txBody>
          <a:bodyPr/>
          <a:lstStyle/>
          <a:p>
            <a:r>
              <a:rPr lang="de-DE" sz="4100" b="1" dirty="0">
                <a:effectLst>
                  <a:outerShdw blurRad="38100" dist="38100" dir="2700000" algn="tl">
                    <a:srgbClr val="000000">
                      <a:alpha val="43137"/>
                    </a:srgbClr>
                  </a:outerShdw>
                </a:effectLst>
              </a:rPr>
              <a:t>Medizin- und Pharmarecht</a:t>
            </a:r>
          </a:p>
        </p:txBody>
      </p:sp>
    </p:spTree>
    <p:extLst>
      <p:ext uri="{BB962C8B-B14F-4D97-AF65-F5344CB8AC3E}">
        <p14:creationId xmlns:p14="http://schemas.microsoft.com/office/powerpoint/2010/main" val="41072508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476672"/>
            <a:ext cx="8229600" cy="4392589"/>
          </a:xfrm>
        </p:spPr>
        <p:txBody>
          <a:bodyPr/>
          <a:lstStyle/>
          <a:p>
            <a:pPr marL="85725" indent="0">
              <a:buNone/>
            </a:pPr>
            <a:r>
              <a:rPr lang="de-DE" i="1" dirty="0">
                <a:solidFill>
                  <a:srgbClr val="FF0000"/>
                </a:solidFill>
              </a:rPr>
              <a:t>Spezialisierungsbereich Sozialrecht</a:t>
            </a:r>
          </a:p>
          <a:p>
            <a:r>
              <a:rPr lang="de-DE" dirty="0"/>
              <a:t>Vertragsarztrecht </a:t>
            </a:r>
          </a:p>
          <a:p>
            <a:r>
              <a:rPr lang="de-DE" dirty="0"/>
              <a:t>Leistungsrecht der GKV</a:t>
            </a:r>
          </a:p>
          <a:p>
            <a:endParaRPr lang="de-DE" i="1" dirty="0">
              <a:solidFill>
                <a:srgbClr val="FF0000"/>
              </a:solidFill>
            </a:endParaRPr>
          </a:p>
          <a:p>
            <a:pPr marL="85725" indent="0">
              <a:buNone/>
            </a:pPr>
            <a:r>
              <a:rPr lang="de-DE" i="1" dirty="0">
                <a:solidFill>
                  <a:srgbClr val="FF0000"/>
                </a:solidFill>
              </a:rPr>
              <a:t>Spezialisierungsbereich Arztrecht</a:t>
            </a:r>
          </a:p>
          <a:p>
            <a:r>
              <a:rPr lang="de-DE" dirty="0"/>
              <a:t>Arzt- und Krankenhaushaftungsrecht </a:t>
            </a:r>
          </a:p>
          <a:p>
            <a:r>
              <a:rPr lang="de-DE" dirty="0"/>
              <a:t>Ärztliches Berufsrecht</a:t>
            </a:r>
          </a:p>
          <a:p>
            <a:endParaRPr lang="de-DE" dirty="0"/>
          </a:p>
          <a:p>
            <a:pPr marL="85725" indent="0">
              <a:buNone/>
            </a:pPr>
            <a:r>
              <a:rPr lang="de-DE" i="1" dirty="0">
                <a:solidFill>
                  <a:srgbClr val="FF0000"/>
                </a:solidFill>
              </a:rPr>
              <a:t>Spezialisierungsbereich Haftungsrecht </a:t>
            </a:r>
          </a:p>
          <a:p>
            <a:r>
              <a:rPr lang="de-DE" dirty="0"/>
              <a:t>Arzt- und Krankenhaushaftungsrecht</a:t>
            </a:r>
          </a:p>
          <a:p>
            <a:r>
              <a:rPr lang="de-DE" dirty="0"/>
              <a:t>Arzneimittel- und Medizinproduktehaftungsrecht</a:t>
            </a:r>
          </a:p>
          <a:p>
            <a:endParaRPr lang="de-DE" dirty="0"/>
          </a:p>
        </p:txBody>
      </p:sp>
    </p:spTree>
    <p:extLst>
      <p:ext uri="{BB962C8B-B14F-4D97-AF65-F5344CB8AC3E}">
        <p14:creationId xmlns:p14="http://schemas.microsoft.com/office/powerpoint/2010/main" val="8268270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23528" y="476672"/>
            <a:ext cx="8229600" cy="4049713"/>
          </a:xfrm>
        </p:spPr>
        <p:txBody>
          <a:bodyPr/>
          <a:lstStyle/>
          <a:p>
            <a:pPr marL="85725" indent="0">
              <a:buNone/>
            </a:pPr>
            <a:r>
              <a:rPr lang="de-DE" i="1" dirty="0">
                <a:solidFill>
                  <a:srgbClr val="FF0000"/>
                </a:solidFill>
              </a:rPr>
              <a:t>Spezialisierungsbereich Versicherung </a:t>
            </a:r>
          </a:p>
          <a:p>
            <a:r>
              <a:rPr lang="de-DE" dirty="0"/>
              <a:t>Leistungsrecht der GKV </a:t>
            </a:r>
          </a:p>
          <a:p>
            <a:r>
              <a:rPr lang="de-DE" dirty="0"/>
              <a:t>Privatversicherungsrecht</a:t>
            </a:r>
          </a:p>
          <a:p>
            <a:endParaRPr lang="de-DE" i="1" dirty="0">
              <a:solidFill>
                <a:srgbClr val="FF0000"/>
              </a:solidFill>
            </a:endParaRPr>
          </a:p>
          <a:p>
            <a:r>
              <a:rPr lang="de-DE" i="1" dirty="0">
                <a:solidFill>
                  <a:srgbClr val="FF0000"/>
                </a:solidFill>
              </a:rPr>
              <a:t>Spezialisierungsbereich Medizinrechtliche Sanktionen </a:t>
            </a:r>
          </a:p>
          <a:p>
            <a:r>
              <a:rPr lang="de-DE" dirty="0"/>
              <a:t>Medizinstrafrecht </a:t>
            </a:r>
          </a:p>
          <a:p>
            <a:r>
              <a:rPr lang="de-DE" dirty="0"/>
              <a:t>Ärztliches Berufsrecht</a:t>
            </a:r>
          </a:p>
        </p:txBody>
      </p:sp>
    </p:spTree>
    <p:extLst>
      <p:ext uri="{BB962C8B-B14F-4D97-AF65-F5344CB8AC3E}">
        <p14:creationId xmlns:p14="http://schemas.microsoft.com/office/powerpoint/2010/main" val="20795215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idx="1"/>
          </p:nvPr>
        </p:nvSpPr>
        <p:spPr/>
        <p:txBody>
          <a:bodyPr/>
          <a:lstStyle/>
          <a:p>
            <a:r>
              <a:rPr lang="de-DE" sz="4100" b="1" dirty="0">
                <a:effectLst>
                  <a:outerShdw blurRad="38100" dist="38100" dir="2700000" algn="tl">
                    <a:srgbClr val="000000">
                      <a:alpha val="43137"/>
                    </a:srgbClr>
                  </a:outerShdw>
                </a:effectLst>
              </a:rPr>
              <a:t>Völker- und Europarecht</a:t>
            </a:r>
          </a:p>
        </p:txBody>
      </p:sp>
    </p:spTree>
    <p:extLst>
      <p:ext uri="{BB962C8B-B14F-4D97-AF65-F5344CB8AC3E}">
        <p14:creationId xmlns:p14="http://schemas.microsoft.com/office/powerpoint/2010/main" val="17306961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de-DE" altLang="de-DE" dirty="0"/>
              <a:t>Völker- und Europarecht im Überblick </a:t>
            </a:r>
          </a:p>
        </p:txBody>
      </p:sp>
      <p:sp>
        <p:nvSpPr>
          <p:cNvPr id="3" name="Rechteck 2">
            <a:extLst>
              <a:ext uri="{FF2B5EF4-FFF2-40B4-BE49-F238E27FC236}">
                <a16:creationId xmlns:a16="http://schemas.microsoft.com/office/drawing/2014/main" id="{615852DB-4D43-BE7C-E0E8-5B11B48639CD}"/>
              </a:ext>
            </a:extLst>
          </p:cNvPr>
          <p:cNvSpPr/>
          <p:nvPr/>
        </p:nvSpPr>
        <p:spPr>
          <a:xfrm>
            <a:off x="3024659" y="1417638"/>
            <a:ext cx="3276364" cy="1368152"/>
          </a:xfrm>
          <a:prstGeom prst="rect">
            <a:avLst/>
          </a:prstGeom>
          <a:solidFill>
            <a:srgbClr val="B4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dirty="0"/>
              <a:t>Völker- und Europarecht </a:t>
            </a:r>
          </a:p>
        </p:txBody>
      </p:sp>
      <p:sp>
        <p:nvSpPr>
          <p:cNvPr id="4" name="Rechteck 3">
            <a:extLst>
              <a:ext uri="{FF2B5EF4-FFF2-40B4-BE49-F238E27FC236}">
                <a16:creationId xmlns:a16="http://schemas.microsoft.com/office/drawing/2014/main" id="{BB492375-A0D3-2BCC-A298-6526EDF97BDD}"/>
              </a:ext>
            </a:extLst>
          </p:cNvPr>
          <p:cNvSpPr/>
          <p:nvPr/>
        </p:nvSpPr>
        <p:spPr>
          <a:xfrm>
            <a:off x="457200" y="3182742"/>
            <a:ext cx="2664296" cy="2257620"/>
          </a:xfrm>
          <a:prstGeom prst="rect">
            <a:avLst/>
          </a:prstGeom>
          <a:solidFill>
            <a:srgbClr val="B4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buNone/>
            </a:pPr>
            <a:r>
              <a:rPr lang="de-DE" dirty="0">
                <a:solidFill>
                  <a:schemeClr val="bg1"/>
                </a:solidFill>
              </a:rPr>
              <a:t>Spezialisierungsbereich Europäisches, Internationales und Deutsches Öffentliches Wirtschaftsrecht</a:t>
            </a:r>
          </a:p>
        </p:txBody>
      </p:sp>
      <p:sp>
        <p:nvSpPr>
          <p:cNvPr id="5" name="Rechteck 4">
            <a:extLst>
              <a:ext uri="{FF2B5EF4-FFF2-40B4-BE49-F238E27FC236}">
                <a16:creationId xmlns:a16="http://schemas.microsoft.com/office/drawing/2014/main" id="{FCFF30F4-58D6-7A67-48EE-F737D670737C}"/>
              </a:ext>
            </a:extLst>
          </p:cNvPr>
          <p:cNvSpPr/>
          <p:nvPr/>
        </p:nvSpPr>
        <p:spPr>
          <a:xfrm>
            <a:off x="3330693" y="3182742"/>
            <a:ext cx="2664296" cy="2232248"/>
          </a:xfrm>
          <a:prstGeom prst="rect">
            <a:avLst/>
          </a:prstGeom>
          <a:solidFill>
            <a:srgbClr val="B4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buNone/>
            </a:pPr>
            <a:r>
              <a:rPr lang="de-DE" dirty="0">
                <a:solidFill>
                  <a:schemeClr val="bg1"/>
                </a:solidFill>
              </a:rPr>
              <a:t>Spezialisierungsbereich Völkerrecht und Recht der Internationalen Organisationen </a:t>
            </a:r>
          </a:p>
        </p:txBody>
      </p:sp>
      <p:sp>
        <p:nvSpPr>
          <p:cNvPr id="6" name="Rechteck 5">
            <a:extLst>
              <a:ext uri="{FF2B5EF4-FFF2-40B4-BE49-F238E27FC236}">
                <a16:creationId xmlns:a16="http://schemas.microsoft.com/office/drawing/2014/main" id="{4F5113C5-0E69-AB54-D1F4-311F0F62B5C5}"/>
              </a:ext>
            </a:extLst>
          </p:cNvPr>
          <p:cNvSpPr/>
          <p:nvPr/>
        </p:nvSpPr>
        <p:spPr>
          <a:xfrm>
            <a:off x="6204186" y="3182742"/>
            <a:ext cx="2664296" cy="2232248"/>
          </a:xfrm>
          <a:prstGeom prst="rect">
            <a:avLst/>
          </a:prstGeom>
          <a:solidFill>
            <a:srgbClr val="B4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dirty="0">
                <a:solidFill>
                  <a:schemeClr val="bg1"/>
                </a:solidFill>
              </a:rPr>
              <a:t>Spezialisierungsbereich Europarecht</a:t>
            </a:r>
          </a:p>
          <a:p>
            <a:pPr>
              <a:buNone/>
            </a:pPr>
            <a:endParaRPr lang="de-DE" i="1" dirty="0">
              <a:solidFill>
                <a:srgbClr val="FF0000"/>
              </a:solidFill>
            </a:endParaRPr>
          </a:p>
        </p:txBody>
      </p:sp>
      <p:cxnSp>
        <p:nvCxnSpPr>
          <p:cNvPr id="8" name="Gerader Verbinder 7">
            <a:extLst>
              <a:ext uri="{FF2B5EF4-FFF2-40B4-BE49-F238E27FC236}">
                <a16:creationId xmlns:a16="http://schemas.microsoft.com/office/drawing/2014/main" id="{4280BB5A-D13C-6E14-D739-A2C330995461}"/>
              </a:ext>
            </a:extLst>
          </p:cNvPr>
          <p:cNvCxnSpPr>
            <a:cxnSpLocks/>
            <a:stCxn id="4" idx="0"/>
            <a:endCxn id="3" idx="2"/>
          </p:cNvCxnSpPr>
          <p:nvPr/>
        </p:nvCxnSpPr>
        <p:spPr>
          <a:xfrm flipV="1">
            <a:off x="1789348" y="2785790"/>
            <a:ext cx="2873493" cy="3969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DD602595-19AB-038D-58ED-61DDCEF238AF}"/>
              </a:ext>
            </a:extLst>
          </p:cNvPr>
          <p:cNvCxnSpPr>
            <a:cxnSpLocks/>
            <a:stCxn id="5" idx="0"/>
            <a:endCxn id="3" idx="2"/>
          </p:cNvCxnSpPr>
          <p:nvPr/>
        </p:nvCxnSpPr>
        <p:spPr>
          <a:xfrm flipV="1">
            <a:off x="4662841" y="2785790"/>
            <a:ext cx="0" cy="3969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6B6F41F7-60F8-DCF6-B0BE-99D2D5EBB8A7}"/>
              </a:ext>
            </a:extLst>
          </p:cNvPr>
          <p:cNvCxnSpPr>
            <a:cxnSpLocks/>
            <a:stCxn id="3" idx="2"/>
            <a:endCxn id="6" idx="0"/>
          </p:cNvCxnSpPr>
          <p:nvPr/>
        </p:nvCxnSpPr>
        <p:spPr>
          <a:xfrm>
            <a:off x="4662841" y="2785790"/>
            <a:ext cx="2873493" cy="3969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47C7E3-F43D-05CD-66FE-DF7EF6C50401}"/>
              </a:ext>
            </a:extLst>
          </p:cNvPr>
          <p:cNvSpPr>
            <a:spLocks noGrp="1"/>
          </p:cNvSpPr>
          <p:nvPr>
            <p:ph type="title"/>
          </p:nvPr>
        </p:nvSpPr>
        <p:spPr>
          <a:xfrm>
            <a:off x="457200" y="764704"/>
            <a:ext cx="8229600" cy="652934"/>
          </a:xfrm>
        </p:spPr>
        <p:txBody>
          <a:bodyPr/>
          <a:lstStyle/>
          <a:p>
            <a:r>
              <a:rPr lang="de-DE" sz="2400" dirty="0"/>
              <a:t>Spezialisierungsbereich Europäisches, Internationales und Deutsches Öffentliches Wirtschaftsrecht</a:t>
            </a:r>
            <a:br>
              <a:rPr lang="de-DE" dirty="0"/>
            </a:br>
            <a:endParaRPr lang="de-DE" dirty="0"/>
          </a:p>
        </p:txBody>
      </p:sp>
      <p:graphicFrame>
        <p:nvGraphicFramePr>
          <p:cNvPr id="4" name="Tabelle 3">
            <a:extLst>
              <a:ext uri="{FF2B5EF4-FFF2-40B4-BE49-F238E27FC236}">
                <a16:creationId xmlns:a16="http://schemas.microsoft.com/office/drawing/2014/main" id="{2B39879B-3949-41C9-3CF2-4556BC6021F5}"/>
              </a:ext>
            </a:extLst>
          </p:cNvPr>
          <p:cNvGraphicFramePr>
            <a:graphicFrameLocks noGrp="1"/>
          </p:cNvGraphicFramePr>
          <p:nvPr>
            <p:extLst/>
          </p:nvPr>
        </p:nvGraphicFramePr>
        <p:xfrm>
          <a:off x="457200" y="1772816"/>
          <a:ext cx="8075240" cy="4079240"/>
        </p:xfrm>
        <a:graphic>
          <a:graphicData uri="http://schemas.openxmlformats.org/drawingml/2006/table">
            <a:tbl>
              <a:tblPr firstRow="1" bandRow="1">
                <a:tableStyleId>{5C22544A-7EE6-4342-B048-85BDC9FD1C3A}</a:tableStyleId>
              </a:tblPr>
              <a:tblGrid>
                <a:gridCol w="5987008">
                  <a:extLst>
                    <a:ext uri="{9D8B030D-6E8A-4147-A177-3AD203B41FA5}">
                      <a16:colId xmlns:a16="http://schemas.microsoft.com/office/drawing/2014/main" val="4198371772"/>
                    </a:ext>
                  </a:extLst>
                </a:gridCol>
                <a:gridCol w="2088232">
                  <a:extLst>
                    <a:ext uri="{9D8B030D-6E8A-4147-A177-3AD203B41FA5}">
                      <a16:colId xmlns:a16="http://schemas.microsoft.com/office/drawing/2014/main" val="3975885863"/>
                    </a:ext>
                  </a:extLst>
                </a:gridCol>
              </a:tblGrid>
              <a:tr h="370840">
                <a:tc>
                  <a:txBody>
                    <a:bodyPr/>
                    <a:lstStyle/>
                    <a:p>
                      <a:r>
                        <a:rPr lang="de-DE" dirty="0"/>
                        <a:t>Vorlesung </a:t>
                      </a:r>
                    </a:p>
                  </a:txBody>
                  <a:tcPr>
                    <a:solidFill>
                      <a:srgbClr val="D20000"/>
                    </a:solidFill>
                  </a:tcPr>
                </a:tc>
                <a:tc>
                  <a:txBody>
                    <a:bodyPr/>
                    <a:lstStyle/>
                    <a:p>
                      <a:r>
                        <a:rPr lang="de-DE" dirty="0"/>
                        <a:t>Angeboten im</a:t>
                      </a:r>
                    </a:p>
                  </a:txBody>
                  <a:tcPr>
                    <a:solidFill>
                      <a:srgbClr val="D20000"/>
                    </a:solidFill>
                  </a:tcPr>
                </a:tc>
                <a:extLst>
                  <a:ext uri="{0D108BD9-81ED-4DB2-BD59-A6C34878D82A}">
                    <a16:rowId xmlns:a16="http://schemas.microsoft.com/office/drawing/2014/main" val="183731544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chemeClr val="bg1"/>
                          </a:solidFill>
                        </a:rPr>
                        <a:t>Umweltrecht </a:t>
                      </a:r>
                    </a:p>
                  </a:txBody>
                  <a:tcPr>
                    <a:solidFill>
                      <a:srgbClr val="A50021"/>
                    </a:solidFill>
                  </a:tcPr>
                </a:tc>
                <a:tc>
                  <a:txBody>
                    <a:bodyPr/>
                    <a:lstStyle/>
                    <a:p>
                      <a:r>
                        <a:rPr lang="de-DE" dirty="0" err="1">
                          <a:solidFill>
                            <a:schemeClr val="bg1"/>
                          </a:solidFill>
                        </a:rPr>
                        <a:t>SoSe</a:t>
                      </a:r>
                      <a:r>
                        <a:rPr lang="de-DE" dirty="0">
                          <a:solidFill>
                            <a:schemeClr val="bg1"/>
                          </a:solidFill>
                        </a:rPr>
                        <a:t> 25</a:t>
                      </a:r>
                    </a:p>
                  </a:txBody>
                  <a:tcPr>
                    <a:solidFill>
                      <a:srgbClr val="A50021"/>
                    </a:solidFill>
                  </a:tcPr>
                </a:tc>
                <a:extLst>
                  <a:ext uri="{0D108BD9-81ED-4DB2-BD59-A6C34878D82A}">
                    <a16:rowId xmlns:a16="http://schemas.microsoft.com/office/drawing/2014/main" val="342127404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chemeClr val="bg1"/>
                          </a:solidFill>
                        </a:rPr>
                        <a:t>Datenschutz- und Informationsrecht</a:t>
                      </a:r>
                    </a:p>
                  </a:txBody>
                  <a:tcPr>
                    <a:solidFill>
                      <a:srgbClr val="A50021"/>
                    </a:solidFill>
                  </a:tcPr>
                </a:tc>
                <a:tc>
                  <a:txBody>
                    <a:bodyPr/>
                    <a:lstStyle/>
                    <a:p>
                      <a:r>
                        <a:rPr lang="de-DE" dirty="0" err="1">
                          <a:solidFill>
                            <a:schemeClr val="bg1"/>
                          </a:solidFill>
                        </a:rPr>
                        <a:t>SoSe</a:t>
                      </a:r>
                      <a:r>
                        <a:rPr lang="de-DE" dirty="0">
                          <a:solidFill>
                            <a:schemeClr val="bg1"/>
                          </a:solidFill>
                        </a:rPr>
                        <a:t> 25</a:t>
                      </a:r>
                    </a:p>
                  </a:txBody>
                  <a:tcPr>
                    <a:solidFill>
                      <a:srgbClr val="A50021"/>
                    </a:solidFill>
                  </a:tcPr>
                </a:tc>
                <a:extLst>
                  <a:ext uri="{0D108BD9-81ED-4DB2-BD59-A6C34878D82A}">
                    <a16:rowId xmlns:a16="http://schemas.microsoft.com/office/drawing/2014/main" val="1129098976"/>
                  </a:ext>
                </a:extLst>
              </a:tr>
              <a:tr h="370840">
                <a:tc>
                  <a:txBody>
                    <a:bodyPr/>
                    <a:lstStyle/>
                    <a:p>
                      <a:r>
                        <a:rPr lang="de-DE" dirty="0">
                          <a:solidFill>
                            <a:schemeClr val="bg1"/>
                          </a:solidFill>
                        </a:rPr>
                        <a:t>Recht der Digitalisierung</a:t>
                      </a:r>
                    </a:p>
                  </a:txBody>
                  <a:tcPr>
                    <a:solidFill>
                      <a:srgbClr val="A50021"/>
                    </a:solidFill>
                  </a:tcPr>
                </a:tc>
                <a:tc>
                  <a:txBody>
                    <a:bodyPr/>
                    <a:lstStyle/>
                    <a:p>
                      <a:r>
                        <a:rPr lang="de-DE" dirty="0" err="1">
                          <a:solidFill>
                            <a:schemeClr val="bg1"/>
                          </a:solidFill>
                        </a:rPr>
                        <a:t>WiSe</a:t>
                      </a:r>
                      <a:r>
                        <a:rPr lang="de-DE" dirty="0">
                          <a:solidFill>
                            <a:schemeClr val="bg1"/>
                          </a:solidFill>
                        </a:rPr>
                        <a:t> 24/25</a:t>
                      </a:r>
                    </a:p>
                  </a:txBody>
                  <a:tcPr>
                    <a:solidFill>
                      <a:srgbClr val="A50021"/>
                    </a:solidFill>
                  </a:tcPr>
                </a:tc>
                <a:extLst>
                  <a:ext uri="{0D108BD9-81ED-4DB2-BD59-A6C34878D82A}">
                    <a16:rowId xmlns:a16="http://schemas.microsoft.com/office/drawing/2014/main" val="2801514817"/>
                  </a:ext>
                </a:extLst>
              </a:tr>
              <a:tr h="370840">
                <a:tc>
                  <a:txBody>
                    <a:bodyPr/>
                    <a:lstStyle/>
                    <a:p>
                      <a:r>
                        <a:rPr lang="de-DE" dirty="0">
                          <a:solidFill>
                            <a:schemeClr val="bg1"/>
                          </a:solidFill>
                        </a:rPr>
                        <a:t>Planungsrecht </a:t>
                      </a:r>
                    </a:p>
                  </a:txBody>
                  <a:tcPr>
                    <a:solidFill>
                      <a:srgbClr val="A50021"/>
                    </a:solidFill>
                  </a:tcPr>
                </a:tc>
                <a:tc>
                  <a:txBody>
                    <a:bodyPr/>
                    <a:lstStyle/>
                    <a:p>
                      <a:r>
                        <a:rPr lang="de-DE" dirty="0" err="1">
                          <a:solidFill>
                            <a:schemeClr val="bg1"/>
                          </a:solidFill>
                        </a:rPr>
                        <a:t>SoSe</a:t>
                      </a:r>
                      <a:r>
                        <a:rPr lang="de-DE" dirty="0">
                          <a:solidFill>
                            <a:schemeClr val="bg1"/>
                          </a:solidFill>
                        </a:rPr>
                        <a:t> 25</a:t>
                      </a:r>
                    </a:p>
                  </a:txBody>
                  <a:tcPr>
                    <a:solidFill>
                      <a:srgbClr val="A50021"/>
                    </a:solidFill>
                  </a:tcPr>
                </a:tc>
                <a:extLst>
                  <a:ext uri="{0D108BD9-81ED-4DB2-BD59-A6C34878D82A}">
                    <a16:rowId xmlns:a16="http://schemas.microsoft.com/office/drawing/2014/main" val="3443476135"/>
                  </a:ext>
                </a:extLst>
              </a:tr>
              <a:tr h="370840">
                <a:tc>
                  <a:txBody>
                    <a:bodyPr/>
                    <a:lstStyle/>
                    <a:p>
                      <a:r>
                        <a:rPr lang="de-DE" dirty="0">
                          <a:solidFill>
                            <a:schemeClr val="bg1"/>
                          </a:solidFill>
                        </a:rPr>
                        <a:t>Vergaberecht</a:t>
                      </a:r>
                    </a:p>
                  </a:txBody>
                  <a:tcPr>
                    <a:solidFill>
                      <a:srgbClr val="A50021"/>
                    </a:solidFill>
                  </a:tcPr>
                </a:tc>
                <a:tc>
                  <a:txBody>
                    <a:bodyPr/>
                    <a:lstStyle/>
                    <a:p>
                      <a:endParaRPr lang="de-DE" dirty="0">
                        <a:solidFill>
                          <a:schemeClr val="bg1"/>
                        </a:solidFill>
                      </a:endParaRPr>
                    </a:p>
                  </a:txBody>
                  <a:tcPr>
                    <a:solidFill>
                      <a:srgbClr val="A50021"/>
                    </a:solidFill>
                  </a:tcPr>
                </a:tc>
                <a:extLst>
                  <a:ext uri="{0D108BD9-81ED-4DB2-BD59-A6C34878D82A}">
                    <a16:rowId xmlns:a16="http://schemas.microsoft.com/office/drawing/2014/main" val="19578955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chemeClr val="bg1"/>
                          </a:solidFill>
                        </a:rPr>
                        <a:t>Internationales Wirtschaftsrecht </a:t>
                      </a:r>
                    </a:p>
                  </a:txBody>
                  <a:tcPr>
                    <a:solidFill>
                      <a:srgbClr val="A50021"/>
                    </a:solidFill>
                  </a:tcPr>
                </a:tc>
                <a:tc>
                  <a:txBody>
                    <a:bodyPr/>
                    <a:lstStyle/>
                    <a:p>
                      <a:endParaRPr lang="de-DE" dirty="0">
                        <a:solidFill>
                          <a:schemeClr val="bg1"/>
                        </a:solidFill>
                      </a:endParaRPr>
                    </a:p>
                  </a:txBody>
                  <a:tcPr>
                    <a:solidFill>
                      <a:srgbClr val="A50021"/>
                    </a:solidFill>
                  </a:tcPr>
                </a:tc>
                <a:extLst>
                  <a:ext uri="{0D108BD9-81ED-4DB2-BD59-A6C34878D82A}">
                    <a16:rowId xmlns:a16="http://schemas.microsoft.com/office/drawing/2014/main" val="282491702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750" dirty="0">
                          <a:solidFill>
                            <a:schemeClr val="bg1"/>
                          </a:solidFill>
                        </a:rPr>
                        <a:t>Deutsches und Europäisches Öffentliches Wirtschaftsrecht</a:t>
                      </a:r>
                    </a:p>
                  </a:txBody>
                  <a:tcPr>
                    <a:solidFill>
                      <a:srgbClr val="A50021"/>
                    </a:solidFill>
                  </a:tcPr>
                </a:tc>
                <a:tc>
                  <a:txBody>
                    <a:bodyPr/>
                    <a:lstStyle/>
                    <a:p>
                      <a:endParaRPr lang="de-DE" dirty="0">
                        <a:solidFill>
                          <a:schemeClr val="bg1"/>
                        </a:solidFill>
                      </a:endParaRPr>
                    </a:p>
                  </a:txBody>
                  <a:tcPr>
                    <a:solidFill>
                      <a:srgbClr val="A50021"/>
                    </a:solidFill>
                  </a:tcPr>
                </a:tc>
                <a:extLst>
                  <a:ext uri="{0D108BD9-81ED-4DB2-BD59-A6C34878D82A}">
                    <a16:rowId xmlns:a16="http://schemas.microsoft.com/office/drawing/2014/main" val="78156332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chemeClr val="bg1"/>
                          </a:solidFill>
                        </a:rPr>
                        <a:t>Europäisches Gesellschaftsrecht </a:t>
                      </a:r>
                    </a:p>
                  </a:txBody>
                  <a:tcPr>
                    <a:solidFill>
                      <a:srgbClr val="A50021"/>
                    </a:solidFill>
                  </a:tcPr>
                </a:tc>
                <a:tc>
                  <a:txBody>
                    <a:bodyPr/>
                    <a:lstStyle/>
                    <a:p>
                      <a:endParaRPr lang="de-DE" dirty="0">
                        <a:solidFill>
                          <a:schemeClr val="bg1"/>
                        </a:solidFill>
                      </a:endParaRPr>
                    </a:p>
                  </a:txBody>
                  <a:tcPr>
                    <a:solidFill>
                      <a:srgbClr val="A50021"/>
                    </a:solidFill>
                  </a:tcPr>
                </a:tc>
                <a:extLst>
                  <a:ext uri="{0D108BD9-81ED-4DB2-BD59-A6C34878D82A}">
                    <a16:rowId xmlns:a16="http://schemas.microsoft.com/office/drawing/2014/main" val="51937873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chemeClr val="bg1"/>
                          </a:solidFill>
                        </a:rPr>
                        <a:t>Europäisches Wirtschaftsrecht </a:t>
                      </a:r>
                    </a:p>
                  </a:txBody>
                  <a:tcPr>
                    <a:solidFill>
                      <a:srgbClr val="A50021"/>
                    </a:solidFill>
                  </a:tcPr>
                </a:tc>
                <a:tc>
                  <a:txBody>
                    <a:bodyPr/>
                    <a:lstStyle/>
                    <a:p>
                      <a:endParaRPr lang="de-DE" dirty="0">
                        <a:solidFill>
                          <a:schemeClr val="bg1"/>
                        </a:solidFill>
                      </a:endParaRPr>
                    </a:p>
                  </a:txBody>
                  <a:tcPr>
                    <a:solidFill>
                      <a:srgbClr val="A50021"/>
                    </a:solidFill>
                  </a:tcPr>
                </a:tc>
                <a:extLst>
                  <a:ext uri="{0D108BD9-81ED-4DB2-BD59-A6C34878D82A}">
                    <a16:rowId xmlns:a16="http://schemas.microsoft.com/office/drawing/2014/main" val="277053451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chemeClr val="bg1"/>
                          </a:solidFill>
                        </a:rPr>
                        <a:t>Internationales Wirtschaftsstrafrecht </a:t>
                      </a:r>
                    </a:p>
                  </a:txBody>
                  <a:tcPr>
                    <a:solidFill>
                      <a:srgbClr val="A50021"/>
                    </a:solidFill>
                  </a:tcPr>
                </a:tc>
                <a:tc>
                  <a:txBody>
                    <a:bodyPr/>
                    <a:lstStyle/>
                    <a:p>
                      <a:endParaRPr lang="de-DE" dirty="0">
                        <a:solidFill>
                          <a:schemeClr val="bg1"/>
                        </a:solidFill>
                      </a:endParaRPr>
                    </a:p>
                  </a:txBody>
                  <a:tcPr>
                    <a:solidFill>
                      <a:srgbClr val="A50021"/>
                    </a:solidFill>
                  </a:tcPr>
                </a:tc>
                <a:extLst>
                  <a:ext uri="{0D108BD9-81ED-4DB2-BD59-A6C34878D82A}">
                    <a16:rowId xmlns:a16="http://schemas.microsoft.com/office/drawing/2014/main" val="2147020856"/>
                  </a:ext>
                </a:extLst>
              </a:tr>
            </a:tbl>
          </a:graphicData>
        </a:graphic>
      </p:graphicFrame>
    </p:spTree>
    <p:extLst>
      <p:ext uri="{BB962C8B-B14F-4D97-AF65-F5344CB8AC3E}">
        <p14:creationId xmlns:p14="http://schemas.microsoft.com/office/powerpoint/2010/main" val="69217884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DF5A9A-7650-E488-A6E4-8CEE8AE2D8E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D2D7325-6037-634A-5382-824CFD2EE23E}"/>
              </a:ext>
            </a:extLst>
          </p:cNvPr>
          <p:cNvSpPr>
            <a:spLocks noGrp="1"/>
          </p:cNvSpPr>
          <p:nvPr>
            <p:ph type="title"/>
          </p:nvPr>
        </p:nvSpPr>
        <p:spPr>
          <a:xfrm>
            <a:off x="457200" y="764704"/>
            <a:ext cx="8229600" cy="652934"/>
          </a:xfrm>
        </p:spPr>
        <p:txBody>
          <a:bodyPr/>
          <a:lstStyle/>
          <a:p>
            <a:r>
              <a:rPr lang="de-DE" sz="2400" dirty="0"/>
              <a:t>Spezialisierungsbereich Völkerrecht und Recht der Internationalen Organisationen</a:t>
            </a:r>
            <a:br>
              <a:rPr lang="de-DE" dirty="0"/>
            </a:br>
            <a:endParaRPr lang="de-DE" dirty="0"/>
          </a:p>
        </p:txBody>
      </p:sp>
      <p:graphicFrame>
        <p:nvGraphicFramePr>
          <p:cNvPr id="4" name="Tabelle 3">
            <a:extLst>
              <a:ext uri="{FF2B5EF4-FFF2-40B4-BE49-F238E27FC236}">
                <a16:creationId xmlns:a16="http://schemas.microsoft.com/office/drawing/2014/main" id="{5D691C83-7FDC-A19C-D920-F74F23BE54A6}"/>
              </a:ext>
            </a:extLst>
          </p:cNvPr>
          <p:cNvGraphicFramePr>
            <a:graphicFrameLocks noGrp="1"/>
          </p:cNvGraphicFramePr>
          <p:nvPr>
            <p:extLst/>
          </p:nvPr>
        </p:nvGraphicFramePr>
        <p:xfrm>
          <a:off x="457200" y="1772816"/>
          <a:ext cx="8075240" cy="2494280"/>
        </p:xfrm>
        <a:graphic>
          <a:graphicData uri="http://schemas.openxmlformats.org/drawingml/2006/table">
            <a:tbl>
              <a:tblPr firstRow="1" bandRow="1">
                <a:tableStyleId>{5C22544A-7EE6-4342-B048-85BDC9FD1C3A}</a:tableStyleId>
              </a:tblPr>
              <a:tblGrid>
                <a:gridCol w="5987008">
                  <a:extLst>
                    <a:ext uri="{9D8B030D-6E8A-4147-A177-3AD203B41FA5}">
                      <a16:colId xmlns:a16="http://schemas.microsoft.com/office/drawing/2014/main" val="4198371772"/>
                    </a:ext>
                  </a:extLst>
                </a:gridCol>
                <a:gridCol w="2088232">
                  <a:extLst>
                    <a:ext uri="{9D8B030D-6E8A-4147-A177-3AD203B41FA5}">
                      <a16:colId xmlns:a16="http://schemas.microsoft.com/office/drawing/2014/main" val="3975885863"/>
                    </a:ext>
                  </a:extLst>
                </a:gridCol>
              </a:tblGrid>
              <a:tr h="370840">
                <a:tc>
                  <a:txBody>
                    <a:bodyPr/>
                    <a:lstStyle/>
                    <a:p>
                      <a:r>
                        <a:rPr lang="de-DE" dirty="0"/>
                        <a:t>Vorlesung </a:t>
                      </a:r>
                    </a:p>
                  </a:txBody>
                  <a:tcPr>
                    <a:solidFill>
                      <a:srgbClr val="D20000"/>
                    </a:solidFill>
                  </a:tcPr>
                </a:tc>
                <a:tc>
                  <a:txBody>
                    <a:bodyPr/>
                    <a:lstStyle/>
                    <a:p>
                      <a:r>
                        <a:rPr lang="de-DE" dirty="0"/>
                        <a:t>Angeboten im</a:t>
                      </a:r>
                    </a:p>
                  </a:txBody>
                  <a:tcPr>
                    <a:solidFill>
                      <a:srgbClr val="D20000"/>
                    </a:solidFill>
                  </a:tcPr>
                </a:tc>
                <a:extLst>
                  <a:ext uri="{0D108BD9-81ED-4DB2-BD59-A6C34878D82A}">
                    <a16:rowId xmlns:a16="http://schemas.microsoft.com/office/drawing/2014/main" val="183731544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chemeClr val="bg1"/>
                          </a:solidFill>
                        </a:rPr>
                        <a:t>Völkerrecht </a:t>
                      </a:r>
                    </a:p>
                  </a:txBody>
                  <a:tcPr>
                    <a:solidFill>
                      <a:srgbClr val="A50021"/>
                    </a:solidFill>
                  </a:tcPr>
                </a:tc>
                <a:tc>
                  <a:txBody>
                    <a:bodyPr/>
                    <a:lstStyle/>
                    <a:p>
                      <a:r>
                        <a:rPr lang="de-DE" dirty="0" err="1">
                          <a:solidFill>
                            <a:schemeClr val="bg1"/>
                          </a:solidFill>
                        </a:rPr>
                        <a:t>WiSe</a:t>
                      </a:r>
                      <a:r>
                        <a:rPr lang="de-DE" dirty="0">
                          <a:solidFill>
                            <a:schemeClr val="bg1"/>
                          </a:solidFill>
                        </a:rPr>
                        <a:t> 24/25</a:t>
                      </a:r>
                    </a:p>
                  </a:txBody>
                  <a:tcPr>
                    <a:solidFill>
                      <a:srgbClr val="A50021"/>
                    </a:solidFill>
                  </a:tcPr>
                </a:tc>
                <a:extLst>
                  <a:ext uri="{0D108BD9-81ED-4DB2-BD59-A6C34878D82A}">
                    <a16:rowId xmlns:a16="http://schemas.microsoft.com/office/drawing/2014/main" val="3421274049"/>
                  </a:ext>
                </a:extLst>
              </a:tr>
              <a:tr h="370840">
                <a:tc>
                  <a:txBody>
                    <a:bodyPr/>
                    <a:lstStyle/>
                    <a:p>
                      <a:r>
                        <a:rPr lang="de-DE" dirty="0">
                          <a:solidFill>
                            <a:schemeClr val="bg1"/>
                          </a:solidFill>
                        </a:rPr>
                        <a:t>Völkerstrafrecht – Grundlagen </a:t>
                      </a:r>
                    </a:p>
                  </a:txBody>
                  <a:tcPr>
                    <a:solidFill>
                      <a:srgbClr val="A50021"/>
                    </a:solidFill>
                  </a:tcPr>
                </a:tc>
                <a:tc>
                  <a:txBody>
                    <a:bodyPr/>
                    <a:lstStyle/>
                    <a:p>
                      <a:r>
                        <a:rPr lang="de-DE" dirty="0" err="1">
                          <a:solidFill>
                            <a:schemeClr val="bg1"/>
                          </a:solidFill>
                        </a:rPr>
                        <a:t>WiSe</a:t>
                      </a:r>
                      <a:r>
                        <a:rPr lang="de-DE" dirty="0">
                          <a:solidFill>
                            <a:schemeClr val="bg1"/>
                          </a:solidFill>
                        </a:rPr>
                        <a:t> 24/25</a:t>
                      </a:r>
                    </a:p>
                  </a:txBody>
                  <a:tcPr>
                    <a:solidFill>
                      <a:srgbClr val="A50021"/>
                    </a:solidFill>
                  </a:tcPr>
                </a:tc>
                <a:extLst>
                  <a:ext uri="{0D108BD9-81ED-4DB2-BD59-A6C34878D82A}">
                    <a16:rowId xmlns:a16="http://schemas.microsoft.com/office/drawing/2014/main" val="2801514817"/>
                  </a:ext>
                </a:extLst>
              </a:tr>
              <a:tr h="370840">
                <a:tc>
                  <a:txBody>
                    <a:bodyPr/>
                    <a:lstStyle/>
                    <a:p>
                      <a:r>
                        <a:rPr lang="de-DE" dirty="0">
                          <a:solidFill>
                            <a:schemeClr val="bg1"/>
                          </a:solidFill>
                        </a:rPr>
                        <a:t>Völkerstraftaten vor Gericht: Einblicke in die nationale und internationale Verfolgungspraxis</a:t>
                      </a:r>
                    </a:p>
                  </a:txBody>
                  <a:tcPr>
                    <a:solidFill>
                      <a:srgbClr val="A50021"/>
                    </a:solidFill>
                  </a:tcPr>
                </a:tc>
                <a:tc>
                  <a:txBody>
                    <a:bodyPr/>
                    <a:lstStyle/>
                    <a:p>
                      <a:r>
                        <a:rPr lang="de-DE" dirty="0" err="1">
                          <a:solidFill>
                            <a:schemeClr val="bg1"/>
                          </a:solidFill>
                        </a:rPr>
                        <a:t>SoSe</a:t>
                      </a:r>
                      <a:r>
                        <a:rPr lang="de-DE" dirty="0">
                          <a:solidFill>
                            <a:schemeClr val="bg1"/>
                          </a:solidFill>
                        </a:rPr>
                        <a:t> 25</a:t>
                      </a:r>
                    </a:p>
                  </a:txBody>
                  <a:tcPr>
                    <a:solidFill>
                      <a:srgbClr val="A50021"/>
                    </a:solidFill>
                  </a:tcPr>
                </a:tc>
                <a:extLst>
                  <a:ext uri="{0D108BD9-81ED-4DB2-BD59-A6C34878D82A}">
                    <a16:rowId xmlns:a16="http://schemas.microsoft.com/office/drawing/2014/main" val="19578955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chemeClr val="bg1"/>
                          </a:solidFill>
                        </a:rPr>
                        <a:t>Recht der Internationalen Organisationen </a:t>
                      </a:r>
                    </a:p>
                  </a:txBody>
                  <a:tcPr>
                    <a:solidFill>
                      <a:srgbClr val="A50021"/>
                    </a:solidFill>
                  </a:tcPr>
                </a:tc>
                <a:tc>
                  <a:txBody>
                    <a:bodyPr/>
                    <a:lstStyle/>
                    <a:p>
                      <a:endParaRPr lang="de-DE" dirty="0">
                        <a:solidFill>
                          <a:schemeClr val="bg1"/>
                        </a:solidFill>
                      </a:endParaRPr>
                    </a:p>
                  </a:txBody>
                  <a:tcPr>
                    <a:solidFill>
                      <a:srgbClr val="A50021"/>
                    </a:solidFill>
                  </a:tcPr>
                </a:tc>
                <a:extLst>
                  <a:ext uri="{0D108BD9-81ED-4DB2-BD59-A6C34878D82A}">
                    <a16:rowId xmlns:a16="http://schemas.microsoft.com/office/drawing/2014/main" val="3919453132"/>
                  </a:ext>
                </a:extLst>
              </a:tr>
              <a:tr h="370840">
                <a:tc>
                  <a:txBody>
                    <a:bodyPr/>
                    <a:lstStyle/>
                    <a:p>
                      <a:r>
                        <a:rPr lang="de-DE" dirty="0">
                          <a:solidFill>
                            <a:schemeClr val="bg1"/>
                          </a:solidFill>
                        </a:rPr>
                        <a:t>Europäischer und Internationaler Menschenrechtsschutz</a:t>
                      </a:r>
                    </a:p>
                  </a:txBody>
                  <a:tcPr>
                    <a:solidFill>
                      <a:srgbClr val="A50021"/>
                    </a:solidFill>
                  </a:tcPr>
                </a:tc>
                <a:tc>
                  <a:txBody>
                    <a:bodyPr/>
                    <a:lstStyle/>
                    <a:p>
                      <a:endParaRPr lang="de-DE" dirty="0">
                        <a:solidFill>
                          <a:schemeClr val="bg1"/>
                        </a:solidFill>
                      </a:endParaRPr>
                    </a:p>
                  </a:txBody>
                  <a:tcPr>
                    <a:solidFill>
                      <a:srgbClr val="A50021"/>
                    </a:solidFill>
                  </a:tcPr>
                </a:tc>
                <a:extLst>
                  <a:ext uri="{0D108BD9-81ED-4DB2-BD59-A6C34878D82A}">
                    <a16:rowId xmlns:a16="http://schemas.microsoft.com/office/drawing/2014/main" val="2824917021"/>
                  </a:ext>
                </a:extLst>
              </a:tr>
            </a:tbl>
          </a:graphicData>
        </a:graphic>
      </p:graphicFrame>
    </p:spTree>
    <p:extLst>
      <p:ext uri="{BB962C8B-B14F-4D97-AF65-F5344CB8AC3E}">
        <p14:creationId xmlns:p14="http://schemas.microsoft.com/office/powerpoint/2010/main" val="1359938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hteck 18"/>
          <p:cNvSpPr/>
          <p:nvPr/>
        </p:nvSpPr>
        <p:spPr>
          <a:xfrm>
            <a:off x="0" y="1079"/>
            <a:ext cx="8809381" cy="1296144"/>
          </a:xfrm>
          <a:prstGeom prst="rect">
            <a:avLst/>
          </a:prstGeom>
          <a:solidFill>
            <a:srgbClr val="F0F3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p:cNvSpPr/>
          <p:nvPr/>
        </p:nvSpPr>
        <p:spPr>
          <a:xfrm>
            <a:off x="8820472" y="1079"/>
            <a:ext cx="325114" cy="1296144"/>
          </a:xfrm>
          <a:prstGeom prst="rect">
            <a:avLst/>
          </a:prstGeom>
          <a:solidFill>
            <a:srgbClr val="95B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p:cNvSpPr/>
          <p:nvPr/>
        </p:nvSpPr>
        <p:spPr>
          <a:xfrm>
            <a:off x="1588" y="5030594"/>
            <a:ext cx="324000" cy="1296000"/>
          </a:xfrm>
          <a:prstGeom prst="rect">
            <a:avLst/>
          </a:prstGeom>
          <a:solidFill>
            <a:srgbClr val="95B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p:cNvSpPr/>
          <p:nvPr/>
        </p:nvSpPr>
        <p:spPr>
          <a:xfrm>
            <a:off x="1588" y="6337895"/>
            <a:ext cx="324000" cy="520105"/>
          </a:xfrm>
          <a:prstGeom prst="rect">
            <a:avLst/>
          </a:prstGeom>
          <a:solidFill>
            <a:srgbClr val="E3E8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4" name="Grafik 23" descr="PhUniMa_Logo_P.emf"/>
          <p:cNvPicPr>
            <a:picLocks noChangeAspect="1"/>
          </p:cNvPicPr>
          <p:nvPr/>
        </p:nvPicPr>
        <p:blipFill>
          <a:blip r:embed="rId2" cstate="print"/>
          <a:stretch>
            <a:fillRect/>
          </a:stretch>
        </p:blipFill>
        <p:spPr>
          <a:xfrm>
            <a:off x="4139952" y="6438413"/>
            <a:ext cx="1087763" cy="374962"/>
          </a:xfrm>
          <a:prstGeom prst="rect">
            <a:avLst/>
          </a:prstGeom>
          <a:noFill/>
          <a:ln>
            <a:noFill/>
          </a:ln>
        </p:spPr>
      </p:pic>
      <p:sp>
        <p:nvSpPr>
          <p:cNvPr id="47" name="Ellipse 25">
            <a:extLst>
              <a:ext uri="{FF2B5EF4-FFF2-40B4-BE49-F238E27FC236}">
                <a16:creationId xmlns:a16="http://schemas.microsoft.com/office/drawing/2014/main" id="{E5F938B4-6417-D144-9943-4009EAA6A132}"/>
              </a:ext>
            </a:extLst>
          </p:cNvPr>
          <p:cNvSpPr/>
          <p:nvPr/>
        </p:nvSpPr>
        <p:spPr>
          <a:xfrm>
            <a:off x="1043608" y="-4851920"/>
            <a:ext cx="8784976" cy="8496944"/>
          </a:xfrm>
          <a:prstGeom prst="ellipse">
            <a:avLst/>
          </a:prstGeom>
          <a:noFill/>
          <a:ln w="152400">
            <a:solidFill>
              <a:schemeClr val="bg1">
                <a:alpha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35" name="Table 49">
            <a:extLst>
              <a:ext uri="{FF2B5EF4-FFF2-40B4-BE49-F238E27FC236}">
                <a16:creationId xmlns:a16="http://schemas.microsoft.com/office/drawing/2014/main" id="{0FDF266D-0CA7-1D42-8658-30D703666C37}"/>
              </a:ext>
            </a:extLst>
          </p:cNvPr>
          <p:cNvGraphicFramePr>
            <a:graphicFrameLocks noGrp="1"/>
          </p:cNvGraphicFramePr>
          <p:nvPr>
            <p:extLst/>
          </p:nvPr>
        </p:nvGraphicFramePr>
        <p:xfrm>
          <a:off x="323528" y="1484784"/>
          <a:ext cx="8784977" cy="4476960"/>
        </p:xfrm>
        <a:graphic>
          <a:graphicData uri="http://schemas.openxmlformats.org/drawingml/2006/table">
            <a:tbl>
              <a:tblPr firstRow="1" bandRow="1">
                <a:tableStyleId>{073A0DAA-6AF3-43AB-8588-CEC1D06C72B9}</a:tableStyleId>
              </a:tblPr>
              <a:tblGrid>
                <a:gridCol w="842101">
                  <a:extLst>
                    <a:ext uri="{9D8B030D-6E8A-4147-A177-3AD203B41FA5}">
                      <a16:colId xmlns:a16="http://schemas.microsoft.com/office/drawing/2014/main" val="1776151455"/>
                    </a:ext>
                  </a:extLst>
                </a:gridCol>
                <a:gridCol w="689115">
                  <a:extLst>
                    <a:ext uri="{9D8B030D-6E8A-4147-A177-3AD203B41FA5}">
                      <a16:colId xmlns:a16="http://schemas.microsoft.com/office/drawing/2014/main" val="20000"/>
                    </a:ext>
                  </a:extLst>
                </a:gridCol>
                <a:gridCol w="917056">
                  <a:extLst>
                    <a:ext uri="{9D8B030D-6E8A-4147-A177-3AD203B41FA5}">
                      <a16:colId xmlns:a16="http://schemas.microsoft.com/office/drawing/2014/main" val="1442274080"/>
                    </a:ext>
                  </a:extLst>
                </a:gridCol>
                <a:gridCol w="864096">
                  <a:extLst>
                    <a:ext uri="{9D8B030D-6E8A-4147-A177-3AD203B41FA5}">
                      <a16:colId xmlns:a16="http://schemas.microsoft.com/office/drawing/2014/main" val="20001"/>
                    </a:ext>
                  </a:extLst>
                </a:gridCol>
                <a:gridCol w="840719">
                  <a:extLst>
                    <a:ext uri="{9D8B030D-6E8A-4147-A177-3AD203B41FA5}">
                      <a16:colId xmlns:a16="http://schemas.microsoft.com/office/drawing/2014/main" val="2458843731"/>
                    </a:ext>
                  </a:extLst>
                </a:gridCol>
                <a:gridCol w="1645924">
                  <a:extLst>
                    <a:ext uri="{9D8B030D-6E8A-4147-A177-3AD203B41FA5}">
                      <a16:colId xmlns:a16="http://schemas.microsoft.com/office/drawing/2014/main" val="20002"/>
                    </a:ext>
                  </a:extLst>
                </a:gridCol>
                <a:gridCol w="1473797">
                  <a:extLst>
                    <a:ext uri="{9D8B030D-6E8A-4147-A177-3AD203B41FA5}">
                      <a16:colId xmlns:a16="http://schemas.microsoft.com/office/drawing/2014/main" val="20003"/>
                    </a:ext>
                  </a:extLst>
                </a:gridCol>
                <a:gridCol w="536630">
                  <a:extLst>
                    <a:ext uri="{9D8B030D-6E8A-4147-A177-3AD203B41FA5}">
                      <a16:colId xmlns:a16="http://schemas.microsoft.com/office/drawing/2014/main" val="20004"/>
                    </a:ext>
                  </a:extLst>
                </a:gridCol>
                <a:gridCol w="975539">
                  <a:extLst>
                    <a:ext uri="{9D8B030D-6E8A-4147-A177-3AD203B41FA5}">
                      <a16:colId xmlns:a16="http://schemas.microsoft.com/office/drawing/2014/main" val="20005"/>
                    </a:ext>
                  </a:extLst>
                </a:gridCol>
              </a:tblGrid>
              <a:tr h="447129">
                <a:tc>
                  <a:txBody>
                    <a:bodyPr/>
                    <a:lstStyle/>
                    <a:p>
                      <a:pPr algn="ctr"/>
                      <a:endParaRPr lang="de-DE" sz="1200" noProof="0" dirty="0"/>
                    </a:p>
                  </a:txBody>
                  <a:tcPr marL="93600" marR="93600" marT="46800" marB="46800" anchor="ctr">
                    <a:noFill/>
                  </a:tcPr>
                </a:tc>
                <a:tc gridSpan="2">
                  <a:txBody>
                    <a:bodyPr/>
                    <a:lstStyle/>
                    <a:p>
                      <a:pPr algn="ctr"/>
                      <a:r>
                        <a:rPr lang="de-DE" sz="1200" noProof="0" dirty="0">
                          <a:latin typeface="Cambria" panose="02040503050406030204" pitchFamily="18" charset="0"/>
                        </a:rPr>
                        <a:t>Montag</a:t>
                      </a:r>
                    </a:p>
                  </a:txBody>
                  <a:tcPr marL="93600" marR="93600" marT="46800" marB="46800" anchor="ctr">
                    <a:solidFill>
                      <a:schemeClr val="accent1">
                        <a:lumMod val="60000"/>
                        <a:lumOff val="40000"/>
                      </a:schemeClr>
                    </a:solidFill>
                  </a:tcPr>
                </a:tc>
                <a:tc hMerge="1">
                  <a:txBody>
                    <a:bodyPr/>
                    <a:lstStyle/>
                    <a:p>
                      <a:endParaRPr lang="de-DE"/>
                    </a:p>
                  </a:txBody>
                  <a:tcPr/>
                </a:tc>
                <a:tc gridSpan="2">
                  <a:txBody>
                    <a:bodyPr/>
                    <a:lstStyle/>
                    <a:p>
                      <a:pPr algn="ctr"/>
                      <a:r>
                        <a:rPr lang="de-DE" sz="1200" noProof="0" dirty="0">
                          <a:latin typeface="Cambria" panose="02040503050406030204" pitchFamily="18" charset="0"/>
                        </a:rPr>
                        <a:t>Dienstag</a:t>
                      </a:r>
                    </a:p>
                  </a:txBody>
                  <a:tcPr marL="93600" marR="93600" marT="46800" marB="46800" anchor="ctr">
                    <a:solidFill>
                      <a:schemeClr val="accent1">
                        <a:lumMod val="60000"/>
                        <a:lumOff val="40000"/>
                      </a:schemeClr>
                    </a:solidFill>
                  </a:tcPr>
                </a:tc>
                <a:tc hMerge="1">
                  <a:txBody>
                    <a:bodyPr/>
                    <a:lstStyle/>
                    <a:p>
                      <a:endParaRPr lang="de-DE"/>
                    </a:p>
                  </a:txBody>
                  <a:tcPr/>
                </a:tc>
                <a:tc>
                  <a:txBody>
                    <a:bodyPr/>
                    <a:lstStyle/>
                    <a:p>
                      <a:pPr algn="ctr"/>
                      <a:r>
                        <a:rPr lang="de-DE" sz="1200" noProof="0" dirty="0">
                          <a:latin typeface="Cambria" panose="02040503050406030204" pitchFamily="18" charset="0"/>
                        </a:rPr>
                        <a:t>Mittwoch</a:t>
                      </a:r>
                    </a:p>
                  </a:txBody>
                  <a:tcPr marL="93600" marR="93600" marT="46800" marB="46800" anchor="ctr">
                    <a:solidFill>
                      <a:schemeClr val="accent1">
                        <a:lumMod val="60000"/>
                        <a:lumOff val="40000"/>
                      </a:schemeClr>
                    </a:solidFill>
                  </a:tcPr>
                </a:tc>
                <a:tc>
                  <a:txBody>
                    <a:bodyPr/>
                    <a:lstStyle/>
                    <a:p>
                      <a:pPr algn="ctr"/>
                      <a:r>
                        <a:rPr lang="de-DE" sz="1200" noProof="0" dirty="0">
                          <a:latin typeface="Cambria" panose="02040503050406030204" pitchFamily="18" charset="0"/>
                        </a:rPr>
                        <a:t>Donnerstag</a:t>
                      </a:r>
                    </a:p>
                  </a:txBody>
                  <a:tcPr marL="93600" marR="93600" marT="46800" marB="46800" anchor="ctr">
                    <a:solidFill>
                      <a:schemeClr val="accent1">
                        <a:lumMod val="60000"/>
                        <a:lumOff val="40000"/>
                      </a:schemeClr>
                    </a:solidFill>
                  </a:tcPr>
                </a:tc>
                <a:tc>
                  <a:txBody>
                    <a:bodyPr/>
                    <a:lstStyle/>
                    <a:p>
                      <a:pPr algn="ctr"/>
                      <a:r>
                        <a:rPr lang="de-DE" sz="1200" noProof="0" dirty="0">
                          <a:latin typeface="Cambria" panose="02040503050406030204" pitchFamily="18" charset="0"/>
                        </a:rPr>
                        <a:t>Frei-tag</a:t>
                      </a:r>
                    </a:p>
                  </a:txBody>
                  <a:tcPr marL="93600" marR="93600" marT="46800" marB="46800" anchor="ctr">
                    <a:solidFill>
                      <a:schemeClr val="accent1">
                        <a:lumMod val="60000"/>
                        <a:lumOff val="40000"/>
                      </a:schemeClr>
                    </a:solidFill>
                  </a:tcPr>
                </a:tc>
                <a:tc>
                  <a:txBody>
                    <a:bodyPr/>
                    <a:lstStyle/>
                    <a:p>
                      <a:pPr algn="ctr"/>
                      <a:r>
                        <a:rPr lang="de-DE" sz="1200" noProof="0" dirty="0">
                          <a:latin typeface="Cambria" panose="02040503050406030204" pitchFamily="18" charset="0"/>
                        </a:rPr>
                        <a:t>Samstag</a:t>
                      </a:r>
                    </a:p>
                  </a:txBody>
                  <a:tcPr marL="93600" marR="93600" marT="46800" marB="46800" anchor="ctr">
                    <a:solidFill>
                      <a:schemeClr val="accent1">
                        <a:lumMod val="60000"/>
                        <a:lumOff val="40000"/>
                      </a:schemeClr>
                    </a:solidFill>
                  </a:tcPr>
                </a:tc>
                <a:extLst>
                  <a:ext uri="{0D108BD9-81ED-4DB2-BD59-A6C34878D82A}">
                    <a16:rowId xmlns:a16="http://schemas.microsoft.com/office/drawing/2014/main" val="10000"/>
                  </a:ext>
                </a:extLst>
              </a:tr>
              <a:tr h="669600">
                <a:tc>
                  <a:txBody>
                    <a:bodyPr/>
                    <a:lstStyle/>
                    <a:p>
                      <a:pPr algn="ctr"/>
                      <a:r>
                        <a:rPr lang="de-DE" sz="1100" noProof="0" dirty="0">
                          <a:solidFill>
                            <a:schemeClr val="tx1">
                              <a:lumMod val="65000"/>
                              <a:lumOff val="35000"/>
                            </a:schemeClr>
                          </a:solidFill>
                          <a:latin typeface="Cambria" panose="02040503050406030204" pitchFamily="18" charset="0"/>
                        </a:rPr>
                        <a:t>8:00-10:00 Uhr</a:t>
                      </a:r>
                    </a:p>
                  </a:txBody>
                  <a:tcPr marL="93600" marR="93600" marT="46800" marB="46800" anchor="ctr">
                    <a:solidFill>
                      <a:schemeClr val="bg1">
                        <a:lumMod val="85000"/>
                      </a:schemeClr>
                    </a:solidFill>
                  </a:tcPr>
                </a:tc>
                <a:tc gridSpan="2">
                  <a:txBody>
                    <a:bodyPr/>
                    <a:lstStyle/>
                    <a:p>
                      <a:endParaRPr lang="de-DE" sz="1800" noProof="0" dirty="0"/>
                    </a:p>
                  </a:txBody>
                  <a:tcPr marL="93600" marR="93600" marT="46800" marB="46800">
                    <a:blipFill dpi="0" rotWithShape="1">
                      <a:blip r:embed="rId3">
                        <a:extLst>
                          <a:ext uri="{28A0092B-C50C-407E-A947-70E740481C1C}">
                            <a14:useLocalDpi xmlns:a14="http://schemas.microsoft.com/office/drawing/2010/main" val="0"/>
                          </a:ext>
                        </a:extLst>
                      </a:blip>
                      <a:srcRect/>
                      <a:stretch>
                        <a:fillRect/>
                      </a:stretch>
                    </a:blipFill>
                  </a:tcPr>
                </a:tc>
                <a:tc hMerge="1">
                  <a:txBody>
                    <a:bodyPr/>
                    <a:lstStyle/>
                    <a:p>
                      <a:endParaRPr lang="de-DE"/>
                    </a:p>
                  </a:txBody>
                  <a:tcPr/>
                </a:tc>
                <a:tc gridSpan="2">
                  <a:txBody>
                    <a:bodyPr/>
                    <a:lstStyle/>
                    <a:p>
                      <a:endParaRPr lang="de-DE" sz="950" noProof="0" dirty="0">
                        <a:latin typeface="+mn-lt"/>
                      </a:endParaRPr>
                    </a:p>
                  </a:txBody>
                  <a:tcPr marL="93600" marR="93600" marT="46800" marB="46800">
                    <a:blipFill>
                      <a:blip r:embed="rId4">
                        <a:alphaModFix amt="75881"/>
                      </a:blip>
                      <a:stretch>
                        <a:fillRect/>
                      </a:stretch>
                    </a:blipFill>
                  </a:tcPr>
                </a:tc>
                <a:tc hMerge="1">
                  <a:txBody>
                    <a:bodyPr/>
                    <a:lstStyle/>
                    <a:p>
                      <a:endParaRPr lang="de-DE"/>
                    </a:p>
                  </a:txBody>
                  <a:tcPr/>
                </a:tc>
                <a:tc rowSpan="2">
                  <a:txBody>
                    <a:bodyPr/>
                    <a:lstStyle/>
                    <a:p>
                      <a:endParaRPr lang="de-DE" sz="1800" noProof="0" dirty="0"/>
                    </a:p>
                  </a:txBody>
                  <a:tcPr marL="93600" marR="93600" marT="46800" marB="46800">
                    <a:blipFill dpi="0" rotWithShape="1">
                      <a:blip r:embed="rId5">
                        <a:extLst>
                          <a:ext uri="{28A0092B-C50C-407E-A947-70E740481C1C}">
                            <a14:useLocalDpi xmlns:a14="http://schemas.microsoft.com/office/drawing/2010/main" val="0"/>
                          </a:ext>
                        </a:extLst>
                      </a:blip>
                      <a:srcRect/>
                      <a:stretch>
                        <a:fillRect/>
                      </a:stretch>
                    </a:blipFill>
                  </a:tcPr>
                </a:tc>
                <a:tc rowSpan="2">
                  <a:txBody>
                    <a:bodyPr/>
                    <a:lstStyle/>
                    <a:p>
                      <a:pPr marL="0" algn="l" defTabSz="914400" rtl="0" eaLnBrk="1" latinLnBrk="0" hangingPunct="1"/>
                      <a:endParaRPr lang="de-DE" sz="1800" kern="1200" noProof="0" dirty="0">
                        <a:solidFill>
                          <a:schemeClr val="dk1"/>
                        </a:solidFill>
                        <a:latin typeface="+mn-lt"/>
                        <a:ea typeface="+mn-ea"/>
                        <a:cs typeface="+mn-cs"/>
                      </a:endParaRPr>
                    </a:p>
                  </a:txBody>
                  <a:tcPr marL="93600" marR="93600" marT="46800" marB="46800">
                    <a:lnB w="12700" cap="flat" cmpd="sng" algn="ctr">
                      <a:solidFill>
                        <a:schemeClr val="bg1"/>
                      </a:solidFill>
                      <a:prstDash val="solid"/>
                      <a:round/>
                      <a:headEnd type="none" w="med" len="med"/>
                      <a:tailEnd type="none" w="med" len="med"/>
                    </a:lnB>
                    <a:blipFill dpi="0" rotWithShape="1">
                      <a:blip r:embed="rId6">
                        <a:extLst>
                          <a:ext uri="{28A0092B-C50C-407E-A947-70E740481C1C}">
                            <a14:useLocalDpi xmlns:a14="http://schemas.microsoft.com/office/drawing/2010/main" val="0"/>
                          </a:ext>
                        </a:extLst>
                      </a:blip>
                      <a:srcRect/>
                      <a:stretch>
                        <a:fillRect/>
                      </a:stretch>
                    </a:blipFill>
                  </a:tcPr>
                </a:tc>
                <a:tc>
                  <a:txBody>
                    <a:bodyPr/>
                    <a:lstStyle/>
                    <a:p>
                      <a:endParaRPr lang="de-DE" sz="1800" noProof="0" dirty="0"/>
                    </a:p>
                  </a:txBody>
                  <a:tcPr marL="93600" marR="93600" marT="46800" marB="46800">
                    <a:lnB w="12700" cap="flat" cmpd="sng" algn="ctr">
                      <a:solidFill>
                        <a:schemeClr val="bg1"/>
                      </a:solidFill>
                      <a:prstDash val="solid"/>
                      <a:round/>
                      <a:headEnd type="none" w="med" len="med"/>
                      <a:tailEnd type="none" w="med" len="med"/>
                    </a:lnB>
                    <a:solidFill>
                      <a:schemeClr val="bg1">
                        <a:lumMod val="95000"/>
                      </a:schemeClr>
                    </a:solidFill>
                  </a:tcPr>
                </a:tc>
                <a:tc rowSpan="3">
                  <a:txBody>
                    <a:bodyPr/>
                    <a:lstStyle/>
                    <a:p>
                      <a:endParaRPr lang="de-DE" sz="1800" noProof="0" dirty="0"/>
                    </a:p>
                  </a:txBody>
                  <a:tcPr marL="93600" marR="93600" marT="46800" marB="46800">
                    <a:solidFill>
                      <a:schemeClr val="bg1">
                        <a:lumMod val="95000"/>
                      </a:schemeClr>
                    </a:solidFill>
                  </a:tcPr>
                </a:tc>
                <a:extLst>
                  <a:ext uri="{0D108BD9-81ED-4DB2-BD59-A6C34878D82A}">
                    <a16:rowId xmlns:a16="http://schemas.microsoft.com/office/drawing/2014/main" val="10001"/>
                  </a:ext>
                </a:extLst>
              </a:tr>
              <a:tr h="66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tx1">
                              <a:lumMod val="65000"/>
                              <a:lumOff val="35000"/>
                            </a:schemeClr>
                          </a:solidFill>
                          <a:effectLst/>
                          <a:uLnTx/>
                          <a:uFillTx/>
                          <a:latin typeface="Cambria" panose="02040503050406030204" pitchFamily="18" charset="0"/>
                          <a:ea typeface="+mn-ea"/>
                          <a:cs typeface="+mn-cs"/>
                        </a:rPr>
                        <a:t>10:00-12:00 Uhr</a:t>
                      </a:r>
                    </a:p>
                  </a:txBody>
                  <a:tcPr marL="93600" marR="93600" marT="46800" marB="46800" anchor="ctr">
                    <a:solidFill>
                      <a:schemeClr val="bg1">
                        <a:lumMod val="85000"/>
                      </a:schemeClr>
                    </a:solidFill>
                  </a:tcPr>
                </a:tc>
                <a:tc>
                  <a:txBody>
                    <a:bodyPr/>
                    <a:lstStyle/>
                    <a:p>
                      <a:endParaRPr lang="de-DE" sz="1800" noProof="0" dirty="0"/>
                    </a:p>
                  </a:txBody>
                  <a:tcPr marL="93600" marR="93600" marT="46800" marB="46800">
                    <a:blipFill dpi="0" rotWithShape="1">
                      <a:blip r:embed="rId3">
                        <a:extLst>
                          <a:ext uri="{28A0092B-C50C-407E-A947-70E740481C1C}">
                            <a14:useLocalDpi xmlns:a14="http://schemas.microsoft.com/office/drawing/2010/main" val="0"/>
                          </a:ext>
                        </a:extLst>
                      </a:blip>
                      <a:srcRect/>
                      <a:stretch>
                        <a:fillRect/>
                      </a:stretch>
                    </a:blipFill>
                  </a:tcPr>
                </a:tc>
                <a:tc>
                  <a:txBody>
                    <a:bodyPr/>
                    <a:lstStyle/>
                    <a:p>
                      <a:endParaRPr lang="de-DE" sz="1800" noProof="0" dirty="0"/>
                    </a:p>
                  </a:txBody>
                  <a:tcPr marL="93600" marR="93600" marT="46800" marB="46800">
                    <a:blipFill dpi="0" rotWithShape="1">
                      <a:blip r:embed="rId3">
                        <a:extLst>
                          <a:ext uri="{28A0092B-C50C-407E-A947-70E740481C1C}">
                            <a14:useLocalDpi xmlns:a14="http://schemas.microsoft.com/office/drawing/2010/main" val="0"/>
                          </a:ext>
                        </a:extLst>
                      </a:blip>
                      <a:srcRect/>
                      <a:stretch>
                        <a:fillRect/>
                      </a:stretch>
                    </a:blipFill>
                  </a:tcPr>
                </a:tc>
                <a:tc>
                  <a:txBody>
                    <a:bodyPr/>
                    <a:lstStyle/>
                    <a:p>
                      <a:endParaRPr lang="de-DE" sz="1600" noProof="0" dirty="0">
                        <a:latin typeface="+mn-lt"/>
                      </a:endParaRPr>
                    </a:p>
                  </a:txBody>
                  <a:tcPr marL="93600" marR="93600" marT="46800" marB="46800">
                    <a:blipFill>
                      <a:blip r:embed="rId4">
                        <a:alphaModFix amt="75881"/>
                      </a:blip>
                      <a:stretch>
                        <a:fillRect/>
                      </a:stretch>
                    </a:blipFill>
                  </a:tcPr>
                </a:tc>
                <a:tc>
                  <a:txBody>
                    <a:bodyPr/>
                    <a:lstStyle/>
                    <a:p>
                      <a:endParaRPr lang="de-DE" sz="1600" noProof="0" dirty="0">
                        <a:latin typeface="+mn-lt"/>
                      </a:endParaRPr>
                    </a:p>
                  </a:txBody>
                  <a:tcPr marL="93600" marR="93600" marT="46800" marB="46800">
                    <a:blipFill>
                      <a:blip r:embed="rId4">
                        <a:alphaModFix amt="75881"/>
                      </a:blip>
                      <a:stretch>
                        <a:fillRect/>
                      </a:stretch>
                    </a:blipFill>
                  </a:tcPr>
                </a:tc>
                <a:tc vMerge="1">
                  <a:txBody>
                    <a:bodyPr/>
                    <a:lstStyle/>
                    <a:p>
                      <a:endParaRPr lang="de-DE" sz="1800" noProof="0" dirty="0"/>
                    </a:p>
                  </a:txBody>
                  <a:tcPr marL="93600" marR="93600" marT="46800" marB="46800">
                    <a:lnR w="12700" cap="flat" cmpd="sng" algn="ctr">
                      <a:solidFill>
                        <a:schemeClr val="bg1"/>
                      </a:solidFill>
                      <a:prstDash val="solid"/>
                      <a:round/>
                      <a:headEnd type="none" w="med" len="med"/>
                      <a:tailEnd type="none" w="med" len="med"/>
                    </a:lnR>
                    <a:blipFill>
                      <a:blip r:embed="rId7">
                        <a:alphaModFix amt="75881"/>
                      </a:blip>
                      <a:stretch>
                        <a:fillRect/>
                      </a:stretch>
                    </a:blipFill>
                  </a:tcPr>
                </a:tc>
                <a:tc vMerge="1">
                  <a:txBody>
                    <a:bodyPr/>
                    <a:lstStyle/>
                    <a:p>
                      <a:pPr marL="0" algn="l" defTabSz="914400" rtl="0" eaLnBrk="1" latinLnBrk="0" hangingPunct="1"/>
                      <a:endParaRPr lang="de-DE" sz="1800" kern="1200" noProof="0" dirty="0">
                        <a:solidFill>
                          <a:schemeClr val="dk1"/>
                        </a:solidFill>
                        <a:latin typeface="+mn-lt"/>
                        <a:ea typeface="+mn-ea"/>
                        <a:cs typeface="+mn-cs"/>
                      </a:endParaRPr>
                    </a:p>
                  </a:txBody>
                  <a:tcPr marL="93600" marR="93600" marT="46800" marB="468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dpi="0" rotWithShape="1">
                      <a:blip r:embed="rId6">
                        <a:extLst>
                          <a:ext uri="{28A0092B-C50C-407E-A947-70E740481C1C}">
                            <a14:useLocalDpi xmlns:a14="http://schemas.microsoft.com/office/drawing/2010/main" val="0"/>
                          </a:ext>
                        </a:extLst>
                      </a:blip>
                      <a:srcRect/>
                      <a:stretch>
                        <a:fillRect/>
                      </a:stretch>
                    </a:blipFill>
                  </a:tcPr>
                </a:tc>
                <a:tc>
                  <a:txBody>
                    <a:bodyPr/>
                    <a:lstStyle/>
                    <a:p>
                      <a:endParaRPr lang="de-DE" sz="1800" noProof="0" dirty="0"/>
                    </a:p>
                  </a:txBody>
                  <a:tcPr marL="93600" marR="93600" marT="46800" marB="468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vMerge="1">
                  <a:txBody>
                    <a:bodyPr/>
                    <a:lstStyle/>
                    <a:p>
                      <a:endParaRPr lang="de-DE" sz="1800" noProof="0" dirty="0"/>
                    </a:p>
                  </a:txBody>
                  <a:tcPr marL="93600" marR="93600" marT="46800" marB="468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solidFill>
                  </a:tcPr>
                </a:tc>
                <a:extLst>
                  <a:ext uri="{0D108BD9-81ED-4DB2-BD59-A6C34878D82A}">
                    <a16:rowId xmlns:a16="http://schemas.microsoft.com/office/drawing/2014/main" val="10002"/>
                  </a:ext>
                </a:extLst>
              </a:tr>
              <a:tr h="66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tx1">
                              <a:lumMod val="65000"/>
                              <a:lumOff val="35000"/>
                            </a:schemeClr>
                          </a:solidFill>
                          <a:effectLst/>
                          <a:uLnTx/>
                          <a:uFillTx/>
                          <a:latin typeface="Cambria" panose="02040503050406030204" pitchFamily="18" charset="0"/>
                          <a:ea typeface="+mn-ea"/>
                          <a:cs typeface="+mn-cs"/>
                        </a:rPr>
                        <a:t>12:00-14:00 Uhr</a:t>
                      </a:r>
                    </a:p>
                  </a:txBody>
                  <a:tcPr marL="93600" marR="93600" marT="46800" marB="46800" anchor="ctr">
                    <a:solidFill>
                      <a:schemeClr val="bg1">
                        <a:lumMod val="85000"/>
                      </a:schemeClr>
                    </a:solidFill>
                  </a:tcPr>
                </a:tc>
                <a:tc gridSpan="2">
                  <a:txBody>
                    <a:bodyPr/>
                    <a:lstStyle/>
                    <a:p>
                      <a:endParaRPr lang="de-DE" sz="1800" noProof="0" dirty="0"/>
                    </a:p>
                  </a:txBody>
                  <a:tcPr marL="93600" marR="93600" marT="46800" marB="46800">
                    <a:solidFill>
                      <a:schemeClr val="bg1">
                        <a:lumMod val="95000"/>
                      </a:schemeClr>
                    </a:solidFill>
                  </a:tcPr>
                </a:tc>
                <a:tc hMerge="1">
                  <a:txBody>
                    <a:bodyPr/>
                    <a:lstStyle/>
                    <a:p>
                      <a:endParaRPr lang="de-DE"/>
                    </a:p>
                  </a:txBody>
                  <a:tcPr/>
                </a:tc>
                <a:tc gridSpan="2">
                  <a:txBody>
                    <a:bodyPr/>
                    <a:lstStyle/>
                    <a:p>
                      <a:endParaRPr lang="de-DE" sz="1800" noProof="0" dirty="0"/>
                    </a:p>
                  </a:txBody>
                  <a:tcPr marL="93600" marR="93600" marT="46800" marB="46800">
                    <a:solidFill>
                      <a:schemeClr val="bg1">
                        <a:lumMod val="95000"/>
                      </a:schemeClr>
                    </a:solidFill>
                  </a:tcPr>
                </a:tc>
                <a:tc hMerge="1">
                  <a:txBody>
                    <a:bodyPr/>
                    <a:lstStyle/>
                    <a:p>
                      <a:endParaRPr lang="de-DE"/>
                    </a:p>
                  </a:txBody>
                  <a:tcPr/>
                </a:tc>
                <a:tc>
                  <a:txBody>
                    <a:bodyPr/>
                    <a:lstStyle/>
                    <a:p>
                      <a:endParaRPr lang="de-DE" sz="1800" noProof="0" dirty="0"/>
                    </a:p>
                  </a:txBody>
                  <a:tcPr marL="93600" marR="93600" marT="46800" marB="46800">
                    <a:solidFill>
                      <a:schemeClr val="bg1">
                        <a:lumMod val="95000"/>
                      </a:schemeClr>
                    </a:solidFill>
                  </a:tcPr>
                </a:tc>
                <a:tc>
                  <a:txBody>
                    <a:bodyPr/>
                    <a:lstStyle/>
                    <a:p>
                      <a:endParaRPr lang="de-DE" sz="1800" noProof="0" dirty="0"/>
                    </a:p>
                  </a:txBody>
                  <a:tcPr marL="93600" marR="93600" marT="46800" marB="4680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bg1">
                        <a:lumMod val="95000"/>
                      </a:schemeClr>
                    </a:solidFill>
                  </a:tcPr>
                </a:tc>
                <a:tc>
                  <a:txBody>
                    <a:bodyPr/>
                    <a:lstStyle/>
                    <a:p>
                      <a:endParaRPr lang="de-DE" sz="1800" noProof="0" dirty="0"/>
                    </a:p>
                  </a:txBody>
                  <a:tcPr marL="93600" marR="93600" marT="46800" marB="468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vMerge="1">
                  <a:txBody>
                    <a:bodyPr/>
                    <a:lstStyle/>
                    <a:p>
                      <a:endParaRPr lang="de-DE" sz="1800" noProof="0" dirty="0"/>
                    </a:p>
                  </a:txBody>
                  <a:tcPr marL="93600" marR="93600" marT="46800" marB="4680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accent5"/>
                    </a:solidFill>
                  </a:tcPr>
                </a:tc>
                <a:extLst>
                  <a:ext uri="{0D108BD9-81ED-4DB2-BD59-A6C34878D82A}">
                    <a16:rowId xmlns:a16="http://schemas.microsoft.com/office/drawing/2014/main" val="10003"/>
                  </a:ext>
                </a:extLst>
              </a:tr>
              <a:tr h="66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tx1">
                              <a:lumMod val="65000"/>
                              <a:lumOff val="35000"/>
                            </a:schemeClr>
                          </a:solidFill>
                          <a:effectLst/>
                          <a:uLnTx/>
                          <a:uFillTx/>
                          <a:latin typeface="Cambria" panose="02040503050406030204" pitchFamily="18" charset="0"/>
                          <a:ea typeface="+mn-ea"/>
                          <a:cs typeface="+mn-cs"/>
                        </a:rPr>
                        <a:t>14:00-16:00 Uhr</a:t>
                      </a:r>
                    </a:p>
                  </a:txBody>
                  <a:tcPr marL="93600" marR="93600" marT="46800" marB="46800" anchor="ctr">
                    <a:solidFill>
                      <a:schemeClr val="bg1">
                        <a:lumMod val="85000"/>
                      </a:schemeClr>
                    </a:solidFill>
                  </a:tcPr>
                </a:tc>
                <a:tc gridSpan="2">
                  <a:txBody>
                    <a:bodyPr/>
                    <a:lstStyle/>
                    <a:p>
                      <a:endParaRPr lang="de-DE" sz="1800" noProof="0" dirty="0"/>
                    </a:p>
                  </a:txBody>
                  <a:tcPr marL="93600" marR="93600" marT="46800" marB="46800">
                    <a:solidFill>
                      <a:schemeClr val="bg1">
                        <a:lumMod val="95000"/>
                      </a:schemeClr>
                    </a:solidFill>
                  </a:tcPr>
                </a:tc>
                <a:tc hMerge="1">
                  <a:txBody>
                    <a:bodyPr/>
                    <a:lstStyle/>
                    <a:p>
                      <a:endParaRPr lang="de-DE"/>
                    </a:p>
                  </a:txBody>
                  <a:tcPr/>
                </a:tc>
                <a:tc gridSpan="2">
                  <a:txBody>
                    <a:bodyPr/>
                    <a:lstStyle/>
                    <a:p>
                      <a:endParaRPr lang="de-DE" sz="1800" noProof="0" dirty="0"/>
                    </a:p>
                  </a:txBody>
                  <a:tcPr marL="93600" marR="93600" marT="46800" marB="46800">
                    <a:solidFill>
                      <a:schemeClr val="bg1">
                        <a:lumMod val="95000"/>
                      </a:schemeClr>
                    </a:solidFill>
                  </a:tcPr>
                </a:tc>
                <a:tc hMerge="1">
                  <a:txBody>
                    <a:bodyPr/>
                    <a:lstStyle/>
                    <a:p>
                      <a:endParaRPr lang="de-DE"/>
                    </a:p>
                  </a:txBody>
                  <a:tcPr/>
                </a:tc>
                <a:tc>
                  <a:txBody>
                    <a:bodyPr/>
                    <a:lstStyle/>
                    <a:p>
                      <a:endParaRPr lang="de-DE" sz="1800" noProof="0" dirty="0"/>
                    </a:p>
                  </a:txBody>
                  <a:tcPr marL="93600" marR="93600" marT="46800" marB="46800">
                    <a:solidFill>
                      <a:schemeClr val="bg1">
                        <a:lumMod val="95000"/>
                      </a:schemeClr>
                    </a:solidFill>
                  </a:tcPr>
                </a:tc>
                <a:tc>
                  <a:txBody>
                    <a:bodyPr/>
                    <a:lstStyle/>
                    <a:p>
                      <a:endParaRPr lang="de-DE" sz="1800" noProof="0" dirty="0"/>
                    </a:p>
                  </a:txBody>
                  <a:tcPr marL="93600" marR="93600" marT="46800" marB="46800">
                    <a:solidFill>
                      <a:schemeClr val="bg1">
                        <a:lumMod val="95000"/>
                      </a:schemeClr>
                    </a:solidFill>
                  </a:tcPr>
                </a:tc>
                <a:tc>
                  <a:txBody>
                    <a:bodyPr/>
                    <a:lstStyle/>
                    <a:p>
                      <a:endParaRPr lang="de-DE" sz="1800" noProof="0" dirty="0"/>
                    </a:p>
                  </a:txBody>
                  <a:tcPr marL="93600" marR="93600" marT="46800" marB="46800">
                    <a:lnT w="12700" cap="flat" cmpd="sng" algn="ctr">
                      <a:solidFill>
                        <a:schemeClr val="bg1"/>
                      </a:solidFill>
                      <a:prstDash val="solid"/>
                      <a:round/>
                      <a:headEnd type="none" w="med" len="med"/>
                      <a:tailEnd type="none" w="med" len="med"/>
                    </a:lnT>
                    <a:solidFill>
                      <a:schemeClr val="bg1">
                        <a:lumMod val="95000"/>
                      </a:schemeClr>
                    </a:solidFill>
                  </a:tcPr>
                </a:tc>
                <a:tc>
                  <a:txBody>
                    <a:bodyPr/>
                    <a:lstStyle/>
                    <a:p>
                      <a:endParaRPr lang="de-DE" sz="1800" noProof="0" dirty="0"/>
                    </a:p>
                  </a:txBody>
                  <a:tcPr marL="93600" marR="93600" marT="46800" marB="46800">
                    <a:solidFill>
                      <a:schemeClr val="bg1">
                        <a:lumMod val="95000"/>
                      </a:schemeClr>
                    </a:solidFill>
                  </a:tcPr>
                </a:tc>
                <a:extLst>
                  <a:ext uri="{0D108BD9-81ED-4DB2-BD59-A6C34878D82A}">
                    <a16:rowId xmlns:a16="http://schemas.microsoft.com/office/drawing/2014/main" val="10004"/>
                  </a:ext>
                </a:extLst>
              </a:tr>
              <a:tr h="66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tx1">
                              <a:lumMod val="65000"/>
                              <a:lumOff val="35000"/>
                            </a:schemeClr>
                          </a:solidFill>
                          <a:effectLst/>
                          <a:uLnTx/>
                          <a:uFillTx/>
                          <a:latin typeface="Cambria" panose="02040503050406030204" pitchFamily="18" charset="0"/>
                          <a:ea typeface="+mn-ea"/>
                          <a:cs typeface="+mn-cs"/>
                        </a:rPr>
                        <a:t>16:00-18:00 Uhr</a:t>
                      </a:r>
                    </a:p>
                  </a:txBody>
                  <a:tcPr marL="93600" marR="93600" marT="46800" marB="46800" anchor="ctr">
                    <a:solidFill>
                      <a:schemeClr val="bg1">
                        <a:lumMod val="85000"/>
                      </a:schemeClr>
                    </a:solidFill>
                  </a:tcPr>
                </a:tc>
                <a:tc gridSpan="2">
                  <a:txBody>
                    <a:bodyPr/>
                    <a:lstStyle/>
                    <a:p>
                      <a:endParaRPr lang="de-DE" sz="1800" noProof="0" dirty="0"/>
                    </a:p>
                  </a:txBody>
                  <a:tcPr marL="93600" marR="93600" marT="46800" marB="46800">
                    <a:solidFill>
                      <a:schemeClr val="bg1">
                        <a:lumMod val="95000"/>
                      </a:schemeClr>
                    </a:solidFill>
                  </a:tcPr>
                </a:tc>
                <a:tc hMerge="1">
                  <a:txBody>
                    <a:bodyPr/>
                    <a:lstStyle/>
                    <a:p>
                      <a:endParaRPr lang="de-DE"/>
                    </a:p>
                  </a:txBody>
                  <a:tcPr/>
                </a:tc>
                <a:tc gridSpan="2">
                  <a:txBody>
                    <a:bodyPr/>
                    <a:lstStyle/>
                    <a:p>
                      <a:endParaRPr lang="de-DE" sz="1800" noProof="0" dirty="0"/>
                    </a:p>
                  </a:txBody>
                  <a:tcPr marL="93600" marR="93600" marT="46800" marB="46800">
                    <a:solidFill>
                      <a:schemeClr val="bg1">
                        <a:lumMod val="95000"/>
                      </a:schemeClr>
                    </a:solidFill>
                  </a:tcPr>
                </a:tc>
                <a:tc hMerge="1">
                  <a:txBody>
                    <a:bodyPr/>
                    <a:lstStyle/>
                    <a:p>
                      <a:endParaRPr lang="de-DE"/>
                    </a:p>
                  </a:txBody>
                  <a:tcPr/>
                </a:tc>
                <a:tc>
                  <a:txBody>
                    <a:bodyPr/>
                    <a:lstStyle/>
                    <a:p>
                      <a:endParaRPr lang="de-DE" sz="1800" noProof="0" dirty="0"/>
                    </a:p>
                  </a:txBody>
                  <a:tcPr marL="93600" marR="93600" marT="46800" marB="46800">
                    <a:solidFill>
                      <a:schemeClr val="bg1">
                        <a:lumMod val="95000"/>
                      </a:schemeClr>
                    </a:solidFill>
                  </a:tcPr>
                </a:tc>
                <a:tc>
                  <a:txBody>
                    <a:bodyPr/>
                    <a:lstStyle/>
                    <a:p>
                      <a:endParaRPr lang="de-DE" sz="1800" noProof="0" dirty="0"/>
                    </a:p>
                  </a:txBody>
                  <a:tcPr marL="93600" marR="93600" marT="46800" marB="46800">
                    <a:solidFill>
                      <a:schemeClr val="bg1">
                        <a:lumMod val="95000"/>
                      </a:schemeClr>
                    </a:solidFill>
                  </a:tcPr>
                </a:tc>
                <a:tc>
                  <a:txBody>
                    <a:bodyPr/>
                    <a:lstStyle/>
                    <a:p>
                      <a:endParaRPr lang="de-DE" sz="1800" noProof="0" dirty="0"/>
                    </a:p>
                  </a:txBody>
                  <a:tcPr marL="93600" marR="93600" marT="46800" marB="46800">
                    <a:solidFill>
                      <a:schemeClr val="bg1">
                        <a:lumMod val="95000"/>
                      </a:schemeClr>
                    </a:solidFill>
                  </a:tcPr>
                </a:tc>
                <a:tc>
                  <a:txBody>
                    <a:bodyPr/>
                    <a:lstStyle/>
                    <a:p>
                      <a:endParaRPr lang="de-DE" sz="1800" noProof="0" dirty="0"/>
                    </a:p>
                  </a:txBody>
                  <a:tcPr marL="93600" marR="93600" marT="46800" marB="46800">
                    <a:solidFill>
                      <a:schemeClr val="bg1">
                        <a:lumMod val="95000"/>
                      </a:schemeClr>
                    </a:solidFill>
                  </a:tcPr>
                </a:tc>
                <a:extLst>
                  <a:ext uri="{0D108BD9-81ED-4DB2-BD59-A6C34878D82A}">
                    <a16:rowId xmlns:a16="http://schemas.microsoft.com/office/drawing/2014/main" val="10005"/>
                  </a:ext>
                </a:extLst>
              </a:tr>
              <a:tr h="66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tx1">
                              <a:lumMod val="65000"/>
                              <a:lumOff val="35000"/>
                            </a:schemeClr>
                          </a:solidFill>
                          <a:effectLst/>
                          <a:uLnTx/>
                          <a:uFillTx/>
                          <a:latin typeface="Cambria" panose="02040503050406030204" pitchFamily="18" charset="0"/>
                          <a:ea typeface="+mn-ea"/>
                          <a:cs typeface="+mn-cs"/>
                        </a:rPr>
                        <a:t>18:00-20:00 Uhr</a:t>
                      </a:r>
                    </a:p>
                  </a:txBody>
                  <a:tcPr marL="93600" marR="93600" marT="46800" marB="46800" anchor="ctr">
                    <a:solidFill>
                      <a:schemeClr val="bg1">
                        <a:lumMod val="85000"/>
                      </a:schemeClr>
                    </a:solidFill>
                  </a:tcPr>
                </a:tc>
                <a:tc gridSpan="2">
                  <a:txBody>
                    <a:bodyPr/>
                    <a:lstStyle/>
                    <a:p>
                      <a:endParaRPr lang="de-DE" sz="1800" noProof="0" dirty="0"/>
                    </a:p>
                  </a:txBody>
                  <a:tcPr marL="93600" marR="93600" marT="46800" marB="46800">
                    <a:blipFill>
                      <a:blip r:embed="rId8"/>
                      <a:stretch>
                        <a:fillRect/>
                      </a:stretch>
                    </a:blipFill>
                  </a:tcPr>
                </a:tc>
                <a:tc hMerge="1">
                  <a:txBody>
                    <a:bodyPr/>
                    <a:lstStyle/>
                    <a:p>
                      <a:endParaRPr lang="de-DE"/>
                    </a:p>
                  </a:txBody>
                  <a:tcPr/>
                </a:tc>
                <a:tc gridSpan="2">
                  <a:txBody>
                    <a:bodyPr/>
                    <a:lstStyle/>
                    <a:p>
                      <a:endParaRPr lang="de-DE" sz="1800" noProof="0" dirty="0"/>
                    </a:p>
                  </a:txBody>
                  <a:tcPr marL="93600" marR="93600" marT="46800" marB="46800">
                    <a:solidFill>
                      <a:schemeClr val="bg1">
                        <a:lumMod val="95000"/>
                      </a:schemeClr>
                    </a:solidFill>
                  </a:tcPr>
                </a:tc>
                <a:tc hMerge="1">
                  <a:txBody>
                    <a:bodyPr/>
                    <a:lstStyle/>
                    <a:p>
                      <a:endParaRPr lang="de-DE"/>
                    </a:p>
                  </a:txBody>
                  <a:tcPr/>
                </a:tc>
                <a:tc>
                  <a:txBody>
                    <a:bodyPr/>
                    <a:lstStyle/>
                    <a:p>
                      <a:endParaRPr lang="de-DE" sz="1800" noProof="0" dirty="0"/>
                    </a:p>
                  </a:txBody>
                  <a:tcPr marL="93600" marR="93600" marT="46800" marB="46800">
                    <a:solidFill>
                      <a:schemeClr val="bg1">
                        <a:lumMod val="95000"/>
                      </a:schemeClr>
                    </a:solidFill>
                  </a:tcPr>
                </a:tc>
                <a:tc>
                  <a:txBody>
                    <a:bodyPr/>
                    <a:lstStyle/>
                    <a:p>
                      <a:endParaRPr lang="de-DE" sz="1800" noProof="0" dirty="0"/>
                    </a:p>
                  </a:txBody>
                  <a:tcPr marL="93600" marR="93600" marT="46800" marB="46800">
                    <a:solidFill>
                      <a:schemeClr val="bg1">
                        <a:lumMod val="95000"/>
                      </a:schemeClr>
                    </a:solidFill>
                  </a:tcPr>
                </a:tc>
                <a:tc>
                  <a:txBody>
                    <a:bodyPr/>
                    <a:lstStyle/>
                    <a:p>
                      <a:endParaRPr lang="de-DE" sz="1800" noProof="0" dirty="0"/>
                    </a:p>
                  </a:txBody>
                  <a:tcPr marL="93600" marR="93600" marT="46800" marB="46800">
                    <a:solidFill>
                      <a:schemeClr val="bg1">
                        <a:lumMod val="95000"/>
                      </a:schemeClr>
                    </a:solidFill>
                  </a:tcPr>
                </a:tc>
                <a:tc>
                  <a:txBody>
                    <a:bodyPr/>
                    <a:lstStyle/>
                    <a:p>
                      <a:endParaRPr lang="de-DE" sz="1800" noProof="0" dirty="0"/>
                    </a:p>
                  </a:txBody>
                  <a:tcPr marL="93600" marR="93600" marT="46800" marB="46800">
                    <a:solidFill>
                      <a:schemeClr val="bg1">
                        <a:lumMod val="95000"/>
                      </a:schemeClr>
                    </a:solidFill>
                  </a:tcPr>
                </a:tc>
                <a:extLst>
                  <a:ext uri="{0D108BD9-81ED-4DB2-BD59-A6C34878D82A}">
                    <a16:rowId xmlns:a16="http://schemas.microsoft.com/office/drawing/2014/main" val="10006"/>
                  </a:ext>
                </a:extLst>
              </a:tr>
            </a:tbl>
          </a:graphicData>
        </a:graphic>
      </p:graphicFrame>
      <p:sp>
        <p:nvSpPr>
          <p:cNvPr id="15" name="Rectangle 2"/>
          <p:cNvSpPr txBox="1">
            <a:spLocks noChangeArrowheads="1"/>
          </p:cNvSpPr>
          <p:nvPr/>
        </p:nvSpPr>
        <p:spPr>
          <a:xfrm>
            <a:off x="323528" y="44624"/>
            <a:ext cx="8496944" cy="1152128"/>
          </a:xfrm>
          <a:prstGeom prst="rect">
            <a:avLst/>
          </a:prstGeom>
        </p:spPr>
        <p:txBody>
          <a:bodyPr vert="horz" wrap="square" lIns="91440" tIns="72000" rIns="91440" bIns="45720" rtlCol="0" anchor="ctr">
            <a:noAutofit/>
          </a:bodyPr>
          <a:lstStyle/>
          <a:p>
            <a:pPr lvl="0" algn="ctr">
              <a:lnSpc>
                <a:spcPct val="120000"/>
              </a:lnSpc>
              <a:defRPr/>
            </a:pPr>
            <a:r>
              <a:rPr lang="de-DE" sz="3200" dirty="0">
                <a:solidFill>
                  <a:srgbClr val="004A82"/>
                </a:solidFill>
                <a:latin typeface="Cambria" pitchFamily="18" charset="0"/>
                <a:ea typeface="+mj-ea"/>
                <a:cs typeface="+mj-cs"/>
              </a:rPr>
              <a:t>Wochenstruktur </a:t>
            </a:r>
            <a:r>
              <a:rPr lang="de-DE" sz="3200" dirty="0" err="1">
                <a:solidFill>
                  <a:srgbClr val="004A82"/>
                </a:solidFill>
                <a:latin typeface="Cambria" pitchFamily="18" charset="0"/>
                <a:ea typeface="+mj-ea"/>
                <a:cs typeface="+mj-cs"/>
              </a:rPr>
              <a:t>SoSe</a:t>
            </a:r>
            <a:r>
              <a:rPr lang="de-DE" sz="3200" dirty="0">
                <a:solidFill>
                  <a:srgbClr val="004A82"/>
                </a:solidFill>
                <a:latin typeface="Cambria" pitchFamily="18" charset="0"/>
                <a:ea typeface="+mj-ea"/>
                <a:cs typeface="+mj-cs"/>
              </a:rPr>
              <a:t> 2025</a:t>
            </a:r>
            <a:endParaRPr kumimoji="0" lang="de-DE" sz="3200" i="0" u="none" strike="noStrike" kern="1200" cap="none" spc="0" normalizeH="0" baseline="0" noProof="0" dirty="0">
              <a:ln>
                <a:noFill/>
              </a:ln>
              <a:solidFill>
                <a:srgbClr val="004A82"/>
              </a:solidFill>
              <a:effectLst/>
              <a:uLnTx/>
              <a:uFillTx/>
              <a:latin typeface="Cambria" pitchFamily="18" charset="0"/>
              <a:ea typeface="+mj-ea"/>
              <a:cs typeface="+mj-cs"/>
            </a:endParaRPr>
          </a:p>
        </p:txBody>
      </p:sp>
      <p:sp>
        <p:nvSpPr>
          <p:cNvPr id="107" name="Rechteck 106">
            <a:extLst>
              <a:ext uri="{FF2B5EF4-FFF2-40B4-BE49-F238E27FC236}">
                <a16:creationId xmlns:a16="http://schemas.microsoft.com/office/drawing/2014/main" id="{9919A753-0568-E544-A24B-03B92EB4B35D}"/>
              </a:ext>
            </a:extLst>
          </p:cNvPr>
          <p:cNvSpPr/>
          <p:nvPr/>
        </p:nvSpPr>
        <p:spPr>
          <a:xfrm>
            <a:off x="4514739" y="4797152"/>
            <a:ext cx="1548000" cy="1118709"/>
          </a:xfrm>
          <a:prstGeom prst="rect">
            <a:avLst/>
          </a:prstGeom>
          <a:blipFill>
            <a:blip r:embed="rId9"/>
            <a:stretch>
              <a:fillRect/>
            </a:stretch>
          </a:blip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nvGrpSpPr>
          <p:cNvPr id="74" name="Gruppieren 73">
            <a:extLst>
              <a:ext uri="{FF2B5EF4-FFF2-40B4-BE49-F238E27FC236}">
                <a16:creationId xmlns:a16="http://schemas.microsoft.com/office/drawing/2014/main" id="{607EFA4F-27F2-974B-B0EA-4C49EE59F1BD}"/>
              </a:ext>
            </a:extLst>
          </p:cNvPr>
          <p:cNvGrpSpPr/>
          <p:nvPr/>
        </p:nvGrpSpPr>
        <p:grpSpPr>
          <a:xfrm>
            <a:off x="494791" y="6021288"/>
            <a:ext cx="3475958" cy="216000"/>
            <a:chOff x="2267744" y="6232776"/>
            <a:chExt cx="3475958" cy="216000"/>
          </a:xfrm>
        </p:grpSpPr>
        <p:grpSp>
          <p:nvGrpSpPr>
            <p:cNvPr id="76" name="Gruppieren 75">
              <a:extLst>
                <a:ext uri="{FF2B5EF4-FFF2-40B4-BE49-F238E27FC236}">
                  <a16:creationId xmlns:a16="http://schemas.microsoft.com/office/drawing/2014/main" id="{885D3372-3E37-D24A-9505-0238211FC116}"/>
                </a:ext>
              </a:extLst>
            </p:cNvPr>
            <p:cNvGrpSpPr/>
            <p:nvPr/>
          </p:nvGrpSpPr>
          <p:grpSpPr>
            <a:xfrm>
              <a:off x="4352183" y="6232776"/>
              <a:ext cx="1391519" cy="216000"/>
              <a:chOff x="7272000" y="6232776"/>
              <a:chExt cx="1391519" cy="216000"/>
            </a:xfrm>
          </p:grpSpPr>
          <p:sp>
            <p:nvSpPr>
              <p:cNvPr id="83" name="TextBox 78">
                <a:extLst>
                  <a:ext uri="{FF2B5EF4-FFF2-40B4-BE49-F238E27FC236}">
                    <a16:creationId xmlns:a16="http://schemas.microsoft.com/office/drawing/2014/main" id="{29B74A73-6F55-FA4C-8A0E-8711BC788212}"/>
                  </a:ext>
                </a:extLst>
              </p:cNvPr>
              <p:cNvSpPr txBox="1"/>
              <p:nvPr/>
            </p:nvSpPr>
            <p:spPr>
              <a:xfrm>
                <a:off x="7575756" y="6267679"/>
                <a:ext cx="1087763" cy="146194"/>
              </a:xfrm>
              <a:prstGeom prst="rect">
                <a:avLst/>
              </a:prstGeom>
              <a:noFill/>
            </p:spPr>
            <p:txBody>
              <a:bodyPr wrap="square" lIns="0" tIns="0" rIns="0" bIns="0" rtlCol="0" anchor="t">
                <a:spAutoFit/>
              </a:bodyPr>
              <a:lstStyle/>
              <a:p>
                <a:r>
                  <a:rPr lang="de-DE" sz="950" b="1" dirty="0">
                    <a:solidFill>
                      <a:schemeClr val="tx1">
                        <a:lumMod val="65000"/>
                        <a:lumOff val="35000"/>
                      </a:schemeClr>
                    </a:solidFill>
                    <a:latin typeface="Cambria" panose="02040503050406030204" pitchFamily="18" charset="0"/>
                  </a:rPr>
                  <a:t>Öffentliches Recht</a:t>
                </a:r>
              </a:p>
            </p:txBody>
          </p:sp>
          <p:sp>
            <p:nvSpPr>
              <p:cNvPr id="84" name="Oval 83">
                <a:extLst>
                  <a:ext uri="{FF2B5EF4-FFF2-40B4-BE49-F238E27FC236}">
                    <a16:creationId xmlns:a16="http://schemas.microsoft.com/office/drawing/2014/main" id="{DF31611C-AD4D-1A41-8BE4-76C5D6842B43}"/>
                  </a:ext>
                </a:extLst>
              </p:cNvPr>
              <p:cNvSpPr>
                <a:spLocks noChangeAspect="1"/>
              </p:cNvSpPr>
              <p:nvPr/>
            </p:nvSpPr>
            <p:spPr>
              <a:xfrm>
                <a:off x="7272000" y="6232776"/>
                <a:ext cx="216000" cy="216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a:solidFill>
                    <a:schemeClr val="accent4"/>
                  </a:solidFill>
                  <a:latin typeface="Cambria" panose="02040503050406030204" pitchFamily="18" charset="0"/>
                </a:endParaRPr>
              </a:p>
            </p:txBody>
          </p:sp>
        </p:grpSp>
        <p:grpSp>
          <p:nvGrpSpPr>
            <p:cNvPr id="77" name="Gruppieren 76">
              <a:extLst>
                <a:ext uri="{FF2B5EF4-FFF2-40B4-BE49-F238E27FC236}">
                  <a16:creationId xmlns:a16="http://schemas.microsoft.com/office/drawing/2014/main" id="{3DD62E0B-212F-D446-9E38-382462128133}"/>
                </a:ext>
              </a:extLst>
            </p:cNvPr>
            <p:cNvGrpSpPr/>
            <p:nvPr/>
          </p:nvGrpSpPr>
          <p:grpSpPr>
            <a:xfrm>
              <a:off x="2267744" y="6232776"/>
              <a:ext cx="911378" cy="216000"/>
              <a:chOff x="5227200" y="6232776"/>
              <a:chExt cx="911378" cy="216000"/>
            </a:xfrm>
          </p:grpSpPr>
          <p:sp>
            <p:nvSpPr>
              <p:cNvPr id="81" name="Oval 80">
                <a:extLst>
                  <a:ext uri="{FF2B5EF4-FFF2-40B4-BE49-F238E27FC236}">
                    <a16:creationId xmlns:a16="http://schemas.microsoft.com/office/drawing/2014/main" id="{0EDC7E63-F0F3-1A48-B18B-BAD9DB4DAB1A}"/>
                  </a:ext>
                </a:extLst>
              </p:cNvPr>
              <p:cNvSpPr>
                <a:spLocks noChangeAspect="1"/>
              </p:cNvSpPr>
              <p:nvPr/>
            </p:nvSpPr>
            <p:spPr>
              <a:xfrm>
                <a:off x="5227200" y="6232776"/>
                <a:ext cx="216000" cy="216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a:latin typeface="Cambria" panose="02040503050406030204" pitchFamily="18" charset="0"/>
                </a:endParaRPr>
              </a:p>
            </p:txBody>
          </p:sp>
          <p:sp>
            <p:nvSpPr>
              <p:cNvPr id="82" name="TextBox 75">
                <a:extLst>
                  <a:ext uri="{FF2B5EF4-FFF2-40B4-BE49-F238E27FC236}">
                    <a16:creationId xmlns:a16="http://schemas.microsoft.com/office/drawing/2014/main" id="{982CAD6D-CC74-7C4A-9D3A-D7427340FD67}"/>
                  </a:ext>
                </a:extLst>
              </p:cNvPr>
              <p:cNvSpPr txBox="1"/>
              <p:nvPr/>
            </p:nvSpPr>
            <p:spPr>
              <a:xfrm>
                <a:off x="5530845" y="6267679"/>
                <a:ext cx="607733" cy="146194"/>
              </a:xfrm>
              <a:prstGeom prst="rect">
                <a:avLst/>
              </a:prstGeom>
              <a:noFill/>
            </p:spPr>
            <p:txBody>
              <a:bodyPr wrap="square" lIns="0" tIns="0" rIns="0" bIns="0" rtlCol="0" anchor="t">
                <a:spAutoFit/>
              </a:bodyPr>
              <a:lstStyle/>
              <a:p>
                <a:r>
                  <a:rPr lang="de-DE" sz="950" b="1">
                    <a:solidFill>
                      <a:schemeClr val="tx1">
                        <a:lumMod val="65000"/>
                        <a:lumOff val="35000"/>
                      </a:schemeClr>
                    </a:solidFill>
                    <a:latin typeface="Cambria" panose="02040503050406030204" pitchFamily="18" charset="0"/>
                  </a:rPr>
                  <a:t>Zivilrecht</a:t>
                </a:r>
              </a:p>
            </p:txBody>
          </p:sp>
        </p:grpSp>
        <p:grpSp>
          <p:nvGrpSpPr>
            <p:cNvPr id="78" name="Gruppieren 77">
              <a:extLst>
                <a:ext uri="{FF2B5EF4-FFF2-40B4-BE49-F238E27FC236}">
                  <a16:creationId xmlns:a16="http://schemas.microsoft.com/office/drawing/2014/main" id="{F08C329B-EEBC-304D-B7BB-67D13AD50BBA}"/>
                </a:ext>
              </a:extLst>
            </p:cNvPr>
            <p:cNvGrpSpPr/>
            <p:nvPr/>
          </p:nvGrpSpPr>
          <p:grpSpPr>
            <a:xfrm>
              <a:off x="3317826" y="6232776"/>
              <a:ext cx="895654" cy="216000"/>
              <a:chOff x="6105600" y="6232776"/>
              <a:chExt cx="895654" cy="216000"/>
            </a:xfrm>
          </p:grpSpPr>
          <p:sp>
            <p:nvSpPr>
              <p:cNvPr id="79" name="Oval 78">
                <a:extLst>
                  <a:ext uri="{FF2B5EF4-FFF2-40B4-BE49-F238E27FC236}">
                    <a16:creationId xmlns:a16="http://schemas.microsoft.com/office/drawing/2014/main" id="{C457AFEE-D45D-0041-97C0-09677636BF1F}"/>
                  </a:ext>
                </a:extLst>
              </p:cNvPr>
              <p:cNvSpPr>
                <a:spLocks noChangeAspect="1"/>
              </p:cNvSpPr>
              <p:nvPr/>
            </p:nvSpPr>
            <p:spPr>
              <a:xfrm>
                <a:off x="6105600" y="6232776"/>
                <a:ext cx="216000" cy="216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a:latin typeface="Cambria" panose="02040503050406030204" pitchFamily="18" charset="0"/>
                </a:endParaRPr>
              </a:p>
            </p:txBody>
          </p:sp>
          <p:sp>
            <p:nvSpPr>
              <p:cNvPr id="80" name="TextBox 87">
                <a:extLst>
                  <a:ext uri="{FF2B5EF4-FFF2-40B4-BE49-F238E27FC236}">
                    <a16:creationId xmlns:a16="http://schemas.microsoft.com/office/drawing/2014/main" id="{43354BC4-8349-9047-BE52-9D9E9E984676}"/>
                  </a:ext>
                </a:extLst>
              </p:cNvPr>
              <p:cNvSpPr txBox="1"/>
              <p:nvPr/>
            </p:nvSpPr>
            <p:spPr>
              <a:xfrm>
                <a:off x="6409214" y="6267679"/>
                <a:ext cx="592040" cy="146194"/>
              </a:xfrm>
              <a:prstGeom prst="rect">
                <a:avLst/>
              </a:prstGeom>
              <a:noFill/>
            </p:spPr>
            <p:txBody>
              <a:bodyPr wrap="square" lIns="0" tIns="0" rIns="0" bIns="0" rtlCol="0" anchor="t">
                <a:spAutoFit/>
              </a:bodyPr>
              <a:lstStyle/>
              <a:p>
                <a:r>
                  <a:rPr lang="de-DE" sz="950" b="1">
                    <a:solidFill>
                      <a:schemeClr val="tx1">
                        <a:lumMod val="65000"/>
                        <a:lumOff val="35000"/>
                      </a:schemeClr>
                    </a:solidFill>
                    <a:latin typeface="Cambria" panose="02040503050406030204" pitchFamily="18" charset="0"/>
                  </a:rPr>
                  <a:t>Strafrecht</a:t>
                </a:r>
              </a:p>
            </p:txBody>
          </p:sp>
        </p:grpSp>
      </p:grpSp>
      <p:sp>
        <p:nvSpPr>
          <p:cNvPr id="8" name="Textfeld 7">
            <a:extLst>
              <a:ext uri="{FF2B5EF4-FFF2-40B4-BE49-F238E27FC236}">
                <a16:creationId xmlns:a16="http://schemas.microsoft.com/office/drawing/2014/main" id="{7A4B4F83-4347-1692-1D99-6AF9C0BC2D0C}"/>
              </a:ext>
            </a:extLst>
          </p:cNvPr>
          <p:cNvSpPr txBox="1"/>
          <p:nvPr/>
        </p:nvSpPr>
        <p:spPr>
          <a:xfrm>
            <a:off x="1593958" y="1916832"/>
            <a:ext cx="741122" cy="769441"/>
          </a:xfrm>
          <a:prstGeom prst="rect">
            <a:avLst/>
          </a:prstGeom>
          <a:noFill/>
        </p:spPr>
        <p:txBody>
          <a:bodyPr wrap="square" rtlCol="0">
            <a:spAutoFit/>
          </a:bodyPr>
          <a:lstStyle/>
          <a:p>
            <a:pPr algn="ctr"/>
            <a:r>
              <a:rPr lang="de-DE" sz="1000" b="1" dirty="0" err="1"/>
              <a:t>SchR</a:t>
            </a:r>
            <a:r>
              <a:rPr lang="de-DE" sz="1000" b="1" dirty="0"/>
              <a:t> BT II </a:t>
            </a:r>
            <a:br>
              <a:rPr lang="de-DE" sz="1000" b="1" dirty="0"/>
            </a:br>
            <a:r>
              <a:rPr lang="de-DE" sz="1000" b="1" dirty="0"/>
              <a:t>(12 Wo)</a:t>
            </a:r>
          </a:p>
          <a:p>
            <a:pPr algn="ctr"/>
            <a:endParaRPr lang="de-DE" sz="700" b="1" dirty="0"/>
          </a:p>
          <a:p>
            <a:pPr algn="ctr"/>
            <a:endParaRPr lang="de-DE" sz="800" b="1" dirty="0"/>
          </a:p>
          <a:p>
            <a:pPr algn="ctr"/>
            <a:r>
              <a:rPr lang="de-DE" sz="800" b="1" dirty="0" err="1"/>
              <a:t>Budzikiewicz</a:t>
            </a:r>
            <a:endParaRPr lang="de-DE" sz="800" b="1" dirty="0"/>
          </a:p>
        </p:txBody>
      </p:sp>
      <p:sp>
        <p:nvSpPr>
          <p:cNvPr id="18" name="Textfeld 17">
            <a:extLst>
              <a:ext uri="{FF2B5EF4-FFF2-40B4-BE49-F238E27FC236}">
                <a16:creationId xmlns:a16="http://schemas.microsoft.com/office/drawing/2014/main" id="{705E751C-1357-32B9-C57E-6F09AF2ADE14}"/>
              </a:ext>
            </a:extLst>
          </p:cNvPr>
          <p:cNvSpPr txBox="1"/>
          <p:nvPr/>
        </p:nvSpPr>
        <p:spPr>
          <a:xfrm>
            <a:off x="6370796" y="1925374"/>
            <a:ext cx="1009516" cy="1431161"/>
          </a:xfrm>
          <a:prstGeom prst="rect">
            <a:avLst/>
          </a:prstGeom>
          <a:noFill/>
        </p:spPr>
        <p:txBody>
          <a:bodyPr wrap="square" rtlCol="0">
            <a:spAutoFit/>
          </a:bodyPr>
          <a:lstStyle/>
          <a:p>
            <a:pPr algn="ctr"/>
            <a:r>
              <a:rPr lang="de-DE" sz="1000" b="1" dirty="0" err="1"/>
              <a:t>VerwR</a:t>
            </a:r>
            <a:r>
              <a:rPr lang="de-DE" sz="1000" b="1" dirty="0"/>
              <a:t> AT &amp; BT</a:t>
            </a:r>
            <a:br>
              <a:rPr lang="de-DE" sz="1000" b="1" dirty="0"/>
            </a:br>
            <a:r>
              <a:rPr lang="de-DE" sz="1000" b="1" dirty="0"/>
              <a:t>(11 Wo)</a:t>
            </a:r>
          </a:p>
          <a:p>
            <a:pPr algn="ctr"/>
            <a:endParaRPr lang="de-DE" sz="900" dirty="0"/>
          </a:p>
          <a:p>
            <a:pPr algn="ctr"/>
            <a:endParaRPr lang="de-DE" sz="800" dirty="0"/>
          </a:p>
          <a:p>
            <a:pPr algn="ctr"/>
            <a:endParaRPr lang="de-DE" sz="800" b="1" dirty="0"/>
          </a:p>
          <a:p>
            <a:pPr algn="ctr"/>
            <a:endParaRPr lang="de-DE" sz="800" b="1" dirty="0"/>
          </a:p>
          <a:p>
            <a:pPr algn="ctr"/>
            <a:endParaRPr lang="de-DE" sz="800" b="1" dirty="0"/>
          </a:p>
          <a:p>
            <a:pPr algn="ctr"/>
            <a:endParaRPr lang="de-DE" sz="800" b="1" dirty="0"/>
          </a:p>
          <a:p>
            <a:pPr algn="ctr"/>
            <a:endParaRPr lang="de-DE" sz="800" b="1" dirty="0"/>
          </a:p>
          <a:p>
            <a:pPr algn="ctr"/>
            <a:r>
              <a:rPr lang="de-DE" sz="800" b="1" dirty="0"/>
              <a:t>Pernice-Warnke</a:t>
            </a:r>
          </a:p>
        </p:txBody>
      </p:sp>
      <p:sp>
        <p:nvSpPr>
          <p:cNvPr id="26" name="Textfeld 25">
            <a:extLst>
              <a:ext uri="{FF2B5EF4-FFF2-40B4-BE49-F238E27FC236}">
                <a16:creationId xmlns:a16="http://schemas.microsoft.com/office/drawing/2014/main" id="{75240FB8-671C-9919-C805-CAAF957BC440}"/>
              </a:ext>
            </a:extLst>
          </p:cNvPr>
          <p:cNvSpPr txBox="1"/>
          <p:nvPr/>
        </p:nvSpPr>
        <p:spPr>
          <a:xfrm>
            <a:off x="4853350" y="1919930"/>
            <a:ext cx="870778" cy="1431161"/>
          </a:xfrm>
          <a:prstGeom prst="rect">
            <a:avLst/>
          </a:prstGeom>
          <a:noFill/>
        </p:spPr>
        <p:txBody>
          <a:bodyPr wrap="square" rtlCol="0">
            <a:spAutoFit/>
          </a:bodyPr>
          <a:lstStyle/>
          <a:p>
            <a:pPr algn="ctr"/>
            <a:r>
              <a:rPr lang="de-DE" sz="1000" b="1" dirty="0" err="1"/>
              <a:t>StrafR</a:t>
            </a:r>
            <a:br>
              <a:rPr lang="de-DE" sz="1000" b="1" dirty="0"/>
            </a:br>
            <a:r>
              <a:rPr lang="de-DE" sz="1000" b="1" dirty="0"/>
              <a:t>(14 Wo)</a:t>
            </a:r>
          </a:p>
          <a:p>
            <a:pPr algn="ctr"/>
            <a:endParaRPr lang="de-DE" sz="900" dirty="0"/>
          </a:p>
          <a:p>
            <a:pPr algn="ctr"/>
            <a:endParaRPr lang="de-DE" sz="800" dirty="0"/>
          </a:p>
          <a:p>
            <a:pPr algn="ctr"/>
            <a:endParaRPr lang="de-DE" sz="800" dirty="0"/>
          </a:p>
          <a:p>
            <a:pPr algn="ctr"/>
            <a:endParaRPr lang="de-DE" sz="800" dirty="0"/>
          </a:p>
          <a:p>
            <a:pPr algn="ctr"/>
            <a:endParaRPr lang="de-DE" sz="800" dirty="0"/>
          </a:p>
          <a:p>
            <a:pPr algn="ctr"/>
            <a:endParaRPr lang="de-DE" sz="800" b="1" dirty="0"/>
          </a:p>
          <a:p>
            <a:pPr algn="ctr"/>
            <a:endParaRPr lang="de-DE" sz="800" b="1" dirty="0"/>
          </a:p>
          <a:p>
            <a:pPr algn="ctr"/>
            <a:r>
              <a:rPr lang="de-DE" sz="800" b="1" dirty="0"/>
              <a:t>Puschke/Bock</a:t>
            </a:r>
          </a:p>
        </p:txBody>
      </p:sp>
      <p:sp>
        <p:nvSpPr>
          <p:cNvPr id="4" name="Textfeld 3">
            <a:extLst>
              <a:ext uri="{FF2B5EF4-FFF2-40B4-BE49-F238E27FC236}">
                <a16:creationId xmlns:a16="http://schemas.microsoft.com/office/drawing/2014/main" id="{733AFD8B-4106-412F-9835-D0E06540DA8F}"/>
              </a:ext>
            </a:extLst>
          </p:cNvPr>
          <p:cNvSpPr txBox="1"/>
          <p:nvPr/>
        </p:nvSpPr>
        <p:spPr>
          <a:xfrm>
            <a:off x="1115616" y="2580399"/>
            <a:ext cx="755506" cy="738664"/>
          </a:xfrm>
          <a:prstGeom prst="rect">
            <a:avLst/>
          </a:prstGeom>
          <a:noFill/>
        </p:spPr>
        <p:txBody>
          <a:bodyPr wrap="square" rtlCol="0">
            <a:spAutoFit/>
          </a:bodyPr>
          <a:lstStyle/>
          <a:p>
            <a:pPr algn="ctr"/>
            <a:r>
              <a:rPr lang="de-DE" sz="1000" b="1" dirty="0" err="1"/>
              <a:t>SchR</a:t>
            </a:r>
            <a:r>
              <a:rPr lang="de-DE" sz="1000" b="1" dirty="0"/>
              <a:t> BT II </a:t>
            </a:r>
            <a:br>
              <a:rPr lang="de-DE" sz="1000" b="1" dirty="0"/>
            </a:br>
            <a:r>
              <a:rPr lang="de-DE" sz="1000" b="1" dirty="0"/>
              <a:t>(7 Wo)</a:t>
            </a:r>
            <a:endParaRPr lang="de-DE" sz="950" dirty="0"/>
          </a:p>
          <a:p>
            <a:pPr algn="ctr"/>
            <a:endParaRPr lang="de-DE" sz="600" b="1" dirty="0"/>
          </a:p>
          <a:p>
            <a:pPr algn="ctr"/>
            <a:endParaRPr lang="de-DE" sz="800" b="1" dirty="0"/>
          </a:p>
          <a:p>
            <a:pPr algn="ctr"/>
            <a:r>
              <a:rPr lang="de-DE" sz="800" b="1" dirty="0" err="1"/>
              <a:t>Budzikiewicz</a:t>
            </a:r>
            <a:endParaRPr lang="de-DE" sz="800" b="1" dirty="0"/>
          </a:p>
        </p:txBody>
      </p:sp>
      <p:sp>
        <p:nvSpPr>
          <p:cNvPr id="12" name="Textfeld 11">
            <a:extLst>
              <a:ext uri="{FF2B5EF4-FFF2-40B4-BE49-F238E27FC236}">
                <a16:creationId xmlns:a16="http://schemas.microsoft.com/office/drawing/2014/main" id="{AB2CAF9E-28C6-1C87-3772-551D5E5B9873}"/>
              </a:ext>
            </a:extLst>
          </p:cNvPr>
          <p:cNvSpPr txBox="1"/>
          <p:nvPr/>
        </p:nvSpPr>
        <p:spPr>
          <a:xfrm>
            <a:off x="1936343" y="2582661"/>
            <a:ext cx="636865" cy="738664"/>
          </a:xfrm>
          <a:prstGeom prst="rect">
            <a:avLst/>
          </a:prstGeom>
          <a:noFill/>
        </p:spPr>
        <p:txBody>
          <a:bodyPr wrap="square" rtlCol="0">
            <a:spAutoFit/>
          </a:bodyPr>
          <a:lstStyle/>
          <a:p>
            <a:pPr algn="ctr"/>
            <a:r>
              <a:rPr lang="de-DE" sz="1000" b="1" dirty="0" err="1"/>
              <a:t>SachR</a:t>
            </a:r>
            <a:r>
              <a:rPr lang="de-DE" sz="1000" b="1" dirty="0"/>
              <a:t> </a:t>
            </a:r>
            <a:br>
              <a:rPr lang="de-DE" sz="1000" b="1" dirty="0"/>
            </a:br>
            <a:r>
              <a:rPr lang="de-DE" sz="1000" b="1" dirty="0"/>
              <a:t>(5 Wo)</a:t>
            </a:r>
          </a:p>
          <a:p>
            <a:pPr algn="ctr"/>
            <a:endParaRPr lang="de-DE" sz="600" dirty="0"/>
          </a:p>
          <a:p>
            <a:pPr algn="ctr"/>
            <a:endParaRPr lang="de-DE" sz="800" dirty="0"/>
          </a:p>
          <a:p>
            <a:pPr algn="ctr"/>
            <a:r>
              <a:rPr lang="de-DE" sz="800" b="1" dirty="0"/>
              <a:t>Kling</a:t>
            </a:r>
          </a:p>
        </p:txBody>
      </p:sp>
      <p:sp>
        <p:nvSpPr>
          <p:cNvPr id="13" name="Textfeld 12">
            <a:extLst>
              <a:ext uri="{FF2B5EF4-FFF2-40B4-BE49-F238E27FC236}">
                <a16:creationId xmlns:a16="http://schemas.microsoft.com/office/drawing/2014/main" id="{C7AD0C52-FAB5-0F79-2714-84CD9FB8D81F}"/>
              </a:ext>
            </a:extLst>
          </p:cNvPr>
          <p:cNvSpPr txBox="1"/>
          <p:nvPr/>
        </p:nvSpPr>
        <p:spPr>
          <a:xfrm>
            <a:off x="3286731" y="1916832"/>
            <a:ext cx="636865" cy="769441"/>
          </a:xfrm>
          <a:prstGeom prst="rect">
            <a:avLst/>
          </a:prstGeom>
          <a:noFill/>
        </p:spPr>
        <p:txBody>
          <a:bodyPr wrap="square" rtlCol="0">
            <a:spAutoFit/>
          </a:bodyPr>
          <a:lstStyle/>
          <a:p>
            <a:pPr algn="ctr"/>
            <a:r>
              <a:rPr lang="de-DE" sz="1000" b="1" dirty="0" err="1"/>
              <a:t>SachR</a:t>
            </a:r>
            <a:r>
              <a:rPr lang="de-DE" sz="1000" b="1" dirty="0"/>
              <a:t> </a:t>
            </a:r>
            <a:br>
              <a:rPr lang="de-DE" sz="1000" b="1" dirty="0"/>
            </a:br>
            <a:r>
              <a:rPr lang="de-DE" sz="1000" b="1" dirty="0"/>
              <a:t>(14 Wo)</a:t>
            </a:r>
          </a:p>
          <a:p>
            <a:pPr algn="ctr"/>
            <a:endParaRPr lang="de-DE" sz="700" dirty="0"/>
          </a:p>
          <a:p>
            <a:pPr algn="ctr"/>
            <a:endParaRPr lang="de-DE" sz="800" dirty="0"/>
          </a:p>
          <a:p>
            <a:pPr algn="ctr"/>
            <a:r>
              <a:rPr lang="de-DE" sz="800" b="1" dirty="0"/>
              <a:t>Kling</a:t>
            </a:r>
          </a:p>
        </p:txBody>
      </p:sp>
      <p:sp>
        <p:nvSpPr>
          <p:cNvPr id="14" name="Textfeld 13">
            <a:extLst>
              <a:ext uri="{FF2B5EF4-FFF2-40B4-BE49-F238E27FC236}">
                <a16:creationId xmlns:a16="http://schemas.microsoft.com/office/drawing/2014/main" id="{6EE88A2D-AD8E-CEE8-5E9A-3B5B130F877E}"/>
              </a:ext>
            </a:extLst>
          </p:cNvPr>
          <p:cNvSpPr txBox="1"/>
          <p:nvPr/>
        </p:nvSpPr>
        <p:spPr>
          <a:xfrm>
            <a:off x="2907281" y="2580399"/>
            <a:ext cx="636865" cy="738664"/>
          </a:xfrm>
          <a:prstGeom prst="rect">
            <a:avLst/>
          </a:prstGeom>
          <a:noFill/>
        </p:spPr>
        <p:txBody>
          <a:bodyPr wrap="square" rtlCol="0">
            <a:spAutoFit/>
          </a:bodyPr>
          <a:lstStyle/>
          <a:p>
            <a:pPr algn="ctr"/>
            <a:r>
              <a:rPr lang="de-DE" sz="1000" b="1" dirty="0" err="1"/>
              <a:t>GesellR</a:t>
            </a:r>
            <a:r>
              <a:rPr lang="de-DE" sz="1000" b="1" dirty="0"/>
              <a:t> </a:t>
            </a:r>
            <a:br>
              <a:rPr lang="de-DE" sz="1000" b="1" dirty="0"/>
            </a:br>
            <a:r>
              <a:rPr lang="de-DE" sz="1000" b="1" dirty="0"/>
              <a:t>(7 Wo)</a:t>
            </a:r>
          </a:p>
          <a:p>
            <a:pPr algn="ctr"/>
            <a:endParaRPr lang="de-DE" sz="800" dirty="0"/>
          </a:p>
          <a:p>
            <a:pPr algn="ctr"/>
            <a:endParaRPr lang="de-DE" sz="600" dirty="0"/>
          </a:p>
          <a:p>
            <a:pPr algn="ctr"/>
            <a:r>
              <a:rPr lang="de-DE" sz="800" b="1" dirty="0"/>
              <a:t>Roth</a:t>
            </a:r>
          </a:p>
        </p:txBody>
      </p:sp>
      <p:sp>
        <p:nvSpPr>
          <p:cNvPr id="16" name="Textfeld 15">
            <a:extLst>
              <a:ext uri="{FF2B5EF4-FFF2-40B4-BE49-F238E27FC236}">
                <a16:creationId xmlns:a16="http://schemas.microsoft.com/office/drawing/2014/main" id="{9F245EDD-4BFE-4DC3-6BF0-94784B7B4981}"/>
              </a:ext>
            </a:extLst>
          </p:cNvPr>
          <p:cNvSpPr txBox="1"/>
          <p:nvPr/>
        </p:nvSpPr>
        <p:spPr>
          <a:xfrm>
            <a:off x="3647103" y="2568857"/>
            <a:ext cx="636865" cy="738664"/>
          </a:xfrm>
          <a:prstGeom prst="rect">
            <a:avLst/>
          </a:prstGeom>
          <a:noFill/>
        </p:spPr>
        <p:txBody>
          <a:bodyPr wrap="square" rtlCol="0">
            <a:spAutoFit/>
          </a:bodyPr>
          <a:lstStyle/>
          <a:p>
            <a:pPr algn="ctr"/>
            <a:r>
              <a:rPr lang="de-DE" sz="1000" b="1" dirty="0" err="1"/>
              <a:t>ArbR</a:t>
            </a:r>
            <a:r>
              <a:rPr lang="de-DE" sz="1000" b="1" dirty="0"/>
              <a:t> </a:t>
            </a:r>
            <a:br>
              <a:rPr lang="de-DE" sz="1000" b="1" dirty="0"/>
            </a:br>
            <a:r>
              <a:rPr lang="de-DE" sz="1000" b="1" dirty="0"/>
              <a:t>(7 Wo)</a:t>
            </a:r>
          </a:p>
          <a:p>
            <a:pPr algn="ctr"/>
            <a:endParaRPr lang="de-DE" sz="800" dirty="0"/>
          </a:p>
          <a:p>
            <a:pPr algn="ctr"/>
            <a:endParaRPr lang="de-DE" sz="600" dirty="0"/>
          </a:p>
          <a:p>
            <a:pPr algn="ctr"/>
            <a:r>
              <a:rPr lang="de-DE" sz="800" b="1" dirty="0"/>
              <a:t>Roth</a:t>
            </a:r>
          </a:p>
        </p:txBody>
      </p:sp>
      <p:pic>
        <p:nvPicPr>
          <p:cNvPr id="30" name="Grafik 29">
            <a:extLst>
              <a:ext uri="{FF2B5EF4-FFF2-40B4-BE49-F238E27FC236}">
                <a16:creationId xmlns:a16="http://schemas.microsoft.com/office/drawing/2014/main" id="{4B917F22-013B-E922-ED3D-89F6928BF1DA}"/>
              </a:ext>
            </a:extLst>
          </p:cNvPr>
          <p:cNvPicPr>
            <a:picLocks noChangeAspect="1"/>
          </p:cNvPicPr>
          <p:nvPr/>
        </p:nvPicPr>
        <p:blipFill>
          <a:blip r:embed="rId10"/>
          <a:stretch>
            <a:fillRect/>
          </a:stretch>
        </p:blipFill>
        <p:spPr>
          <a:xfrm>
            <a:off x="8133561" y="1919930"/>
            <a:ext cx="974944" cy="2013126"/>
          </a:xfrm>
          <a:prstGeom prst="rect">
            <a:avLst/>
          </a:prstGeom>
        </p:spPr>
      </p:pic>
      <p:sp>
        <p:nvSpPr>
          <p:cNvPr id="31" name="Textfeld 30">
            <a:extLst>
              <a:ext uri="{FF2B5EF4-FFF2-40B4-BE49-F238E27FC236}">
                <a16:creationId xmlns:a16="http://schemas.microsoft.com/office/drawing/2014/main" id="{FA9F4932-2072-95FA-586B-E5E413AC2874}"/>
              </a:ext>
            </a:extLst>
          </p:cNvPr>
          <p:cNvSpPr txBox="1"/>
          <p:nvPr/>
        </p:nvSpPr>
        <p:spPr>
          <a:xfrm>
            <a:off x="8131600" y="3552041"/>
            <a:ext cx="1009516" cy="369332"/>
          </a:xfrm>
          <a:prstGeom prst="rect">
            <a:avLst/>
          </a:prstGeom>
          <a:noFill/>
        </p:spPr>
        <p:txBody>
          <a:bodyPr wrap="square" rtlCol="0">
            <a:spAutoFit/>
          </a:bodyPr>
          <a:lstStyle/>
          <a:p>
            <a:pPr algn="ctr"/>
            <a:r>
              <a:rPr lang="de-DE" sz="900" b="1" dirty="0">
                <a:solidFill>
                  <a:schemeClr val="bg1"/>
                </a:solidFill>
              </a:rPr>
              <a:t>EXAMENS</a:t>
            </a:r>
            <a:br>
              <a:rPr lang="de-DE" sz="900" b="1" dirty="0">
                <a:solidFill>
                  <a:schemeClr val="bg1"/>
                </a:solidFill>
              </a:rPr>
            </a:br>
            <a:r>
              <a:rPr lang="de-DE" sz="900" b="1" dirty="0">
                <a:solidFill>
                  <a:schemeClr val="bg1"/>
                </a:solidFill>
              </a:rPr>
              <a:t>KLAUSURENKUS</a:t>
            </a:r>
          </a:p>
        </p:txBody>
      </p:sp>
    </p:spTree>
    <p:extLst>
      <p:ext uri="{BB962C8B-B14F-4D97-AF65-F5344CB8AC3E}">
        <p14:creationId xmlns:p14="http://schemas.microsoft.com/office/powerpoint/2010/main" val="1099521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7"/>
                                        </p:tgtEl>
                                        <p:attrNameLst>
                                          <p:attrName>style.visibility</p:attrName>
                                        </p:attrNameLst>
                                      </p:cBhvr>
                                      <p:to>
                                        <p:strVal val="visible"/>
                                      </p:to>
                                    </p:set>
                                    <p:animEffect transition="in" filter="fade">
                                      <p:cBhvr>
                                        <p:cTn id="12" dur="1000"/>
                                        <p:tgtEl>
                                          <p:spTgt spid="107"/>
                                        </p:tgtEl>
                                      </p:cBhvr>
                                    </p:animEffect>
                                    <p:anim calcmode="lin" valueType="num">
                                      <p:cBhvr>
                                        <p:cTn id="13" dur="1000" fill="hold"/>
                                        <p:tgtEl>
                                          <p:spTgt spid="107"/>
                                        </p:tgtEl>
                                        <p:attrNameLst>
                                          <p:attrName>ppt_x</p:attrName>
                                        </p:attrNameLst>
                                      </p:cBhvr>
                                      <p:tavLst>
                                        <p:tav tm="0">
                                          <p:val>
                                            <p:strVal val="#ppt_x"/>
                                          </p:val>
                                        </p:tav>
                                        <p:tav tm="100000">
                                          <p:val>
                                            <p:strVal val="#ppt_x"/>
                                          </p:val>
                                        </p:tav>
                                      </p:tavLst>
                                    </p:anim>
                                    <p:anim calcmode="lin" valueType="num">
                                      <p:cBhvr>
                                        <p:cTn id="14" dur="1000" fill="hold"/>
                                        <p:tgtEl>
                                          <p:spTgt spid="10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fade">
                                      <p:cBhvr>
                                        <p:cTn id="17" dur="1000"/>
                                        <p:tgtEl>
                                          <p:spTgt spid="74"/>
                                        </p:tgtEl>
                                      </p:cBhvr>
                                    </p:animEffect>
                                    <p:anim calcmode="lin" valueType="num">
                                      <p:cBhvr>
                                        <p:cTn id="18" dur="1000" fill="hold"/>
                                        <p:tgtEl>
                                          <p:spTgt spid="74"/>
                                        </p:tgtEl>
                                        <p:attrNameLst>
                                          <p:attrName>ppt_x</p:attrName>
                                        </p:attrNameLst>
                                      </p:cBhvr>
                                      <p:tavLst>
                                        <p:tav tm="0">
                                          <p:val>
                                            <p:strVal val="#ppt_x"/>
                                          </p:val>
                                        </p:tav>
                                        <p:tav tm="100000">
                                          <p:val>
                                            <p:strVal val="#ppt_x"/>
                                          </p:val>
                                        </p:tav>
                                      </p:tavLst>
                                    </p:anim>
                                    <p:anim calcmode="lin" valueType="num">
                                      <p:cBhvr>
                                        <p:cTn id="19" dur="1000" fill="hold"/>
                                        <p:tgtEl>
                                          <p:spTgt spid="7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1000"/>
                                        <p:tgtEl>
                                          <p:spTgt spid="14"/>
                                        </p:tgtEl>
                                      </p:cBhvr>
                                    </p:animEffect>
                                    <p:anim calcmode="lin" valueType="num">
                                      <p:cBhvr>
                                        <p:cTn id="53" dur="1000" fill="hold"/>
                                        <p:tgtEl>
                                          <p:spTgt spid="14"/>
                                        </p:tgtEl>
                                        <p:attrNameLst>
                                          <p:attrName>ppt_x</p:attrName>
                                        </p:attrNameLst>
                                      </p:cBhvr>
                                      <p:tavLst>
                                        <p:tav tm="0">
                                          <p:val>
                                            <p:strVal val="#ppt_x"/>
                                          </p:val>
                                        </p:tav>
                                        <p:tav tm="100000">
                                          <p:val>
                                            <p:strVal val="#ppt_x"/>
                                          </p:val>
                                        </p:tav>
                                      </p:tavLst>
                                    </p:anim>
                                    <p:anim calcmode="lin" valueType="num">
                                      <p:cBhvr>
                                        <p:cTn id="54" dur="1000" fill="hold"/>
                                        <p:tgtEl>
                                          <p:spTgt spid="14"/>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1000"/>
                                        <p:tgtEl>
                                          <p:spTgt spid="16"/>
                                        </p:tgtEl>
                                      </p:cBhvr>
                                    </p:animEffect>
                                    <p:anim calcmode="lin" valueType="num">
                                      <p:cBhvr>
                                        <p:cTn id="58" dur="1000" fill="hold"/>
                                        <p:tgtEl>
                                          <p:spTgt spid="16"/>
                                        </p:tgtEl>
                                        <p:attrNameLst>
                                          <p:attrName>ppt_x</p:attrName>
                                        </p:attrNameLst>
                                      </p:cBhvr>
                                      <p:tavLst>
                                        <p:tav tm="0">
                                          <p:val>
                                            <p:strVal val="#ppt_x"/>
                                          </p:val>
                                        </p:tav>
                                        <p:tav tm="100000">
                                          <p:val>
                                            <p:strVal val="#ppt_x"/>
                                          </p:val>
                                        </p:tav>
                                      </p:tavLst>
                                    </p:anim>
                                    <p:anim calcmode="lin" valueType="num">
                                      <p:cBhvr>
                                        <p:cTn id="59" dur="1000" fill="hold"/>
                                        <p:tgtEl>
                                          <p:spTgt spid="16"/>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1000"/>
                                        <p:tgtEl>
                                          <p:spTgt spid="31"/>
                                        </p:tgtEl>
                                      </p:cBhvr>
                                    </p:animEffect>
                                    <p:anim calcmode="lin" valueType="num">
                                      <p:cBhvr>
                                        <p:cTn id="63" dur="1000" fill="hold"/>
                                        <p:tgtEl>
                                          <p:spTgt spid="31"/>
                                        </p:tgtEl>
                                        <p:attrNameLst>
                                          <p:attrName>ppt_x</p:attrName>
                                        </p:attrNameLst>
                                      </p:cBhvr>
                                      <p:tavLst>
                                        <p:tav tm="0">
                                          <p:val>
                                            <p:strVal val="#ppt_x"/>
                                          </p:val>
                                        </p:tav>
                                        <p:tav tm="100000">
                                          <p:val>
                                            <p:strVal val="#ppt_x"/>
                                          </p:val>
                                        </p:tav>
                                      </p:tavLst>
                                    </p:anim>
                                    <p:anim calcmode="lin" valueType="num">
                                      <p:cBhvr>
                                        <p:cTn id="64" dur="1000" fill="hold"/>
                                        <p:tgtEl>
                                          <p:spTgt spid="31"/>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1000"/>
                                        <p:tgtEl>
                                          <p:spTgt spid="30"/>
                                        </p:tgtEl>
                                      </p:cBhvr>
                                    </p:animEffect>
                                    <p:anim calcmode="lin" valueType="num">
                                      <p:cBhvr>
                                        <p:cTn id="68" dur="1000" fill="hold"/>
                                        <p:tgtEl>
                                          <p:spTgt spid="30"/>
                                        </p:tgtEl>
                                        <p:attrNameLst>
                                          <p:attrName>ppt_x</p:attrName>
                                        </p:attrNameLst>
                                      </p:cBhvr>
                                      <p:tavLst>
                                        <p:tav tm="0">
                                          <p:val>
                                            <p:strVal val="#ppt_x"/>
                                          </p:val>
                                        </p:tav>
                                        <p:tav tm="100000">
                                          <p:val>
                                            <p:strVal val="#ppt_x"/>
                                          </p:val>
                                        </p:tav>
                                      </p:tavLst>
                                    </p:anim>
                                    <p:anim calcmode="lin" valueType="num">
                                      <p:cBhvr>
                                        <p:cTn id="6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8" grpId="0"/>
      <p:bldP spid="18" grpId="0"/>
      <p:bldP spid="26" grpId="0"/>
      <p:bldP spid="4" grpId="0"/>
      <p:bldP spid="12" grpId="0"/>
      <p:bldP spid="13" grpId="0"/>
      <p:bldP spid="14" grpId="0"/>
      <p:bldP spid="16" grpId="0"/>
      <p:bldP spid="31"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7BFC2-CDB8-8A9E-C1CB-5D215A74794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588327A-138F-BAB6-8191-CBCD963DDD9A}"/>
              </a:ext>
            </a:extLst>
          </p:cNvPr>
          <p:cNvSpPr>
            <a:spLocks noGrp="1"/>
          </p:cNvSpPr>
          <p:nvPr>
            <p:ph type="title"/>
          </p:nvPr>
        </p:nvSpPr>
        <p:spPr>
          <a:xfrm>
            <a:off x="457200" y="764704"/>
            <a:ext cx="8229600" cy="652934"/>
          </a:xfrm>
        </p:spPr>
        <p:txBody>
          <a:bodyPr/>
          <a:lstStyle/>
          <a:p>
            <a:r>
              <a:rPr lang="de-DE" sz="2400" dirty="0"/>
              <a:t>Spezialisierungsbereich Europarecht </a:t>
            </a:r>
            <a:br>
              <a:rPr lang="de-DE" dirty="0"/>
            </a:br>
            <a:endParaRPr lang="de-DE" dirty="0"/>
          </a:p>
        </p:txBody>
      </p:sp>
      <p:graphicFrame>
        <p:nvGraphicFramePr>
          <p:cNvPr id="4" name="Tabelle 3">
            <a:extLst>
              <a:ext uri="{FF2B5EF4-FFF2-40B4-BE49-F238E27FC236}">
                <a16:creationId xmlns:a16="http://schemas.microsoft.com/office/drawing/2014/main" id="{F3EC82D1-116F-4C13-3B21-838344B01F88}"/>
              </a:ext>
            </a:extLst>
          </p:cNvPr>
          <p:cNvGraphicFramePr>
            <a:graphicFrameLocks noGrp="1"/>
          </p:cNvGraphicFramePr>
          <p:nvPr>
            <p:extLst/>
          </p:nvPr>
        </p:nvGraphicFramePr>
        <p:xfrm>
          <a:off x="457200" y="1772816"/>
          <a:ext cx="8075240" cy="1483360"/>
        </p:xfrm>
        <a:graphic>
          <a:graphicData uri="http://schemas.openxmlformats.org/drawingml/2006/table">
            <a:tbl>
              <a:tblPr firstRow="1" bandRow="1">
                <a:tableStyleId>{5C22544A-7EE6-4342-B048-85BDC9FD1C3A}</a:tableStyleId>
              </a:tblPr>
              <a:tblGrid>
                <a:gridCol w="5987008">
                  <a:extLst>
                    <a:ext uri="{9D8B030D-6E8A-4147-A177-3AD203B41FA5}">
                      <a16:colId xmlns:a16="http://schemas.microsoft.com/office/drawing/2014/main" val="4198371772"/>
                    </a:ext>
                  </a:extLst>
                </a:gridCol>
                <a:gridCol w="2088232">
                  <a:extLst>
                    <a:ext uri="{9D8B030D-6E8A-4147-A177-3AD203B41FA5}">
                      <a16:colId xmlns:a16="http://schemas.microsoft.com/office/drawing/2014/main" val="3975885863"/>
                    </a:ext>
                  </a:extLst>
                </a:gridCol>
              </a:tblGrid>
              <a:tr h="370840">
                <a:tc>
                  <a:txBody>
                    <a:bodyPr/>
                    <a:lstStyle/>
                    <a:p>
                      <a:r>
                        <a:rPr lang="de-DE" dirty="0"/>
                        <a:t>Vorlesung </a:t>
                      </a:r>
                    </a:p>
                  </a:txBody>
                  <a:tcPr>
                    <a:solidFill>
                      <a:srgbClr val="D20000"/>
                    </a:solidFill>
                  </a:tcPr>
                </a:tc>
                <a:tc>
                  <a:txBody>
                    <a:bodyPr/>
                    <a:lstStyle/>
                    <a:p>
                      <a:r>
                        <a:rPr lang="de-DE" dirty="0"/>
                        <a:t>Angeboten im</a:t>
                      </a:r>
                    </a:p>
                  </a:txBody>
                  <a:tcPr>
                    <a:solidFill>
                      <a:srgbClr val="D20000"/>
                    </a:solidFill>
                  </a:tcPr>
                </a:tc>
                <a:extLst>
                  <a:ext uri="{0D108BD9-81ED-4DB2-BD59-A6C34878D82A}">
                    <a16:rowId xmlns:a16="http://schemas.microsoft.com/office/drawing/2014/main" val="1837315441"/>
                  </a:ext>
                </a:extLst>
              </a:tr>
              <a:tr h="370840">
                <a:tc>
                  <a:txBody>
                    <a:bodyPr/>
                    <a:lstStyle/>
                    <a:p>
                      <a:r>
                        <a:rPr lang="de-DE" sz="1750" dirty="0">
                          <a:solidFill>
                            <a:schemeClr val="bg1"/>
                          </a:solidFill>
                        </a:rPr>
                        <a:t>Deutsches und Europäisches Öffentliches Wirtschaftsrecht</a:t>
                      </a:r>
                    </a:p>
                  </a:txBody>
                  <a:tcPr>
                    <a:solidFill>
                      <a:srgbClr val="A50021"/>
                    </a:solidFill>
                  </a:tcPr>
                </a:tc>
                <a:tc>
                  <a:txBody>
                    <a:bodyPr/>
                    <a:lstStyle/>
                    <a:p>
                      <a:endParaRPr lang="de-DE" dirty="0">
                        <a:solidFill>
                          <a:schemeClr val="bg1"/>
                        </a:solidFill>
                      </a:endParaRPr>
                    </a:p>
                  </a:txBody>
                  <a:tcPr>
                    <a:solidFill>
                      <a:srgbClr val="A50021"/>
                    </a:solidFill>
                  </a:tcPr>
                </a:tc>
                <a:extLst>
                  <a:ext uri="{0D108BD9-81ED-4DB2-BD59-A6C34878D82A}">
                    <a16:rowId xmlns:a16="http://schemas.microsoft.com/office/drawing/2014/main" val="342127404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chemeClr val="bg1"/>
                          </a:solidFill>
                        </a:rPr>
                        <a:t>Europäisches Wirtschaftsrecht </a:t>
                      </a:r>
                    </a:p>
                  </a:txBody>
                  <a:tcPr>
                    <a:solidFill>
                      <a:srgbClr val="A50021"/>
                    </a:solidFill>
                  </a:tcPr>
                </a:tc>
                <a:tc>
                  <a:txBody>
                    <a:bodyPr/>
                    <a:lstStyle/>
                    <a:p>
                      <a:endParaRPr lang="de-DE" dirty="0">
                        <a:solidFill>
                          <a:schemeClr val="bg1"/>
                        </a:solidFill>
                      </a:endParaRPr>
                    </a:p>
                  </a:txBody>
                  <a:tcPr>
                    <a:solidFill>
                      <a:srgbClr val="A50021"/>
                    </a:solidFill>
                  </a:tcPr>
                </a:tc>
                <a:extLst>
                  <a:ext uri="{0D108BD9-81ED-4DB2-BD59-A6C34878D82A}">
                    <a16:rowId xmlns:a16="http://schemas.microsoft.com/office/drawing/2014/main" val="1129098976"/>
                  </a:ext>
                </a:extLst>
              </a:tr>
              <a:tr h="370840">
                <a:tc>
                  <a:txBody>
                    <a:bodyPr/>
                    <a:lstStyle/>
                    <a:p>
                      <a:r>
                        <a:rPr lang="de-DE" dirty="0">
                          <a:solidFill>
                            <a:schemeClr val="bg1"/>
                          </a:solidFill>
                        </a:rPr>
                        <a:t>Europäischer und Internationaler Menschenrechtsschutz</a:t>
                      </a:r>
                    </a:p>
                  </a:txBody>
                  <a:tcPr>
                    <a:solidFill>
                      <a:srgbClr val="A50021"/>
                    </a:solidFill>
                  </a:tcPr>
                </a:tc>
                <a:tc>
                  <a:txBody>
                    <a:bodyPr/>
                    <a:lstStyle/>
                    <a:p>
                      <a:endParaRPr lang="de-DE" dirty="0">
                        <a:solidFill>
                          <a:schemeClr val="bg1"/>
                        </a:solidFill>
                      </a:endParaRPr>
                    </a:p>
                  </a:txBody>
                  <a:tcPr>
                    <a:solidFill>
                      <a:srgbClr val="A50021"/>
                    </a:solidFill>
                  </a:tcPr>
                </a:tc>
                <a:extLst>
                  <a:ext uri="{0D108BD9-81ED-4DB2-BD59-A6C34878D82A}">
                    <a16:rowId xmlns:a16="http://schemas.microsoft.com/office/drawing/2014/main" val="2801514817"/>
                  </a:ext>
                </a:extLst>
              </a:tr>
            </a:tbl>
          </a:graphicData>
        </a:graphic>
      </p:graphicFrame>
    </p:spTree>
    <p:extLst>
      <p:ext uri="{BB962C8B-B14F-4D97-AF65-F5344CB8AC3E}">
        <p14:creationId xmlns:p14="http://schemas.microsoft.com/office/powerpoint/2010/main" val="28915091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056A4A-2319-8CFD-BB35-B7ADE269D0AA}"/>
              </a:ext>
            </a:extLst>
          </p:cNvPr>
          <p:cNvSpPr>
            <a:spLocks noGrp="1"/>
          </p:cNvSpPr>
          <p:nvPr>
            <p:ph type="title"/>
          </p:nvPr>
        </p:nvSpPr>
        <p:spPr/>
        <p:txBody>
          <a:bodyPr/>
          <a:lstStyle/>
          <a:p>
            <a:r>
              <a:rPr lang="de-DE" dirty="0"/>
              <a:t>Beispiel: Umweltrecht </a:t>
            </a:r>
          </a:p>
        </p:txBody>
      </p:sp>
      <p:pic>
        <p:nvPicPr>
          <p:cNvPr id="4" name="Grafik 3">
            <a:extLst>
              <a:ext uri="{FF2B5EF4-FFF2-40B4-BE49-F238E27FC236}">
                <a16:creationId xmlns:a16="http://schemas.microsoft.com/office/drawing/2014/main" id="{17C54FDD-AE3B-402B-BABB-82EA64A338A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50" b="55588"/>
          <a:stretch/>
        </p:blipFill>
        <p:spPr>
          <a:xfrm>
            <a:off x="755576" y="1484784"/>
            <a:ext cx="7560840" cy="4464496"/>
          </a:xfrm>
          <a:prstGeom prst="rect">
            <a:avLst/>
          </a:prstGeom>
        </p:spPr>
      </p:pic>
      <p:sp>
        <p:nvSpPr>
          <p:cNvPr id="5" name="Textfeld 4">
            <a:extLst>
              <a:ext uri="{FF2B5EF4-FFF2-40B4-BE49-F238E27FC236}">
                <a16:creationId xmlns:a16="http://schemas.microsoft.com/office/drawing/2014/main" id="{23F9452B-2FDD-4EA0-8968-651DDCB152B4}"/>
              </a:ext>
            </a:extLst>
          </p:cNvPr>
          <p:cNvSpPr txBox="1"/>
          <p:nvPr/>
        </p:nvSpPr>
        <p:spPr>
          <a:xfrm>
            <a:off x="4716016" y="5918321"/>
            <a:ext cx="3744416" cy="276999"/>
          </a:xfrm>
          <a:prstGeom prst="rect">
            <a:avLst/>
          </a:prstGeom>
          <a:noFill/>
        </p:spPr>
        <p:txBody>
          <a:bodyPr wrap="square" rtlCol="0">
            <a:spAutoFit/>
          </a:bodyPr>
          <a:lstStyle/>
          <a:p>
            <a:r>
              <a:rPr lang="de-DE" sz="1200" dirty="0"/>
              <a:t>Frankfurter Allgemeine Zeitung v. 10.04.2024, S. 15</a:t>
            </a:r>
          </a:p>
        </p:txBody>
      </p:sp>
    </p:spTree>
    <p:extLst>
      <p:ext uri="{BB962C8B-B14F-4D97-AF65-F5344CB8AC3E}">
        <p14:creationId xmlns:p14="http://schemas.microsoft.com/office/powerpoint/2010/main" val="394024880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CAC82A-4483-9746-EB52-326AEE6A5161}"/>
              </a:ext>
            </a:extLst>
          </p:cNvPr>
          <p:cNvSpPr>
            <a:spLocks noGrp="1"/>
          </p:cNvSpPr>
          <p:nvPr>
            <p:ph type="title"/>
          </p:nvPr>
        </p:nvSpPr>
        <p:spPr/>
        <p:txBody>
          <a:bodyPr/>
          <a:lstStyle/>
          <a:p>
            <a:r>
              <a:rPr lang="de-DE" dirty="0"/>
              <a:t>Beispiel: Völkerrecht </a:t>
            </a:r>
          </a:p>
        </p:txBody>
      </p:sp>
      <p:pic>
        <p:nvPicPr>
          <p:cNvPr id="5" name="Grafik 4">
            <a:extLst>
              <a:ext uri="{FF2B5EF4-FFF2-40B4-BE49-F238E27FC236}">
                <a16:creationId xmlns:a16="http://schemas.microsoft.com/office/drawing/2014/main" id="{2CA8D342-30DC-0098-3416-B874318FBFF4}"/>
              </a:ext>
            </a:extLst>
          </p:cNvPr>
          <p:cNvPicPr>
            <a:picLocks noChangeAspect="1"/>
          </p:cNvPicPr>
          <p:nvPr/>
        </p:nvPicPr>
        <p:blipFill>
          <a:blip r:embed="rId2">
            <a:extLst>
              <a:ext uri="{28A0092B-C50C-407E-A947-70E740481C1C}">
                <a14:useLocalDpi xmlns:a14="http://schemas.microsoft.com/office/drawing/2010/main" val="0"/>
              </a:ext>
            </a:extLst>
          </a:blip>
          <a:srcRect t="14371" r="32675" b="17031"/>
          <a:stretch/>
        </p:blipFill>
        <p:spPr>
          <a:xfrm>
            <a:off x="251520" y="1268760"/>
            <a:ext cx="8166356" cy="4680520"/>
          </a:xfrm>
          <a:prstGeom prst="rect">
            <a:avLst/>
          </a:prstGeom>
        </p:spPr>
      </p:pic>
      <p:sp>
        <p:nvSpPr>
          <p:cNvPr id="6" name="Textfeld 5">
            <a:extLst>
              <a:ext uri="{FF2B5EF4-FFF2-40B4-BE49-F238E27FC236}">
                <a16:creationId xmlns:a16="http://schemas.microsoft.com/office/drawing/2014/main" id="{7EA39791-8663-7BFE-65C5-C765BDB41EAA}"/>
              </a:ext>
            </a:extLst>
          </p:cNvPr>
          <p:cNvSpPr txBox="1"/>
          <p:nvPr/>
        </p:nvSpPr>
        <p:spPr>
          <a:xfrm>
            <a:off x="7020272" y="5949280"/>
            <a:ext cx="1613628" cy="276999"/>
          </a:xfrm>
          <a:prstGeom prst="rect">
            <a:avLst/>
          </a:prstGeom>
          <a:noFill/>
        </p:spPr>
        <p:txBody>
          <a:bodyPr wrap="square" rtlCol="0">
            <a:spAutoFit/>
          </a:bodyPr>
          <a:lstStyle/>
          <a:p>
            <a:r>
              <a:rPr lang="de-DE" sz="1200" dirty="0"/>
              <a:t>LTO v. 22.05.2024</a:t>
            </a:r>
          </a:p>
        </p:txBody>
      </p:sp>
    </p:spTree>
    <p:extLst>
      <p:ext uri="{BB962C8B-B14F-4D97-AF65-F5344CB8AC3E}">
        <p14:creationId xmlns:p14="http://schemas.microsoft.com/office/powerpoint/2010/main" val="135590230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de-DE" altLang="de-DE" dirty="0"/>
              <a:t>Völker- und Europarecht im Überblick </a:t>
            </a:r>
          </a:p>
        </p:txBody>
      </p:sp>
      <p:sp>
        <p:nvSpPr>
          <p:cNvPr id="3" name="Rechteck 2">
            <a:extLst>
              <a:ext uri="{FF2B5EF4-FFF2-40B4-BE49-F238E27FC236}">
                <a16:creationId xmlns:a16="http://schemas.microsoft.com/office/drawing/2014/main" id="{615852DB-4D43-BE7C-E0E8-5B11B48639CD}"/>
              </a:ext>
            </a:extLst>
          </p:cNvPr>
          <p:cNvSpPr/>
          <p:nvPr/>
        </p:nvSpPr>
        <p:spPr>
          <a:xfrm>
            <a:off x="3024659" y="1417638"/>
            <a:ext cx="3276364" cy="1368152"/>
          </a:xfrm>
          <a:prstGeom prst="rect">
            <a:avLst/>
          </a:prstGeom>
          <a:solidFill>
            <a:srgbClr val="B4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FFFFFF"/>
                </a:solidFill>
                <a:effectLst/>
                <a:uLnTx/>
                <a:uFillTx/>
                <a:latin typeface="Arial"/>
                <a:ea typeface="+mn-ea"/>
                <a:cs typeface="+mn-cs"/>
              </a:rPr>
              <a:t>Völker- und Europarecht </a:t>
            </a:r>
          </a:p>
        </p:txBody>
      </p:sp>
      <p:sp>
        <p:nvSpPr>
          <p:cNvPr id="4" name="Rechteck 3">
            <a:extLst>
              <a:ext uri="{FF2B5EF4-FFF2-40B4-BE49-F238E27FC236}">
                <a16:creationId xmlns:a16="http://schemas.microsoft.com/office/drawing/2014/main" id="{BB492375-A0D3-2BCC-A298-6526EDF97BDD}"/>
              </a:ext>
            </a:extLst>
          </p:cNvPr>
          <p:cNvSpPr/>
          <p:nvPr/>
        </p:nvSpPr>
        <p:spPr>
          <a:xfrm>
            <a:off x="457200" y="3182742"/>
            <a:ext cx="2664296" cy="2257620"/>
          </a:xfrm>
          <a:prstGeom prst="rect">
            <a:avLst/>
          </a:prstGeom>
          <a:solidFill>
            <a:srgbClr val="B4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srgbClr val="FFFFFF"/>
                </a:solidFill>
                <a:effectLst/>
                <a:uLnTx/>
                <a:uFillTx/>
                <a:latin typeface="Arial"/>
                <a:ea typeface="+mn-ea"/>
                <a:cs typeface="+mn-cs"/>
              </a:rPr>
              <a:t>Spezialisierungsbereich Europäisches, Internationales und Deutsches Öffentliches Wirtschaftsrecht</a:t>
            </a:r>
          </a:p>
        </p:txBody>
      </p:sp>
      <p:sp>
        <p:nvSpPr>
          <p:cNvPr id="5" name="Rechteck 4">
            <a:extLst>
              <a:ext uri="{FF2B5EF4-FFF2-40B4-BE49-F238E27FC236}">
                <a16:creationId xmlns:a16="http://schemas.microsoft.com/office/drawing/2014/main" id="{FCFF30F4-58D6-7A67-48EE-F737D670737C}"/>
              </a:ext>
            </a:extLst>
          </p:cNvPr>
          <p:cNvSpPr/>
          <p:nvPr/>
        </p:nvSpPr>
        <p:spPr>
          <a:xfrm>
            <a:off x="3330693" y="3182742"/>
            <a:ext cx="2664296" cy="2232248"/>
          </a:xfrm>
          <a:prstGeom prst="rect">
            <a:avLst/>
          </a:prstGeom>
          <a:solidFill>
            <a:srgbClr val="B4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srgbClr val="FFFFFF"/>
                </a:solidFill>
                <a:effectLst/>
                <a:uLnTx/>
                <a:uFillTx/>
                <a:latin typeface="Arial"/>
                <a:ea typeface="+mn-ea"/>
                <a:cs typeface="+mn-cs"/>
              </a:rPr>
              <a:t>Spezialisierungsbereich Völkerrecht und Recht der Internationalen Organisationen </a:t>
            </a:r>
          </a:p>
        </p:txBody>
      </p:sp>
      <p:sp>
        <p:nvSpPr>
          <p:cNvPr id="6" name="Rechteck 5">
            <a:extLst>
              <a:ext uri="{FF2B5EF4-FFF2-40B4-BE49-F238E27FC236}">
                <a16:creationId xmlns:a16="http://schemas.microsoft.com/office/drawing/2014/main" id="{4F5113C5-0E69-AB54-D1F4-311F0F62B5C5}"/>
              </a:ext>
            </a:extLst>
          </p:cNvPr>
          <p:cNvSpPr/>
          <p:nvPr/>
        </p:nvSpPr>
        <p:spPr>
          <a:xfrm>
            <a:off x="6204186" y="3182742"/>
            <a:ext cx="2664296" cy="2232248"/>
          </a:xfrm>
          <a:prstGeom prst="rect">
            <a:avLst/>
          </a:prstGeom>
          <a:solidFill>
            <a:srgbClr val="B4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srgbClr val="FFFFFF"/>
                </a:solidFill>
                <a:effectLst/>
                <a:uLnTx/>
                <a:uFillTx/>
                <a:latin typeface="Arial"/>
                <a:ea typeface="+mn-ea"/>
                <a:cs typeface="+mn-cs"/>
              </a:rPr>
              <a:t>Spezialisierungsbereich Europarecht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1" u="none" strike="noStrike" kern="1200" cap="none" spc="0" normalizeH="0" baseline="0" noProof="0" dirty="0">
              <a:ln>
                <a:noFill/>
              </a:ln>
              <a:solidFill>
                <a:srgbClr val="FF0000"/>
              </a:solidFill>
              <a:effectLst/>
              <a:uLnTx/>
              <a:uFillTx/>
              <a:latin typeface="Arial"/>
              <a:ea typeface="+mn-ea"/>
              <a:cs typeface="+mn-cs"/>
            </a:endParaRPr>
          </a:p>
        </p:txBody>
      </p:sp>
      <p:cxnSp>
        <p:nvCxnSpPr>
          <p:cNvPr id="8" name="Gerader Verbinder 7">
            <a:extLst>
              <a:ext uri="{FF2B5EF4-FFF2-40B4-BE49-F238E27FC236}">
                <a16:creationId xmlns:a16="http://schemas.microsoft.com/office/drawing/2014/main" id="{4280BB5A-D13C-6E14-D739-A2C330995461}"/>
              </a:ext>
            </a:extLst>
          </p:cNvPr>
          <p:cNvCxnSpPr>
            <a:cxnSpLocks/>
            <a:stCxn id="4" idx="0"/>
            <a:endCxn id="3" idx="2"/>
          </p:cNvCxnSpPr>
          <p:nvPr/>
        </p:nvCxnSpPr>
        <p:spPr>
          <a:xfrm flipV="1">
            <a:off x="1789348" y="2785790"/>
            <a:ext cx="2873493" cy="3969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DD602595-19AB-038D-58ED-61DDCEF238AF}"/>
              </a:ext>
            </a:extLst>
          </p:cNvPr>
          <p:cNvCxnSpPr>
            <a:cxnSpLocks/>
            <a:stCxn id="5" idx="0"/>
            <a:endCxn id="3" idx="2"/>
          </p:cNvCxnSpPr>
          <p:nvPr/>
        </p:nvCxnSpPr>
        <p:spPr>
          <a:xfrm flipV="1">
            <a:off x="4662841" y="2785790"/>
            <a:ext cx="0" cy="3969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6B6F41F7-60F8-DCF6-B0BE-99D2D5EBB8A7}"/>
              </a:ext>
            </a:extLst>
          </p:cNvPr>
          <p:cNvCxnSpPr>
            <a:cxnSpLocks/>
            <a:stCxn id="3" idx="2"/>
            <a:endCxn id="6" idx="0"/>
          </p:cNvCxnSpPr>
          <p:nvPr/>
        </p:nvCxnSpPr>
        <p:spPr>
          <a:xfrm>
            <a:off x="4662841" y="2785790"/>
            <a:ext cx="2873493" cy="3969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663919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23528" y="332656"/>
            <a:ext cx="8229600" cy="5112568"/>
          </a:xfrm>
        </p:spPr>
        <p:txBody>
          <a:bodyPr/>
          <a:lstStyle/>
          <a:p>
            <a:pPr>
              <a:buNone/>
            </a:pPr>
            <a:endParaRPr lang="de-DE" i="1" dirty="0">
              <a:solidFill>
                <a:srgbClr val="FF0000"/>
              </a:solidFill>
            </a:endParaRPr>
          </a:p>
          <a:p>
            <a:pPr>
              <a:buNone/>
            </a:pPr>
            <a:r>
              <a:rPr lang="de-DE" i="1" dirty="0">
                <a:solidFill>
                  <a:srgbClr val="FF0000"/>
                </a:solidFill>
              </a:rPr>
              <a:t>Spezialisierungsbereich Europäisches, Internationales und Deutsches Öffentliches Wirtschaftsrecht</a:t>
            </a:r>
          </a:p>
          <a:p>
            <a:pPr>
              <a:buNone/>
            </a:pPr>
            <a:r>
              <a:rPr lang="de-DE" dirty="0"/>
              <a:t>•	Deutsches und Europäisches Öffentliches Wirtschaftsrecht </a:t>
            </a:r>
          </a:p>
          <a:p>
            <a:pPr>
              <a:buNone/>
            </a:pPr>
            <a:r>
              <a:rPr lang="de-DE" dirty="0"/>
              <a:t>•	Europäisches Wirtschaftsrecht </a:t>
            </a:r>
          </a:p>
          <a:p>
            <a:pPr>
              <a:buNone/>
            </a:pPr>
            <a:r>
              <a:rPr lang="de-DE" dirty="0"/>
              <a:t>•	Internationales Wirtschaftsrecht </a:t>
            </a:r>
          </a:p>
          <a:p>
            <a:pPr>
              <a:buNone/>
            </a:pPr>
            <a:r>
              <a:rPr lang="de-DE" dirty="0"/>
              <a:t>•	Vergaberecht </a:t>
            </a:r>
          </a:p>
          <a:p>
            <a:pPr>
              <a:buNone/>
            </a:pPr>
            <a:r>
              <a:rPr lang="de-DE" dirty="0"/>
              <a:t>•	Internationales Wirtschaftsstrafrecht </a:t>
            </a:r>
          </a:p>
          <a:p>
            <a:pPr>
              <a:buNone/>
            </a:pPr>
            <a:r>
              <a:rPr lang="de-DE" dirty="0"/>
              <a:t>•	Umweltrecht </a:t>
            </a:r>
          </a:p>
          <a:p>
            <a:pPr>
              <a:buNone/>
            </a:pPr>
            <a:r>
              <a:rPr lang="de-DE" dirty="0"/>
              <a:t>•	Recht der Digitalisierung</a:t>
            </a:r>
          </a:p>
          <a:p>
            <a:r>
              <a:rPr lang="de-DE" dirty="0"/>
              <a:t>Datenschutz- und Informationsrecht</a:t>
            </a:r>
          </a:p>
          <a:p>
            <a:r>
              <a:rPr lang="de-DE" dirty="0"/>
              <a:t>Europäisches Gesellschaftsrecht </a:t>
            </a:r>
          </a:p>
          <a:p>
            <a:r>
              <a:rPr lang="de-DE" dirty="0"/>
              <a:t>Planungsrecht</a:t>
            </a:r>
          </a:p>
          <a:p>
            <a:r>
              <a:rPr lang="de-DE" dirty="0"/>
              <a:t>Internationales Wirtschaftsstrafrecht</a:t>
            </a:r>
          </a:p>
          <a:p>
            <a:endParaRPr lang="de-DE" dirty="0"/>
          </a:p>
          <a:p>
            <a:endParaRPr lang="de-DE" dirty="0"/>
          </a:p>
        </p:txBody>
      </p:sp>
    </p:spTree>
    <p:extLst>
      <p:ext uri="{BB962C8B-B14F-4D97-AF65-F5344CB8AC3E}">
        <p14:creationId xmlns:p14="http://schemas.microsoft.com/office/powerpoint/2010/main" val="387349871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95536" y="332656"/>
            <a:ext cx="8229600" cy="5832648"/>
          </a:xfrm>
        </p:spPr>
        <p:txBody>
          <a:bodyPr/>
          <a:lstStyle/>
          <a:p>
            <a:pPr marL="85725" indent="0">
              <a:buNone/>
            </a:pPr>
            <a:endParaRPr lang="de-DE" i="1" dirty="0">
              <a:solidFill>
                <a:srgbClr val="FF0000"/>
              </a:solidFill>
            </a:endParaRPr>
          </a:p>
          <a:p>
            <a:pPr>
              <a:buNone/>
            </a:pPr>
            <a:r>
              <a:rPr lang="de-DE" i="1" dirty="0">
                <a:solidFill>
                  <a:srgbClr val="FF0000"/>
                </a:solidFill>
              </a:rPr>
              <a:t>Spezialisierungsbereich Völkerrecht und Recht der Internationalen Organisationen </a:t>
            </a:r>
          </a:p>
          <a:p>
            <a:pPr>
              <a:buNone/>
            </a:pPr>
            <a:r>
              <a:rPr lang="de-DE" dirty="0"/>
              <a:t>•	Völkerrecht </a:t>
            </a:r>
          </a:p>
          <a:p>
            <a:pPr>
              <a:buNone/>
            </a:pPr>
            <a:r>
              <a:rPr lang="de-DE" dirty="0"/>
              <a:t>•	Recht der internationalen Organisationen </a:t>
            </a:r>
          </a:p>
          <a:p>
            <a:pPr>
              <a:buNone/>
            </a:pPr>
            <a:r>
              <a:rPr lang="de-DE" dirty="0"/>
              <a:t>•	Völkerstrafrecht – Grundlagen </a:t>
            </a:r>
          </a:p>
          <a:p>
            <a:r>
              <a:rPr lang="de-DE" dirty="0"/>
              <a:t>Völkerstraftaten vor Gericht: Einblicke in die nationale und internationale Verfolgungspraxis</a:t>
            </a:r>
          </a:p>
          <a:p>
            <a:r>
              <a:rPr lang="de-DE" dirty="0"/>
              <a:t>Europäischer und Internationaler Menschenrechtsschutz</a:t>
            </a:r>
          </a:p>
          <a:p>
            <a:pPr marL="85725" indent="0">
              <a:buNone/>
            </a:pPr>
            <a:endParaRPr lang="de-DE" i="1" dirty="0">
              <a:solidFill>
                <a:srgbClr val="FF0000"/>
              </a:solidFill>
            </a:endParaRPr>
          </a:p>
          <a:p>
            <a:pPr marL="85725" indent="0">
              <a:buNone/>
            </a:pPr>
            <a:r>
              <a:rPr lang="de-DE" i="1" dirty="0">
                <a:solidFill>
                  <a:srgbClr val="FF0000"/>
                </a:solidFill>
              </a:rPr>
              <a:t>Spezialisierungsbereich Europarecht</a:t>
            </a:r>
          </a:p>
          <a:p>
            <a:r>
              <a:rPr lang="de-DE" dirty="0"/>
              <a:t>Deutsches und Europäisches Öffentliches Wirtschaftsrecht</a:t>
            </a:r>
          </a:p>
          <a:p>
            <a:r>
              <a:rPr lang="de-DE" dirty="0"/>
              <a:t>Europäisches Wirtschaftsrecht</a:t>
            </a:r>
          </a:p>
          <a:p>
            <a:r>
              <a:rPr lang="de-DE" dirty="0"/>
              <a:t>Europäischer und Internationaler Menschenrechtsschutz </a:t>
            </a:r>
          </a:p>
          <a:p>
            <a:endParaRPr lang="de-DE" dirty="0"/>
          </a:p>
        </p:txBody>
      </p:sp>
    </p:spTree>
    <p:extLst>
      <p:ext uri="{BB962C8B-B14F-4D97-AF65-F5344CB8AC3E}">
        <p14:creationId xmlns:p14="http://schemas.microsoft.com/office/powerpoint/2010/main" val="360161977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sp>
        <p:nvSpPr>
          <p:cNvPr id="3" name="Textplatzhalter 2"/>
          <p:cNvSpPr>
            <a:spLocks noGrp="1"/>
          </p:cNvSpPr>
          <p:nvPr>
            <p:ph type="body" idx="1"/>
          </p:nvPr>
        </p:nvSpPr>
        <p:spPr/>
        <p:txBody>
          <a:bodyPr/>
          <a:lstStyle/>
          <a:p>
            <a:r>
              <a:rPr lang="de-DE" sz="4100" b="1" dirty="0">
                <a:effectLst>
                  <a:outerShdw blurRad="38100" dist="38100" dir="2700000" algn="tl">
                    <a:srgbClr val="000000">
                      <a:alpha val="43137"/>
                    </a:srgbClr>
                  </a:outerShdw>
                </a:effectLst>
              </a:rPr>
              <a:t>Nationale und internationale Strafrechtspflege</a:t>
            </a:r>
          </a:p>
        </p:txBody>
      </p:sp>
    </p:spTree>
    <p:extLst>
      <p:ext uri="{BB962C8B-B14F-4D97-AF65-F5344CB8AC3E}">
        <p14:creationId xmlns:p14="http://schemas.microsoft.com/office/powerpoint/2010/main" val="10033183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51520" y="0"/>
            <a:ext cx="8892480" cy="6858000"/>
          </a:xfrm>
        </p:spPr>
        <p:txBody>
          <a:bodyPr/>
          <a:lstStyle/>
          <a:p>
            <a:pPr marL="85725" indent="0" algn="ctr">
              <a:buNone/>
            </a:pPr>
            <a:r>
              <a:rPr lang="de-DE" sz="40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Schwerpunktbereich 6</a:t>
            </a:r>
          </a:p>
          <a:p>
            <a:pPr marL="85725" indent="0" algn="ctr">
              <a:buNone/>
            </a:pPr>
            <a:r>
              <a:rPr lang="de-DE" sz="40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Nationale und internationale Strafrechtspflege</a:t>
            </a:r>
          </a:p>
          <a:p>
            <a:pPr marL="85725" indent="0" algn="ctr">
              <a:buNone/>
            </a:pPr>
            <a:endParaRPr lang="de-DE" sz="40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85725" indent="0" algn="ctr">
              <a:buNone/>
            </a:pPr>
            <a:r>
              <a:rPr lang="de-DE" sz="30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Drei Teilbereiche</a:t>
            </a:r>
          </a:p>
          <a:p>
            <a:pPr marL="85725" indent="0" algn="ctr">
              <a:buNone/>
            </a:pPr>
            <a:endParaRPr lang="de-DE" sz="40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indent="-342900"/>
            <a:r>
              <a:rPr lang="de-DE" sz="25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Aktuelle Herausforderungen des Strafrechts</a:t>
            </a:r>
          </a:p>
          <a:p>
            <a:pPr indent="-342900"/>
            <a:r>
              <a:rPr lang="de-DE" sz="25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Empirische Grundlagen des Strafrechts und strafrechtliche Reaktionen</a:t>
            </a:r>
          </a:p>
          <a:p>
            <a:pPr indent="-342900"/>
            <a:r>
              <a:rPr lang="de-DE" sz="25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Strafrecht in einer globalisierten Welt</a:t>
            </a:r>
          </a:p>
        </p:txBody>
      </p:sp>
    </p:spTree>
    <p:extLst>
      <p:ext uri="{BB962C8B-B14F-4D97-AF65-F5344CB8AC3E}">
        <p14:creationId xmlns:p14="http://schemas.microsoft.com/office/powerpoint/2010/main" val="337145158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8230B-9B60-6E99-4873-F7AAF12E3869}"/>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BC5BCFE1-B669-0C95-07A0-84AF3A1D1CFD}"/>
              </a:ext>
            </a:extLst>
          </p:cNvPr>
          <p:cNvSpPr>
            <a:spLocks noGrp="1"/>
          </p:cNvSpPr>
          <p:nvPr>
            <p:ph idx="1"/>
          </p:nvPr>
        </p:nvSpPr>
        <p:spPr>
          <a:xfrm>
            <a:off x="251520" y="0"/>
            <a:ext cx="8892480" cy="6858000"/>
          </a:xfrm>
        </p:spPr>
        <p:txBody>
          <a:bodyPr/>
          <a:lstStyle/>
          <a:p>
            <a:pPr marL="85725" indent="0" algn="ctr">
              <a:buNone/>
            </a:pPr>
            <a:r>
              <a:rPr lang="de-DE" sz="40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Schwerpunktbereich 6</a:t>
            </a:r>
          </a:p>
          <a:p>
            <a:pPr marL="85725" indent="0" algn="ctr">
              <a:buNone/>
            </a:pPr>
            <a:r>
              <a:rPr lang="de-DE" sz="40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Nationale und internationale Strafrechtspflege</a:t>
            </a:r>
          </a:p>
          <a:p>
            <a:pPr marL="85725" indent="0" algn="ctr">
              <a:buNone/>
            </a:pPr>
            <a:endParaRPr lang="de-DE" sz="18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42900" marR="0" lvl="0" indent="-257175" algn="ctr" defTabSz="914400" rtl="0" eaLnBrk="1" fontAlgn="base" latinLnBrk="0" hangingPunct="1">
              <a:lnSpc>
                <a:spcPct val="100000"/>
              </a:lnSpc>
              <a:spcBef>
                <a:spcPts val="0"/>
              </a:spcBef>
              <a:spcAft>
                <a:spcPts val="600"/>
              </a:spcAft>
              <a:buClrTx/>
              <a:buSzTx/>
              <a:buFontTx/>
              <a:buNone/>
              <a:tabLst/>
              <a:defRPr/>
            </a:pPr>
            <a:r>
              <a:rPr kumimoji="0" lang="de-DE" sz="2200" b="0" i="1"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1. Teilbereich: Aktuelle Herausforderungen des Strafrechts</a:t>
            </a:r>
          </a:p>
          <a:p>
            <a:pPr marL="85725" marR="0" lvl="0" indent="0" algn="ctr" defTabSz="914400" rtl="0" eaLnBrk="1" fontAlgn="base" latinLnBrk="0" hangingPunct="1">
              <a:lnSpc>
                <a:spcPct val="100000"/>
              </a:lnSpc>
              <a:spcBef>
                <a:spcPts val="0"/>
              </a:spcBef>
              <a:spcAft>
                <a:spcPts val="0"/>
              </a:spcAft>
              <a:buClrTx/>
              <a:buSzTx/>
              <a:buFontTx/>
              <a:buNone/>
              <a:tabLst/>
              <a:defRPr/>
            </a:pPr>
            <a:endParaRPr kumimoji="0" lang="de-DE" sz="1800" b="1" i="0" u="none" strike="noStrike" kern="0" cap="none" spc="0" normalizeH="0" baseline="0" noProof="0" dirty="0">
              <a:ln>
                <a:noFill/>
              </a:ln>
              <a:solidFill>
                <a:srgbClr val="503240"/>
              </a:solidFill>
              <a:effectLst/>
              <a:uLnTx/>
              <a:uFillTx/>
              <a:latin typeface="Calibri" panose="020F0502020204030204" pitchFamily="34" charset="0"/>
              <a:ea typeface="+mn-ea"/>
              <a:cs typeface="Calibri" panose="020F0502020204030204" pitchFamily="34" charset="0"/>
            </a:endParaRPr>
          </a:p>
          <a:p>
            <a:pPr marL="85725" marR="0" lvl="0" indent="0" algn="ctr" defTabSz="914400" rtl="0" eaLnBrk="1" fontAlgn="base"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dirty="0">
                <a:ln>
                  <a:noFill/>
                </a:ln>
                <a:solidFill>
                  <a:srgbClr val="503240"/>
                </a:solidFill>
                <a:effectLst/>
                <a:uLnTx/>
                <a:uFillTx/>
                <a:latin typeface="Calibri" panose="020F0502020204030204" pitchFamily="34" charset="0"/>
                <a:ea typeface="+mn-ea"/>
                <a:cs typeface="Calibri" panose="020F0502020204030204" pitchFamily="34" charset="0"/>
              </a:rPr>
              <a:t>Medizinstrafrecht </a:t>
            </a:r>
            <a:r>
              <a:rPr kumimoji="0" lang="de-DE" sz="1800" b="0" i="0" u="none" strike="noStrike" kern="0" cap="none" spc="0" normalizeH="0" baseline="0" noProof="0" dirty="0">
                <a:ln>
                  <a:noFill/>
                </a:ln>
                <a:solidFill>
                  <a:srgbClr val="503240"/>
                </a:solidFill>
                <a:effectLst/>
                <a:uLnTx/>
                <a:uFillTx/>
                <a:latin typeface="Calibri" panose="020F0502020204030204" pitchFamily="34" charset="0"/>
                <a:ea typeface="+mn-ea"/>
                <a:cs typeface="Calibri" panose="020F0502020204030204" pitchFamily="34" charset="0"/>
              </a:rPr>
              <a:t>(auch für Schwerpunktbereich Medizin- und Pharmarecht) </a:t>
            </a:r>
          </a:p>
          <a:p>
            <a:pPr marL="342900" marR="0" lvl="0" indent="-257175" algn="l" defTabSz="914400" rtl="0" eaLnBrk="1" fontAlgn="base" latinLnBrk="0" hangingPunct="1">
              <a:lnSpc>
                <a:spcPct val="100000"/>
              </a:lnSpc>
              <a:spcBef>
                <a:spcPts val="0"/>
              </a:spcBef>
              <a:spcAft>
                <a:spcPts val="0"/>
              </a:spcAft>
              <a:buClrTx/>
              <a:buSzTx/>
              <a:buFontTx/>
              <a:buChar char="•"/>
              <a:tabLst/>
              <a:defRPr/>
            </a:pPr>
            <a:r>
              <a:rPr kumimoji="0" lang="de-DE" sz="1800" b="0" i="0" u="none" strike="noStrike" kern="0" cap="none" spc="0" normalizeH="0" baseline="0" noProof="0" dirty="0">
                <a:ln>
                  <a:noFill/>
                </a:ln>
                <a:solidFill>
                  <a:srgbClr val="503240"/>
                </a:solidFill>
                <a:effectLst/>
                <a:uLnTx/>
                <a:uFillTx/>
                <a:latin typeface="Calibri" panose="020F0502020204030204" pitchFamily="34" charset="0"/>
                <a:ea typeface="+mn-ea"/>
                <a:cs typeface="Calibri" panose="020F0502020204030204" pitchFamily="34" charset="0"/>
              </a:rPr>
              <a:t>Rhythmus: dreisemestrig – nächste Veranstaltung </a:t>
            </a:r>
            <a:r>
              <a:rPr kumimoji="0" lang="de-DE" sz="1800" b="0" i="0" u="none" strike="noStrike" kern="0" cap="none" spc="0" normalizeH="0" baseline="0" noProof="0" dirty="0" err="1">
                <a:ln>
                  <a:noFill/>
                </a:ln>
                <a:solidFill>
                  <a:srgbClr val="503240"/>
                </a:solidFill>
                <a:effectLst/>
                <a:uLnTx/>
                <a:uFillTx/>
                <a:latin typeface="Calibri" panose="020F0502020204030204" pitchFamily="34" charset="0"/>
                <a:ea typeface="+mn-ea"/>
                <a:cs typeface="Calibri" panose="020F0502020204030204" pitchFamily="34" charset="0"/>
              </a:rPr>
              <a:t>SoSe</a:t>
            </a:r>
            <a:r>
              <a:rPr kumimoji="0" lang="de-DE" sz="1800" b="0" i="0" u="none" strike="noStrike" kern="0" cap="none" spc="0" normalizeH="0" baseline="0" noProof="0" dirty="0">
                <a:ln>
                  <a:noFill/>
                </a:ln>
                <a:solidFill>
                  <a:srgbClr val="503240"/>
                </a:solidFill>
                <a:effectLst/>
                <a:uLnTx/>
                <a:uFillTx/>
                <a:latin typeface="Calibri" panose="020F0502020204030204" pitchFamily="34" charset="0"/>
                <a:ea typeface="+mn-ea"/>
                <a:cs typeface="Calibri" panose="020F0502020204030204" pitchFamily="34" charset="0"/>
              </a:rPr>
              <a:t> 2025</a:t>
            </a:r>
          </a:p>
          <a:p>
            <a:pPr marL="342900" marR="0" lvl="0" indent="-257175" algn="l" defTabSz="914400" rtl="0" eaLnBrk="1" fontAlgn="base" latinLnBrk="0" hangingPunct="1">
              <a:lnSpc>
                <a:spcPct val="100000"/>
              </a:lnSpc>
              <a:spcBef>
                <a:spcPts val="0"/>
              </a:spcBef>
              <a:spcAft>
                <a:spcPts val="0"/>
              </a:spcAft>
              <a:buClrTx/>
              <a:buSzTx/>
              <a:buFontTx/>
              <a:buChar char="•"/>
              <a:tabLst/>
              <a:defRPr/>
            </a:pPr>
            <a:endParaRPr kumimoji="0" lang="de-DE" sz="1800" b="0" i="0" u="none" strike="noStrike" kern="0" cap="none" spc="0" normalizeH="0" baseline="0" noProof="0" dirty="0">
              <a:ln>
                <a:noFill/>
              </a:ln>
              <a:solidFill>
                <a:srgbClr val="503240"/>
              </a:solidFill>
              <a:effectLst/>
              <a:uLnTx/>
              <a:uFillTx/>
              <a:latin typeface="Calibri" panose="020F0502020204030204" pitchFamily="34" charset="0"/>
              <a:ea typeface="+mn-ea"/>
              <a:cs typeface="Calibri" panose="020F0502020204030204" pitchFamily="34" charset="0"/>
            </a:endParaRPr>
          </a:p>
          <a:p>
            <a:pPr marL="85725" lvl="0" indent="0" algn="ctr">
              <a:spcBef>
                <a:spcPts val="0"/>
              </a:spcBef>
              <a:spcAft>
                <a:spcPts val="0"/>
              </a:spcAft>
              <a:buNone/>
              <a:defRPr/>
            </a:pPr>
            <a:r>
              <a:rPr kumimoji="0" lang="de-DE" sz="1800" b="1" i="0" u="none" strike="noStrike" kern="0" cap="none" spc="0" normalizeH="0" baseline="0" noProof="0" dirty="0">
                <a:ln>
                  <a:noFill/>
                </a:ln>
                <a:solidFill>
                  <a:srgbClr val="503240"/>
                </a:solidFill>
                <a:effectLst/>
                <a:uLnTx/>
                <a:uFillTx/>
                <a:latin typeface="Calibri" panose="020F0502020204030204" pitchFamily="34" charset="0"/>
                <a:ea typeface="+mn-ea"/>
                <a:cs typeface="Calibri" panose="020F0502020204030204" pitchFamily="34" charset="0"/>
              </a:rPr>
              <a:t>IT-Strafrecht </a:t>
            </a:r>
            <a:r>
              <a:rPr lang="de-DE" sz="1800" dirty="0">
                <a:latin typeface="Calibri" panose="020F0502020204030204" pitchFamily="34" charset="0"/>
                <a:cs typeface="Calibri" panose="020F0502020204030204" pitchFamily="34" charset="0"/>
              </a:rPr>
              <a:t>(auch für Schwerpunktbereich Recht </a:t>
            </a:r>
            <a:r>
              <a:rPr kumimoji="0" lang="de-DE" sz="1800" b="0" i="0" u="none" strike="noStrike" kern="0" cap="none" spc="0" normalizeH="0" baseline="0" noProof="0" dirty="0">
                <a:ln>
                  <a:noFill/>
                </a:ln>
                <a:solidFill>
                  <a:srgbClr val="503240"/>
                </a:solidFill>
                <a:effectLst/>
                <a:uLnTx/>
                <a:uFillTx/>
                <a:latin typeface="Calibri" panose="020F0502020204030204" pitchFamily="34" charset="0"/>
                <a:ea typeface="+mn-ea"/>
                <a:cs typeface="Calibri" panose="020F0502020204030204" pitchFamily="34" charset="0"/>
              </a:rPr>
              <a:t>der Digitalisierung) </a:t>
            </a:r>
          </a:p>
          <a:p>
            <a:pPr marL="342900" marR="0" lvl="0" indent="-257175" algn="l" defTabSz="914400" rtl="0" eaLnBrk="1" fontAlgn="base" latinLnBrk="0" hangingPunct="1">
              <a:lnSpc>
                <a:spcPct val="100000"/>
              </a:lnSpc>
              <a:spcBef>
                <a:spcPts val="0"/>
              </a:spcBef>
              <a:spcAft>
                <a:spcPts val="0"/>
              </a:spcAft>
              <a:buClrTx/>
              <a:buSzTx/>
              <a:buFontTx/>
              <a:buChar char="•"/>
              <a:tabLst/>
              <a:defRPr/>
            </a:pPr>
            <a:r>
              <a:rPr kumimoji="0" lang="de-DE" sz="1800" b="0" i="0" u="none" strike="noStrike" kern="0" cap="none" spc="0" normalizeH="0" baseline="0" noProof="0" dirty="0">
                <a:ln>
                  <a:noFill/>
                </a:ln>
                <a:solidFill>
                  <a:srgbClr val="503240"/>
                </a:solidFill>
                <a:effectLst/>
                <a:uLnTx/>
                <a:uFillTx/>
                <a:latin typeface="Calibri" panose="020F0502020204030204" pitchFamily="34" charset="0"/>
                <a:ea typeface="+mn-ea"/>
                <a:cs typeface="Calibri" panose="020F0502020204030204" pitchFamily="34" charset="0"/>
              </a:rPr>
              <a:t>Rhythmus: zweisemestrig – nächste Veranstaltung </a:t>
            </a:r>
            <a:r>
              <a:rPr kumimoji="0" lang="de-DE" sz="1800" b="0" i="0" u="none" strike="noStrike" kern="0" cap="none" spc="0" normalizeH="0" baseline="0" noProof="0" dirty="0" err="1">
                <a:ln>
                  <a:noFill/>
                </a:ln>
                <a:solidFill>
                  <a:srgbClr val="503240"/>
                </a:solidFill>
                <a:effectLst/>
                <a:uLnTx/>
                <a:uFillTx/>
                <a:latin typeface="Calibri" panose="020F0502020204030204" pitchFamily="34" charset="0"/>
                <a:ea typeface="+mn-ea"/>
                <a:cs typeface="Calibri" panose="020F0502020204030204" pitchFamily="34" charset="0"/>
              </a:rPr>
              <a:t>WiSe</a:t>
            </a:r>
            <a:r>
              <a:rPr kumimoji="0" lang="de-DE" sz="1800" b="0" i="0" u="none" strike="noStrike" kern="0" cap="none" spc="0" normalizeH="0" baseline="0" noProof="0" dirty="0">
                <a:ln>
                  <a:noFill/>
                </a:ln>
                <a:solidFill>
                  <a:srgbClr val="503240"/>
                </a:solidFill>
                <a:effectLst/>
                <a:uLnTx/>
                <a:uFillTx/>
                <a:latin typeface="Calibri" panose="020F0502020204030204" pitchFamily="34" charset="0"/>
                <a:ea typeface="+mn-ea"/>
                <a:cs typeface="Calibri" panose="020F0502020204030204" pitchFamily="34" charset="0"/>
              </a:rPr>
              <a:t> 2025/26</a:t>
            </a:r>
          </a:p>
          <a:p>
            <a:pPr marL="342900" marR="0" lvl="0" indent="-257175" algn="l" defTabSz="914400" rtl="0" eaLnBrk="1" fontAlgn="base" latinLnBrk="0" hangingPunct="1">
              <a:lnSpc>
                <a:spcPct val="100000"/>
              </a:lnSpc>
              <a:spcBef>
                <a:spcPts val="0"/>
              </a:spcBef>
              <a:spcAft>
                <a:spcPts val="0"/>
              </a:spcAft>
              <a:buClrTx/>
              <a:buSzTx/>
              <a:buFontTx/>
              <a:buChar char="•"/>
              <a:tabLst/>
              <a:defRPr/>
            </a:pPr>
            <a:endParaRPr kumimoji="0" lang="de-DE" sz="1800" b="0" i="0" u="none" strike="noStrike" kern="0" cap="none" spc="0" normalizeH="0" baseline="0" noProof="0" dirty="0">
              <a:ln>
                <a:noFill/>
              </a:ln>
              <a:solidFill>
                <a:srgbClr val="503240"/>
              </a:solidFill>
              <a:effectLst/>
              <a:uLnTx/>
              <a:uFillTx/>
              <a:latin typeface="Calibri" panose="020F0502020204030204" pitchFamily="34" charset="0"/>
              <a:ea typeface="+mn-ea"/>
              <a:cs typeface="Calibri" panose="020F0502020204030204" pitchFamily="34" charset="0"/>
            </a:endParaRPr>
          </a:p>
          <a:p>
            <a:pPr marL="85725" marR="0" lvl="0" indent="0" algn="ctr" defTabSz="914400" rtl="0" eaLnBrk="1" fontAlgn="base"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dirty="0">
                <a:ln>
                  <a:noFill/>
                </a:ln>
                <a:solidFill>
                  <a:srgbClr val="503240"/>
                </a:solidFill>
                <a:effectLst/>
                <a:uLnTx/>
                <a:uFillTx/>
                <a:latin typeface="Calibri" panose="020F0502020204030204" pitchFamily="34" charset="0"/>
                <a:ea typeface="+mn-ea"/>
                <a:cs typeface="Calibri" panose="020F0502020204030204" pitchFamily="34" charset="0"/>
              </a:rPr>
              <a:t>Geschlecht, Gender und Feminismus im Strafrecht </a:t>
            </a:r>
          </a:p>
          <a:p>
            <a:pPr marL="342900" marR="0" lvl="0" indent="-257175" algn="l" defTabSz="914400" rtl="0" eaLnBrk="1" fontAlgn="base" latinLnBrk="0" hangingPunct="1">
              <a:lnSpc>
                <a:spcPct val="100000"/>
              </a:lnSpc>
              <a:spcBef>
                <a:spcPts val="0"/>
              </a:spcBef>
              <a:spcAft>
                <a:spcPts val="0"/>
              </a:spcAft>
              <a:buClrTx/>
              <a:buSzTx/>
              <a:buFontTx/>
              <a:buChar char="•"/>
              <a:tabLst/>
              <a:defRPr/>
            </a:pPr>
            <a:r>
              <a:rPr kumimoji="0" lang="de-DE" sz="1800" b="0" i="0" u="none" strike="noStrike" kern="0" cap="none" spc="0" normalizeH="0" baseline="0" noProof="0" dirty="0">
                <a:ln>
                  <a:noFill/>
                </a:ln>
                <a:solidFill>
                  <a:srgbClr val="503240"/>
                </a:solidFill>
                <a:effectLst/>
                <a:uLnTx/>
                <a:uFillTx/>
                <a:latin typeface="Calibri" panose="020F0502020204030204" pitchFamily="34" charset="0"/>
                <a:ea typeface="+mn-ea"/>
                <a:cs typeface="Calibri" panose="020F0502020204030204" pitchFamily="34" charset="0"/>
              </a:rPr>
              <a:t>Rhythmus: unregelmäßig – nächste Veranstaltung </a:t>
            </a:r>
            <a:r>
              <a:rPr kumimoji="0" lang="de-DE" sz="1800" b="0" i="0" u="none" strike="noStrike" kern="0" cap="none" spc="0" normalizeH="0" baseline="0" noProof="0" dirty="0" err="1">
                <a:ln>
                  <a:noFill/>
                </a:ln>
                <a:solidFill>
                  <a:srgbClr val="503240"/>
                </a:solidFill>
                <a:effectLst/>
                <a:uLnTx/>
                <a:uFillTx/>
                <a:latin typeface="Calibri" panose="020F0502020204030204" pitchFamily="34" charset="0"/>
                <a:ea typeface="+mn-ea"/>
                <a:cs typeface="Calibri" panose="020F0502020204030204" pitchFamily="34" charset="0"/>
              </a:rPr>
              <a:t>SoSe</a:t>
            </a:r>
            <a:r>
              <a:rPr kumimoji="0" lang="de-DE" sz="1800" b="0" i="0" u="none" strike="noStrike" kern="0" cap="none" spc="0" normalizeH="0" baseline="0" noProof="0" dirty="0">
                <a:ln>
                  <a:noFill/>
                </a:ln>
                <a:solidFill>
                  <a:srgbClr val="503240"/>
                </a:solidFill>
                <a:effectLst/>
                <a:uLnTx/>
                <a:uFillTx/>
                <a:latin typeface="Calibri" panose="020F0502020204030204" pitchFamily="34" charset="0"/>
                <a:ea typeface="+mn-ea"/>
                <a:cs typeface="Calibri" panose="020F0502020204030204" pitchFamily="34" charset="0"/>
              </a:rPr>
              <a:t> 2025</a:t>
            </a:r>
          </a:p>
          <a:p>
            <a:pPr marL="342900" marR="0" lvl="0" indent="-257175" algn="l" defTabSz="914400" rtl="0" eaLnBrk="1" fontAlgn="base" latinLnBrk="0" hangingPunct="1">
              <a:lnSpc>
                <a:spcPct val="100000"/>
              </a:lnSpc>
              <a:spcBef>
                <a:spcPts val="0"/>
              </a:spcBef>
              <a:spcAft>
                <a:spcPts val="0"/>
              </a:spcAft>
              <a:buClrTx/>
              <a:buSzTx/>
              <a:buFontTx/>
              <a:buChar char="•"/>
              <a:tabLst/>
              <a:defRPr/>
            </a:pPr>
            <a:endParaRPr kumimoji="0" lang="de-DE" sz="1800" b="0" i="0" u="none" strike="noStrike" kern="0" cap="none" spc="0" normalizeH="0" baseline="0" noProof="0" dirty="0">
              <a:ln>
                <a:noFill/>
              </a:ln>
              <a:solidFill>
                <a:srgbClr val="503240"/>
              </a:solidFill>
              <a:effectLst/>
              <a:uLnTx/>
              <a:uFillTx/>
              <a:latin typeface="Calibri" panose="020F0502020204030204" pitchFamily="34" charset="0"/>
              <a:ea typeface="+mn-ea"/>
              <a:cs typeface="Calibri" panose="020F0502020204030204" pitchFamily="34" charset="0"/>
            </a:endParaRPr>
          </a:p>
          <a:p>
            <a:pPr marL="85725" marR="0" lvl="0" indent="0" algn="ctr" defTabSz="914400" rtl="0" eaLnBrk="1" fontAlgn="base"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dirty="0">
                <a:ln>
                  <a:noFill/>
                </a:ln>
                <a:solidFill>
                  <a:srgbClr val="503240"/>
                </a:solidFill>
                <a:effectLst/>
                <a:uLnTx/>
                <a:uFillTx/>
                <a:latin typeface="Calibri" panose="020F0502020204030204" pitchFamily="34" charset="0"/>
                <a:ea typeface="+mn-ea"/>
                <a:cs typeface="Calibri" panose="020F0502020204030204" pitchFamily="34" charset="0"/>
              </a:rPr>
              <a:t>Sexualstrafrecht</a:t>
            </a:r>
            <a:r>
              <a:rPr kumimoji="0" lang="de-DE" sz="1800" b="0" i="0" u="none" strike="noStrike" kern="0" cap="none" spc="0" normalizeH="0" baseline="0" noProof="0" dirty="0">
                <a:ln>
                  <a:noFill/>
                </a:ln>
                <a:solidFill>
                  <a:srgbClr val="503240"/>
                </a:solidFill>
                <a:effectLst/>
                <a:uLnTx/>
                <a:uFillTx/>
                <a:latin typeface="Calibri" panose="020F0502020204030204" pitchFamily="34" charset="0"/>
                <a:ea typeface="+mn-ea"/>
                <a:cs typeface="Calibri" panose="020F0502020204030204" pitchFamily="34" charset="0"/>
              </a:rPr>
              <a:t> </a:t>
            </a:r>
          </a:p>
          <a:p>
            <a:pPr marL="342900" marR="0" lvl="0" indent="-257175" algn="l" defTabSz="914400" rtl="0" eaLnBrk="1" fontAlgn="base" latinLnBrk="0" hangingPunct="1">
              <a:lnSpc>
                <a:spcPct val="100000"/>
              </a:lnSpc>
              <a:spcBef>
                <a:spcPts val="0"/>
              </a:spcBef>
              <a:spcAft>
                <a:spcPts val="0"/>
              </a:spcAft>
              <a:buClrTx/>
              <a:buSzTx/>
              <a:buFontTx/>
              <a:buChar char="•"/>
              <a:tabLst/>
              <a:defRPr/>
            </a:pPr>
            <a:r>
              <a:rPr kumimoji="0" lang="de-DE" sz="1800" b="0" i="0" u="none" strike="noStrike" kern="0" cap="none" spc="0" normalizeH="0" baseline="0" noProof="0" dirty="0">
                <a:ln>
                  <a:noFill/>
                </a:ln>
                <a:solidFill>
                  <a:srgbClr val="503240"/>
                </a:solidFill>
                <a:effectLst/>
                <a:uLnTx/>
                <a:uFillTx/>
                <a:latin typeface="Calibri" panose="020F0502020204030204" pitchFamily="34" charset="0"/>
                <a:ea typeface="+mn-ea"/>
                <a:cs typeface="Calibri" panose="020F0502020204030204" pitchFamily="34" charset="0"/>
              </a:rPr>
              <a:t>Rhythmus: unregelmäßig</a:t>
            </a:r>
          </a:p>
          <a:p>
            <a:pPr indent="-342900"/>
            <a:endParaRPr lang="de-DE" sz="25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538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4" end="1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D49B7-4A94-6099-0CD8-D7A0A777103C}"/>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3CC8A807-CE34-367B-E1C4-DCC8A9EB4F8B}"/>
              </a:ext>
            </a:extLst>
          </p:cNvPr>
          <p:cNvSpPr>
            <a:spLocks noGrp="1"/>
          </p:cNvSpPr>
          <p:nvPr>
            <p:ph idx="1"/>
          </p:nvPr>
        </p:nvSpPr>
        <p:spPr>
          <a:xfrm>
            <a:off x="251520" y="0"/>
            <a:ext cx="8892480" cy="6858000"/>
          </a:xfrm>
        </p:spPr>
        <p:txBody>
          <a:bodyPr/>
          <a:lstStyle/>
          <a:p>
            <a:pPr marL="85725" indent="0" algn="ctr">
              <a:buNone/>
            </a:pPr>
            <a:r>
              <a:rPr lang="de-DE" sz="40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Schwerpunktbereich 6</a:t>
            </a:r>
          </a:p>
          <a:p>
            <a:pPr marL="85725" indent="0" algn="ctr">
              <a:buNone/>
            </a:pPr>
            <a:r>
              <a:rPr lang="de-DE" sz="40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Nationale und internationale Strafrechtspflege</a:t>
            </a:r>
          </a:p>
          <a:p>
            <a:pPr marL="85725" indent="0" algn="ctr">
              <a:buNone/>
            </a:pPr>
            <a:endParaRPr lang="de-DE" sz="18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spcBef>
                <a:spcPts val="0"/>
              </a:spcBef>
              <a:spcAft>
                <a:spcPts val="600"/>
              </a:spcAft>
              <a:buNone/>
              <a:defRPr/>
            </a:pPr>
            <a:r>
              <a:rPr lang="de-DE" sz="2200" i="1" dirty="0">
                <a:solidFill>
                  <a:srgbClr val="0070C0"/>
                </a:solidFill>
                <a:latin typeface="Calibri" panose="020F0502020204030204" pitchFamily="34" charset="0"/>
                <a:cs typeface="Calibri" panose="020F0502020204030204" pitchFamily="34" charset="0"/>
              </a:rPr>
              <a:t>2</a:t>
            </a:r>
            <a:r>
              <a:rPr kumimoji="0" lang="de-DE" sz="2200" b="0" i="1"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Teilbereich: Empirische Grundlagen des Strafrechts </a:t>
            </a:r>
            <a:br>
              <a:rPr kumimoji="0" lang="de-DE" sz="2200" b="0" i="1"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br>
            <a:r>
              <a:rPr kumimoji="0" lang="de-DE" sz="2200" b="0" i="1"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und strafrechtliche Reaktionen</a:t>
            </a:r>
          </a:p>
          <a:p>
            <a:pPr marL="85725" marR="0" lvl="0" indent="0" algn="ctr" defTabSz="914400" rtl="0" eaLnBrk="1" fontAlgn="base" latinLnBrk="0" hangingPunct="1">
              <a:lnSpc>
                <a:spcPct val="100000"/>
              </a:lnSpc>
              <a:spcBef>
                <a:spcPts val="0"/>
              </a:spcBef>
              <a:spcAft>
                <a:spcPts val="0"/>
              </a:spcAft>
              <a:buClrTx/>
              <a:buSzTx/>
              <a:buFontTx/>
              <a:buNone/>
              <a:tabLst/>
              <a:defRPr/>
            </a:pPr>
            <a:endParaRPr kumimoji="0" lang="de-DE" sz="1800" b="1" i="0" u="none" strike="noStrike" kern="0" cap="none" spc="0" normalizeH="0" baseline="0" noProof="0" dirty="0">
              <a:ln>
                <a:noFill/>
              </a:ln>
              <a:solidFill>
                <a:srgbClr val="503240"/>
              </a:solidFill>
              <a:effectLst/>
              <a:uLnTx/>
              <a:uFillTx/>
              <a:latin typeface="Calibri" panose="020F0502020204030204" pitchFamily="34" charset="0"/>
              <a:ea typeface="+mn-ea"/>
              <a:cs typeface="Calibri" panose="020F0502020204030204" pitchFamily="34" charset="0"/>
            </a:endParaRPr>
          </a:p>
          <a:p>
            <a:pPr marL="85725" indent="0" algn="ctr">
              <a:spcBef>
                <a:spcPts val="0"/>
              </a:spcBef>
              <a:spcAft>
                <a:spcPts val="600"/>
              </a:spcAft>
              <a:buNone/>
            </a:pPr>
            <a:r>
              <a:rPr lang="de-DE" sz="1800" b="1" dirty="0">
                <a:latin typeface="Calibri" panose="020F0502020204030204" pitchFamily="34" charset="0"/>
                <a:cs typeface="Calibri" panose="020F0502020204030204" pitchFamily="34" charset="0"/>
              </a:rPr>
              <a:t>Kriminologie</a:t>
            </a:r>
            <a:r>
              <a:rPr lang="de-DE" sz="1800" dirty="0">
                <a:latin typeface="Calibri" panose="020F0502020204030204" pitchFamily="34" charset="0"/>
                <a:cs typeface="Calibri" panose="020F0502020204030204" pitchFamily="34" charset="0"/>
              </a:rPr>
              <a:t> </a:t>
            </a:r>
          </a:p>
          <a:p>
            <a:pPr>
              <a:spcBef>
                <a:spcPts val="0"/>
              </a:spcBef>
              <a:spcAft>
                <a:spcPts val="600"/>
              </a:spcAft>
            </a:pPr>
            <a:r>
              <a:rPr lang="de-DE" sz="1800" dirty="0">
                <a:latin typeface="Calibri" panose="020F0502020204030204" pitchFamily="34" charset="0"/>
                <a:cs typeface="Calibri" panose="020F0502020204030204" pitchFamily="34" charset="0"/>
              </a:rPr>
              <a:t>Rhythmus: dreisemestrig</a:t>
            </a:r>
          </a:p>
          <a:p>
            <a:pPr>
              <a:spcBef>
                <a:spcPts val="0"/>
              </a:spcBef>
              <a:spcAft>
                <a:spcPts val="600"/>
              </a:spcAft>
            </a:pPr>
            <a:endParaRPr lang="de-DE" sz="1800" dirty="0">
              <a:latin typeface="Calibri" panose="020F0502020204030204" pitchFamily="34" charset="0"/>
              <a:cs typeface="Calibri" panose="020F0502020204030204" pitchFamily="34" charset="0"/>
            </a:endParaRPr>
          </a:p>
          <a:p>
            <a:pPr marL="85725" indent="0" algn="ctr">
              <a:spcBef>
                <a:spcPts val="0"/>
              </a:spcBef>
              <a:spcAft>
                <a:spcPts val="600"/>
              </a:spcAft>
              <a:buNone/>
            </a:pPr>
            <a:r>
              <a:rPr lang="de-DE" sz="1800" b="1" dirty="0">
                <a:latin typeface="Calibri" panose="020F0502020204030204" pitchFamily="34" charset="0"/>
                <a:cs typeface="Calibri" panose="020F0502020204030204" pitchFamily="34" charset="0"/>
              </a:rPr>
              <a:t>Sanktionenrecht / Strafvollstreckungsrecht und Strafvollzug</a:t>
            </a:r>
            <a:r>
              <a:rPr lang="de-DE" sz="1800" dirty="0">
                <a:latin typeface="Calibri" panose="020F0502020204030204" pitchFamily="34" charset="0"/>
                <a:cs typeface="Calibri" panose="020F0502020204030204" pitchFamily="34" charset="0"/>
              </a:rPr>
              <a:t> </a:t>
            </a:r>
          </a:p>
          <a:p>
            <a:pPr>
              <a:spcBef>
                <a:spcPts val="0"/>
              </a:spcBef>
              <a:spcAft>
                <a:spcPts val="600"/>
              </a:spcAft>
            </a:pPr>
            <a:r>
              <a:rPr lang="de-DE" sz="1800" dirty="0">
                <a:latin typeface="Calibri" panose="020F0502020204030204" pitchFamily="34" charset="0"/>
                <a:cs typeface="Calibri" panose="020F0502020204030204" pitchFamily="34" charset="0"/>
              </a:rPr>
              <a:t>Rhythmus: dreisemestrig – nächste Veranstaltung </a:t>
            </a:r>
            <a:r>
              <a:rPr lang="de-DE" sz="1800" dirty="0" err="1">
                <a:latin typeface="Calibri" panose="020F0502020204030204" pitchFamily="34" charset="0"/>
                <a:cs typeface="Calibri" panose="020F0502020204030204" pitchFamily="34" charset="0"/>
              </a:rPr>
              <a:t>WiSe</a:t>
            </a:r>
            <a:r>
              <a:rPr lang="de-DE" sz="1800" dirty="0">
                <a:latin typeface="Calibri" panose="020F0502020204030204" pitchFamily="34" charset="0"/>
                <a:cs typeface="Calibri" panose="020F0502020204030204" pitchFamily="34" charset="0"/>
              </a:rPr>
              <a:t> 2025/26</a:t>
            </a:r>
          </a:p>
          <a:p>
            <a:pPr>
              <a:spcBef>
                <a:spcPts val="0"/>
              </a:spcBef>
              <a:spcAft>
                <a:spcPts val="600"/>
              </a:spcAft>
            </a:pPr>
            <a:endParaRPr lang="de-DE" sz="1800" dirty="0">
              <a:latin typeface="Calibri" panose="020F0502020204030204" pitchFamily="34" charset="0"/>
              <a:cs typeface="Calibri" panose="020F0502020204030204" pitchFamily="34" charset="0"/>
            </a:endParaRPr>
          </a:p>
          <a:p>
            <a:pPr marL="85725" indent="0" algn="ctr">
              <a:spcBef>
                <a:spcPts val="0"/>
              </a:spcBef>
              <a:spcAft>
                <a:spcPts val="600"/>
              </a:spcAft>
              <a:buNone/>
            </a:pPr>
            <a:r>
              <a:rPr lang="de-DE" sz="1800" b="1" dirty="0">
                <a:latin typeface="Calibri" panose="020F0502020204030204" pitchFamily="34" charset="0"/>
                <a:cs typeface="Calibri" panose="020F0502020204030204" pitchFamily="34" charset="0"/>
              </a:rPr>
              <a:t>Jugendstrafrecht</a:t>
            </a:r>
            <a:r>
              <a:rPr lang="de-DE" sz="1800" dirty="0">
                <a:latin typeface="Calibri" panose="020F0502020204030204" pitchFamily="34" charset="0"/>
                <a:cs typeface="Calibri" panose="020F0502020204030204" pitchFamily="34" charset="0"/>
              </a:rPr>
              <a:t> </a:t>
            </a:r>
          </a:p>
          <a:p>
            <a:pPr>
              <a:spcBef>
                <a:spcPts val="0"/>
              </a:spcBef>
              <a:spcAft>
                <a:spcPts val="600"/>
              </a:spcAft>
            </a:pPr>
            <a:r>
              <a:rPr lang="de-DE" sz="1800" dirty="0">
                <a:latin typeface="Calibri" panose="020F0502020204030204" pitchFamily="34" charset="0"/>
                <a:cs typeface="Calibri" panose="020F0502020204030204" pitchFamily="34" charset="0"/>
              </a:rPr>
              <a:t>Rhythmus: dreisemestrig – nächste Veranstaltung </a:t>
            </a:r>
            <a:r>
              <a:rPr lang="de-DE" sz="1800" dirty="0" err="1">
                <a:latin typeface="Calibri" panose="020F0502020204030204" pitchFamily="34" charset="0"/>
                <a:cs typeface="Calibri" panose="020F0502020204030204" pitchFamily="34" charset="0"/>
              </a:rPr>
              <a:t>SoSe</a:t>
            </a:r>
            <a:r>
              <a:rPr lang="de-DE" sz="1800" dirty="0">
                <a:latin typeface="Calibri" panose="020F0502020204030204" pitchFamily="34" charset="0"/>
                <a:cs typeface="Calibri" panose="020F0502020204030204" pitchFamily="34" charset="0"/>
              </a:rPr>
              <a:t> 2025</a:t>
            </a:r>
          </a:p>
          <a:p>
            <a:pPr indent="-342900"/>
            <a:endParaRPr lang="de-DE" sz="25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128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b01_praesentationsvorlage_4-3-format">
  <a:themeElements>
    <a:clrScheme name="00_uniohneleu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00_uniohneleut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00_uniohneleu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00_uniohneleu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00_uniohneleu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00_uniohneleu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00_uniohneleu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00_uniohneleu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00_uniohneleu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00_uniohneleu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00_uniohneleu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00_uniohneleu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00_uniohneleu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00_uniohneleu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fb01_praesentationsvorlage_4-3-format</Template>
  <TotalTime>0</TotalTime>
  <Words>4240</Words>
  <Application>Microsoft Office PowerPoint</Application>
  <PresentationFormat>Bildschirmpräsentation (4:3)</PresentationFormat>
  <Paragraphs>964</Paragraphs>
  <Slides>109</Slides>
  <Notes>0</Notes>
  <HiddenSlides>0</HiddenSlides>
  <MMClips>0</MMClips>
  <ScaleCrop>false</ScaleCrop>
  <HeadingPairs>
    <vt:vector size="8" baseType="variant">
      <vt:variant>
        <vt:lpstr>Verwendete Schriftarten</vt:lpstr>
      </vt:variant>
      <vt:variant>
        <vt:i4>18</vt:i4>
      </vt:variant>
      <vt:variant>
        <vt:lpstr>Design</vt:lpstr>
      </vt:variant>
      <vt:variant>
        <vt:i4>2</vt:i4>
      </vt:variant>
      <vt:variant>
        <vt:lpstr>Eingebettete OLE-Server</vt:lpstr>
      </vt:variant>
      <vt:variant>
        <vt:i4>1</vt:i4>
      </vt:variant>
      <vt:variant>
        <vt:lpstr>Folientitel</vt:lpstr>
      </vt:variant>
      <vt:variant>
        <vt:i4>109</vt:i4>
      </vt:variant>
    </vt:vector>
  </HeadingPairs>
  <TitlesOfParts>
    <vt:vector size="130" baseType="lpstr">
      <vt:lpstr>Algerian</vt:lpstr>
      <vt:lpstr>Arial</vt:lpstr>
      <vt:lpstr>Arial Black</vt:lpstr>
      <vt:lpstr>Arial Narrow</vt:lpstr>
      <vt:lpstr>Calibri</vt:lpstr>
      <vt:lpstr>Calibri Light</vt:lpstr>
      <vt:lpstr>Cambria</vt:lpstr>
      <vt:lpstr>Copperplate Gothic Bold</vt:lpstr>
      <vt:lpstr>Lucida Sans Unicode</vt:lpstr>
      <vt:lpstr>Noto Sans Batak</vt:lpstr>
      <vt:lpstr>Open Sans</vt:lpstr>
      <vt:lpstr>Rockwell Extra Bold</vt:lpstr>
      <vt:lpstr>Sitka Banner</vt:lpstr>
      <vt:lpstr>Sitka Subheading</vt:lpstr>
      <vt:lpstr>Symbol</vt:lpstr>
      <vt:lpstr>Times New Roman</vt:lpstr>
      <vt:lpstr>Wingdings</vt:lpstr>
      <vt:lpstr>Wingdings 3</vt:lpstr>
      <vt:lpstr>fb01_praesentationsvorlage_4-3-format</vt:lpstr>
      <vt:lpstr>Office</vt:lpstr>
      <vt:lpstr>Image</vt:lpstr>
      <vt:lpstr>Informationsveranstaltung zum Schwerpunktbereichsstudium </vt:lpstr>
      <vt:lpstr>Ablauf</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ERSTE PRÜFUNG</vt:lpstr>
      <vt:lpstr>Voraussetzung</vt:lpstr>
      <vt:lpstr>Zulassung</vt:lpstr>
      <vt:lpstr>Schwerpunktbereichsstudium</vt:lpstr>
      <vt:lpstr>Prüfungsnote</vt:lpstr>
      <vt:lpstr>Anmeldung zu den Schwerpunktklausuren</vt:lpstr>
      <vt:lpstr>Wirkungen der KLAUSURanmeldung</vt:lpstr>
      <vt:lpstr>SCHWERPUNKTKLAUSUREN</vt:lpstr>
      <vt:lpstr>Wechsel des Schwerpunktes </vt:lpstr>
      <vt:lpstr>Überschneidung mit der staatlichen Pflichtfachprüfung</vt:lpstr>
      <vt:lpstr>Seminararbeit (Hausarbeit)</vt:lpstr>
      <vt:lpstr>Probeseminararbeit</vt:lpstr>
      <vt:lpstr>Notenbekanntgabe</vt:lpstr>
      <vt:lpstr>Remonstration</vt:lpstr>
      <vt:lpstr>Nachteilsausgleich bei Klausuren</vt:lpstr>
      <vt:lpstr>Nachteilsausgleich bei Seminararbeiten </vt:lpstr>
      <vt:lpstr>Bestehen/Nichtbestehen</vt:lpstr>
      <vt:lpstr>Wiederholung des nicht bestandenen Schwerpunktes</vt:lpstr>
      <vt:lpstr>Weitere Informationen</vt:lpstr>
      <vt:lpstr>PowerPoint-Präsentation</vt:lpstr>
      <vt:lpstr>Allgemeine Regelungen</vt:lpstr>
      <vt:lpstr>PowerPoint-Präsentation</vt:lpstr>
      <vt:lpstr> </vt:lpstr>
      <vt:lpstr> </vt:lpstr>
      <vt:lpstr> </vt:lpstr>
      <vt:lpstr> </vt:lpstr>
      <vt:lpstr>IZVR / IPR</vt:lpstr>
      <vt:lpstr>IZVR / IPR</vt:lpstr>
      <vt:lpstr>IZVR / IPR</vt:lpstr>
      <vt:lpstr>IZVR / IPR</vt:lpstr>
      <vt:lpstr>IZVR / IPR</vt:lpstr>
      <vt:lpstr> </vt:lpstr>
      <vt:lpstr> </vt:lpstr>
      <vt:lpstr>PowerPoint-Präsentation</vt:lpstr>
      <vt:lpstr>PowerPoint-Präsentation</vt:lpstr>
      <vt:lpstr>PowerPoint-Präsentation</vt:lpstr>
      <vt:lpstr>PowerPoint-Präsentation</vt:lpstr>
      <vt:lpstr>PowerPoint-Präsentation</vt:lpstr>
      <vt:lpstr>Spezialisierungsbereich Steuerrecht Allgemeines Steuerrecht - Steuerrecht I </vt:lpstr>
      <vt:lpstr>PowerPoint-Präsentation</vt:lpstr>
      <vt:lpstr>Besonderes Steuerrecht - Steuerrecht II</vt:lpstr>
      <vt:lpstr>Gründe für den Spezialisierungsbereich Steuerrecht</vt:lpstr>
      <vt:lpstr>  Schwerpunktbereichsstudium  Sozialrecht  </vt:lpstr>
      <vt:lpstr>  Schwerpunktbereichsstudium  Sozialrecht  </vt:lpstr>
      <vt:lpstr>Was ist eigentlich    „Sozialrecht “       ????      ????       </vt:lpstr>
      <vt:lpstr>Vorurteil Nr. 1 Sozialrecht betrifft als unbedeutendes Nebengebiet nur wenige Menschen</vt:lpstr>
      <vt:lpstr>Bei welcher Gelegenheit werden Sozialleistungen erbracht?</vt:lpstr>
      <vt:lpstr> Sozialleistungen </vt:lpstr>
      <vt:lpstr> Sozialleistungen</vt:lpstr>
      <vt:lpstr>Vorurteil Nr. 2 Sozialrecht ist das Recht der armen Leute</vt:lpstr>
      <vt:lpstr>Wer erhält Sozialleistungen?</vt:lpstr>
      <vt:lpstr>Vorurteil Nr. 3 Bei Sozialrecht geht es um nicht viel….</vt:lpstr>
      <vt:lpstr>Existenzminimum (Art 20 Abs 1 GG iVm Art 1 Abs 1 GG)</vt:lpstr>
      <vt:lpstr>PowerPoint-Präsentation</vt:lpstr>
      <vt:lpstr>Sozialbudget 2021: 1/3 des Bruttosozialproduktes! </vt:lpstr>
      <vt:lpstr>Vorurteil Nr. 4 Sozialrecht ist bestimmt total langweilig</vt:lpstr>
      <vt:lpstr>Sozialrecht ist von hoher politischer Brisanz</vt:lpstr>
      <vt:lpstr>Sozialrecht bietet interessante Schnittstellen</vt:lpstr>
      <vt:lpstr>Sozialrecht bietet interessante Schnittstellen</vt:lpstr>
      <vt:lpstr>Und bietet interessante Jobmöglichkeiten in Justiz, Verwaltung und Privatwirtschaft</vt:lpstr>
      <vt:lpstr>Fachausbildung Sozialrecht</vt:lpstr>
      <vt:lpstr>Die Dozenten</vt:lpstr>
      <vt:lpstr>                    Fragen?  </vt:lpstr>
      <vt:lpstr>PowerPoint-Präsentation</vt:lpstr>
      <vt:lpstr>PowerPoint-Präsentation</vt:lpstr>
      <vt:lpstr>Spezialisierungsbereich Kapital und Finanzierung </vt:lpstr>
      <vt:lpstr>PowerPoint-Präsentation</vt:lpstr>
      <vt:lpstr>PowerPoint-Präsentation</vt:lpstr>
      <vt:lpstr>PowerPoint-Präsentation</vt:lpstr>
      <vt:lpstr>PowerPoint-Präsentation</vt:lpstr>
      <vt:lpstr>PowerPoint-Präsentation</vt:lpstr>
      <vt:lpstr>PowerPoint-Präsentation</vt:lpstr>
      <vt:lpstr>Völker- und Europarecht im Überblick </vt:lpstr>
      <vt:lpstr>Spezialisierungsbereich Europäisches, Internationales und Deutsches Öffentliches Wirtschaftsrecht </vt:lpstr>
      <vt:lpstr>Spezialisierungsbereich Völkerrecht und Recht der Internationalen Organisationen </vt:lpstr>
      <vt:lpstr>Spezialisierungsbereich Europarecht  </vt:lpstr>
      <vt:lpstr>Beispiel: Umweltrecht </vt:lpstr>
      <vt:lpstr>Beispiel: Völkerrecht </vt:lpstr>
      <vt:lpstr>Völker- und Europarecht im Überblick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Recht der Digitalisierung</vt:lpstr>
      <vt:lpstr>Recht der Digitalisierung</vt:lpstr>
      <vt:lpstr>Recht der Digitalisierung</vt:lpstr>
      <vt:lpstr>PowerPoint-Präsentation</vt:lpstr>
      <vt:lpstr>PowerPoint-Präsentation</vt:lpstr>
    </vt:vector>
  </TitlesOfParts>
  <Company>Philipps-Universität Marburg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Auslandsstudienberatung</dc:creator>
  <cp:lastModifiedBy>Susanne Rhiel</cp:lastModifiedBy>
  <cp:revision>146</cp:revision>
  <cp:lastPrinted>2023-12-01T08:06:42Z</cp:lastPrinted>
  <dcterms:created xsi:type="dcterms:W3CDTF">2018-09-21T07:51:18Z</dcterms:created>
  <dcterms:modified xsi:type="dcterms:W3CDTF">2025-05-05T12:55:08Z</dcterms:modified>
</cp:coreProperties>
</file>