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sldIdLst>
    <p:sldId id="256" r:id="rId2"/>
    <p:sldId id="295" r:id="rId3"/>
    <p:sldId id="302" r:id="rId4"/>
    <p:sldId id="304" r:id="rId5"/>
    <p:sldId id="262" r:id="rId6"/>
    <p:sldId id="263" r:id="rId7"/>
    <p:sldId id="308" r:id="rId8"/>
    <p:sldId id="307" r:id="rId9"/>
    <p:sldId id="296" r:id="rId10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01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m Kleinsorge" initials="TK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B11"/>
    <a:srgbClr val="FF9999"/>
    <a:srgbClr val="277E18"/>
    <a:srgbClr val="206A14"/>
    <a:srgbClr val="6600FF"/>
    <a:srgbClr val="0066FF"/>
    <a:srgbClr val="174A0E"/>
    <a:srgbClr val="257717"/>
    <a:srgbClr val="C7CDBB"/>
    <a:srgbClr val="FDF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6973" autoAdjust="0"/>
  </p:normalViewPr>
  <p:slideViewPr>
    <p:cSldViewPr>
      <p:cViewPr>
        <p:scale>
          <a:sx n="80" d="100"/>
          <a:sy n="80" d="100"/>
        </p:scale>
        <p:origin x="-2496" y="-648"/>
      </p:cViewPr>
      <p:guideLst>
        <p:guide orient="horz" pos="4201"/>
        <p:guide pos="295"/>
      </p:guideLst>
    </p:cSldViewPr>
  </p:slideViewPr>
  <p:outlineViewPr>
    <p:cViewPr>
      <p:scale>
        <a:sx n="33" d="100"/>
        <a:sy n="33" d="100"/>
      </p:scale>
      <p:origin x="0" y="15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97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1-24T11:05:15.460" idx="5">
    <p:pos x="2386" y="734"/>
    <p:text>I would highlight the modules through highlighted capitals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9CFFD0A8-337E-4656-A8C0-DB1D6729A8DC}" type="datetimeFigureOut">
              <a:rPr lang="de-DE" smtClean="0"/>
              <a:pPr/>
              <a:t>01.02.2018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1EDBF917-A4C8-41D8-B49F-35C92DC555C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6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BF917-A4C8-41D8-B49F-35C92DC555C0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45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BF917-A4C8-41D8-B49F-35C92DC555C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510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BF917-A4C8-41D8-B49F-35C92DC555C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02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BF917-A4C8-41D8-B49F-35C92DC555C0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51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2" name="Group 42"/>
          <p:cNvGrpSpPr>
            <a:grpSpLocks/>
          </p:cNvGrpSpPr>
          <p:nvPr/>
        </p:nvGrpSpPr>
        <p:grpSpPr bwMode="auto">
          <a:xfrm>
            <a:off x="0" y="2422525"/>
            <a:ext cx="9144000" cy="4435475"/>
            <a:chOff x="0" y="1526"/>
            <a:chExt cx="5760" cy="2794"/>
          </a:xfrm>
        </p:grpSpPr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3923" y="3161"/>
              <a:ext cx="1837" cy="784"/>
            </a:xfrm>
            <a:prstGeom prst="rect">
              <a:avLst/>
            </a:prstGeom>
            <a:solidFill>
              <a:srgbClr val="25771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0" y="3942"/>
              <a:ext cx="5760" cy="378"/>
            </a:xfrm>
            <a:prstGeom prst="rect">
              <a:avLst/>
            </a:prstGeom>
            <a:solidFill>
              <a:srgbClr val="E4E5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0" y="3203"/>
              <a:ext cx="3925" cy="742"/>
            </a:xfrm>
            <a:prstGeom prst="rect">
              <a:avLst/>
            </a:prstGeom>
            <a:solidFill>
              <a:srgbClr val="F3F5F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auto">
            <a:xfrm>
              <a:off x="4938" y="1526"/>
              <a:ext cx="822" cy="839"/>
            </a:xfrm>
            <a:prstGeom prst="rect">
              <a:avLst/>
            </a:prstGeom>
            <a:solidFill>
              <a:srgbClr val="25771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4" name="Rectangle 34"/>
            <p:cNvSpPr>
              <a:spLocks noChangeArrowheads="1"/>
            </p:cNvSpPr>
            <p:nvPr/>
          </p:nvSpPr>
          <p:spPr bwMode="auto">
            <a:xfrm>
              <a:off x="0" y="1526"/>
              <a:ext cx="4934" cy="815"/>
            </a:xfrm>
            <a:prstGeom prst="rect">
              <a:avLst/>
            </a:prstGeom>
            <a:solidFill>
              <a:srgbClr val="F3F5F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graphicFrame>
          <p:nvGraphicFramePr>
            <p:cNvPr id="5161" name="Object 41"/>
            <p:cNvGraphicFramePr>
              <a:graphicFrameLocks noChangeAspect="1"/>
            </p:cNvGraphicFramePr>
            <p:nvPr/>
          </p:nvGraphicFramePr>
          <p:xfrm>
            <a:off x="3779" y="2364"/>
            <a:ext cx="1979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6" name="Image" r:id="rId3" imgW="2011173" imgH="810427" progId="">
                    <p:embed/>
                  </p:oleObj>
                </mc:Choice>
                <mc:Fallback>
                  <p:oleObj name="Image" r:id="rId3" imgW="2011173" imgH="810427" progId="">
                    <p:embed/>
                    <p:pic>
                      <p:nvPicPr>
                        <p:cNvPr id="0" name="Picture 2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9" y="2364"/>
                          <a:ext cx="1979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0" y="3756025"/>
            <a:ext cx="5346700" cy="1262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2419350"/>
            <a:ext cx="7199312" cy="15144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03675"/>
            <a:ext cx="4679950" cy="1512888"/>
          </a:xfrm>
        </p:spPr>
        <p:txBody>
          <a:bodyPr/>
          <a:lstStyle>
            <a:lvl1pPr marL="179388" indent="0">
              <a:buFontTx/>
              <a:buNone/>
              <a:defRPr sz="18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pic>
        <p:nvPicPr>
          <p:cNvPr id="5160" name="Picture 40" descr="logo_gr_psep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6450" y="258763"/>
            <a:ext cx="266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Grafik 13" descr="emotio_economics.jpg"/>
          <p:cNvPicPr>
            <a:picLocks noChangeAspect="1"/>
          </p:cNvPicPr>
          <p:nvPr userDrawn="1"/>
        </p:nvPicPr>
        <p:blipFill>
          <a:blip r:embed="rId6" cstate="print"/>
          <a:srcRect r="2153" b="-399"/>
          <a:stretch>
            <a:fillRect/>
          </a:stretch>
        </p:blipFill>
        <p:spPr>
          <a:xfrm>
            <a:off x="5462612" y="3717032"/>
            <a:ext cx="3681388" cy="1368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038615-B1D6-4E2F-B515-E745FE52560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7467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7467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7B4673-8B8A-4C90-B4C2-268F159F6C2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686800" y="6473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E671EB-E408-4C02-ABB6-7B60DF24865D}" type="slidenum">
              <a:rPr lang="de-DE" smtClean="0"/>
              <a:pPr/>
              <a:t>‹Nr.›</a:t>
            </a:fld>
            <a:r>
              <a:rPr lang="de-DE" dirty="0"/>
              <a:t>/21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8D14BF-3644-43CA-ACAA-FB6CA65B446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1971675"/>
            <a:ext cx="40386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6288" y="1971675"/>
            <a:ext cx="40386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686800" y="6473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1289EEC-A1F1-4F01-A77B-C477789B863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CEFFD1-2A3B-4FB5-A348-055212E4386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686800" y="6473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A0649D-A47E-4C2C-B4CC-F08C0BDDEDE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7DAD1A-53D8-431E-BC80-D1BE2C87BD2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98186B-E730-4DA9-AAFC-DB0E7071B89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8D112E-34CC-4516-9A35-19E12320F5C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71675"/>
            <a:ext cx="8229600" cy="404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0425" y="62357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416" y="652938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2"/>
                </a:solidFill>
              </a:defRPr>
            </a:lvl1pPr>
          </a:lstStyle>
          <a:p>
            <a:fld id="{9BE302A5-B598-44A8-BF03-DE02C12783A1}" type="slidenum">
              <a:rPr lang="de-DE" smtClean="0"/>
              <a:pPr/>
              <a:t>‹Nr.›</a:t>
            </a:fld>
            <a:r>
              <a:rPr lang="de-DE" dirty="0"/>
              <a:t>/21</a:t>
            </a:r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-3175" y="2438400"/>
            <a:ext cx="9144000" cy="4419600"/>
            <a:chOff x="-2" y="1536"/>
            <a:chExt cx="5760" cy="2784"/>
          </a:xfrm>
        </p:grpSpPr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-2" y="1536"/>
              <a:ext cx="156" cy="817"/>
            </a:xfrm>
            <a:prstGeom prst="rect">
              <a:avLst/>
            </a:prstGeom>
            <a:solidFill>
              <a:srgbClr val="174A0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9" name="Line 13"/>
            <p:cNvSpPr>
              <a:spLocks noChangeShapeType="1"/>
            </p:cNvSpPr>
            <p:nvPr userDrawn="1"/>
          </p:nvSpPr>
          <p:spPr bwMode="auto">
            <a:xfrm>
              <a:off x="-2" y="3953"/>
              <a:ext cx="5760" cy="0"/>
            </a:xfrm>
            <a:prstGeom prst="line">
              <a:avLst/>
            </a:prstGeom>
            <a:noFill/>
            <a:ln w="6350">
              <a:solidFill>
                <a:srgbClr val="E4E5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auto">
            <a:xfrm>
              <a:off x="-2" y="3176"/>
              <a:ext cx="156" cy="778"/>
            </a:xfrm>
            <a:prstGeom prst="rect">
              <a:avLst/>
            </a:prstGeom>
            <a:solidFill>
              <a:srgbClr val="174A0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auto">
            <a:xfrm>
              <a:off x="-2" y="3952"/>
              <a:ext cx="156" cy="368"/>
            </a:xfrm>
            <a:prstGeom prst="rect">
              <a:avLst/>
            </a:prstGeom>
            <a:solidFill>
              <a:srgbClr val="E4E5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auto">
            <a:xfrm>
              <a:off x="-2" y="2354"/>
              <a:ext cx="156" cy="821"/>
            </a:xfrm>
            <a:prstGeom prst="rect">
              <a:avLst/>
            </a:prstGeom>
            <a:solidFill>
              <a:srgbClr val="25771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4118" name="Picture 22" descr="logo_kl_psep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94150" y="6354763"/>
            <a:ext cx="11303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9pPr>
    </p:titleStyle>
    <p:bodyStyle>
      <a:lvl1pPr marL="342900" indent="-16033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808038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216025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accent2"/>
          </a:solidFill>
          <a:latin typeface="+mn-lt"/>
        </a:defRPr>
      </a:lvl3pPr>
      <a:lvl4pPr marL="1624013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eck@wiwi.uni-marburg.d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3467" y="2286000"/>
            <a:ext cx="7199312" cy="1514475"/>
          </a:xfrm>
        </p:spPr>
        <p:txBody>
          <a:bodyPr/>
          <a:lstStyle/>
          <a:p>
            <a:r>
              <a:rPr lang="en-GB" b="1" dirty="0"/>
              <a:t>MSc Economics and Institutions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3798978"/>
            <a:ext cx="5400600" cy="2438334"/>
          </a:xfrm>
        </p:spPr>
        <p:txBody>
          <a:bodyPr/>
          <a:lstStyle/>
          <a:p>
            <a:r>
              <a:rPr lang="en-GB" sz="2400" b="1" dirty="0" smtClean="0"/>
              <a:t>New program regulations information session</a:t>
            </a:r>
          </a:p>
          <a:p>
            <a:endParaRPr lang="en-GB" sz="2400" b="1" dirty="0"/>
          </a:p>
          <a:p>
            <a:r>
              <a:rPr lang="en-GB" sz="2200" dirty="0"/>
              <a:t>Time: </a:t>
            </a:r>
            <a:r>
              <a:rPr lang="en-GB" sz="2200" dirty="0" smtClean="0"/>
              <a:t>February 1</a:t>
            </a:r>
            <a:r>
              <a:rPr lang="en-GB" sz="2200" baseline="30000" dirty="0" smtClean="0"/>
              <a:t>st</a:t>
            </a:r>
            <a:r>
              <a:rPr lang="en-GB" sz="2200" dirty="0" smtClean="0"/>
              <a:t> , 2018 </a:t>
            </a:r>
            <a:endParaRPr lang="en-GB" sz="2200" dirty="0"/>
          </a:p>
          <a:p>
            <a:r>
              <a:rPr lang="en-GB" sz="2200" dirty="0" smtClean="0"/>
              <a:t>17:00 </a:t>
            </a:r>
            <a:r>
              <a:rPr lang="en-GB" sz="2200" dirty="0"/>
              <a:t>– </a:t>
            </a:r>
            <a:r>
              <a:rPr lang="en-GB" sz="2200" dirty="0" smtClean="0"/>
              <a:t>17:45</a:t>
            </a:r>
            <a:endParaRPr lang="en-GB" sz="2200" dirty="0"/>
          </a:p>
          <a:p>
            <a:r>
              <a:rPr lang="en-GB" sz="2200" dirty="0"/>
              <a:t>Location: </a:t>
            </a:r>
            <a:r>
              <a:rPr lang="en-GB" sz="2200" dirty="0" err="1" smtClean="0"/>
              <a:t>Altes</a:t>
            </a:r>
            <a:r>
              <a:rPr lang="en-GB" sz="2200" dirty="0" smtClean="0"/>
              <a:t> </a:t>
            </a:r>
            <a:r>
              <a:rPr lang="en-GB" sz="2200" dirty="0" err="1" smtClean="0"/>
              <a:t>Amstgericht</a:t>
            </a:r>
            <a:r>
              <a:rPr lang="en-GB" sz="2200" dirty="0" smtClean="0"/>
              <a:t> (AA)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Current Program </a:t>
            </a:r>
            <a:r>
              <a:rPr lang="en-GB" b="1" dirty="0"/>
              <a:t>Overview</a:t>
            </a:r>
            <a:endParaRPr lang="de-DE" b="1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04062"/>
              </p:ext>
            </p:extLst>
          </p:nvPr>
        </p:nvGraphicFramePr>
        <p:xfrm>
          <a:off x="457200" y="1143000"/>
          <a:ext cx="8064896" cy="5041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Area: Research Methods (12 Credit Points) 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Theoretical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Empirical Economics (6 CP)</a:t>
                      </a:r>
                      <a:endParaRPr lang="de-DE" sz="1200" b="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68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Area: Institutional Economics (36 Credit Points) </a:t>
                      </a:r>
                      <a:b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 modules out of 6 + seminar) 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54">
                <a:tc gridSpan="2">
                  <a:txBody>
                    <a:bodyPr/>
                    <a:lstStyle/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Theoretical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International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Law and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Applied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Public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Cooperative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Seminar on Institutional Economics (mandatory) (6 CP)</a:t>
                      </a:r>
                      <a:endParaRPr lang="de-DE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28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Area: </a:t>
                      </a:r>
                      <a:r>
                        <a:rPr lang="de-DE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conomics </a:t>
                      </a:r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Spezialisation ( </a:t>
                      </a:r>
                      <a:r>
                        <a:rPr lang="de-DE" sz="12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Points)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(one out of two areas)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Policy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Money, Accounting, and Finance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 Economic Policy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International Economic Policy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Macroeconomic Policy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Seminar on Economic Policy (</a:t>
                      </a:r>
                      <a:r>
                        <a:rPr lang="en-GB" sz="1200" dirty="0" smtClean="0">
                          <a:latin typeface="+mn-lt"/>
                        </a:rPr>
                        <a:t>mandatory) (6</a:t>
                      </a:r>
                      <a:r>
                        <a:rPr lang="en-GB" sz="1200" baseline="0" dirty="0" smtClean="0">
                          <a:latin typeface="+mn-lt"/>
                        </a:rPr>
                        <a:t> </a:t>
                      </a:r>
                      <a:r>
                        <a:rPr lang="en-GB" sz="1200" baseline="0" dirty="0">
                          <a:latin typeface="+mn-lt"/>
                        </a:rPr>
                        <a:t>CP)</a:t>
                      </a:r>
                      <a:endParaRPr lang="de-DE" sz="1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Monetary Economics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Finance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 Accounting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 Seminar on Money, Accounting,</a:t>
                      </a:r>
                      <a:r>
                        <a:rPr lang="en-GB" sz="1200" baseline="0" dirty="0">
                          <a:latin typeface="+mn-lt"/>
                        </a:rPr>
                        <a:t> and Finance </a:t>
                      </a:r>
                      <a:r>
                        <a:rPr lang="en-GB" sz="1200" dirty="0" smtClean="0">
                          <a:latin typeface="+mn-lt"/>
                        </a:rPr>
                        <a:t>(mandatory) (6CP)</a:t>
                      </a:r>
                      <a:endParaRPr lang="de-DE" sz="1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0304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Area: Electives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(18 </a:t>
                      </a:r>
                      <a:r>
                        <a:rPr lang="de-DE" sz="1200" b="1" baseline="0" dirty="0" err="1">
                          <a:solidFill>
                            <a:schemeClr val="bg1"/>
                          </a:solidFill>
                        </a:rPr>
                        <a:t>Credit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Points)</a:t>
                      </a:r>
                      <a:endParaRPr lang="de-DE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3034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Module: Key Qualifications (6 </a:t>
                      </a:r>
                      <a:r>
                        <a:rPr lang="de-DE" sz="12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Points)</a:t>
                      </a: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277E1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3030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Module: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Master Thesis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(30 </a:t>
                      </a:r>
                      <a:r>
                        <a:rPr lang="de-DE" sz="1200" b="1" baseline="0" dirty="0" err="1">
                          <a:solidFill>
                            <a:schemeClr val="bg1"/>
                          </a:solidFill>
                        </a:rPr>
                        <a:t>Credit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Points)</a:t>
                      </a:r>
                      <a:endParaRPr lang="de-DE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A0649D-A47E-4C2C-B4CC-F08C0BDDEDEF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3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" y="0"/>
            <a:ext cx="8229600" cy="836712"/>
          </a:xfrm>
        </p:spPr>
        <p:txBody>
          <a:bodyPr/>
          <a:lstStyle/>
          <a:p>
            <a:r>
              <a:rPr lang="en-US" b="1" dirty="0" smtClean="0"/>
              <a:t>New </a:t>
            </a:r>
            <a:r>
              <a:rPr lang="ro-RO" b="1" dirty="0" smtClean="0"/>
              <a:t>Program </a:t>
            </a:r>
            <a:r>
              <a:rPr lang="ro-RO" b="1" dirty="0"/>
              <a:t>Overview starting Summer </a:t>
            </a:r>
            <a:r>
              <a:rPr lang="ro-RO" b="1" dirty="0" smtClean="0"/>
              <a:t>2018</a:t>
            </a:r>
            <a:r>
              <a:rPr lang="en-US" b="1" dirty="0" smtClean="0"/>
              <a:t> </a:t>
            </a:r>
            <a:endParaRPr lang="ro-RO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A0649D-A47E-4C2C-B4CC-F08C0BDDEDEF}" type="slidenum">
              <a:rPr lang="de-DE" smtClean="0"/>
              <a:pPr/>
              <a:t>3</a:t>
            </a:fld>
            <a:endParaRPr lang="de-DE"/>
          </a:p>
        </p:txBody>
      </p:sp>
      <p:graphicFrame>
        <p:nvGraphicFramePr>
          <p:cNvPr id="4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23587"/>
              </p:ext>
            </p:extLst>
          </p:nvPr>
        </p:nvGraphicFramePr>
        <p:xfrm>
          <a:off x="385192" y="853440"/>
          <a:ext cx="843528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0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682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376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Area: Research Methods (12 Credit Points) 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9608">
                <a:tc gridSpan="2">
                  <a:txBody>
                    <a:bodyPr/>
                    <a:lstStyle/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Theoretical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Empirical Economics (6 CP)</a:t>
                      </a:r>
                      <a:endParaRPr lang="de-DE" sz="1200" b="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376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Area: Institutional Economics (36 Credit Points) 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modules out of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eminar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46353">
                <a:tc gridSpan="2">
                  <a:txBody>
                    <a:bodyPr/>
                    <a:lstStyle/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Theoretical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International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Law and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Applied Institutional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Public Economics (6 CP)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Economics of Political Institutions (6 CP) NEW</a:t>
                      </a: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Behavioral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and Experimental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</a:rPr>
                        <a:t>Economics (6 CP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) NEW</a:t>
                      </a: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Development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Economics (6 CP) NEW</a:t>
                      </a: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Non Market Institutions (6 CP) NEW</a:t>
                      </a:r>
                      <a:endParaRPr lang="de-DE" sz="12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22860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11430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Seminar on Institutional Economics (mandatory) (6 CP)</a:t>
                      </a:r>
                      <a:endParaRPr lang="de-DE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376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Area: </a:t>
                      </a:r>
                      <a:r>
                        <a:rPr lang="de-DE" sz="1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conomics Specialisation </a:t>
                      </a:r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 </a:t>
                      </a:r>
                      <a:r>
                        <a:rPr lang="de-D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Credit Points) 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(one out of two areas)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9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</a:t>
                      </a:r>
                      <a:r>
                        <a:rPr lang="en-GB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Policy (3 Modules out of</a:t>
                      </a:r>
                      <a:r>
                        <a:rPr lang="en-GB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+ Seminar) </a:t>
                      </a:r>
                      <a:br>
                        <a:rPr lang="en-GB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endParaRPr lang="de-DE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Money, Accounting, and </a:t>
                      </a:r>
                      <a:r>
                        <a:rPr lang="en-GB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 (3 Modules </a:t>
                      </a:r>
                      <a:r>
                        <a:rPr lang="en-GB" sz="12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Seminar) </a:t>
                      </a:r>
                      <a:r>
                        <a:rPr lang="en-GB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endParaRPr lang="de-DE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73457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 Economic Policy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International Economic Policy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 smtClean="0">
                          <a:latin typeface="+mn-lt"/>
                        </a:rPr>
                        <a:t>Political Economics (6</a:t>
                      </a:r>
                      <a:r>
                        <a:rPr lang="en-GB" sz="1200" baseline="0" dirty="0" smtClean="0">
                          <a:latin typeface="+mn-lt"/>
                        </a:rPr>
                        <a:t> </a:t>
                      </a:r>
                      <a:r>
                        <a:rPr lang="en-GB" sz="1200" baseline="0" dirty="0">
                          <a:latin typeface="+mn-lt"/>
                        </a:rPr>
                        <a:t>CP</a:t>
                      </a:r>
                      <a:r>
                        <a:rPr lang="en-GB" sz="1200" baseline="0" dirty="0" smtClean="0">
                          <a:latin typeface="+mn-lt"/>
                        </a:rPr>
                        <a:t>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baseline="0" dirty="0" smtClean="0">
                          <a:latin typeface="+mn-lt"/>
                        </a:rPr>
                        <a:t>Macroeconomics and Finance (6 CP)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baseline="0" dirty="0" smtClean="0">
                          <a:latin typeface="+mn-lt"/>
                        </a:rPr>
                        <a:t>Monetary Economics (6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Seminar on Economic Policy (mandatory) 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de-DE" sz="1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 smtClean="0">
                          <a:latin typeface="+mn-lt"/>
                        </a:rPr>
                        <a:t>Macroeconomics and Finance </a:t>
                      </a:r>
                      <a:r>
                        <a:rPr lang="en-GB" sz="1200" dirty="0">
                          <a:latin typeface="+mn-lt"/>
                        </a:rPr>
                        <a:t>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marL="0" indent="0"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 smtClean="0">
                          <a:latin typeface="+mn-lt"/>
                        </a:rPr>
                        <a:t>Monetary</a:t>
                      </a:r>
                      <a:r>
                        <a:rPr lang="en-GB" sz="1200" baseline="0" dirty="0" smtClean="0">
                          <a:latin typeface="+mn-lt"/>
                        </a:rPr>
                        <a:t> Economics</a:t>
                      </a:r>
                      <a:r>
                        <a:rPr lang="en-GB" sz="1200" dirty="0" smtClean="0">
                          <a:latin typeface="+mn-lt"/>
                        </a:rPr>
                        <a:t> </a:t>
                      </a:r>
                      <a:r>
                        <a:rPr lang="en-GB" sz="1200" dirty="0">
                          <a:latin typeface="+mn-lt"/>
                        </a:rPr>
                        <a:t>(6</a:t>
                      </a:r>
                      <a:r>
                        <a:rPr lang="en-GB" sz="1200" baseline="0" dirty="0">
                          <a:latin typeface="+mn-lt"/>
                        </a:rPr>
                        <a:t> CP)</a:t>
                      </a:r>
                      <a:endParaRPr lang="en-GB" sz="1200" dirty="0">
                        <a:latin typeface="+mn-lt"/>
                      </a:endParaRPr>
                    </a:p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 </a:t>
                      </a:r>
                      <a:r>
                        <a:rPr lang="en-GB" sz="1200" dirty="0" smtClean="0">
                          <a:latin typeface="+mn-lt"/>
                        </a:rPr>
                        <a:t>Import Modules from BWL (6</a:t>
                      </a:r>
                      <a:r>
                        <a:rPr lang="en-GB" sz="1200" baseline="0" dirty="0" smtClean="0">
                          <a:latin typeface="+mn-lt"/>
                        </a:rPr>
                        <a:t> </a:t>
                      </a:r>
                      <a:r>
                        <a:rPr lang="en-GB" sz="1200" baseline="0" dirty="0">
                          <a:latin typeface="+mn-lt"/>
                        </a:rPr>
                        <a:t>CP</a:t>
                      </a:r>
                      <a:r>
                        <a:rPr lang="en-GB" sz="1200" baseline="0" dirty="0" smtClean="0">
                          <a:latin typeface="+mn-lt"/>
                        </a:rPr>
                        <a:t>)</a:t>
                      </a:r>
                    </a:p>
                    <a:p>
                      <a:pPr algn="ctr">
                        <a:buFont typeface="Arial" pitchFamily="34" charset="0"/>
                        <a:buNone/>
                        <a:defRPr/>
                      </a:pPr>
                      <a:endParaRPr lang="en-GB" sz="1200" dirty="0" smtClean="0">
                        <a:latin typeface="+mn-lt"/>
                      </a:endParaRPr>
                    </a:p>
                    <a:p>
                      <a:pPr algn="ctr">
                        <a:buFont typeface="Arial" pitchFamily="34" charset="0"/>
                        <a:buNone/>
                        <a:defRPr/>
                      </a:pPr>
                      <a:r>
                        <a:rPr lang="en-GB" sz="1200" dirty="0" smtClean="0">
                          <a:latin typeface="+mn-lt"/>
                        </a:rPr>
                        <a:t>Seminar </a:t>
                      </a:r>
                      <a:r>
                        <a:rPr lang="en-GB" sz="1200" dirty="0">
                          <a:latin typeface="+mn-lt"/>
                        </a:rPr>
                        <a:t>on Money, Accounting,</a:t>
                      </a:r>
                      <a:r>
                        <a:rPr lang="en-GB" sz="1200" baseline="0" dirty="0">
                          <a:latin typeface="+mn-lt"/>
                        </a:rPr>
                        <a:t> and Finance </a:t>
                      </a:r>
                      <a:r>
                        <a:rPr lang="en-GB" sz="1200" dirty="0">
                          <a:latin typeface="+mn-lt"/>
                        </a:rPr>
                        <a:t>(</a:t>
                      </a:r>
                      <a:r>
                        <a:rPr lang="en-GB" sz="1200" dirty="0" smtClean="0">
                          <a:latin typeface="+mn-lt"/>
                        </a:rPr>
                        <a:t>mandatory)</a:t>
                      </a:r>
                      <a:br>
                        <a:rPr lang="en-GB" sz="1200" dirty="0" smtClean="0">
                          <a:latin typeface="+mn-lt"/>
                        </a:rPr>
                      </a:br>
                      <a:r>
                        <a:rPr lang="en-GB" sz="1200" dirty="0" smtClean="0">
                          <a:latin typeface="+mn-lt"/>
                        </a:rPr>
                        <a:t>(6 CP)</a:t>
                      </a:r>
                      <a:endParaRPr lang="de-DE" sz="1200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765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Area: Electives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(18 </a:t>
                      </a:r>
                      <a:r>
                        <a:rPr lang="de-DE" sz="1200" b="1" baseline="0" dirty="0" err="1">
                          <a:solidFill>
                            <a:schemeClr val="bg1"/>
                          </a:solidFill>
                        </a:rPr>
                        <a:t>Credit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Points)</a:t>
                      </a:r>
                      <a:endParaRPr lang="de-DE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3765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Module: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sz="1200" b="1" dirty="0">
                          <a:solidFill>
                            <a:schemeClr val="bg1"/>
                          </a:solidFill>
                        </a:rPr>
                        <a:t>Master Thesis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(30 </a:t>
                      </a:r>
                      <a:r>
                        <a:rPr lang="de-DE" sz="1200" b="1" baseline="0" dirty="0" err="1">
                          <a:solidFill>
                            <a:schemeClr val="bg1"/>
                          </a:solidFill>
                        </a:rPr>
                        <a:t>Credit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</a:rPr>
                        <a:t> Points)</a:t>
                      </a:r>
                      <a:endParaRPr lang="de-DE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2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3807"/>
            <a:ext cx="8686800" cy="1143000"/>
          </a:xfrm>
        </p:spPr>
        <p:txBody>
          <a:bodyPr/>
          <a:lstStyle/>
          <a:p>
            <a:r>
              <a:rPr lang="en-GB" dirty="0" smtClean="0"/>
              <a:t>Same structure for Research Methods</a:t>
            </a:r>
            <a:endParaRPr lang="en-GB" dirty="0"/>
          </a:p>
        </p:txBody>
      </p:sp>
      <p:graphicFrame>
        <p:nvGraphicFramePr>
          <p:cNvPr id="5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11979"/>
              </p:ext>
            </p:extLst>
          </p:nvPr>
        </p:nvGraphicFramePr>
        <p:xfrm>
          <a:off x="533400" y="1752600"/>
          <a:ext cx="8066856" cy="22725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80668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15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Research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Methods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(12 CP)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solidFill>
                      <a:srgbClr val="277E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2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endParaRPr kumimoji="0" lang="en-US" sz="12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Theoretical 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Economics: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Math &amp; Micro (Microeconomics)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WS/SS]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</a:pPr>
                      <a:endParaRPr kumimoji="0" lang="en-US" sz="120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Empirical Economics: 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Empirical </a:t>
                      </a: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Macroeconomics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[WS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Empirical Institutional Economics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[SS]</a:t>
                      </a: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671EB-E408-4C02-ABB6-7B60DF24865D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dirty="0" smtClean="0"/>
              <a:t>New Institutional </a:t>
            </a:r>
            <a:r>
              <a:rPr lang="en-GB" dirty="0"/>
              <a:t>Economics </a:t>
            </a:r>
            <a:r>
              <a:rPr lang="en-GB" dirty="0" smtClean="0"/>
              <a:t>Modules (from Summer Semester 2018)</a:t>
            </a:r>
            <a:endParaRPr lang="en-GB" dirty="0"/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467544" y="1143000"/>
            <a:ext cx="8064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Choice of </a:t>
            </a:r>
            <a:r>
              <a:rPr lang="en-US" b="1" dirty="0">
                <a:latin typeface="+mn-lt"/>
              </a:rPr>
              <a:t>5</a:t>
            </a:r>
            <a:r>
              <a:rPr lang="en-US" dirty="0">
                <a:latin typeface="+mn-lt"/>
              </a:rPr>
              <a:t> out of </a:t>
            </a:r>
            <a:r>
              <a:rPr lang="en-US" b="1" dirty="0" smtClean="0">
                <a:latin typeface="+mn-lt"/>
              </a:rPr>
              <a:t>9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modules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plus</a:t>
            </a:r>
            <a:r>
              <a:rPr lang="en-US" dirty="0" smtClean="0">
                <a:latin typeface="+mn-lt"/>
              </a:rPr>
              <a:t> </a:t>
            </a:r>
            <a:r>
              <a:rPr lang="en-US" dirty="0"/>
              <a:t>Seminar module (mandatory, 6 CP)</a:t>
            </a:r>
            <a:r>
              <a:rPr lang="en-US" dirty="0">
                <a:latin typeface="+mn-lt"/>
              </a:rPr>
              <a:t>:</a:t>
            </a:r>
            <a:endParaRPr lang="de-DE" dirty="0"/>
          </a:p>
        </p:txBody>
      </p:sp>
      <p:graphicFrame>
        <p:nvGraphicFramePr>
          <p:cNvPr id="7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20276"/>
              </p:ext>
            </p:extLst>
          </p:nvPr>
        </p:nvGraphicFramePr>
        <p:xfrm>
          <a:off x="381000" y="1676400"/>
          <a:ext cx="8534400" cy="443485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3868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475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961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Institutional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Economics (36 CP)</a:t>
                      </a:r>
                    </a:p>
                  </a:txBody>
                  <a:tcPr marT="45723" marB="45723" horzOverflow="overflow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90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 Theoretical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Institutional Economics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: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Theoretical Institutional Economics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Behavioral</a:t>
                      </a: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Economics [WS] </a:t>
                      </a:r>
                      <a:endParaRPr kumimoji="0" lang="en-GB" sz="1200" i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Economics of Civil and Criminal Law [SS]</a:t>
                      </a:r>
                      <a:endParaRPr kumimoji="0" lang="en-GB" sz="1200" i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GB" sz="500" b="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 Applied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Institutional Economics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Innovation Economics  [WS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  <a:endParaRPr kumimoji="0" lang="en-GB" sz="1200" i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lang="en-US" sz="1200" i="1" kern="1200" dirty="0"/>
                        <a:t>Empirical Economic Research on Gender </a:t>
                      </a:r>
                      <a:r>
                        <a:rPr lang="en-SG" sz="1200" i="1" kern="1200" dirty="0"/>
                        <a:t>[WS]</a:t>
                      </a:r>
                      <a:endParaRPr lang="en-GB" sz="1200" i="1" kern="1200" dirty="0"/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Empirical Institutional Economics [SS]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US" sz="5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Behavioral and Experimental Economics </a:t>
                      </a:r>
                      <a:endParaRPr kumimoji="0" lang="en-US" sz="1200" b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Experimental Economics [SS -2018]</a:t>
                      </a:r>
                      <a:endParaRPr kumimoji="0" lang="en-GB" sz="1200" i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Behavioral</a:t>
                      </a: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Economics [WS]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Behavioral Development Economics [SS]</a:t>
                      </a:r>
                      <a:endParaRPr kumimoji="0" lang="en-GB" sz="1200" i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lang="en-US" sz="500" dirty="0"/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 Development Economics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Behavioral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Development Economics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Development Economics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Emp. Development Econ. (with ref. ME) (Middle East Econ) [WS]</a:t>
                      </a:r>
                      <a:endParaRPr lang="en-US" sz="1200" i="1" dirty="0" smtClean="0"/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lang="en-US" sz="1200" dirty="0" smtClean="0"/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n-US" sz="1200" b="1" dirty="0" smtClean="0"/>
                        <a:t>Seminar </a:t>
                      </a:r>
                      <a:r>
                        <a:rPr lang="en-US" sz="1200" b="1" dirty="0"/>
                        <a:t>on Institutional Economics </a:t>
                      </a:r>
                      <a:r>
                        <a:rPr lang="en-US" sz="1200" dirty="0"/>
                        <a:t>(mandatory): </a:t>
                      </a:r>
                      <a:br>
                        <a:rPr lang="en-US" sz="1200" dirty="0"/>
                      </a:br>
                      <a:r>
                        <a:rPr lang="en-US" sz="1200" dirty="0" err="1"/>
                        <a:t>tba</a:t>
                      </a:r>
                      <a:r>
                        <a:rPr lang="en-US" sz="1200" dirty="0"/>
                        <a:t> [every semester] (Cho, </a:t>
                      </a:r>
                      <a:r>
                        <a:rPr lang="en-US" sz="1200" dirty="0" err="1"/>
                        <a:t>F</a:t>
                      </a:r>
                      <a:r>
                        <a:rPr lang="en-US" sz="1200" baseline="0" dirty="0" err="1"/>
                        <a:t>arzanegan</a:t>
                      </a:r>
                      <a:r>
                        <a:rPr lang="en-US" sz="1200" baseline="0" dirty="0"/>
                        <a:t>, </a:t>
                      </a:r>
                      <a:r>
                        <a:rPr lang="en-US" sz="1200" baseline="0" dirty="0" err="1"/>
                        <a:t>Friehe</a:t>
                      </a:r>
                      <a:r>
                        <a:rPr lang="en-US" sz="1200" baseline="0" dirty="0"/>
                        <a:t>, Kerber, Kirk, </a:t>
                      </a:r>
                      <a:r>
                        <a:rPr lang="en-US" sz="1200" baseline="0" dirty="0" err="1"/>
                        <a:t>Brilon</a:t>
                      </a:r>
                      <a:r>
                        <a:rPr lang="en-US" sz="1200" dirty="0"/>
                        <a:t>, Schulte, </a:t>
                      </a:r>
                      <a:r>
                        <a:rPr lang="en-US" sz="1200" dirty="0" err="1"/>
                        <a:t>Vollan</a:t>
                      </a:r>
                      <a:r>
                        <a:rPr lang="en-US" sz="1200" dirty="0" smtClean="0"/>
                        <a:t>)</a:t>
                      </a:r>
                      <a:endParaRPr kumimoji="0" lang="en-US" sz="120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 International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Institutional Economics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  <a:endParaRPr kumimoji="0" lang="en-GB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Development Economics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European Competition and Regulatory Policy [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SS]</a:t>
                      </a:r>
                      <a:endParaRPr kumimoji="0" lang="en-GB" sz="1200" i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endParaRPr kumimoji="0" lang="en-GB" sz="5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6. Public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Economics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Public </a:t>
                      </a: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Economics [WS]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endParaRPr kumimoji="0" lang="en-US" sz="50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7. Law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and Economics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de-DE" sz="1200" i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Principles</a:t>
                      </a:r>
                      <a:r>
                        <a:rPr kumimoji="0" lang="de-DE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de-DE" sz="1200" i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of</a:t>
                      </a:r>
                      <a:r>
                        <a:rPr kumimoji="0" lang="de-DE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Law </a:t>
                      </a:r>
                      <a:r>
                        <a:rPr kumimoji="0" lang="de-DE" sz="1200" i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and</a:t>
                      </a:r>
                      <a:r>
                        <a:rPr kumimoji="0" lang="de-DE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Economics [WS]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Economics </a:t>
                      </a: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of Civil and Criminal Law [SS</a:t>
                      </a: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endParaRPr kumimoji="0" lang="en-US" sz="500" b="1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8. Economics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Political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Institutions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GB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Pol. Econ. of Corruption &amp; Shadow Econ. (Middle East Econ)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Political Economy of Islam (Middle East Econ) [SS]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endParaRPr kumimoji="0" lang="en-GB" sz="5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9. </a:t>
                      </a: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Non-Market Institutions</a:t>
                      </a:r>
                      <a:endParaRPr kumimoji="0" lang="en-US" sz="12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Institutional Economics (</a:t>
                      </a:r>
                      <a:r>
                        <a:rPr kumimoji="0" lang="en-GB" sz="12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Instökon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 [SS]</a:t>
                      </a:r>
                      <a:endParaRPr kumimoji="0" lang="en-US" sz="1200" i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Labor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Laws and Families (</a:t>
                      </a:r>
                      <a:r>
                        <a:rPr kumimoji="0" lang="en-GB" sz="12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Mikro</a:t>
                      </a: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 [WS]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de-DE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Principles of Law and Economics [WS]</a:t>
                      </a:r>
                      <a:endParaRPr kumimoji="0" lang="en-GB" sz="1200" i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GB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671EB-E408-4C02-ABB6-7B60DF24865D}" type="slidenum">
              <a:rPr lang="de-DE" smtClean="0"/>
              <a:pPr/>
              <a:t>5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1143000"/>
          </a:xfrm>
        </p:spPr>
        <p:txBody>
          <a:bodyPr/>
          <a:lstStyle/>
          <a:p>
            <a:r>
              <a:rPr lang="en-GB" dirty="0" smtClean="0"/>
              <a:t>New structure of Specialisations Modules (from Summer 2018)</a:t>
            </a:r>
            <a:endParaRPr lang="en-GB" dirty="0"/>
          </a:p>
        </p:txBody>
      </p:sp>
      <p:graphicFrame>
        <p:nvGraphicFramePr>
          <p:cNvPr id="5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22198"/>
              </p:ext>
            </p:extLst>
          </p:nvPr>
        </p:nvGraphicFramePr>
        <p:xfrm>
          <a:off x="323850" y="1219200"/>
          <a:ext cx="8686800" cy="472441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9433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434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88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Economic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Policy (24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CP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 modules out of 5 + seminar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solidFill>
                      <a:srgbClr val="277E1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Money,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Accounting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, and Finance 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(24 </a:t>
                      </a: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CP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 modules out of 5 + seminar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solidFill>
                      <a:srgbClr val="277E1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0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Economic Policy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Innovation Economics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[WS]</a:t>
                      </a:r>
                      <a:endParaRPr kumimoji="0" lang="en-US" sz="120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Empirical 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Economic Research on Gender </a:t>
                      </a:r>
                      <a:r>
                        <a:rPr lang="en-SG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[WS</a:t>
                      </a:r>
                      <a:r>
                        <a:rPr lang="en-SG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Empirical Macroeconomics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[WS] 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lang="en-GB" sz="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Macroeconomics and Finance</a:t>
                      </a: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  <a:endParaRPr kumimoji="0" lang="en-US" sz="1200" b="1" u="none" strike="noStrike" cap="none" normalizeH="0" baseline="0" noProof="0" dirty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International </a:t>
                      </a: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Macro &amp; Finance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[SS]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endParaRPr kumimoji="0" lang="en-US" sz="50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International Economic Policy: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European Competition &amp; Regulatory Policy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[SS] </a:t>
                      </a:r>
                      <a:endParaRPr kumimoji="0" lang="en-US" sz="120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Economic </a:t>
                      </a:r>
                      <a:r>
                        <a:rPr kumimoji="0" lang="en-GB" sz="1200" i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Aspects of Political Institutions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[WS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Emp. Development Econ.  (Middle East Econ) [WS]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GB" sz="500" u="none" strike="noStrike" kern="1200" cap="none" normalizeH="0" baseline="0" noProof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Political Economics</a:t>
                      </a: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Economic Aspects of Political Institutions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[WS]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Pol. Econ. of Corruption &amp; Shadow Econ. (Middle East Econ) [SS]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US" sz="500" u="none" strike="noStrike" cap="none" normalizeH="0" baseline="0" noProof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Monetary Economics</a:t>
                      </a: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European Monetary Economics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[SS] </a:t>
                      </a:r>
                      <a:endParaRPr kumimoji="0" lang="en-US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endParaRPr kumimoji="0" lang="en-US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Seminar 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on Economic Policy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tba 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[every semester] </a:t>
                      </a:r>
                      <a:r>
                        <a:rPr lang="en-US" sz="1200" dirty="0">
                          <a:latin typeface="+mn-lt"/>
                        </a:rPr>
                        <a:t>(Cho, F</a:t>
                      </a:r>
                      <a:r>
                        <a:rPr lang="en-US" sz="1200" baseline="0" dirty="0">
                          <a:latin typeface="+mn-lt"/>
                        </a:rPr>
                        <a:t>arzanegan, </a:t>
                      </a:r>
                      <a:r>
                        <a:rPr lang="en-US" sz="1200" baseline="0" dirty="0" err="1">
                          <a:latin typeface="+mn-lt"/>
                        </a:rPr>
                        <a:t>Friehe</a:t>
                      </a:r>
                      <a:r>
                        <a:rPr lang="en-US" sz="1200" baseline="0" dirty="0">
                          <a:latin typeface="+mn-lt"/>
                        </a:rPr>
                        <a:t>, Kerber, Kirk, </a:t>
                      </a:r>
                      <a:r>
                        <a:rPr lang="en-US" sz="1200" dirty="0" err="1">
                          <a:latin typeface="+mn-lt"/>
                        </a:rPr>
                        <a:t>Brilon</a:t>
                      </a:r>
                      <a:r>
                        <a:rPr lang="en-US" sz="1200" dirty="0">
                          <a:latin typeface="+mn-lt"/>
                        </a:rPr>
                        <a:t>, Schulte, </a:t>
                      </a:r>
                      <a:r>
                        <a:rPr lang="en-US" sz="1200" dirty="0" err="1" smtClean="0">
                          <a:latin typeface="+mn-lt"/>
                        </a:rPr>
                        <a:t>Vollan</a:t>
                      </a:r>
                      <a:r>
                        <a:rPr lang="en-US" sz="1200" dirty="0" smtClean="0">
                          <a:latin typeface="+mn-lt"/>
                        </a:rPr>
                        <a:t>, </a:t>
                      </a:r>
                      <a:r>
                        <a:rPr lang="en-US" sz="1200" dirty="0" err="1" smtClean="0">
                          <a:latin typeface="+mn-lt"/>
                        </a:rPr>
                        <a:t>Hayo</a:t>
                      </a:r>
                      <a:r>
                        <a:rPr lang="en-US" sz="1200" dirty="0" smtClean="0">
                          <a:latin typeface="+mn-lt"/>
                        </a:rPr>
                        <a:t>)</a:t>
                      </a: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Macroeconomics and Finance</a:t>
                      </a: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kumimoji="0" lang="en-US" sz="120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International Macro &amp; Finance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[SS]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endParaRPr kumimoji="0" lang="en-US" sz="5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Monetary Economics: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GB" sz="12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European Monetary Economics 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[SS] </a:t>
                      </a:r>
                      <a:endParaRPr kumimoji="0" lang="en-US" sz="5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US" sz="12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Import modules from Business Administration</a:t>
                      </a: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US" sz="5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Advanced Management Accounting I (Rapp) [WS]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Advanced Management Accounting II (Rapp) [SS]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Advanced Management Accounting III (Rapp) [SS]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Advanced Management Accounting IV (Rapp)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Advanced Management Accounting V (Rapp)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Capital Market Theory / Asset Pricing Theory (</a:t>
                      </a:r>
                      <a:r>
                        <a:rPr kumimoji="0" lang="en-US" sz="1200" b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Nietert</a:t>
                      </a: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) [WS]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Selected Problems of Banking and Finance/Banking (</a:t>
                      </a:r>
                      <a:r>
                        <a:rPr kumimoji="0" lang="en-US" sz="1200" b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Nietert</a:t>
                      </a: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) [SS]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Behavioral Finance (</a:t>
                      </a:r>
                      <a:r>
                        <a:rPr kumimoji="0" lang="en-US" sz="1200" b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Stolper</a:t>
                      </a: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) [WS]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Quantitative Methods in Empirical Finance (</a:t>
                      </a:r>
                      <a:r>
                        <a:rPr kumimoji="0" lang="en-US" sz="1200" b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Stolper</a:t>
                      </a:r>
                      <a:r>
                        <a:rPr kumimoji="0" lang="en-US" sz="1200" b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) [WS]</a:t>
                      </a:r>
                      <a:endParaRPr kumimoji="0" lang="en-US" sz="12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endParaRPr kumimoji="0" lang="en-US" sz="1200" b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1C5B1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Seminar 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on MAF</a:t>
                      </a: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:</a:t>
                      </a: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1C5B11"/>
                          </a:solidFill>
                          <a:effectLst/>
                        </a:rPr>
                        <a:t>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Seminar by Prof.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Hayo</a:t>
                      </a:r>
                      <a:endParaRPr kumimoji="0" lang="en-US" sz="1200" u="none" strike="noStrike" cap="none" normalizeH="0" baseline="0" noProof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Seminar Empirical Finance (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Stolper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Seminar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Finanzierung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und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Banken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für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Fortgeschrittene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(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Nietert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Seminar Advanced Management Accounting (Rapp)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Seminar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Rechnungslegung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und </a:t>
                      </a:r>
                      <a:r>
                        <a:rPr kumimoji="0" lang="en-US" sz="12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Unternehmensbewertung</a:t>
                      </a:r>
                      <a:r>
                        <a:rPr kumimoji="0" lang="en-US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(M</a:t>
                      </a:r>
                      <a:r>
                        <a:rPr kumimoji="0" lang="de-DE" sz="1200" u="none" strike="noStrike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ölls)</a:t>
                      </a:r>
                      <a:endParaRPr kumimoji="0" lang="en-US" sz="120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671EB-E408-4C02-ABB6-7B60DF24865D}" type="slidenum">
              <a:rPr lang="de-DE" smtClean="0"/>
              <a:pPr/>
              <a:t>6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New </a:t>
            </a:r>
            <a:r>
              <a:rPr lang="de-DE" dirty="0" err="1" smtClean="0"/>
              <a:t>Regulations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examination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module</a:t>
            </a:r>
            <a:r>
              <a:rPr lang="de-DE" dirty="0" smtClean="0"/>
              <a:t> (+ </a:t>
            </a:r>
            <a:r>
              <a:rPr lang="de-DE" dirty="0" err="1" smtClean="0"/>
              <a:t>ungraded</a:t>
            </a:r>
            <a:r>
              <a:rPr lang="de-DE" dirty="0" smtClean="0"/>
              <a:t> </a:t>
            </a:r>
            <a:r>
              <a:rPr lang="de-DE" dirty="0" err="1" smtClean="0"/>
              <a:t>assignments</a:t>
            </a:r>
            <a:r>
              <a:rPr lang="de-DE" dirty="0" smtClean="0"/>
              <a:t>),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exception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seminar</a:t>
            </a:r>
            <a:r>
              <a:rPr lang="de-DE" dirty="0" smtClean="0"/>
              <a:t> </a:t>
            </a:r>
            <a:r>
              <a:rPr lang="de-DE" dirty="0" err="1" smtClean="0"/>
              <a:t>modules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a </a:t>
            </a:r>
            <a:r>
              <a:rPr lang="de-DE" dirty="0" err="1" smtClean="0"/>
              <a:t>doctor's</a:t>
            </a:r>
            <a:r>
              <a:rPr lang="de-DE" dirty="0" smtClean="0"/>
              <a:t> </a:t>
            </a:r>
            <a:r>
              <a:rPr lang="de-DE" dirty="0" err="1" smtClean="0"/>
              <a:t>note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health</a:t>
            </a:r>
            <a:r>
              <a:rPr lang="de-DE" dirty="0" smtClean="0"/>
              <a:t> </a:t>
            </a:r>
            <a:r>
              <a:rPr lang="de-DE" dirty="0" err="1" smtClean="0"/>
              <a:t>officer</a:t>
            </a:r>
            <a:r>
              <a:rPr lang="de-DE" dirty="0" smtClean="0"/>
              <a:t>, a simple </a:t>
            </a:r>
            <a:r>
              <a:rPr lang="de-DE" dirty="0" err="1" smtClean="0"/>
              <a:t>doctor's</a:t>
            </a:r>
            <a:r>
              <a:rPr lang="de-DE" dirty="0" smtClean="0"/>
              <a:t> </a:t>
            </a:r>
            <a:r>
              <a:rPr lang="de-DE" dirty="0" err="1" smtClean="0"/>
              <a:t>note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longer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deselect</a:t>
            </a:r>
            <a:r>
              <a:rPr lang="de-DE" dirty="0"/>
              <a:t> </a:t>
            </a:r>
            <a:r>
              <a:rPr lang="de-DE" dirty="0" smtClean="0"/>
              <a:t>a </a:t>
            </a:r>
            <a:r>
              <a:rPr lang="de-DE" dirty="0" err="1" smtClean="0"/>
              <a:t>module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passed</a:t>
            </a:r>
            <a:r>
              <a:rPr lang="de-DE" dirty="0" smtClean="0"/>
              <a:t>.</a:t>
            </a:r>
          </a:p>
          <a:p>
            <a:r>
              <a:rPr lang="de-DE" dirty="0" smtClean="0"/>
              <a:t>Modules </a:t>
            </a:r>
            <a:r>
              <a:rPr lang="de-DE" dirty="0" err="1" smtClean="0"/>
              <a:t>once</a:t>
            </a:r>
            <a:r>
              <a:rPr lang="de-DE" dirty="0" smtClean="0"/>
              <a:t> </a:t>
            </a:r>
            <a:r>
              <a:rPr lang="de-DE" dirty="0" err="1" smtClean="0"/>
              <a:t>selected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completed</a:t>
            </a:r>
            <a:r>
              <a:rPr lang="de-DE" dirty="0" smtClean="0"/>
              <a:t>.</a:t>
            </a:r>
          </a:p>
          <a:p>
            <a:r>
              <a:rPr lang="de-DE" dirty="0" smtClean="0"/>
              <a:t>Studies </a:t>
            </a:r>
            <a:r>
              <a:rPr lang="de-DE" dirty="0" err="1" smtClean="0"/>
              <a:t>according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"</a:t>
            </a:r>
            <a:r>
              <a:rPr lang="de-DE" dirty="0" err="1" smtClean="0"/>
              <a:t>old</a:t>
            </a:r>
            <a:r>
              <a:rPr lang="de-DE" dirty="0" smtClean="0"/>
              <a:t>" </a:t>
            </a:r>
            <a:r>
              <a:rPr lang="de-DE" dirty="0" err="1" smtClean="0"/>
              <a:t>regulations</a:t>
            </a:r>
            <a:r>
              <a:rPr lang="de-DE" dirty="0" smtClean="0"/>
              <a:t> (20112)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finished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winter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 2020/21.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671EB-E408-4C02-ABB6-7B60DF24865D}" type="slidenum">
              <a:rPr lang="de-DE" smtClean="0"/>
              <a:pPr/>
              <a:t>7</a:t>
            </a:fld>
            <a:r>
              <a:rPr lang="de-DE" smtClean="0"/>
              <a:t>/21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85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Please contact: </a:t>
            </a:r>
          </a:p>
          <a:p>
            <a:pPr>
              <a:buNone/>
            </a:pPr>
            <a:endParaRPr lang="en-US" dirty="0" smtClean="0"/>
          </a:p>
          <a:p>
            <a:pPr marL="342900" lvl="1" indent="-160338">
              <a:buFontTx/>
              <a:buChar char="•"/>
            </a:pPr>
            <a:r>
              <a:rPr lang="en-US" dirty="0" smtClean="0"/>
              <a:t>Menna Elkaffas / Tim </a:t>
            </a:r>
            <a:r>
              <a:rPr lang="en-US" dirty="0" err="1" smtClean="0"/>
              <a:t>Kleinsorge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Universit</a:t>
            </a:r>
            <a:r>
              <a:rPr lang="de-DE" dirty="0" err="1" smtClean="0"/>
              <a:t>ätstraße</a:t>
            </a:r>
            <a:r>
              <a:rPr lang="de-DE" dirty="0" smtClean="0"/>
              <a:t> 25, room 32, </a:t>
            </a:r>
            <a:r>
              <a:rPr lang="en-US" dirty="0" smtClean="0"/>
              <a:t>Tel.: 06421 28 25645</a:t>
            </a:r>
          </a:p>
          <a:p>
            <a:pPr marL="342900" lvl="1" indent="-160338">
              <a:buNone/>
            </a:pPr>
            <a:endParaRPr lang="en-US" dirty="0" smtClean="0"/>
          </a:p>
          <a:p>
            <a:pPr marL="342900" lvl="1" indent="-160338">
              <a:buFontTx/>
              <a:buChar char="•"/>
            </a:pPr>
            <a:r>
              <a:rPr lang="en-US" dirty="0"/>
              <a:t>Regine </a:t>
            </a:r>
            <a:r>
              <a:rPr lang="en-US" dirty="0" smtClean="0"/>
              <a:t>Reck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reck@wiwi.uni-marburg.de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Universit</a:t>
            </a:r>
            <a:r>
              <a:rPr lang="de-DE" dirty="0" err="1"/>
              <a:t>ätstraße</a:t>
            </a:r>
            <a:r>
              <a:rPr lang="de-DE" dirty="0"/>
              <a:t> 25, </a:t>
            </a:r>
            <a:r>
              <a:rPr lang="de-DE" dirty="0" err="1"/>
              <a:t>room</a:t>
            </a:r>
            <a:r>
              <a:rPr lang="de-DE" dirty="0"/>
              <a:t> 32, </a:t>
            </a:r>
            <a:r>
              <a:rPr lang="en-US" dirty="0"/>
              <a:t>Tel.: 06421 28 </a:t>
            </a:r>
            <a:r>
              <a:rPr lang="en-US" dirty="0" smtClean="0"/>
              <a:t>23775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671EB-E408-4C02-ABB6-7B60DF24865D}" type="slidenum">
              <a:rPr lang="de-DE" smtClean="0"/>
              <a:pPr/>
              <a:t>8</a:t>
            </a:fld>
            <a:r>
              <a:rPr lang="de-DE" smtClean="0"/>
              <a:t>/21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090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universiteat-4">
  <a:themeElements>
    <a:clrScheme name="Benutzerdefinier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57717"/>
      </a:accent1>
      <a:accent2>
        <a:srgbClr val="174A0E"/>
      </a:accent2>
      <a:accent3>
        <a:srgbClr val="FFFFFF"/>
      </a:accent3>
      <a:accent4>
        <a:srgbClr val="000000"/>
      </a:accent4>
      <a:accent5>
        <a:srgbClr val="257717"/>
      </a:accent5>
      <a:accent6>
        <a:srgbClr val="174A0E"/>
      </a:accent6>
      <a:hlink>
        <a:srgbClr val="174A0E"/>
      </a:hlink>
      <a:folHlink>
        <a:srgbClr val="257717"/>
      </a:folHlink>
    </a:clrScheme>
    <a:fontScheme name="00_universite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_universite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versite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versite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versite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versite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versite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versite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1219</Words>
  <Application>Microsoft Office PowerPoint</Application>
  <PresentationFormat>Bildschirmpräsentation (4:3)</PresentationFormat>
  <Paragraphs>192</Paragraphs>
  <Slides>9</Slides>
  <Notes>4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00_universiteat-4</vt:lpstr>
      <vt:lpstr>Image</vt:lpstr>
      <vt:lpstr>MSc Economics and Institutions</vt:lpstr>
      <vt:lpstr>Current Program Overview</vt:lpstr>
      <vt:lpstr>New Program Overview starting Summer 2018 </vt:lpstr>
      <vt:lpstr>Same structure for Research Methods</vt:lpstr>
      <vt:lpstr>New Institutional Economics Modules (from Summer Semester 2018)</vt:lpstr>
      <vt:lpstr>New structure of Specialisations Modules (from Summer 2018)</vt:lpstr>
      <vt:lpstr>New Regulations</vt:lpstr>
      <vt:lpstr>Questions?</vt:lpstr>
      <vt:lpstr>Thank you for your attention!</vt:lpstr>
    </vt:vector>
  </TitlesOfParts>
  <Company>Philipps-Universität Marburg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 Diroll</dc:creator>
  <cp:lastModifiedBy>Regine Tiberia Reck</cp:lastModifiedBy>
  <cp:revision>316</cp:revision>
  <cp:lastPrinted>2015-10-06T08:19:53Z</cp:lastPrinted>
  <dcterms:created xsi:type="dcterms:W3CDTF">2013-10-16T08:25:01Z</dcterms:created>
  <dcterms:modified xsi:type="dcterms:W3CDTF">2018-02-01T16:11:05Z</dcterms:modified>
</cp:coreProperties>
</file>