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FF"/>
    <a:srgbClr val="FFFFCC"/>
    <a:srgbClr val="FFCC99"/>
    <a:srgbClr val="FF00FF"/>
    <a:srgbClr val="009900"/>
    <a:srgbClr val="FF6600"/>
    <a:srgbClr val="003300"/>
    <a:srgbClr val="99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2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B3E14BCC-5C63-48F5-BB64-B7D90E62C6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de-DE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de-DE" sz="2400">
                <a:latin typeface="Times New Roman" pitchFamily="18" charset="0"/>
              </a:endParaRPr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090EA1E-CAF2-48FE-B464-1B77D54D3E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20F2C-1C61-4A2A-892D-C601B4183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7ECC3-C39B-4F37-80A3-B44846F01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1344871-FF96-407F-B9A2-04A1803FB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6453336-E815-4A33-A207-57EB4BAE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10C0-7B76-464E-B83D-58740323C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55D76-E140-495C-BBBC-D73EB35AF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3BC7-D792-4DDC-8214-C66AA4D9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8BC11-4C8E-4C24-99BF-ABFF68967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3F92D-4170-4B2B-B692-EDC17E13D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9800D-C4CE-44E3-8DEB-CFFCE2F35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C350E-EB37-4DD3-A029-B3F357D8B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CB4AA-C193-42C6-98A5-0D2BBBC2C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C56925F-4CD0-4268-BE95-675B5F8951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A39F465-6434-4E5F-B008-F86B1D7C88B4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Terminzinsen</a:t>
            </a:r>
            <a:r>
              <a:rPr lang="en-US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100-D09F-46FE-8D52-B2036DAB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Arbitragefreiheit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51158-F0A7-4215-AF03-942A83AC59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Mögliche Arbitragestrategie:</a:t>
                </a:r>
              </a:p>
              <a:p>
                <a:pPr lvl="1"/>
                <a:r>
                  <a:rPr lang="de-DE" dirty="0"/>
                  <a:t>Lege einen Betrag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de-DE" dirty="0"/>
                  <a:t>, zum Beispiel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=1.000.000$</m:t>
                    </m:r>
                  </m:oMath>
                </a14:m>
                <a:r>
                  <a:rPr lang="de-DE" dirty="0"/>
                  <a:t> auf zwei Varianten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nach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an bzw. nehme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bis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einen Kredit auf:</a:t>
                </a:r>
              </a:p>
              <a:p>
                <a:pPr lvl="1"/>
                <a:r>
                  <a:rPr lang="de-DE" dirty="0"/>
                  <a:t>Variante 1: Anlage/Kreditaufnahme zum Spotzins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nach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:r>
                  <a:rPr lang="de-DE" dirty="0"/>
                  <a:t>Variante 2: „Flug mit Zwischenstop“</a:t>
                </a:r>
              </a:p>
              <a:p>
                <a:pPr lvl="2"/>
                <a:r>
                  <a:rPr lang="de-DE" dirty="0"/>
                  <a:t>Lege erst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de-DE" dirty="0"/>
                  <a:t>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rgbClr val="008000"/>
                    </a:solidFill>
                  </a:rPr>
                  <a:t> </a:t>
                </a:r>
                <a:r>
                  <a:rPr lang="de-DE" dirty="0"/>
                  <a:t>bis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rgbClr val="FF0000"/>
                    </a:solidFill>
                  </a:rPr>
                  <a:t> </a:t>
                </a:r>
                <a:r>
                  <a:rPr lang="de-DE" dirty="0"/>
                  <a:t>an (Teilgeschäft 1)</a:t>
                </a:r>
              </a:p>
              <a:p>
                <a:pPr lvl="2"/>
                <a:r>
                  <a:rPr lang="de-DE" dirty="0"/>
                  <a:t>Lege das Ergebnis aus Teilgeschäft 1 per Terminkontrakt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rgbClr val="FF0000"/>
                    </a:solidFill>
                  </a:rPr>
                  <a:t>  </a:t>
                </a:r>
                <a:r>
                  <a:rPr lang="de-DE" dirty="0"/>
                  <a:t>bis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rgbClr val="0066FF"/>
                    </a:solidFill>
                  </a:rPr>
                  <a:t> </a:t>
                </a:r>
                <a:r>
                  <a:rPr lang="de-DE" dirty="0"/>
                  <a:t>an (Teilgeschäft 2).  </a:t>
                </a:r>
              </a:p>
              <a:p>
                <a:pPr lvl="2"/>
                <a:endParaRPr lang="de-DE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51158-F0A7-4215-AF03-942A83AC59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3" t="-1803" b="-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98CA0-EEE4-4DEC-A9CE-2EFA4B37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0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Anlage/Kreditaufnahme per Spotzins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/>
              <p:nvPr/>
            </p:nvSpPr>
            <p:spPr>
              <a:xfrm>
                <a:off x="2856430" y="3067215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30" y="3067215"/>
                <a:ext cx="44409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/>
              <p:nvPr/>
            </p:nvSpPr>
            <p:spPr>
              <a:xfrm>
                <a:off x="4788598" y="3067215"/>
                <a:ext cx="438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endParaRPr lang="de-DE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98" y="3067215"/>
                <a:ext cx="4387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/>
              <p:nvPr/>
            </p:nvSpPr>
            <p:spPr>
              <a:xfrm>
                <a:off x="7962550" y="3067215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550" y="3067215"/>
                <a:ext cx="444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F74767-C363-40BE-961E-59600090474C}"/>
              </a:ext>
            </a:extLst>
          </p:cNvPr>
          <p:cNvCxnSpPr/>
          <p:nvPr/>
        </p:nvCxnSpPr>
        <p:spPr>
          <a:xfrm>
            <a:off x="3000446" y="3715287"/>
            <a:ext cx="5184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6CC08A-8F62-491C-A30C-B0EC3202E9F7}"/>
              </a:ext>
            </a:extLst>
          </p:cNvPr>
          <p:cNvSpPr txBox="1"/>
          <p:nvPr/>
        </p:nvSpPr>
        <p:spPr>
          <a:xfrm>
            <a:off x="1081278" y="303824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994A11-BDB5-4687-ABCE-EAA0F294E2F6}"/>
              </a:ext>
            </a:extLst>
          </p:cNvPr>
          <p:cNvSpPr txBox="1"/>
          <p:nvPr/>
        </p:nvSpPr>
        <p:spPr>
          <a:xfrm>
            <a:off x="712243" y="400506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Zahlung: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6C4B02-B7BA-48D5-A087-C3D2103B52A8}"/>
              </a:ext>
            </a:extLst>
          </p:cNvPr>
          <p:cNvSpPr txBox="1"/>
          <p:nvPr/>
        </p:nvSpPr>
        <p:spPr>
          <a:xfrm>
            <a:off x="1229665" y="2350366"/>
            <a:ext cx="16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Sicht Anleger: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/>
              <p:nvPr/>
            </p:nvSpPr>
            <p:spPr>
              <a:xfrm>
                <a:off x="2701040" y="4042344"/>
                <a:ext cx="573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040" y="4042344"/>
                <a:ext cx="5734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9D23C56-EA57-4B30-82CE-175E703D4D22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4D0BE-E1C1-4CEA-BEF4-EA9C601B2091}"/>
              </a:ext>
            </a:extLst>
          </p:cNvPr>
          <p:cNvSpPr txBox="1"/>
          <p:nvPr/>
        </p:nvSpPr>
        <p:spPr>
          <a:xfrm>
            <a:off x="4427984" y="53870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034BE7-A805-4B76-97AE-957E413C4B66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/>
              <p:nvPr/>
            </p:nvSpPr>
            <p:spPr>
              <a:xfrm>
                <a:off x="6652807" y="4024739"/>
                <a:ext cx="2134622" cy="475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807" y="4024739"/>
                <a:ext cx="2134622" cy="4752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9313101D-534E-40B8-BCAD-4C89A910659B}"/>
              </a:ext>
            </a:extLst>
          </p:cNvPr>
          <p:cNvCxnSpPr>
            <a:stCxn id="13" idx="0"/>
            <a:endCxn id="25" idx="0"/>
          </p:cNvCxnSpPr>
          <p:nvPr/>
        </p:nvCxnSpPr>
        <p:spPr>
          <a:xfrm rot="5400000" flipH="1" flipV="1">
            <a:off x="5345149" y="1667376"/>
            <a:ext cx="17605" cy="4732333"/>
          </a:xfrm>
          <a:prstGeom prst="curvedConnector3">
            <a:avLst>
              <a:gd name="adj1" fmla="val 13984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29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Anlage/Kreditaufnahme per Spotzins und Terminzins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/>
              <p:nvPr/>
            </p:nvSpPr>
            <p:spPr>
              <a:xfrm>
                <a:off x="1259632" y="2721079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21079"/>
                <a:ext cx="44409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/>
              <p:nvPr/>
            </p:nvSpPr>
            <p:spPr>
              <a:xfrm>
                <a:off x="4149169" y="2759947"/>
                <a:ext cx="438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endParaRPr lang="de-DE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169" y="2759947"/>
                <a:ext cx="438774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/>
              <p:nvPr/>
            </p:nvSpPr>
            <p:spPr>
              <a:xfrm>
                <a:off x="8048129" y="2721079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129" y="2721079"/>
                <a:ext cx="444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F74767-C363-40BE-961E-59600090474C}"/>
              </a:ext>
            </a:extLst>
          </p:cNvPr>
          <p:cNvCxnSpPr>
            <a:cxnSpLocks/>
          </p:cNvCxnSpPr>
          <p:nvPr/>
        </p:nvCxnSpPr>
        <p:spPr>
          <a:xfrm flipV="1">
            <a:off x="1259632" y="3369151"/>
            <a:ext cx="7010969" cy="59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/>
              <p:nvPr/>
            </p:nvSpPr>
            <p:spPr>
              <a:xfrm>
                <a:off x="1043608" y="3663890"/>
                <a:ext cx="573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663890"/>
                <a:ext cx="5734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9D23C56-EA57-4B30-82CE-175E703D4D22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4D0BE-E1C1-4CEA-BEF4-EA9C601B2091}"/>
              </a:ext>
            </a:extLst>
          </p:cNvPr>
          <p:cNvSpPr txBox="1"/>
          <p:nvPr/>
        </p:nvSpPr>
        <p:spPr>
          <a:xfrm>
            <a:off x="4427984" y="53870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034BE7-A805-4B76-97AE-957E413C4B66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/>
              <p:nvPr/>
            </p:nvSpPr>
            <p:spPr>
              <a:xfrm>
                <a:off x="6738386" y="3678603"/>
                <a:ext cx="2134622" cy="475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386" y="3678603"/>
                <a:ext cx="2134622" cy="4752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9313101D-534E-40B8-BCAD-4C89A910659B}"/>
              </a:ext>
            </a:extLst>
          </p:cNvPr>
          <p:cNvCxnSpPr>
            <a:stCxn id="13" idx="0"/>
            <a:endCxn id="25" idx="0"/>
          </p:cNvCxnSpPr>
          <p:nvPr/>
        </p:nvCxnSpPr>
        <p:spPr>
          <a:xfrm rot="16200000" flipH="1">
            <a:off x="4560668" y="433574"/>
            <a:ext cx="14713" cy="6475344"/>
          </a:xfrm>
          <a:prstGeom prst="curvedConnector3">
            <a:avLst>
              <a:gd name="adj1" fmla="val -155372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629560-9EF7-4AED-9F32-ABB5FF78F788}"/>
                  </a:ext>
                </a:extLst>
              </p:cNvPr>
              <p:cNvSpPr txBox="1"/>
              <p:nvPr/>
            </p:nvSpPr>
            <p:spPr>
              <a:xfrm>
                <a:off x="1043162" y="4620249"/>
                <a:ext cx="573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629560-9EF7-4AED-9F32-ABB5FF78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62" y="4620249"/>
                <a:ext cx="5734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135B5F-F0F5-44E3-B0A7-08975BCA7422}"/>
                  </a:ext>
                </a:extLst>
              </p:cNvPr>
              <p:cNvSpPr txBox="1"/>
              <p:nvPr/>
            </p:nvSpPr>
            <p:spPr>
              <a:xfrm>
                <a:off x="2770067" y="4648648"/>
                <a:ext cx="2307747" cy="475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i="1" smtClean="0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135B5F-F0F5-44E3-B0A7-08975BCA7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067" y="4648648"/>
                <a:ext cx="2307747" cy="4752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66B5A3-D074-44C1-B45D-0A730D1DC29A}"/>
                  </a:ext>
                </a:extLst>
              </p:cNvPr>
              <p:cNvSpPr txBox="1"/>
              <p:nvPr/>
            </p:nvSpPr>
            <p:spPr>
              <a:xfrm>
                <a:off x="2840599" y="5008521"/>
                <a:ext cx="2166682" cy="465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lang="de-DE" b="0" i="1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i="1" smtClean="0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66B5A3-D074-44C1-B45D-0A730D1DC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599" y="5008521"/>
                <a:ext cx="2166682" cy="4657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D4B96DC-3AD6-44DD-9E00-CD602EB93065}"/>
                  </a:ext>
                </a:extLst>
              </p:cNvPr>
              <p:cNvSpPr txBox="1"/>
              <p:nvPr/>
            </p:nvSpPr>
            <p:spPr>
              <a:xfrm>
                <a:off x="4860032" y="5782182"/>
                <a:ext cx="4575974" cy="4812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i="1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de-DE" i="1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solidFill>
                              <a:schemeClr val="tx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de-DE" i="1">
                                    <a:solidFill>
                                      <a:schemeClr val="tx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chemeClr val="tx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i="1">
                                    <a:solidFill>
                                      <a:schemeClr val="tx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de-DE" i="1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tx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  <m:sup>
                        <m:sSub>
                          <m:sSubPr>
                            <m:ctrlPr>
                              <a:rPr lang="de-DE" i="1" smtClean="0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chemeClr val="tx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chemeClr val="tx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de-DE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Pre>
                              <m:sPrePr>
                                <m:ctrlPr>
                                  <a:rPr lang="de-DE" i="1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>
                                <m:sSub>
                                  <m:sSubPr>
                                    <m:ctrlP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de-DE" i="1">
                                        <a:solidFill>
                                          <a:srgbClr val="008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solidFill>
                                              <a:srgbClr val="008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sPre>
                          </m:e>
                        </m:d>
                      </m:e>
                      <m:sup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D4B96DC-3AD6-44DD-9E00-CD602EB93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782182"/>
                <a:ext cx="4575974" cy="4812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999B0D66-0841-448F-9FB3-E47D2B95B20B}"/>
              </a:ext>
            </a:extLst>
          </p:cNvPr>
          <p:cNvCxnSpPr>
            <a:stCxn id="17" idx="0"/>
            <a:endCxn id="18" idx="0"/>
          </p:cNvCxnSpPr>
          <p:nvPr/>
        </p:nvCxnSpPr>
        <p:spPr>
          <a:xfrm rot="16200000" flipH="1">
            <a:off x="2612724" y="3337431"/>
            <a:ext cx="28399" cy="2594034"/>
          </a:xfrm>
          <a:prstGeom prst="curvedConnector3">
            <a:avLst>
              <a:gd name="adj1" fmla="val -16449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721836AB-22B3-45FE-B96E-83BA6E16FF04}"/>
              </a:ext>
            </a:extLst>
          </p:cNvPr>
          <p:cNvCxnSpPr>
            <a:stCxn id="24" idx="2"/>
            <a:endCxn id="26" idx="0"/>
          </p:cNvCxnSpPr>
          <p:nvPr/>
        </p:nvCxnSpPr>
        <p:spPr>
          <a:xfrm rot="16200000" flipH="1">
            <a:off x="5382001" y="4016164"/>
            <a:ext cx="307956" cy="32240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089931B-F79E-4BDD-A0AC-69DF7A2E2413}"/>
              </a:ext>
            </a:extLst>
          </p:cNvPr>
          <p:cNvSpPr txBox="1"/>
          <p:nvPr/>
        </p:nvSpPr>
        <p:spPr>
          <a:xfrm>
            <a:off x="2555776" y="39330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678FF08-072B-4D72-9E82-AE31FDF18195}"/>
              </a:ext>
            </a:extLst>
          </p:cNvPr>
          <p:cNvSpPr txBox="1"/>
          <p:nvPr/>
        </p:nvSpPr>
        <p:spPr>
          <a:xfrm>
            <a:off x="1972380" y="3788873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Teilgeschäft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DA2978-538B-4720-8DCE-215F63F14EA9}"/>
              </a:ext>
            </a:extLst>
          </p:cNvPr>
          <p:cNvSpPr txBox="1"/>
          <p:nvPr/>
        </p:nvSpPr>
        <p:spPr>
          <a:xfrm>
            <a:off x="5724128" y="5241373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Teilgeschäft 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2096E1-FE5A-4436-BEF4-97FA9AEA7B46}"/>
              </a:ext>
            </a:extLst>
          </p:cNvPr>
          <p:cNvSpPr txBox="1"/>
          <p:nvPr/>
        </p:nvSpPr>
        <p:spPr>
          <a:xfrm>
            <a:off x="2972644" y="5707078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Saldo = 0!</a:t>
            </a:r>
          </a:p>
        </p:txBody>
      </p:sp>
    </p:spTree>
    <p:extLst>
      <p:ext uri="{BB962C8B-B14F-4D97-AF65-F5344CB8AC3E}">
        <p14:creationId xmlns:p14="http://schemas.microsoft.com/office/powerpoint/2010/main" val="20780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26" grpId="0"/>
      <p:bldP spid="41" grpId="0"/>
      <p:bldP spid="4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 der Arbitragefreiheit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D23C56-EA57-4B30-82CE-175E703D4D22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4D0BE-E1C1-4CEA-BEF4-EA9C601B2091}"/>
              </a:ext>
            </a:extLst>
          </p:cNvPr>
          <p:cNvSpPr txBox="1"/>
          <p:nvPr/>
        </p:nvSpPr>
        <p:spPr>
          <a:xfrm>
            <a:off x="4427984" y="53870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034BE7-A805-4B76-97AE-957E413C4B66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89931B-F79E-4BDD-A0AC-69DF7A2E2413}"/>
              </a:ext>
            </a:extLst>
          </p:cNvPr>
          <p:cNvSpPr txBox="1"/>
          <p:nvPr/>
        </p:nvSpPr>
        <p:spPr>
          <a:xfrm>
            <a:off x="2555776" y="39330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4D5B64-3490-442D-B785-26B4B2B28811}"/>
                  </a:ext>
                </a:extLst>
              </p:cNvPr>
              <p:cNvSpPr txBox="1"/>
              <p:nvPr/>
            </p:nvSpPr>
            <p:spPr>
              <a:xfrm>
                <a:off x="1259632" y="2582081"/>
                <a:ext cx="6266587" cy="481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i="1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de-DE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de-DE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sPre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4D5B64-3490-442D-B785-26B4B2B28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582081"/>
                <a:ext cx="6266587" cy="4812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5EA8B26-4C79-402E-8602-DCCF0C4DAEF4}"/>
                  </a:ext>
                </a:extLst>
              </p:cNvPr>
              <p:cNvSpPr txBox="1"/>
              <p:nvPr/>
            </p:nvSpPr>
            <p:spPr>
              <a:xfrm>
                <a:off x="1259632" y="3546778"/>
                <a:ext cx="5453672" cy="481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chemeClr val="tx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de-DE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de-DE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sPre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5EA8B26-4C79-402E-8602-DCCF0C4DA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46778"/>
                <a:ext cx="5453672" cy="4812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2CD6F4-EE58-4B59-997E-2ED33FF18EDE}"/>
                  </a:ext>
                </a:extLst>
              </p:cNvPr>
              <p:cNvSpPr txBox="1"/>
              <p:nvPr/>
            </p:nvSpPr>
            <p:spPr>
              <a:xfrm>
                <a:off x="1259632" y="4387969"/>
                <a:ext cx="4575974" cy="878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de-DE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solidFill>
                                            <a:srgbClr val="008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008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sPre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de-DE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solidFill>
                                            <a:schemeClr val="tx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solidFill>
                                                <a:schemeClr val="tx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chemeClr val="tx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chemeClr val="tx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2CD6F4-EE58-4B59-997E-2ED33FF18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87969"/>
                <a:ext cx="4575974" cy="878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018CD09-9A13-40C2-9744-7CAB9B8DDFD5}"/>
              </a:ext>
            </a:extLst>
          </p:cNvPr>
          <p:cNvSpPr txBox="1"/>
          <p:nvPr/>
        </p:nvSpPr>
        <p:spPr>
          <a:xfrm>
            <a:off x="4303670" y="5784285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Spotzinsen = bekannt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E3C9E3-77B9-4214-923B-EF21B3F40DE4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5004048" y="5157192"/>
            <a:ext cx="504439" cy="627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14F99D-F1A3-434A-BD5B-D3F1D184D993}"/>
              </a:ext>
            </a:extLst>
          </p:cNvPr>
          <p:cNvSpPr txBox="1"/>
          <p:nvPr/>
        </p:nvSpPr>
        <p:spPr>
          <a:xfrm>
            <a:off x="1371891" y="5470738"/>
            <a:ext cx="1787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Terminzins = </a:t>
            </a:r>
          </a:p>
          <a:p>
            <a:r>
              <a:rPr lang="de-DE" dirty="0"/>
              <a:t>aus Spotzinsen</a:t>
            </a:r>
          </a:p>
          <a:p>
            <a:r>
              <a:rPr lang="de-DE" dirty="0"/>
              <a:t>berechenbar!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F461AB-C344-40C6-98C5-F4BCEDD0D9E4}"/>
              </a:ext>
            </a:extLst>
          </p:cNvPr>
          <p:cNvCxnSpPr>
            <a:stCxn id="14" idx="0"/>
          </p:cNvCxnSpPr>
          <p:nvPr/>
        </p:nvCxnSpPr>
        <p:spPr>
          <a:xfrm flipV="1">
            <a:off x="2265726" y="5063910"/>
            <a:ext cx="218042" cy="40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82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10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– worum geht es in diesem Kapitel?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 haben wir uns fast ausschließlich dem Problem der Investitionsbewertung gewidmet. </a:t>
            </a:r>
          </a:p>
          <a:p>
            <a:r>
              <a:rPr lang="de-DE" dirty="0"/>
              <a:t>Die Finanzierung der Investitionsobjekte blieb dabei aber unberücksichtigt.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Terminzinsen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gibt grundsätzlich zwei Arten von Zinsen:</a:t>
            </a:r>
          </a:p>
          <a:p>
            <a:pPr lvl="1"/>
            <a:r>
              <a:rPr lang="de-DE" dirty="0"/>
              <a:t>Spotzinsen (synonym: Kassazinsen, engl.: spot rate)</a:t>
            </a:r>
          </a:p>
          <a:p>
            <a:pPr lvl="1"/>
            <a:r>
              <a:rPr lang="de-DE" dirty="0"/>
              <a:t>Terminzinsen (engl.: forward rate)</a:t>
            </a:r>
          </a:p>
          <a:p>
            <a:r>
              <a:rPr lang="de-DE" dirty="0"/>
              <a:t>Ihnen sind wahrscheinlich bisher nur Spotzinsen bekannt.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Zeitstruktur Terminzinsen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Terminzinsen sind Bestandteil eines Kreditgeschäfts, das aus folgenden </a:t>
                </a:r>
                <a:r>
                  <a:rPr lang="de-DE" u="sng" dirty="0"/>
                  <a:t>drei Zeitpunkten</a:t>
                </a:r>
                <a:r>
                  <a:rPr lang="de-DE" dirty="0"/>
                  <a:t> besteht:</a:t>
                </a:r>
              </a:p>
              <a:p>
                <a:pPr lvl="1"/>
                <a:r>
                  <a:rPr lang="de-DE" dirty="0"/>
                  <a:t>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: Ein </a:t>
                </a:r>
                <a:r>
                  <a:rPr lang="de-DE" u="sng" dirty="0"/>
                  <a:t>Vertrag</a:t>
                </a:r>
                <a:r>
                  <a:rPr lang="de-DE" dirty="0"/>
                  <a:t> wird geschlossen, in dem der Zins, die Laufzeit des Geschäfts, und das Volumen des Kredits festgelegt werden.</a:t>
                </a:r>
              </a:p>
              <a:p>
                <a:pPr lvl="1"/>
                <a:r>
                  <a:rPr lang="de-DE" dirty="0"/>
                  <a:t>Wichtig: </a:t>
                </a:r>
              </a:p>
              <a:p>
                <a:pPr lvl="1"/>
                <a:r>
                  <a:rPr lang="de-DE" dirty="0"/>
                  <a:t>Im 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erfolgen noch </a:t>
                </a:r>
                <a:r>
                  <a:rPr lang="de-DE" u="sng" dirty="0"/>
                  <a:t>keine Zahlungen</a:t>
                </a:r>
                <a:r>
                  <a:rPr lang="de-DE" dirty="0"/>
                  <a:t>, sondern es werden nur die Bedingungen festgelegt.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3" t="-1803" b="-154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4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Zeitstruktur Terminzinsen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Terminzinsen sind Bestandteil eines Kreditgeschäfts, das aus folgenden </a:t>
                </a:r>
                <a:r>
                  <a:rPr lang="de-DE" u="sng" dirty="0"/>
                  <a:t>drei Zeitpunkten</a:t>
                </a:r>
                <a:r>
                  <a:rPr lang="de-DE" dirty="0"/>
                  <a:t> besteht:</a:t>
                </a:r>
              </a:p>
              <a:p>
                <a:pPr lvl="1"/>
                <a:r>
                  <a:rPr lang="de-DE" dirty="0"/>
                  <a:t>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(später 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): In diesem Zeitpunkt zahlt der Kreditgeber das vereinbarte Kreditvolumen an den Kreditnehmer aus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3" t="-18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3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Zeitstruktur Terminzinsen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Terminzinsen sind Bestandteil eines Kreditgeschäfts, das aus folgenden </a:t>
                </a:r>
                <a:r>
                  <a:rPr lang="de-DE" u="sng" dirty="0"/>
                  <a:t>drei Zeitpunkten</a:t>
                </a:r>
                <a:r>
                  <a:rPr lang="de-DE" dirty="0"/>
                  <a:t> besteht:</a:t>
                </a:r>
              </a:p>
              <a:p>
                <a:pPr lvl="1"/>
                <a:r>
                  <a:rPr lang="de-DE" dirty="0"/>
                  <a:t>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(später 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): In diesem Zeitpunkt zahlt der Kreditnehmer Zins und Tilgung zurück, wobei der Zins im 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vereinbart wurde.</a:t>
                </a:r>
              </a:p>
              <a:p>
                <a:pPr lvl="1"/>
                <a:r>
                  <a:rPr lang="de-DE" dirty="0"/>
                  <a:t>Zu verzinsen sind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Perioden, da dies der Kapitalbindungsdauer entspricht.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2A4A85-145D-435C-A0DC-6337D67DD7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3" t="-1803" r="-2141" b="-36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B24-B69D-4B2A-9B33-4D961CC2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Zeitstruktur Terminzinsen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C841-AEE1-4221-97AE-C468BDE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/>
              <p:nvPr/>
            </p:nvSpPr>
            <p:spPr>
              <a:xfrm>
                <a:off x="2856430" y="3067215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9B1713-39F5-4199-8F21-C41FEEF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30" y="3067215"/>
                <a:ext cx="44409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/>
              <p:nvPr/>
            </p:nvSpPr>
            <p:spPr>
              <a:xfrm>
                <a:off x="4788598" y="3067215"/>
                <a:ext cx="438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D923C5-C7B1-467E-B91D-493DBEB07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98" y="3067215"/>
                <a:ext cx="4387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/>
              <p:nvPr/>
            </p:nvSpPr>
            <p:spPr>
              <a:xfrm>
                <a:off x="7962550" y="3067215"/>
                <a:ext cx="444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6C300-041F-4C04-BD42-592A39E40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550" y="3067215"/>
                <a:ext cx="444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F74767-C363-40BE-961E-59600090474C}"/>
              </a:ext>
            </a:extLst>
          </p:cNvPr>
          <p:cNvCxnSpPr/>
          <p:nvPr/>
        </p:nvCxnSpPr>
        <p:spPr>
          <a:xfrm>
            <a:off x="3000446" y="3715287"/>
            <a:ext cx="5184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6CC08A-8F62-491C-A30C-B0EC3202E9F7}"/>
              </a:ext>
            </a:extLst>
          </p:cNvPr>
          <p:cNvSpPr txBox="1"/>
          <p:nvPr/>
        </p:nvSpPr>
        <p:spPr>
          <a:xfrm>
            <a:off x="1081278" y="303824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994A11-BDB5-4687-ABCE-EAA0F294E2F6}"/>
              </a:ext>
            </a:extLst>
          </p:cNvPr>
          <p:cNvSpPr txBox="1"/>
          <p:nvPr/>
        </p:nvSpPr>
        <p:spPr>
          <a:xfrm>
            <a:off x="712243" y="400506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Zahlung: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6C4B02-B7BA-48D5-A087-C3D2103B52A8}"/>
              </a:ext>
            </a:extLst>
          </p:cNvPr>
          <p:cNvSpPr txBox="1"/>
          <p:nvPr/>
        </p:nvSpPr>
        <p:spPr>
          <a:xfrm>
            <a:off x="1229665" y="235036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Sicht Kreditgeber: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/>
              <p:nvPr/>
            </p:nvSpPr>
            <p:spPr>
              <a:xfrm>
                <a:off x="2813479" y="4024739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7B4C39-4F70-474D-919F-20BE943FB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479" y="4024739"/>
                <a:ext cx="3770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F1B6FC2-FFA3-4E1C-95C4-FF1F125E3544}"/>
              </a:ext>
            </a:extLst>
          </p:cNvPr>
          <p:cNvSpPr txBox="1"/>
          <p:nvPr/>
        </p:nvSpPr>
        <p:spPr>
          <a:xfrm>
            <a:off x="753348" y="529191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Erläuterung: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D23C56-EA57-4B30-82CE-175E703D4D22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003382-8BAD-4CFD-A46A-2F7A69DAF437}"/>
                  </a:ext>
                </a:extLst>
              </p:cNvPr>
              <p:cNvSpPr txBox="1"/>
              <p:nvPr/>
            </p:nvSpPr>
            <p:spPr>
              <a:xfrm>
                <a:off x="2427850" y="5296215"/>
                <a:ext cx="1686817" cy="70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0" dirty="0"/>
                  <a:t>Volumen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de-DE" b="0" dirty="0"/>
              </a:p>
              <a:p>
                <a:r>
                  <a:rPr lang="de-DE" dirty="0"/>
                  <a:t>Zins: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   </m:t>
                    </m:r>
                    <m:sPre>
                      <m:sPre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sPre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003382-8BAD-4CFD-A46A-2F7A69DAF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50" y="5296215"/>
                <a:ext cx="1686817" cy="706988"/>
              </a:xfrm>
              <a:prstGeom prst="rect">
                <a:avLst/>
              </a:prstGeom>
              <a:blipFill>
                <a:blip r:embed="rId6"/>
                <a:stretch>
                  <a:fillRect l="-2888" t="-5172" b="-86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A34D0BE-E1C1-4CEA-BEF4-EA9C601B2091}"/>
              </a:ext>
            </a:extLst>
          </p:cNvPr>
          <p:cNvSpPr txBox="1"/>
          <p:nvPr/>
        </p:nvSpPr>
        <p:spPr>
          <a:xfrm>
            <a:off x="4427984" y="53870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034BE7-A805-4B76-97AE-957E413C4B66}"/>
              </a:ext>
            </a:extLst>
          </p:cNvPr>
          <p:cNvSpPr txBox="1"/>
          <p:nvPr/>
        </p:nvSpPr>
        <p:spPr>
          <a:xfrm>
            <a:off x="4114800" y="298173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1A9EFC-9537-4547-80DC-471B143F786F}"/>
              </a:ext>
            </a:extLst>
          </p:cNvPr>
          <p:cNvSpPr txBox="1"/>
          <p:nvPr/>
        </p:nvSpPr>
        <p:spPr>
          <a:xfrm>
            <a:off x="4716016" y="40247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/>
              <p:nvPr/>
            </p:nvSpPr>
            <p:spPr>
              <a:xfrm>
                <a:off x="6652807" y="4024739"/>
                <a:ext cx="2340962" cy="48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sPre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EB33D4-C725-473B-A3FA-40018ADB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807" y="4024739"/>
                <a:ext cx="2340962" cy="4841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09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F3B8-150C-46B0-BDE7-CB327971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Zusammenhang: Termin- und Spotzinsen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A84B-82FF-49D7-93A9-E499BED96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welchem Zusammenhang stehen Termin- und Spotzinsen zueinander</a:t>
            </a:r>
          </a:p>
          <a:p>
            <a:pPr lvl="1"/>
            <a:r>
              <a:rPr lang="de-DE" dirty="0"/>
              <a:t>Kann man sie beispielsweise völlig unabhängig voneinander festlegen?</a:t>
            </a:r>
          </a:p>
          <a:p>
            <a:r>
              <a:rPr lang="de-DE" dirty="0"/>
              <a:t>Antwort:</a:t>
            </a:r>
          </a:p>
          <a:p>
            <a:pPr lvl="1"/>
            <a:r>
              <a:rPr lang="de-DE" dirty="0"/>
              <a:t>Das Prinzip der „Arbitragefreiheit“ schafft eine enge Verbindung zwischen beiden Zinsarten</a:t>
            </a:r>
          </a:p>
          <a:p>
            <a:pPr lvl="1"/>
            <a:r>
              <a:rPr lang="de-DE" dirty="0"/>
              <a:t>Konkret. Kennt man alle Spotzinsen, so kann man auch die Terminzinsen berechnen.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70C0E-93E4-450D-8772-B353A695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1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100-D09F-46FE-8D52-B2036DAB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Arbitragefreiheit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51158-F0A7-4215-AF03-942A83AC5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Grundidee:</a:t>
            </a:r>
          </a:p>
          <a:p>
            <a:pPr lvl="1"/>
            <a:r>
              <a:rPr lang="de-DE" dirty="0"/>
              <a:t>Es kann auf einem Markt keine stabile Lage sein, wenn man beliebig große Gewinne erzielen könnte, ohne eine Auszahlung zu tätigen. </a:t>
            </a:r>
          </a:p>
          <a:p>
            <a:pPr lvl="1"/>
            <a:r>
              <a:rPr lang="de-DE" dirty="0"/>
              <a:t>Stehen Spot- und Terminzinsen nicht im richtigen Verhältnis zueinander, so ist aber genau dies möglich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98CA0-EEE4-4DEC-A9CE-2EFA4B37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10C0-7B76-464E-B83D-58740323C3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522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Times New Roman</vt:lpstr>
      <vt:lpstr>Wingdings</vt:lpstr>
      <vt:lpstr>Kapseln</vt:lpstr>
      <vt:lpstr>Terminzinsen </vt:lpstr>
      <vt:lpstr>Problem – worum geht es in diesem Kapitel?</vt:lpstr>
      <vt:lpstr>Terminzinsen</vt:lpstr>
      <vt:lpstr>Zeitstruktur Terminzinsen</vt:lpstr>
      <vt:lpstr>Zeitstruktur Terminzinsen</vt:lpstr>
      <vt:lpstr>Zeitstruktur Terminzinsen</vt:lpstr>
      <vt:lpstr>Zeitstruktur Terminzinsen</vt:lpstr>
      <vt:lpstr>Zusammenhang: Termin- und Spotzinsen</vt:lpstr>
      <vt:lpstr>Arbitragefreiheit</vt:lpstr>
      <vt:lpstr>Arbitragefreiheit</vt:lpstr>
      <vt:lpstr>Anlage/Kreditaufnahme per Spotzins</vt:lpstr>
      <vt:lpstr>Anlage/Kreditaufnahme per Spotzins und Terminzins</vt:lpstr>
      <vt:lpstr>Konsequenz der Arbitragefreiheit</vt:lpstr>
    </vt:vector>
  </TitlesOfParts>
  <Company>Uni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5 – Arbitragetheorie unter Steuern </dc:title>
  <dc:creator>FB02</dc:creator>
  <cp:lastModifiedBy>David Christen</cp:lastModifiedBy>
  <cp:revision>529</cp:revision>
  <dcterms:created xsi:type="dcterms:W3CDTF">2007-12-05T08:49:56Z</dcterms:created>
  <dcterms:modified xsi:type="dcterms:W3CDTF">2021-12-14T13:16:29Z</dcterms:modified>
</cp:coreProperties>
</file>