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5"/>
  </p:notes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8" r:id="rId12"/>
    <p:sldId id="269" r:id="rId13"/>
    <p:sldId id="270" r:id="rId14"/>
  </p:sldIdLst>
  <p:sldSz cx="9144000" cy="6858000" type="screen4x3"/>
  <p:notesSz cx="7099300" cy="102346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0066FF"/>
    <a:srgbClr val="FFFFCC"/>
    <a:srgbClr val="FFCC99"/>
    <a:srgbClr val="FF00FF"/>
    <a:srgbClr val="009900"/>
    <a:srgbClr val="FF6600"/>
    <a:srgbClr val="003300"/>
    <a:srgbClr val="99FFCC"/>
    <a:srgbClr val="FF6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757" autoAdjust="0"/>
    <p:restoredTop sz="94709" autoAdjust="0"/>
  </p:normalViewPr>
  <p:slideViewPr>
    <p:cSldViewPr>
      <p:cViewPr varScale="1">
        <p:scale>
          <a:sx n="110" d="100"/>
          <a:sy n="110" d="100"/>
        </p:scale>
        <p:origin x="120" y="33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83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defTabSz="990600">
              <a:defRPr sz="1300"/>
            </a:lvl1pPr>
          </a:lstStyle>
          <a:p>
            <a:endParaRPr lang="en-US"/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 defTabSz="990600">
              <a:defRPr sz="1300"/>
            </a:lvl1pPr>
          </a:lstStyle>
          <a:p>
            <a:endParaRPr lang="en-US"/>
          </a:p>
        </p:txBody>
      </p:sp>
      <p:sp>
        <p:nvSpPr>
          <p:cNvPr id="604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0600" y="768350"/>
            <a:ext cx="5118100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604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3" y="4860925"/>
            <a:ext cx="5680075" cy="4605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Textmasterformate durch Klicken bearbeiten</a:t>
            </a:r>
          </a:p>
          <a:p>
            <a:pPr lvl="1"/>
            <a:r>
              <a:rPr lang="en-US"/>
              <a:t>Zweite Ebene</a:t>
            </a:r>
          </a:p>
          <a:p>
            <a:pPr lvl="2"/>
            <a:r>
              <a:rPr lang="en-US"/>
              <a:t>Dritte Ebene</a:t>
            </a:r>
          </a:p>
          <a:p>
            <a:pPr lvl="3"/>
            <a:r>
              <a:rPr lang="en-US"/>
              <a:t>Vierte Ebene</a:t>
            </a:r>
          </a:p>
          <a:p>
            <a:pPr lvl="4"/>
            <a:r>
              <a:rPr lang="en-US"/>
              <a:t>Fünfte Ebene</a:t>
            </a:r>
          </a:p>
        </p:txBody>
      </p:sp>
      <p:sp>
        <p:nvSpPr>
          <p:cNvPr id="604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defTabSz="990600">
              <a:defRPr sz="1300"/>
            </a:lvl1pPr>
          </a:lstStyle>
          <a:p>
            <a:endParaRPr lang="en-US"/>
          </a:p>
        </p:txBody>
      </p:sp>
      <p:sp>
        <p:nvSpPr>
          <p:cNvPr id="604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 defTabSz="990600">
              <a:defRPr sz="1300"/>
            </a:lvl1pPr>
          </a:lstStyle>
          <a:p>
            <a:fld id="{B3E14BCC-5C63-48F5-BB64-B7D90E62C6F3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146" name="Group 2"/>
          <p:cNvGrpSpPr>
            <a:grpSpLocks/>
          </p:cNvGrpSpPr>
          <p:nvPr/>
        </p:nvGrpSpPr>
        <p:grpSpPr bwMode="auto">
          <a:xfrm>
            <a:off x="0" y="0"/>
            <a:ext cx="5867400" cy="6858000"/>
            <a:chOff x="0" y="0"/>
            <a:chExt cx="3696" cy="4320"/>
          </a:xfrm>
        </p:grpSpPr>
        <p:sp>
          <p:nvSpPr>
            <p:cNvPr id="6147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2880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kumimoji="1" lang="de-DE" sz="2400">
                <a:latin typeface="Times New Roman" pitchFamily="18" charset="0"/>
              </a:endParaRPr>
            </a:p>
          </p:txBody>
        </p:sp>
        <p:sp>
          <p:nvSpPr>
            <p:cNvPr id="6148" name="AutoShape 4"/>
            <p:cNvSpPr>
              <a:spLocks noChangeArrowheads="1"/>
            </p:cNvSpPr>
            <p:nvPr/>
          </p:nvSpPr>
          <p:spPr bwMode="white">
            <a:xfrm>
              <a:off x="432" y="624"/>
              <a:ext cx="3264" cy="1200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kumimoji="1" lang="de-DE" sz="2400">
                <a:latin typeface="Times New Roman" pitchFamily="18" charset="0"/>
              </a:endParaRPr>
            </a:p>
          </p:txBody>
        </p:sp>
      </p:grpSp>
      <p:grpSp>
        <p:nvGrpSpPr>
          <p:cNvPr id="6149" name="Group 5"/>
          <p:cNvGrpSpPr>
            <a:grpSpLocks/>
          </p:cNvGrpSpPr>
          <p:nvPr/>
        </p:nvGrpSpPr>
        <p:grpSpPr bwMode="auto">
          <a:xfrm>
            <a:off x="3632200" y="4889500"/>
            <a:ext cx="4876800" cy="319088"/>
            <a:chOff x="2288" y="3080"/>
            <a:chExt cx="3072" cy="201"/>
          </a:xfrm>
        </p:grpSpPr>
        <p:sp>
          <p:nvSpPr>
            <p:cNvPr id="6150" name="AutoShape 6"/>
            <p:cNvSpPr>
              <a:spLocks noChangeArrowheads="1"/>
            </p:cNvSpPr>
            <p:nvPr/>
          </p:nvSpPr>
          <p:spPr bwMode="auto">
            <a:xfrm flipH="1">
              <a:off x="2288" y="3080"/>
              <a:ext cx="2914" cy="200"/>
            </a:xfrm>
            <a:prstGeom prst="roundRect">
              <a:avLst>
                <a:gd name="adj" fmla="val 0"/>
              </a:avLst>
            </a:prstGeom>
            <a:solidFill>
              <a:schemeClr val="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6151" name="AutoShape 7"/>
            <p:cNvSpPr>
              <a:spLocks noChangeArrowheads="1"/>
            </p:cNvSpPr>
            <p:nvPr/>
          </p:nvSpPr>
          <p:spPr bwMode="auto">
            <a:xfrm>
              <a:off x="5196" y="3080"/>
              <a:ext cx="164" cy="201"/>
            </a:xfrm>
            <a:prstGeom prst="flowChartDelay">
              <a:avLst/>
            </a:prstGeom>
            <a:solidFill>
              <a:schemeClr val="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de-DE"/>
            </a:p>
          </p:txBody>
        </p:sp>
      </p:grpSp>
      <p:sp>
        <p:nvSpPr>
          <p:cNvPr id="6152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4673600" y="2927350"/>
            <a:ext cx="4013200" cy="1822450"/>
          </a:xfrm>
        </p:spPr>
        <p:txBody>
          <a:bodyPr anchor="b"/>
          <a:lstStyle>
            <a:lvl1pPr marL="0" indent="0">
              <a:buFont typeface="Wingdings" pitchFamily="2" charset="2"/>
              <a:buNone/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Formatvorlage des Untertitelmasters durch Klicken bearbeiten</a:t>
            </a:r>
          </a:p>
        </p:txBody>
      </p:sp>
      <p:sp>
        <p:nvSpPr>
          <p:cNvPr id="6153" name="Rectangle 9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154" name="Rectangle 10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en-US"/>
          </a:p>
        </p:txBody>
      </p:sp>
      <p:sp>
        <p:nvSpPr>
          <p:cNvPr id="6155" name="Rectangle 11"/>
          <p:cNvSpPr>
            <a:spLocks noGrp="1" noChangeArrowheads="1"/>
          </p:cNvSpPr>
          <p:nvPr>
            <p:ph type="sldNum" sz="quarter" idx="4"/>
          </p:nvPr>
        </p:nvSpPr>
        <p:spPr>
          <a:xfrm>
            <a:off x="76200" y="6248400"/>
            <a:ext cx="587375" cy="488950"/>
          </a:xfrm>
        </p:spPr>
        <p:txBody>
          <a:bodyPr anchorCtr="0"/>
          <a:lstStyle>
            <a:lvl1pPr>
              <a:defRPr/>
            </a:lvl1pPr>
          </a:lstStyle>
          <a:p>
            <a:fld id="{B090EA1E-CAF2-48FE-B464-1B77D54D3E30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156" name="AutoShape 1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990600"/>
            <a:ext cx="8229600" cy="1905000"/>
          </a:xfrm>
          <a:prstGeom prst="roundRect">
            <a:avLst>
              <a:gd name="adj" fmla="val 50000"/>
            </a:avLst>
          </a:prstGeom>
        </p:spPr>
        <p:txBody>
          <a:bodyPr anchor="ctr"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Titelmasterformat durch Klicken bearbeiten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120F2C-1C61-4A2A-892D-C601B418348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705600" y="762000"/>
            <a:ext cx="1981200" cy="532447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762000" y="762000"/>
            <a:ext cx="5791200" cy="5324475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417ECC3-C39B-4F37-80A3-B44846F0199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el, Text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62000" y="762000"/>
            <a:ext cx="7924800" cy="1143000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sz="half" idx="1"/>
          </p:nvPr>
        </p:nvSpPr>
        <p:spPr>
          <a:xfrm>
            <a:off x="838200" y="2362200"/>
            <a:ext cx="3770313" cy="3724275"/>
          </a:xfrm>
        </p:spPr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760913" y="2362200"/>
            <a:ext cx="3770312" cy="3724275"/>
          </a:xfrm>
        </p:spPr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>
          <a:xfrm>
            <a:off x="2438400" y="6248400"/>
            <a:ext cx="2130425" cy="474663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>
          <a:xfrm>
            <a:off x="5791200" y="6248400"/>
            <a:ext cx="2897188" cy="474663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>
          <a:xfrm>
            <a:off x="84138" y="6242050"/>
            <a:ext cx="587375" cy="488950"/>
          </a:xfrm>
        </p:spPr>
        <p:txBody>
          <a:bodyPr/>
          <a:lstStyle>
            <a:lvl1pPr>
              <a:defRPr/>
            </a:lvl1pPr>
          </a:lstStyle>
          <a:p>
            <a:fld id="{41344871-FF96-407F-B9A2-04A1803FB4D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el und Tabel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62000" y="762000"/>
            <a:ext cx="7924800" cy="1143000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abellenplatzhalter 2"/>
          <p:cNvSpPr>
            <a:spLocks noGrp="1"/>
          </p:cNvSpPr>
          <p:nvPr>
            <p:ph type="tbl" idx="1"/>
          </p:nvPr>
        </p:nvSpPr>
        <p:spPr>
          <a:xfrm>
            <a:off x="838200" y="2362200"/>
            <a:ext cx="7693025" cy="3724275"/>
          </a:xfrm>
        </p:spPr>
        <p:txBody>
          <a:bodyPr/>
          <a:lstStyle/>
          <a:p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2438400" y="6248400"/>
            <a:ext cx="2130425" cy="474663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5791200" y="6248400"/>
            <a:ext cx="2897188" cy="474663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84138" y="6242050"/>
            <a:ext cx="587375" cy="488950"/>
          </a:xfrm>
        </p:spPr>
        <p:txBody>
          <a:bodyPr/>
          <a:lstStyle>
            <a:lvl1pPr>
              <a:defRPr/>
            </a:lvl1pPr>
          </a:lstStyle>
          <a:p>
            <a:fld id="{E6453336-E815-4A33-A207-57EB4BAE7DD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28E10C0-7B76-464E-B83D-58740323C30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B155D76-E140-495C-BBBC-D73EB35AFDD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2362200"/>
            <a:ext cx="3770313" cy="3724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760913" y="2362200"/>
            <a:ext cx="3770312" cy="3724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1903BC7-D792-4DDC-8214-C66AA4D9C18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B28BC11-4C8E-4C24-99BF-ABFF68967F6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B3F92D-4170-4B2B-B692-EDC17E13D59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809800D-C4CE-44E3-8DEB-CFFCE2F357B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C4C350E-EB37-4DD3-A029-B3F357D8BD0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56CB4AA-C193-42C6-98A5-0D2BBBC2C4C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22" name="Group 2"/>
          <p:cNvGrpSpPr>
            <a:grpSpLocks/>
          </p:cNvGrpSpPr>
          <p:nvPr/>
        </p:nvGrpSpPr>
        <p:grpSpPr bwMode="auto">
          <a:xfrm>
            <a:off x="0" y="0"/>
            <a:ext cx="7620000" cy="6858000"/>
            <a:chOff x="0" y="0"/>
            <a:chExt cx="4800" cy="4320"/>
          </a:xfrm>
        </p:grpSpPr>
        <p:grpSp>
          <p:nvGrpSpPr>
            <p:cNvPr id="5123" name="Group 3"/>
            <p:cNvGrpSpPr>
              <a:grpSpLocks/>
            </p:cNvGrpSpPr>
            <p:nvPr userDrawn="1"/>
          </p:nvGrpSpPr>
          <p:grpSpPr bwMode="auto">
            <a:xfrm>
              <a:off x="0" y="0"/>
              <a:ext cx="2016" cy="4320"/>
              <a:chOff x="0" y="0"/>
              <a:chExt cx="2016" cy="4320"/>
            </a:xfrm>
          </p:grpSpPr>
          <p:sp>
            <p:nvSpPr>
              <p:cNvPr id="5124" name="Rectangle 4"/>
              <p:cNvSpPr>
                <a:spLocks noChangeArrowheads="1"/>
              </p:cNvSpPr>
              <p:nvPr userDrawn="1"/>
            </p:nvSpPr>
            <p:spPr bwMode="auto">
              <a:xfrm>
                <a:off x="0" y="0"/>
                <a:ext cx="480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5125" name="Freeform 5"/>
              <p:cNvSpPr>
                <a:spLocks/>
              </p:cNvSpPr>
              <p:nvPr userDrawn="1"/>
            </p:nvSpPr>
            <p:spPr bwMode="auto">
              <a:xfrm>
                <a:off x="288" y="0"/>
                <a:ext cx="1728" cy="735"/>
              </a:xfrm>
              <a:custGeom>
                <a:avLst/>
                <a:gdLst/>
                <a:ahLst/>
                <a:cxnLst>
                  <a:cxn ang="0">
                    <a:pos x="1728" y="0"/>
                  </a:cxn>
                  <a:cxn ang="0">
                    <a:pos x="1728" y="480"/>
                  </a:cxn>
                  <a:cxn ang="0">
                    <a:pos x="380" y="482"/>
                  </a:cxn>
                  <a:cxn ang="0">
                    <a:pos x="354" y="480"/>
                  </a:cxn>
                  <a:cxn ang="0">
                    <a:pos x="308" y="489"/>
                  </a:cxn>
                  <a:cxn ang="0">
                    <a:pos x="246" y="531"/>
                  </a:cxn>
                  <a:cxn ang="0">
                    <a:pos x="206" y="597"/>
                  </a:cxn>
                  <a:cxn ang="0">
                    <a:pos x="192" y="666"/>
                  </a:cxn>
                  <a:cxn ang="0">
                    <a:pos x="192" y="735"/>
                  </a:cxn>
                  <a:cxn ang="0">
                    <a:pos x="0" y="735"/>
                  </a:cxn>
                  <a:cxn ang="0">
                    <a:pos x="0" y="480"/>
                  </a:cxn>
                  <a:cxn ang="0">
                    <a:pos x="0" y="0"/>
                  </a:cxn>
                  <a:cxn ang="0">
                    <a:pos x="1728" y="0"/>
                  </a:cxn>
                </a:cxnLst>
                <a:rect l="0" t="0" r="r" b="b"/>
                <a:pathLst>
                  <a:path w="1728" h="735">
                    <a:moveTo>
                      <a:pt x="1728" y="0"/>
                    </a:moveTo>
                    <a:lnTo>
                      <a:pt x="1728" y="480"/>
                    </a:lnTo>
                    <a:lnTo>
                      <a:pt x="380" y="482"/>
                    </a:lnTo>
                    <a:lnTo>
                      <a:pt x="354" y="480"/>
                    </a:lnTo>
                    <a:lnTo>
                      <a:pt x="308" y="489"/>
                    </a:lnTo>
                    <a:cubicBezTo>
                      <a:pt x="290" y="498"/>
                      <a:pt x="263" y="513"/>
                      <a:pt x="246" y="531"/>
                    </a:cubicBezTo>
                    <a:cubicBezTo>
                      <a:pt x="229" y="549"/>
                      <a:pt x="215" y="574"/>
                      <a:pt x="206" y="597"/>
                    </a:cubicBezTo>
                    <a:cubicBezTo>
                      <a:pt x="197" y="620"/>
                      <a:pt x="194" y="643"/>
                      <a:pt x="192" y="666"/>
                    </a:cubicBezTo>
                    <a:lnTo>
                      <a:pt x="192" y="735"/>
                    </a:lnTo>
                    <a:lnTo>
                      <a:pt x="0" y="735"/>
                    </a:lnTo>
                    <a:lnTo>
                      <a:pt x="0" y="480"/>
                    </a:lnTo>
                    <a:lnTo>
                      <a:pt x="0" y="0"/>
                    </a:lnTo>
                    <a:lnTo>
                      <a:pt x="1728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 cap="flat" cmpd="sng">
                <a:noFill/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/>
              <a:lstStyle/>
              <a:p>
                <a:endParaRPr lang="de-DE"/>
              </a:p>
            </p:txBody>
          </p:sp>
        </p:grpSp>
        <p:grpSp>
          <p:nvGrpSpPr>
            <p:cNvPr id="5126" name="Group 6"/>
            <p:cNvGrpSpPr>
              <a:grpSpLocks/>
            </p:cNvGrpSpPr>
            <p:nvPr/>
          </p:nvGrpSpPr>
          <p:grpSpPr bwMode="auto">
            <a:xfrm>
              <a:off x="144" y="1248"/>
              <a:ext cx="4656" cy="201"/>
              <a:chOff x="144" y="1248"/>
              <a:chExt cx="4656" cy="201"/>
            </a:xfrm>
          </p:grpSpPr>
          <p:sp>
            <p:nvSpPr>
              <p:cNvPr id="5127" name="AutoShape 7"/>
              <p:cNvSpPr>
                <a:spLocks noChangeArrowheads="1"/>
              </p:cNvSpPr>
              <p:nvPr/>
            </p:nvSpPr>
            <p:spPr bwMode="auto">
              <a:xfrm>
                <a:off x="384" y="1248"/>
                <a:ext cx="4416" cy="200"/>
              </a:xfrm>
              <a:prstGeom prst="roundRect">
                <a:avLst>
                  <a:gd name="adj" fmla="val 0"/>
                </a:avLst>
              </a:prstGeom>
              <a:solidFill>
                <a:schemeClr val="hlink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5128" name="AutoShape 8"/>
              <p:cNvSpPr>
                <a:spLocks noChangeArrowheads="1"/>
              </p:cNvSpPr>
              <p:nvPr/>
            </p:nvSpPr>
            <p:spPr bwMode="auto">
              <a:xfrm flipH="1">
                <a:off x="144" y="1248"/>
                <a:ext cx="248" cy="201"/>
              </a:xfrm>
              <a:prstGeom prst="flowChartDelay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de-DE"/>
              </a:p>
            </p:txBody>
          </p:sp>
        </p:grpSp>
      </p:grpSp>
      <p:sp>
        <p:nvSpPr>
          <p:cNvPr id="5129" name="AutoShape 9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762000"/>
            <a:ext cx="7924800" cy="1143000"/>
          </a:xfrm>
          <a:prstGeom prst="roundRect">
            <a:avLst>
              <a:gd name="adj" fmla="val 21667"/>
            </a:avLst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Titelmasterformat durch Klicken bearbeiten</a:t>
            </a:r>
          </a:p>
        </p:txBody>
      </p:sp>
      <p:sp>
        <p:nvSpPr>
          <p:cNvPr id="5130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2362200"/>
            <a:ext cx="7693025" cy="3724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Textmasterformate durch Klicken bearbeiten</a:t>
            </a:r>
          </a:p>
          <a:p>
            <a:pPr lvl="1"/>
            <a:r>
              <a:rPr lang="en-US"/>
              <a:t>Zweite Ebene</a:t>
            </a:r>
          </a:p>
          <a:p>
            <a:pPr lvl="2"/>
            <a:r>
              <a:rPr lang="en-US"/>
              <a:t>Dritte Ebene</a:t>
            </a:r>
          </a:p>
          <a:p>
            <a:pPr lvl="3"/>
            <a:r>
              <a:rPr lang="en-US"/>
              <a:t>Vierte Ebene</a:t>
            </a:r>
          </a:p>
          <a:p>
            <a:pPr lvl="4"/>
            <a:r>
              <a:rPr lang="en-US"/>
              <a:t>Fünfte Ebene</a:t>
            </a:r>
          </a:p>
        </p:txBody>
      </p:sp>
      <p:sp>
        <p:nvSpPr>
          <p:cNvPr id="5131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438400" y="6248400"/>
            <a:ext cx="2130425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endParaRPr lang="en-US"/>
          </a:p>
        </p:txBody>
      </p:sp>
      <p:sp>
        <p:nvSpPr>
          <p:cNvPr id="5132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0" y="6248400"/>
            <a:ext cx="2897188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5133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4138" y="6242050"/>
            <a:ext cx="587375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1" compatLnSpc="1">
            <a:prstTxWarp prst="textNoShape">
              <a:avLst/>
            </a:prstTxWarp>
          </a:bodyPr>
          <a:lstStyle>
            <a:lvl1pPr>
              <a:defRPr sz="2600" b="1">
                <a:solidFill>
                  <a:schemeClr val="bg1"/>
                </a:solidFill>
              </a:defRPr>
            </a:lvl1pPr>
          </a:lstStyle>
          <a:p>
            <a:fld id="{CC56925F-4CD0-4268-BE95-675B5F895167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  <p:sldLayoutId id="2147483662" r:id="rId13"/>
  </p:sldLayoutIdLst>
  <p:hf hdr="0" ftr="0" dt="0"/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0000"/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6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png"/><Relationship Id="rId3" Type="http://schemas.openxmlformats.org/officeDocument/2006/relationships/image" Target="../media/image15.png"/><Relationship Id="rId7" Type="http://schemas.openxmlformats.org/officeDocument/2006/relationships/image" Target="../media/image19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png"/><Relationship Id="rId5" Type="http://schemas.openxmlformats.org/officeDocument/2006/relationships/image" Target="../media/image17.png"/><Relationship Id="rId10" Type="http://schemas.openxmlformats.org/officeDocument/2006/relationships/image" Target="../media/image22.png"/><Relationship Id="rId4" Type="http://schemas.openxmlformats.org/officeDocument/2006/relationships/image" Target="../media/image16.png"/><Relationship Id="rId9" Type="http://schemas.openxmlformats.org/officeDocument/2006/relationships/image" Target="../media/image21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5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1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/>
          <a:p>
            <a:fld id="{0A39F465-6434-4E5F-B008-F86B1D7C88B4}" type="slidenum">
              <a:rPr lang="en-US"/>
              <a:pPr/>
              <a:t>1</a:t>
            </a:fld>
            <a:endParaRPr lang="en-US"/>
          </a:p>
        </p:txBody>
      </p:sp>
      <p:sp>
        <p:nvSpPr>
          <p:cNvPr id="2050" name="AutoShap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/>
              <a:t>Terminzinsen</a:t>
            </a:r>
            <a:r>
              <a:rPr lang="en-US" dirty="0"/>
              <a:t> 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928100-D09F-46FE-8D52-B2036DABEA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Arbitragefreiheit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7A051158-F0A7-4215-AF03-942A83AC5951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de-DE" dirty="0"/>
                  <a:t>Mögliche Arbitragestrategie:</a:t>
                </a:r>
              </a:p>
              <a:p>
                <a:pPr lvl="1"/>
                <a:r>
                  <a:rPr lang="de-DE" dirty="0"/>
                  <a:t>Lege einen Betrag </a:t>
                </a:r>
                <a14:m>
                  <m:oMath xmlns:m="http://schemas.openxmlformats.org/officeDocument/2006/math">
                    <m:r>
                      <a:rPr lang="de-DE" b="0" i="1" smtClean="0">
                        <a:latin typeface="Cambria Math" panose="02040503050406030204" pitchFamily="18" charset="0"/>
                      </a:rPr>
                      <m:t>𝑉</m:t>
                    </m:r>
                  </m:oMath>
                </a14:m>
                <a:r>
                  <a:rPr lang="de-DE" dirty="0"/>
                  <a:t>, zum Beispiel </a:t>
                </a:r>
                <a14:m>
                  <m:oMath xmlns:m="http://schemas.openxmlformats.org/officeDocument/2006/math">
                    <m:r>
                      <a:rPr lang="de-DE" i="1">
                        <a:latin typeface="Cambria Math" panose="02040503050406030204" pitchFamily="18" charset="0"/>
                      </a:rPr>
                      <m:t>𝑉</m:t>
                    </m:r>
                    <m:r>
                      <a:rPr lang="de-DE" b="0" i="1" smtClean="0">
                        <a:latin typeface="Cambria Math" panose="02040503050406030204" pitchFamily="18" charset="0"/>
                      </a:rPr>
                      <m:t>=1.000.000$</m:t>
                    </m:r>
                  </m:oMath>
                </a14:m>
                <a:r>
                  <a:rPr lang="de-DE" dirty="0"/>
                  <a:t> auf zwei Varianten von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de-DE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de-DE" dirty="0"/>
                  <a:t> nach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i="1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de-DE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de-DE" dirty="0"/>
                  <a:t> an bzw. nehme von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i="1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de-DE" i="1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de-DE" dirty="0"/>
                  <a:t> bis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i="1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de-DE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de-DE" dirty="0"/>
                  <a:t> einen Kredit auf:</a:t>
                </a:r>
              </a:p>
              <a:p>
                <a:pPr lvl="1"/>
                <a:r>
                  <a:rPr lang="de-DE" dirty="0"/>
                  <a:t>Variante 1: Anlage/Kreditaufnahme zum Spotzins von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de-DE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de-DE" dirty="0"/>
                  <a:t> nach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i="1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de-DE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endParaRPr lang="de-DE" dirty="0"/>
              </a:p>
              <a:p>
                <a:pPr lvl="1"/>
                <a:r>
                  <a:rPr lang="de-DE" dirty="0"/>
                  <a:t>Variante 2: „Flug mit Zwischenstop“</a:t>
                </a:r>
              </a:p>
              <a:p>
                <a:pPr lvl="2"/>
                <a:r>
                  <a:rPr lang="de-DE" dirty="0"/>
                  <a:t>Lege erst </a:t>
                </a:r>
                <a14:m>
                  <m:oMath xmlns:m="http://schemas.openxmlformats.org/officeDocument/2006/math">
                    <m:r>
                      <a:rPr lang="de-DE" i="1">
                        <a:latin typeface="Cambria Math" panose="02040503050406030204" pitchFamily="18" charset="0"/>
                      </a:rPr>
                      <m:t>𝑉</m:t>
                    </m:r>
                  </m:oMath>
                </a14:m>
                <a:r>
                  <a:rPr lang="de-DE" dirty="0"/>
                  <a:t> von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b="0" i="1" smtClean="0">
                            <a:solidFill>
                              <a:srgbClr val="008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b="0" i="1" smtClean="0">
                            <a:solidFill>
                              <a:srgbClr val="008000"/>
                            </a:solidFill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de-DE" b="0" i="1" smtClean="0">
                            <a:solidFill>
                              <a:srgbClr val="008000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de-DE" dirty="0">
                    <a:solidFill>
                      <a:srgbClr val="008000"/>
                    </a:solidFill>
                  </a:rPr>
                  <a:t> </a:t>
                </a:r>
                <a:r>
                  <a:rPr lang="de-DE" dirty="0"/>
                  <a:t>bis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de-DE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de-DE" dirty="0">
                    <a:solidFill>
                      <a:srgbClr val="FF0000"/>
                    </a:solidFill>
                  </a:rPr>
                  <a:t> </a:t>
                </a:r>
                <a:r>
                  <a:rPr lang="de-DE" dirty="0"/>
                  <a:t>an (Teilgeschäft 1)</a:t>
                </a:r>
              </a:p>
              <a:p>
                <a:pPr lvl="2"/>
                <a:r>
                  <a:rPr lang="de-DE" dirty="0"/>
                  <a:t>Lege das Ergebnis aus Teilgeschäft 1 per Terminkontrakt von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de-DE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de-DE" dirty="0">
                    <a:solidFill>
                      <a:srgbClr val="FF0000"/>
                    </a:solidFill>
                  </a:rPr>
                  <a:t>  </a:t>
                </a:r>
                <a:r>
                  <a:rPr lang="de-DE" dirty="0"/>
                  <a:t>bis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i="1" smtClean="0">
                            <a:solidFill>
                              <a:srgbClr val="0066FF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i="1">
                            <a:solidFill>
                              <a:srgbClr val="0066FF"/>
                            </a:solidFill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de-DE" b="0" i="1" smtClean="0">
                            <a:solidFill>
                              <a:srgbClr val="0066FF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de-DE" dirty="0">
                    <a:solidFill>
                      <a:srgbClr val="0066FF"/>
                    </a:solidFill>
                  </a:rPr>
                  <a:t> </a:t>
                </a:r>
                <a:r>
                  <a:rPr lang="de-DE" dirty="0"/>
                  <a:t>an (Teilgeschäft 2).  </a:t>
                </a:r>
              </a:p>
              <a:p>
                <a:pPr lvl="2"/>
                <a:endParaRPr lang="de-DE" dirty="0"/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7A051158-F0A7-4215-AF03-942A83AC5951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793" t="-1803" b="-9672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7398CA0-EEE4-4DEC-A9CE-2EFA4B371A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E10C0-7B76-464E-B83D-58740323C306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40075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B05B24-B69D-4B2A-9B33-4D961CC2BC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Anlage/Kreditaufnahme per Spotzins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638C841-AEE1-4221-97AE-C468BDE5A3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E10C0-7B76-464E-B83D-58740323C306}" type="slidenum">
              <a:rPr lang="en-US" smtClean="0"/>
              <a:pPr/>
              <a:t>11</a:t>
            </a:fld>
            <a:endParaRPr 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EC9B1713-39F5-4199-8F21-C41FEEFCFD9A}"/>
                  </a:ext>
                </a:extLst>
              </p:cNvPr>
              <p:cNvSpPr txBox="1"/>
              <p:nvPr/>
            </p:nvSpPr>
            <p:spPr>
              <a:xfrm>
                <a:off x="2856430" y="3067215"/>
                <a:ext cx="44409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de-DE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de-DE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de-DE" dirty="0"/>
                  <a:t> </a:t>
                </a:r>
              </a:p>
            </p:txBody>
          </p:sp>
        </mc:Choice>
        <mc:Fallback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EC9B1713-39F5-4199-8F21-C41FEEFCFD9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56430" y="3067215"/>
                <a:ext cx="444096" cy="369332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B0D923C5-C7B1-467E-B91D-493DBEB075FC}"/>
                  </a:ext>
                </a:extLst>
              </p:cNvPr>
              <p:cNvSpPr txBox="1"/>
              <p:nvPr/>
            </p:nvSpPr>
            <p:spPr>
              <a:xfrm>
                <a:off x="4788598" y="3067215"/>
                <a:ext cx="43877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de-DE" b="0" i="1" smtClean="0">
                            <a:solidFill>
                              <a:schemeClr val="bg1">
                                <a:lumMod val="8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b="0" i="1" smtClean="0">
                            <a:solidFill>
                              <a:schemeClr val="bg1">
                                <a:lumMod val="8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de-DE" b="0" i="1" smtClean="0">
                            <a:solidFill>
                              <a:schemeClr val="bg1">
                                <a:lumMod val="8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de-DE" dirty="0">
                    <a:solidFill>
                      <a:schemeClr val="bg1">
                        <a:lumMod val="85000"/>
                      </a:schemeClr>
                    </a:solidFill>
                  </a:rPr>
                  <a:t> </a:t>
                </a:r>
                <a:endParaRPr lang="de-DE" dirty="0"/>
              </a:p>
            </p:txBody>
          </p:sp>
        </mc:Choice>
        <mc:Fallback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B0D923C5-C7B1-467E-B91D-493DBEB075F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88598" y="3067215"/>
                <a:ext cx="438774" cy="36933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5216C300-041F-4C04-BD42-592A39E407DB}"/>
                  </a:ext>
                </a:extLst>
              </p:cNvPr>
              <p:cNvSpPr txBox="1"/>
              <p:nvPr/>
            </p:nvSpPr>
            <p:spPr>
              <a:xfrm>
                <a:off x="7962550" y="3067215"/>
                <a:ext cx="44409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de-DE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de-DE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de-DE" dirty="0"/>
                  <a:t> </a:t>
                </a:r>
              </a:p>
            </p:txBody>
          </p:sp>
        </mc:Choice>
        <mc:Fallback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5216C300-041F-4C04-BD42-592A39E407D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62550" y="3067215"/>
                <a:ext cx="444096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3CF74767-C363-40BE-961E-59600090474C}"/>
              </a:ext>
            </a:extLst>
          </p:cNvPr>
          <p:cNvCxnSpPr/>
          <p:nvPr/>
        </p:nvCxnSpPr>
        <p:spPr>
          <a:xfrm>
            <a:off x="3000446" y="3715287"/>
            <a:ext cx="5184576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096CC08A-8F62-491C-A30C-B0EC3202E9F7}"/>
              </a:ext>
            </a:extLst>
          </p:cNvPr>
          <p:cNvSpPr txBox="1"/>
          <p:nvPr/>
        </p:nvSpPr>
        <p:spPr>
          <a:xfrm>
            <a:off x="1081278" y="3038248"/>
            <a:ext cx="6335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Zeit: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4994A11-BDB5-4687-ABCE-EAA0F294E2F6}"/>
              </a:ext>
            </a:extLst>
          </p:cNvPr>
          <p:cNvSpPr txBox="1"/>
          <p:nvPr/>
        </p:nvSpPr>
        <p:spPr>
          <a:xfrm>
            <a:off x="712243" y="4005064"/>
            <a:ext cx="10823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Zahlung: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D6C4B02-B7BA-48D5-A087-C3D2103B52A8}"/>
              </a:ext>
            </a:extLst>
          </p:cNvPr>
          <p:cNvSpPr txBox="1"/>
          <p:nvPr/>
        </p:nvSpPr>
        <p:spPr>
          <a:xfrm>
            <a:off x="1229665" y="2350366"/>
            <a:ext cx="16081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Sicht Anleger: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1C7B4C39-4F70-474D-919F-20BE943FB62E}"/>
                  </a:ext>
                </a:extLst>
              </p:cNvPr>
              <p:cNvSpPr txBox="1"/>
              <p:nvPr/>
            </p:nvSpPr>
            <p:spPr>
              <a:xfrm>
                <a:off x="2701040" y="4042344"/>
                <a:ext cx="57349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𝑉</m:t>
                      </m:r>
                    </m:oMath>
                  </m:oMathPara>
                </a14:m>
                <a:endParaRPr lang="de-DE" dirty="0"/>
              </a:p>
            </p:txBody>
          </p:sp>
        </mc:Choice>
        <mc:Fallback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1C7B4C39-4F70-474D-919F-20BE943FB62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01040" y="4042344"/>
                <a:ext cx="573490" cy="36933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TextBox 14">
            <a:extLst>
              <a:ext uri="{FF2B5EF4-FFF2-40B4-BE49-F238E27FC236}">
                <a16:creationId xmlns:a16="http://schemas.microsoft.com/office/drawing/2014/main" id="{C9D23C56-EA57-4B30-82CE-175E703D4D22}"/>
              </a:ext>
            </a:extLst>
          </p:cNvPr>
          <p:cNvSpPr txBox="1"/>
          <p:nvPr/>
        </p:nvSpPr>
        <p:spPr>
          <a:xfrm>
            <a:off x="4114800" y="2981739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de-DE" dirty="0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7A34D0BE-E1C1-4CEA-BEF4-EA9C601B2091}"/>
              </a:ext>
            </a:extLst>
          </p:cNvPr>
          <p:cNvSpPr txBox="1"/>
          <p:nvPr/>
        </p:nvSpPr>
        <p:spPr>
          <a:xfrm>
            <a:off x="4427984" y="5387075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de-DE" dirty="0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0E034BE7-A805-4B76-97AE-957E413C4B66}"/>
              </a:ext>
            </a:extLst>
          </p:cNvPr>
          <p:cNvSpPr txBox="1"/>
          <p:nvPr/>
        </p:nvSpPr>
        <p:spPr>
          <a:xfrm>
            <a:off x="4114800" y="2981739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de-DE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E4EB33D4-C725-473B-A3FA-40018ADB95F1}"/>
                  </a:ext>
                </a:extLst>
              </p:cNvPr>
              <p:cNvSpPr txBox="1"/>
              <p:nvPr/>
            </p:nvSpPr>
            <p:spPr>
              <a:xfrm>
                <a:off x="6652807" y="4024739"/>
                <a:ext cx="2134622" cy="47525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⋅</m:t>
                      </m:r>
                      <m:sSup>
                        <m:sSupPr>
                          <m:ctrlPr>
                            <a:rPr lang="de-DE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de-DE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de-DE" b="0" i="1" smtClean="0">
                                  <a:latin typeface="Cambria Math" panose="02040503050406030204" pitchFamily="18" charset="0"/>
                                </a:rPr>
                                <m:t>1+</m:t>
                              </m:r>
                              <m:sSub>
                                <m:sSubPr>
                                  <m:ctrlPr>
                                    <a:rPr lang="de-DE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de-DE" b="0" i="1" smtClean="0">
                                      <a:latin typeface="Cambria Math" panose="02040503050406030204" pitchFamily="18" charset="0"/>
                                    </a:rPr>
                                    <m:t>𝑟</m:t>
                                  </m:r>
                                </m:e>
                                <m:sub>
                                  <m:sSub>
                                    <m:sSubPr>
                                      <m:ctrlPr>
                                        <a:rPr lang="de-DE" b="0" i="1" smtClean="0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de-DE" b="0" i="1" smtClean="0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𝑡</m:t>
                                      </m:r>
                                    </m:e>
                                    <m:sub>
                                      <m:r>
                                        <a:rPr lang="de-DE" b="0" i="1" smtClean="0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0</m:t>
                                      </m:r>
                                    </m:sub>
                                  </m:sSub>
                                  <m:r>
                                    <a:rPr lang="de-DE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,</m:t>
                                  </m:r>
                                  <m:sSub>
                                    <m:sSubPr>
                                      <m:ctrlPr>
                                        <a:rPr lang="de-DE" b="0" i="1" smtClean="0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de-DE" b="0" i="1" smtClean="0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𝑡</m:t>
                                      </m:r>
                                    </m:e>
                                    <m:sub>
                                      <m:r>
                                        <a:rPr lang="de-DE" b="0" i="1" smtClean="0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b>
                                  </m:sSub>
                                </m:sub>
                              </m:sSub>
                            </m:e>
                          </m:d>
                        </m:e>
                        <m:sup>
                          <m:sSub>
                            <m:sSubPr>
                              <m:ctrlPr>
                                <a:rPr lang="de-DE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de-DE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  <m:sub>
                              <m:r>
                                <a:rPr lang="de-DE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de-DE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de-DE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de-DE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  <m:sub>
                              <m:r>
                                <a:rPr lang="de-DE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</m:sup>
                      </m:sSup>
                    </m:oMath>
                  </m:oMathPara>
                </a14:m>
                <a:endParaRPr lang="de-DE" dirty="0"/>
              </a:p>
            </p:txBody>
          </p:sp>
        </mc:Choice>
        <mc:Fallback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E4EB33D4-C725-473B-A3FA-40018ADB95F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52807" y="4024739"/>
                <a:ext cx="2134622" cy="475258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" name="Connector: Curved 7">
            <a:extLst>
              <a:ext uri="{FF2B5EF4-FFF2-40B4-BE49-F238E27FC236}">
                <a16:creationId xmlns:a16="http://schemas.microsoft.com/office/drawing/2014/main" id="{9313101D-534E-40B8-BCAD-4C89A910659B}"/>
              </a:ext>
            </a:extLst>
          </p:cNvPr>
          <p:cNvCxnSpPr>
            <a:stCxn id="13" idx="0"/>
            <a:endCxn id="25" idx="0"/>
          </p:cNvCxnSpPr>
          <p:nvPr/>
        </p:nvCxnSpPr>
        <p:spPr>
          <a:xfrm rot="5400000" flipH="1" flipV="1">
            <a:off x="5345149" y="1667376"/>
            <a:ext cx="17605" cy="4732333"/>
          </a:xfrm>
          <a:prstGeom prst="curvedConnector3">
            <a:avLst>
              <a:gd name="adj1" fmla="val 1398495"/>
            </a:avLst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5429008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B05B24-B69D-4B2A-9B33-4D961CC2BC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Anlage/Kreditaufnahme per Spotzins und Terminzins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638C841-AEE1-4221-97AE-C468BDE5A3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E10C0-7B76-464E-B83D-58740323C306}" type="slidenum">
              <a:rPr lang="en-US" smtClean="0"/>
              <a:pPr/>
              <a:t>12</a:t>
            </a:fld>
            <a:endParaRPr 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EC9B1713-39F5-4199-8F21-C41FEEFCFD9A}"/>
                  </a:ext>
                </a:extLst>
              </p:cNvPr>
              <p:cNvSpPr txBox="1"/>
              <p:nvPr/>
            </p:nvSpPr>
            <p:spPr>
              <a:xfrm>
                <a:off x="1259632" y="2721079"/>
                <a:ext cx="44409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de-DE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de-DE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de-DE" dirty="0"/>
                  <a:t> </a:t>
                </a:r>
              </a:p>
            </p:txBody>
          </p:sp>
        </mc:Choice>
        <mc:Fallback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EC9B1713-39F5-4199-8F21-C41FEEFCFD9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59632" y="2721079"/>
                <a:ext cx="444096" cy="369332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B0D923C5-C7B1-467E-B91D-493DBEB075FC}"/>
                  </a:ext>
                </a:extLst>
              </p:cNvPr>
              <p:cNvSpPr txBox="1"/>
              <p:nvPr/>
            </p:nvSpPr>
            <p:spPr>
              <a:xfrm>
                <a:off x="4149169" y="2759947"/>
                <a:ext cx="43877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de-DE" b="0" i="1" smtClean="0">
                            <a:solidFill>
                              <a:schemeClr val="bg1">
                                <a:lumMod val="8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b="0" i="1" smtClean="0">
                            <a:solidFill>
                              <a:schemeClr val="bg1">
                                <a:lumMod val="8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de-DE" b="0" i="1" smtClean="0">
                            <a:solidFill>
                              <a:schemeClr val="bg1">
                                <a:lumMod val="8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de-DE" dirty="0">
                    <a:solidFill>
                      <a:schemeClr val="bg1">
                        <a:lumMod val="85000"/>
                      </a:schemeClr>
                    </a:solidFill>
                  </a:rPr>
                  <a:t> </a:t>
                </a:r>
                <a:endParaRPr lang="de-DE" dirty="0"/>
              </a:p>
            </p:txBody>
          </p:sp>
        </mc:Choice>
        <mc:Fallback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B0D923C5-C7B1-467E-B91D-493DBEB075F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49169" y="2759947"/>
                <a:ext cx="438774" cy="369332"/>
              </a:xfrm>
              <a:prstGeom prst="rect">
                <a:avLst/>
              </a:prstGeom>
              <a:blipFill>
                <a:blip r:embed="rId3"/>
                <a:stretch>
                  <a:fillRect b="-1667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5216C300-041F-4C04-BD42-592A39E407DB}"/>
                  </a:ext>
                </a:extLst>
              </p:cNvPr>
              <p:cNvSpPr txBox="1"/>
              <p:nvPr/>
            </p:nvSpPr>
            <p:spPr>
              <a:xfrm>
                <a:off x="8048129" y="2721079"/>
                <a:ext cx="44409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de-DE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de-DE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de-DE" dirty="0"/>
                  <a:t> </a:t>
                </a:r>
              </a:p>
            </p:txBody>
          </p:sp>
        </mc:Choice>
        <mc:Fallback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5216C300-041F-4C04-BD42-592A39E407D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48129" y="2721079"/>
                <a:ext cx="444096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3CF74767-C363-40BE-961E-59600090474C}"/>
              </a:ext>
            </a:extLst>
          </p:cNvPr>
          <p:cNvCxnSpPr>
            <a:cxnSpLocks/>
          </p:cNvCxnSpPr>
          <p:nvPr/>
        </p:nvCxnSpPr>
        <p:spPr>
          <a:xfrm flipV="1">
            <a:off x="1259632" y="3369151"/>
            <a:ext cx="7010969" cy="5984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1C7B4C39-4F70-474D-919F-20BE943FB62E}"/>
                  </a:ext>
                </a:extLst>
              </p:cNvPr>
              <p:cNvSpPr txBox="1"/>
              <p:nvPr/>
            </p:nvSpPr>
            <p:spPr>
              <a:xfrm>
                <a:off x="1043608" y="3663890"/>
                <a:ext cx="57349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𝑉</m:t>
                      </m:r>
                    </m:oMath>
                  </m:oMathPara>
                </a14:m>
                <a:endParaRPr lang="de-DE" dirty="0"/>
              </a:p>
            </p:txBody>
          </p:sp>
        </mc:Choice>
        <mc:Fallback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1C7B4C39-4F70-474D-919F-20BE943FB62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43608" y="3663890"/>
                <a:ext cx="573490" cy="36933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TextBox 14">
            <a:extLst>
              <a:ext uri="{FF2B5EF4-FFF2-40B4-BE49-F238E27FC236}">
                <a16:creationId xmlns:a16="http://schemas.microsoft.com/office/drawing/2014/main" id="{C9D23C56-EA57-4B30-82CE-175E703D4D22}"/>
              </a:ext>
            </a:extLst>
          </p:cNvPr>
          <p:cNvSpPr txBox="1"/>
          <p:nvPr/>
        </p:nvSpPr>
        <p:spPr>
          <a:xfrm>
            <a:off x="4114800" y="2981739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de-DE" dirty="0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7A34D0BE-E1C1-4CEA-BEF4-EA9C601B2091}"/>
              </a:ext>
            </a:extLst>
          </p:cNvPr>
          <p:cNvSpPr txBox="1"/>
          <p:nvPr/>
        </p:nvSpPr>
        <p:spPr>
          <a:xfrm>
            <a:off x="4427984" y="5387075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de-DE" dirty="0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0E034BE7-A805-4B76-97AE-957E413C4B66}"/>
              </a:ext>
            </a:extLst>
          </p:cNvPr>
          <p:cNvSpPr txBox="1"/>
          <p:nvPr/>
        </p:nvSpPr>
        <p:spPr>
          <a:xfrm>
            <a:off x="4114800" y="2981739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de-DE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E4EB33D4-C725-473B-A3FA-40018ADB95F1}"/>
                  </a:ext>
                </a:extLst>
              </p:cNvPr>
              <p:cNvSpPr txBox="1"/>
              <p:nvPr/>
            </p:nvSpPr>
            <p:spPr>
              <a:xfrm>
                <a:off x="6738386" y="3678603"/>
                <a:ext cx="2134622" cy="47525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⋅</m:t>
                      </m:r>
                      <m:sSup>
                        <m:sSupPr>
                          <m:ctrlPr>
                            <a:rPr lang="de-DE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de-DE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de-DE" b="0" i="1" smtClean="0">
                                  <a:latin typeface="Cambria Math" panose="02040503050406030204" pitchFamily="18" charset="0"/>
                                </a:rPr>
                                <m:t>1+</m:t>
                              </m:r>
                              <m:sSub>
                                <m:sSubPr>
                                  <m:ctrlPr>
                                    <a:rPr lang="de-DE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de-DE" b="0" i="1" smtClean="0">
                                      <a:latin typeface="Cambria Math" panose="02040503050406030204" pitchFamily="18" charset="0"/>
                                    </a:rPr>
                                    <m:t>𝑟</m:t>
                                  </m:r>
                                </m:e>
                                <m:sub>
                                  <m:sSub>
                                    <m:sSubPr>
                                      <m:ctrlPr>
                                        <a:rPr lang="de-DE" b="0" i="1" smtClean="0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de-DE" b="0" i="1" smtClean="0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𝑡</m:t>
                                      </m:r>
                                    </m:e>
                                    <m:sub>
                                      <m:r>
                                        <a:rPr lang="de-DE" b="0" i="1" smtClean="0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0</m:t>
                                      </m:r>
                                    </m:sub>
                                  </m:sSub>
                                  <m:r>
                                    <a:rPr lang="de-DE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,</m:t>
                                  </m:r>
                                  <m:sSub>
                                    <m:sSubPr>
                                      <m:ctrlPr>
                                        <a:rPr lang="de-DE" b="0" i="1" smtClean="0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de-DE" b="0" i="1" smtClean="0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𝑡</m:t>
                                      </m:r>
                                    </m:e>
                                    <m:sub>
                                      <m:r>
                                        <a:rPr lang="de-DE" b="0" i="1" smtClean="0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b>
                                  </m:sSub>
                                </m:sub>
                              </m:sSub>
                            </m:e>
                          </m:d>
                        </m:e>
                        <m:sup>
                          <m:sSub>
                            <m:sSubPr>
                              <m:ctrlPr>
                                <a:rPr lang="de-DE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de-DE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  <m:sub>
                              <m:r>
                                <a:rPr lang="de-DE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de-DE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de-DE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de-DE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  <m:sub>
                              <m:r>
                                <a:rPr lang="de-DE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</m:sup>
                      </m:sSup>
                    </m:oMath>
                  </m:oMathPara>
                </a14:m>
                <a:endParaRPr lang="de-DE" dirty="0"/>
              </a:p>
            </p:txBody>
          </p:sp>
        </mc:Choice>
        <mc:Fallback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E4EB33D4-C725-473B-A3FA-40018ADB95F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38386" y="3678603"/>
                <a:ext cx="2134622" cy="475258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" name="Connector: Curved 7">
            <a:extLst>
              <a:ext uri="{FF2B5EF4-FFF2-40B4-BE49-F238E27FC236}">
                <a16:creationId xmlns:a16="http://schemas.microsoft.com/office/drawing/2014/main" id="{9313101D-534E-40B8-BCAD-4C89A910659B}"/>
              </a:ext>
            </a:extLst>
          </p:cNvPr>
          <p:cNvCxnSpPr>
            <a:stCxn id="13" idx="0"/>
            <a:endCxn id="25" idx="0"/>
          </p:cNvCxnSpPr>
          <p:nvPr/>
        </p:nvCxnSpPr>
        <p:spPr>
          <a:xfrm rot="16200000" flipH="1">
            <a:off x="4560668" y="433574"/>
            <a:ext cx="14713" cy="6475344"/>
          </a:xfrm>
          <a:prstGeom prst="curvedConnector3">
            <a:avLst>
              <a:gd name="adj1" fmla="val -1553728"/>
            </a:avLst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79629560-9EF7-4AED-9F32-ABB5FF78F788}"/>
                  </a:ext>
                </a:extLst>
              </p:cNvPr>
              <p:cNvSpPr txBox="1"/>
              <p:nvPr/>
            </p:nvSpPr>
            <p:spPr>
              <a:xfrm>
                <a:off x="1043162" y="4620249"/>
                <a:ext cx="57349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𝑉</m:t>
                      </m:r>
                    </m:oMath>
                  </m:oMathPara>
                </a14:m>
                <a:endParaRPr lang="de-DE" dirty="0"/>
              </a:p>
            </p:txBody>
          </p:sp>
        </mc:Choice>
        <mc:Fallback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79629560-9EF7-4AED-9F32-ABB5FF78F78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43162" y="4620249"/>
                <a:ext cx="573490" cy="36933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7B135B5F-F0F5-44E3-B0A7-08975BCA7422}"/>
                  </a:ext>
                </a:extLst>
              </p:cNvPr>
              <p:cNvSpPr txBox="1"/>
              <p:nvPr/>
            </p:nvSpPr>
            <p:spPr>
              <a:xfrm>
                <a:off x="2770067" y="4648648"/>
                <a:ext cx="2307747" cy="47525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i="1" smtClean="0">
                          <a:solidFill>
                            <a:schemeClr val="tx1">
                              <a:lumMod val="60000"/>
                              <a:lumOff val="40000"/>
                            </a:schemeClr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de-DE" b="0" i="1" smtClean="0">
                          <a:solidFill>
                            <a:schemeClr val="tx1">
                              <a:lumMod val="60000"/>
                              <a:lumOff val="40000"/>
                            </a:schemeClr>
                          </a:solidFill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de-DE" i="1">
                          <a:solidFill>
                            <a:schemeClr val="tx1">
                              <a:lumMod val="60000"/>
                              <a:lumOff val="40000"/>
                            </a:schemeClr>
                          </a:solidFill>
                          <a:latin typeface="Cambria Math" panose="02040503050406030204" pitchFamily="18" charset="0"/>
                        </a:rPr>
                        <m:t>⋅</m:t>
                      </m:r>
                      <m:sSup>
                        <m:sSupPr>
                          <m:ctrlPr>
                            <a:rPr lang="de-DE" i="1">
                              <a:solidFill>
                                <a:schemeClr val="tx1">
                                  <a:lumMod val="60000"/>
                                  <a:lumOff val="4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de-DE" i="1">
                                  <a:solidFill>
                                    <a:schemeClr val="tx1">
                                      <a:lumMod val="60000"/>
                                      <a:lumOff val="40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de-DE" i="1">
                                  <a:solidFill>
                                    <a:schemeClr val="tx1">
                                      <a:lumMod val="60000"/>
                                      <a:lumOff val="40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1+</m:t>
                              </m:r>
                              <m:sSub>
                                <m:sSubPr>
                                  <m:ctrlPr>
                                    <a:rPr lang="de-DE" i="1">
                                      <a:solidFill>
                                        <a:schemeClr val="tx1">
                                          <a:lumMod val="60000"/>
                                          <a:lumOff val="40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de-DE" i="1">
                                      <a:solidFill>
                                        <a:schemeClr val="tx1">
                                          <a:lumMod val="60000"/>
                                          <a:lumOff val="40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</a:rPr>
                                    <m:t>𝑟</m:t>
                                  </m:r>
                                </m:e>
                                <m:sub>
                                  <m:sSub>
                                    <m:sSubPr>
                                      <m:ctrlPr>
                                        <a:rPr lang="de-DE" i="1" smtClean="0">
                                          <a:solidFill>
                                            <a:schemeClr val="tx1">
                                              <a:lumMod val="60000"/>
                                              <a:lumOff val="40000"/>
                                            </a:schemeClr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de-DE" i="1">
                                          <a:solidFill>
                                            <a:schemeClr val="tx1">
                                              <a:lumMod val="60000"/>
                                              <a:lumOff val="40000"/>
                                            </a:schemeClr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𝑡</m:t>
                                      </m:r>
                                    </m:e>
                                    <m:sub>
                                      <m:r>
                                        <a:rPr lang="de-DE" i="1">
                                          <a:solidFill>
                                            <a:schemeClr val="tx1">
                                              <a:lumMod val="60000"/>
                                              <a:lumOff val="40000"/>
                                            </a:schemeClr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0</m:t>
                                      </m:r>
                                    </m:sub>
                                  </m:sSub>
                                  <m:r>
                                    <a:rPr lang="de-DE" i="1">
                                      <a:solidFill>
                                        <a:schemeClr val="tx1">
                                          <a:lumMod val="60000"/>
                                          <a:lumOff val="40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</a:rPr>
                                    <m:t>,</m:t>
                                  </m:r>
                                  <m:sSub>
                                    <m:sSubPr>
                                      <m:ctrlPr>
                                        <a:rPr lang="de-DE" i="1">
                                          <a:solidFill>
                                            <a:schemeClr val="tx1">
                                              <a:lumMod val="60000"/>
                                              <a:lumOff val="40000"/>
                                            </a:schemeClr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de-DE" i="1">
                                          <a:solidFill>
                                            <a:schemeClr val="tx1">
                                              <a:lumMod val="60000"/>
                                              <a:lumOff val="40000"/>
                                            </a:schemeClr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𝑡</m:t>
                                      </m:r>
                                    </m:e>
                                    <m:sub>
                                      <m:r>
                                        <a:rPr lang="de-DE" b="0" i="1" smtClean="0">
                                          <a:solidFill>
                                            <a:schemeClr val="tx1">
                                              <a:lumMod val="60000"/>
                                              <a:lumOff val="40000"/>
                                            </a:schemeClr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sub>
                                  </m:sSub>
                                </m:sub>
                              </m:sSub>
                            </m:e>
                          </m:d>
                        </m:e>
                        <m:sup>
                          <m:sSub>
                            <m:sSubPr>
                              <m:ctrlPr>
                                <a:rPr lang="de-DE" i="1" smtClean="0">
                                  <a:solidFill>
                                    <a:schemeClr val="tx1">
                                      <a:lumMod val="60000"/>
                                      <a:lumOff val="40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de-DE" i="1">
                                  <a:solidFill>
                                    <a:schemeClr val="tx1">
                                      <a:lumMod val="60000"/>
                                      <a:lumOff val="40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  <m:sub>
                              <m:r>
                                <a:rPr lang="de-DE" b="0" i="1" smtClean="0">
                                  <a:solidFill>
                                    <a:schemeClr val="tx1">
                                      <a:lumMod val="60000"/>
                                      <a:lumOff val="40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de-DE" i="1">
                              <a:solidFill>
                                <a:schemeClr val="tx1">
                                  <a:lumMod val="60000"/>
                                  <a:lumOff val="4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de-DE" i="1">
                                  <a:solidFill>
                                    <a:schemeClr val="tx1">
                                      <a:lumMod val="60000"/>
                                      <a:lumOff val="40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de-DE" i="1">
                                  <a:solidFill>
                                    <a:schemeClr val="tx1">
                                      <a:lumMod val="60000"/>
                                      <a:lumOff val="40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  <m:sub>
                              <m:r>
                                <a:rPr lang="de-DE" i="1">
                                  <a:solidFill>
                                    <a:schemeClr val="tx1">
                                      <a:lumMod val="60000"/>
                                      <a:lumOff val="40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</m:sup>
                      </m:sSup>
                    </m:oMath>
                  </m:oMathPara>
                </a14:m>
                <a:endParaRPr lang="de-DE" dirty="0"/>
              </a:p>
            </p:txBody>
          </p:sp>
        </mc:Choice>
        <mc:Fallback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7B135B5F-F0F5-44E3-B0A7-08975BCA742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70067" y="4648648"/>
                <a:ext cx="2307747" cy="475258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EB66B5A3-D074-44C1-B45D-0A730D1DC29A}"/>
                  </a:ext>
                </a:extLst>
              </p:cNvPr>
              <p:cNvSpPr txBox="1"/>
              <p:nvPr/>
            </p:nvSpPr>
            <p:spPr>
              <a:xfrm>
                <a:off x="2840599" y="5008521"/>
                <a:ext cx="2166682" cy="46570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i="1">
                          <a:solidFill>
                            <a:schemeClr val="tx1">
                              <a:lumMod val="60000"/>
                              <a:lumOff val="40000"/>
                            </a:schemeClr>
                          </a:solidFill>
                          <a:latin typeface="Cambria Math" panose="02040503050406030204" pitchFamily="18" charset="0"/>
                        </a:rPr>
                        <m:t>-</m:t>
                      </m:r>
                      <m:r>
                        <a:rPr lang="de-DE" b="0" i="1" smtClean="0">
                          <a:solidFill>
                            <a:schemeClr val="tx1">
                              <a:lumMod val="60000"/>
                              <a:lumOff val="40000"/>
                            </a:schemeClr>
                          </a:solidFill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de-DE" i="1">
                          <a:solidFill>
                            <a:schemeClr val="tx1">
                              <a:lumMod val="60000"/>
                              <a:lumOff val="40000"/>
                            </a:schemeClr>
                          </a:solidFill>
                          <a:latin typeface="Cambria Math" panose="02040503050406030204" pitchFamily="18" charset="0"/>
                        </a:rPr>
                        <m:t>⋅</m:t>
                      </m:r>
                      <m:sSup>
                        <m:sSupPr>
                          <m:ctrlPr>
                            <a:rPr lang="de-DE" i="1">
                              <a:solidFill>
                                <a:schemeClr val="tx1">
                                  <a:lumMod val="60000"/>
                                  <a:lumOff val="4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de-DE" i="1">
                                  <a:solidFill>
                                    <a:schemeClr val="tx1">
                                      <a:lumMod val="60000"/>
                                      <a:lumOff val="40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de-DE" i="1">
                                  <a:solidFill>
                                    <a:schemeClr val="tx1">
                                      <a:lumMod val="60000"/>
                                      <a:lumOff val="40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1+</m:t>
                              </m:r>
                              <m:sSub>
                                <m:sSubPr>
                                  <m:ctrlPr>
                                    <a:rPr lang="de-DE" i="1">
                                      <a:solidFill>
                                        <a:schemeClr val="tx1">
                                          <a:lumMod val="60000"/>
                                          <a:lumOff val="40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de-DE" i="1">
                                      <a:solidFill>
                                        <a:schemeClr val="tx1">
                                          <a:lumMod val="60000"/>
                                          <a:lumOff val="40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</a:rPr>
                                    <m:t>𝑟</m:t>
                                  </m:r>
                                </m:e>
                                <m:sub>
                                  <m:sSub>
                                    <m:sSubPr>
                                      <m:ctrlPr>
                                        <a:rPr lang="de-DE" i="1" smtClean="0">
                                          <a:solidFill>
                                            <a:schemeClr val="tx1">
                                              <a:lumMod val="60000"/>
                                              <a:lumOff val="40000"/>
                                            </a:schemeClr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de-DE" i="1">
                                          <a:solidFill>
                                            <a:schemeClr val="tx1">
                                              <a:lumMod val="60000"/>
                                              <a:lumOff val="40000"/>
                                            </a:schemeClr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𝑡</m:t>
                                      </m:r>
                                    </m:e>
                                    <m:sub>
                                      <m:r>
                                        <a:rPr lang="de-DE" i="1">
                                          <a:solidFill>
                                            <a:schemeClr val="tx1">
                                              <a:lumMod val="60000"/>
                                              <a:lumOff val="40000"/>
                                            </a:schemeClr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0</m:t>
                                      </m:r>
                                    </m:sub>
                                  </m:sSub>
                                  <m:r>
                                    <a:rPr lang="de-DE" i="1">
                                      <a:solidFill>
                                        <a:schemeClr val="tx1">
                                          <a:lumMod val="60000"/>
                                          <a:lumOff val="40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</a:rPr>
                                    <m:t>,</m:t>
                                  </m:r>
                                  <m:sSub>
                                    <m:sSubPr>
                                      <m:ctrlPr>
                                        <a:rPr lang="de-DE" i="1">
                                          <a:solidFill>
                                            <a:schemeClr val="tx1">
                                              <a:lumMod val="60000"/>
                                              <a:lumOff val="40000"/>
                                            </a:schemeClr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de-DE" i="1">
                                          <a:solidFill>
                                            <a:schemeClr val="tx1">
                                              <a:lumMod val="60000"/>
                                              <a:lumOff val="40000"/>
                                            </a:schemeClr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𝑡</m:t>
                                      </m:r>
                                    </m:e>
                                    <m:sub>
                                      <m:r>
                                        <a:rPr lang="de-DE" b="0" i="1" smtClean="0">
                                          <a:solidFill>
                                            <a:schemeClr val="tx1">
                                              <a:lumMod val="60000"/>
                                              <a:lumOff val="40000"/>
                                            </a:schemeClr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sub>
                                  </m:sSub>
                                </m:sub>
                              </m:sSub>
                            </m:e>
                          </m:d>
                        </m:e>
                        <m:sup>
                          <m:sSub>
                            <m:sSubPr>
                              <m:ctrlPr>
                                <a:rPr lang="de-DE" i="1" smtClean="0">
                                  <a:solidFill>
                                    <a:schemeClr val="tx1">
                                      <a:lumMod val="60000"/>
                                      <a:lumOff val="40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de-DE" i="1">
                                  <a:solidFill>
                                    <a:schemeClr val="tx1">
                                      <a:lumMod val="60000"/>
                                      <a:lumOff val="40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  <m:sub>
                              <m:r>
                                <a:rPr lang="de-DE" b="0" i="1" smtClean="0">
                                  <a:solidFill>
                                    <a:schemeClr val="tx1">
                                      <a:lumMod val="60000"/>
                                      <a:lumOff val="40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de-DE" i="1">
                              <a:solidFill>
                                <a:schemeClr val="tx1">
                                  <a:lumMod val="60000"/>
                                  <a:lumOff val="4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de-DE" i="1">
                                  <a:solidFill>
                                    <a:schemeClr val="tx1">
                                      <a:lumMod val="60000"/>
                                      <a:lumOff val="40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de-DE" i="1">
                                  <a:solidFill>
                                    <a:schemeClr val="tx1">
                                      <a:lumMod val="60000"/>
                                      <a:lumOff val="40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  <m:sub>
                              <m:r>
                                <a:rPr lang="de-DE" i="1">
                                  <a:solidFill>
                                    <a:schemeClr val="tx1">
                                      <a:lumMod val="60000"/>
                                      <a:lumOff val="40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</m:sup>
                      </m:sSup>
                    </m:oMath>
                  </m:oMathPara>
                </a14:m>
                <a:endParaRPr lang="de-DE" dirty="0"/>
              </a:p>
            </p:txBody>
          </p:sp>
        </mc:Choice>
        <mc:Fallback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EB66B5A3-D074-44C1-B45D-0A730D1DC29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40599" y="5008521"/>
                <a:ext cx="2166682" cy="465705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2D4B96DC-3AD6-44DD-9E00-CD602EB93065}"/>
                  </a:ext>
                </a:extLst>
              </p:cNvPr>
              <p:cNvSpPr txBox="1"/>
              <p:nvPr/>
            </p:nvSpPr>
            <p:spPr>
              <a:xfrm>
                <a:off x="4860032" y="5782182"/>
                <a:ext cx="4575974" cy="48128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 xmlns:m="http://schemas.openxmlformats.org/officeDocument/2006/math">
                    <m:r>
                      <a:rPr lang="de-DE" i="1">
                        <a:solidFill>
                          <a:schemeClr val="tx1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lang="de-DE" b="0" i="1" smtClean="0">
                        <a:solidFill>
                          <a:schemeClr val="tx1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𝑉</m:t>
                    </m:r>
                    <m:r>
                      <a:rPr lang="de-DE" i="1">
                        <a:solidFill>
                          <a:schemeClr val="tx1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⋅</m:t>
                    </m:r>
                    <m:sSup>
                      <m:sSupPr>
                        <m:ctrlPr>
                          <a:rPr lang="de-DE" i="1">
                            <a:solidFill>
                              <a:schemeClr val="tx1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de-DE" i="1">
                                <a:solidFill>
                                  <a:schemeClr val="tx1">
                                    <a:lumMod val="60000"/>
                                    <a:lumOff val="4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de-DE" i="1">
                                <a:solidFill>
                                  <a:schemeClr val="tx1">
                                    <a:lumMod val="60000"/>
                                    <a:lumOff val="4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1+</m:t>
                            </m:r>
                            <m:sSub>
                              <m:sSubPr>
                                <m:ctrlPr>
                                  <a:rPr lang="de-DE" i="1">
                                    <a:solidFill>
                                      <a:schemeClr val="tx1">
                                        <a:lumMod val="60000"/>
                                        <a:lumOff val="40000"/>
                                      </a:schemeClr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de-DE" i="1">
                                    <a:solidFill>
                                      <a:schemeClr val="tx1">
                                        <a:lumMod val="60000"/>
                                        <a:lumOff val="40000"/>
                                      </a:schemeClr>
                                    </a:solidFill>
                                    <a:latin typeface="Cambria Math" panose="02040503050406030204" pitchFamily="18" charset="0"/>
                                  </a:rPr>
                                  <m:t>𝑟</m:t>
                                </m:r>
                              </m:e>
                              <m:sub>
                                <m:sSub>
                                  <m:sSubPr>
                                    <m:ctrlPr>
                                      <a:rPr lang="de-DE" i="1" smtClean="0">
                                        <a:solidFill>
                                          <a:schemeClr val="tx1">
                                            <a:lumMod val="60000"/>
                                            <a:lumOff val="40000"/>
                                          </a:schemeClr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de-DE" i="1">
                                        <a:solidFill>
                                          <a:schemeClr val="tx1">
                                            <a:lumMod val="60000"/>
                                            <a:lumOff val="40000"/>
                                          </a:schemeClr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𝑡</m:t>
                                    </m:r>
                                  </m:e>
                                  <m:sub>
                                    <m:r>
                                      <a:rPr lang="de-DE" i="1">
                                        <a:solidFill>
                                          <a:schemeClr val="tx1">
                                            <a:lumMod val="60000"/>
                                            <a:lumOff val="40000"/>
                                          </a:schemeClr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0</m:t>
                                    </m:r>
                                  </m:sub>
                                </m:sSub>
                                <m:r>
                                  <a:rPr lang="de-DE" i="1">
                                    <a:solidFill>
                                      <a:schemeClr val="tx1">
                                        <a:lumMod val="60000"/>
                                        <a:lumOff val="40000"/>
                                      </a:schemeClr>
                                    </a:solidFill>
                                    <a:latin typeface="Cambria Math" panose="02040503050406030204" pitchFamily="18" charset="0"/>
                                  </a:rPr>
                                  <m:t>,</m:t>
                                </m:r>
                                <m:sSub>
                                  <m:sSubPr>
                                    <m:ctrlPr>
                                      <a:rPr lang="de-DE" i="1">
                                        <a:solidFill>
                                          <a:schemeClr val="tx1">
                                            <a:lumMod val="60000"/>
                                            <a:lumOff val="40000"/>
                                          </a:schemeClr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de-DE" i="1">
                                        <a:solidFill>
                                          <a:schemeClr val="tx1">
                                            <a:lumMod val="60000"/>
                                            <a:lumOff val="40000"/>
                                          </a:schemeClr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𝑡</m:t>
                                    </m:r>
                                  </m:e>
                                  <m:sub>
                                    <m:r>
                                      <a:rPr lang="de-DE" b="0" i="1" smtClean="0">
                                        <a:solidFill>
                                          <a:schemeClr val="tx1">
                                            <a:lumMod val="60000"/>
                                            <a:lumOff val="40000"/>
                                          </a:schemeClr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sub>
                            </m:sSub>
                          </m:e>
                        </m:d>
                      </m:e>
                      <m:sup>
                        <m:sSub>
                          <m:sSubPr>
                            <m:ctrlPr>
                              <a:rPr lang="de-DE" i="1" smtClean="0">
                                <a:solidFill>
                                  <a:schemeClr val="tx1">
                                    <a:lumMod val="60000"/>
                                    <a:lumOff val="4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de-DE" i="1">
                                <a:solidFill>
                                  <a:schemeClr val="tx1">
                                    <a:lumMod val="60000"/>
                                    <a:lumOff val="4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  <m:sub>
                            <m:r>
                              <a:rPr lang="de-DE" b="0" i="1" smtClean="0">
                                <a:solidFill>
                                  <a:schemeClr val="tx1">
                                    <a:lumMod val="60000"/>
                                    <a:lumOff val="4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de-DE" i="1">
                            <a:solidFill>
                              <a:schemeClr val="tx1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sSub>
                          <m:sSubPr>
                            <m:ctrlPr>
                              <a:rPr lang="de-DE" i="1">
                                <a:solidFill>
                                  <a:schemeClr val="tx1">
                                    <a:lumMod val="60000"/>
                                    <a:lumOff val="4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de-DE" i="1">
                                <a:solidFill>
                                  <a:schemeClr val="tx1">
                                    <a:lumMod val="60000"/>
                                    <a:lumOff val="4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  <m:sub>
                            <m:r>
                              <a:rPr lang="de-DE" i="1">
                                <a:solidFill>
                                  <a:schemeClr val="tx1">
                                    <a:lumMod val="60000"/>
                                    <a:lumOff val="4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</m:sup>
                    </m:sSup>
                    <m:r>
                      <a:rPr lang="de-DE" b="0" i="1" smtClean="0">
                        <a:solidFill>
                          <a:srgbClr val="008000"/>
                        </a:solidFill>
                        <a:latin typeface="Cambria Math" panose="02040503050406030204" pitchFamily="18" charset="0"/>
                      </a:rPr>
                      <m:t>⋅</m:t>
                    </m:r>
                    <m:sSup>
                      <m:sSupPr>
                        <m:ctrlPr>
                          <a:rPr lang="de-DE" b="0" i="1" smtClean="0">
                            <a:solidFill>
                              <a:srgbClr val="008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de-DE" b="0" i="1" smtClean="0">
                                <a:solidFill>
                                  <a:srgbClr val="008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de-DE" b="0" i="1" smtClean="0">
                                <a:solidFill>
                                  <a:srgbClr val="008000"/>
                                </a:solidFill>
                                <a:latin typeface="Cambria Math" panose="02040503050406030204" pitchFamily="18" charset="0"/>
                              </a:rPr>
                              <m:t>1+</m:t>
                            </m:r>
                            <m:sPre>
                              <m:sPrePr>
                                <m:ctrlPr>
                                  <a:rPr lang="de-DE" i="1">
                                    <a:solidFill>
                                      <a:srgbClr val="008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PrePr>
                              <m:sub>
                                <m:sSub>
                                  <m:sSubPr>
                                    <m:ctrlPr>
                                      <a:rPr lang="de-DE" i="1">
                                        <a:solidFill>
                                          <a:srgbClr val="008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de-DE" i="1">
                                        <a:solidFill>
                                          <a:srgbClr val="008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𝑡</m:t>
                                    </m:r>
                                  </m:e>
                                  <m:sub>
                                    <m:r>
                                      <a:rPr lang="de-DE" i="1">
                                        <a:solidFill>
                                          <a:srgbClr val="008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0</m:t>
                                    </m:r>
                                  </m:sub>
                                </m:sSub>
                              </m:sub>
                              <m:sup/>
                              <m:e>
                                <m:sSub>
                                  <m:sSubPr>
                                    <m:ctrlPr>
                                      <a:rPr lang="de-DE" i="1">
                                        <a:solidFill>
                                          <a:srgbClr val="008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de-DE" i="1">
                                        <a:solidFill>
                                          <a:srgbClr val="008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𝑟</m:t>
                                    </m:r>
                                  </m:e>
                                  <m:sub>
                                    <m:sSub>
                                      <m:sSubPr>
                                        <m:ctrlPr>
                                          <a:rPr lang="de-DE" i="1">
                                            <a:solidFill>
                                              <a:srgbClr val="00800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de-DE" i="1">
                                            <a:solidFill>
                                              <a:srgbClr val="00800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𝑡</m:t>
                                        </m:r>
                                      </m:e>
                                      <m:sub>
                                        <m:r>
                                          <a:rPr lang="de-DE" i="1">
                                            <a:solidFill>
                                              <a:srgbClr val="00800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1</m:t>
                                        </m:r>
                                      </m:sub>
                                    </m:sSub>
                                    <m:r>
                                      <a:rPr lang="de-DE" i="1">
                                        <a:solidFill>
                                          <a:srgbClr val="008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,</m:t>
                                    </m:r>
                                    <m:sSub>
                                      <m:sSubPr>
                                        <m:ctrlPr>
                                          <a:rPr lang="de-DE" i="1">
                                            <a:solidFill>
                                              <a:srgbClr val="00800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de-DE" i="1">
                                            <a:solidFill>
                                              <a:srgbClr val="00800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𝑡</m:t>
                                        </m:r>
                                      </m:e>
                                      <m:sub>
                                        <m:r>
                                          <a:rPr lang="de-DE" i="1">
                                            <a:solidFill>
                                              <a:srgbClr val="00800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sub>
                                    </m:sSub>
                                  </m:sub>
                                </m:sSub>
                              </m:e>
                            </m:sPre>
                          </m:e>
                        </m:d>
                      </m:e>
                      <m:sup>
                        <m:sSub>
                          <m:sSubPr>
                            <m:ctrlPr>
                              <a:rPr lang="de-DE" b="0" i="1" smtClean="0">
                                <a:solidFill>
                                  <a:srgbClr val="008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de-DE" b="0" i="1" smtClean="0">
                                <a:solidFill>
                                  <a:srgbClr val="008000"/>
                                </a:solidFill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  <m:sub>
                            <m:r>
                              <a:rPr lang="de-DE" b="0" i="1" smtClean="0">
                                <a:solidFill>
                                  <a:srgbClr val="0080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r>
                          <a:rPr lang="de-DE" b="0" i="1" smtClean="0">
                            <a:solidFill>
                              <a:srgbClr val="008000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sSub>
                          <m:sSubPr>
                            <m:ctrlPr>
                              <a:rPr lang="de-DE" b="0" i="1" smtClean="0">
                                <a:solidFill>
                                  <a:srgbClr val="008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de-DE" b="0" i="1" smtClean="0">
                                <a:solidFill>
                                  <a:srgbClr val="008000"/>
                                </a:solidFill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  <m:sub>
                            <m:r>
                              <a:rPr lang="de-DE" b="0" i="1" smtClean="0">
                                <a:solidFill>
                                  <a:srgbClr val="008000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sup>
                    </m:sSup>
                  </m:oMath>
                </a14:m>
                <a:r>
                  <a:rPr lang="de-DE" dirty="0"/>
                  <a:t> </a:t>
                </a:r>
              </a:p>
            </p:txBody>
          </p:sp>
        </mc:Choice>
        <mc:Fallback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2D4B96DC-3AD6-44DD-9E00-CD602EB9306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60032" y="5782182"/>
                <a:ext cx="4575974" cy="481286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6" name="Connector: Curved 35">
            <a:extLst>
              <a:ext uri="{FF2B5EF4-FFF2-40B4-BE49-F238E27FC236}">
                <a16:creationId xmlns:a16="http://schemas.microsoft.com/office/drawing/2014/main" id="{999B0D66-0841-448F-9FB3-E47D2B95B20B}"/>
              </a:ext>
            </a:extLst>
          </p:cNvPr>
          <p:cNvCxnSpPr>
            <a:stCxn id="17" idx="0"/>
            <a:endCxn id="18" idx="0"/>
          </p:cNvCxnSpPr>
          <p:nvPr/>
        </p:nvCxnSpPr>
        <p:spPr>
          <a:xfrm rot="16200000" flipH="1">
            <a:off x="2612724" y="3337431"/>
            <a:ext cx="28399" cy="2594034"/>
          </a:xfrm>
          <a:prstGeom prst="curvedConnector3">
            <a:avLst>
              <a:gd name="adj1" fmla="val -1644917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Connector: Curved 38">
            <a:extLst>
              <a:ext uri="{FF2B5EF4-FFF2-40B4-BE49-F238E27FC236}">
                <a16:creationId xmlns:a16="http://schemas.microsoft.com/office/drawing/2014/main" id="{721836AB-22B3-45FE-B96E-83BA6E16FF04}"/>
              </a:ext>
            </a:extLst>
          </p:cNvPr>
          <p:cNvCxnSpPr>
            <a:stCxn id="24" idx="2"/>
            <a:endCxn id="26" idx="0"/>
          </p:cNvCxnSpPr>
          <p:nvPr/>
        </p:nvCxnSpPr>
        <p:spPr>
          <a:xfrm rot="16200000" flipH="1">
            <a:off x="5382001" y="4016164"/>
            <a:ext cx="307956" cy="3224079"/>
          </a:xfrm>
          <a:prstGeom prst="curved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>
            <a:extLst>
              <a:ext uri="{FF2B5EF4-FFF2-40B4-BE49-F238E27FC236}">
                <a16:creationId xmlns:a16="http://schemas.microsoft.com/office/drawing/2014/main" id="{2089931B-F79E-4BDD-A0AC-69DF7A2E2413}"/>
              </a:ext>
            </a:extLst>
          </p:cNvPr>
          <p:cNvSpPr txBox="1"/>
          <p:nvPr/>
        </p:nvSpPr>
        <p:spPr>
          <a:xfrm>
            <a:off x="2555776" y="3933056"/>
            <a:ext cx="457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e-DE" dirty="0"/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C678FF08-072B-4D72-9E82-AE31FDF18195}"/>
              </a:ext>
            </a:extLst>
          </p:cNvPr>
          <p:cNvSpPr txBox="1"/>
          <p:nvPr/>
        </p:nvSpPr>
        <p:spPr>
          <a:xfrm>
            <a:off x="1972380" y="3788873"/>
            <a:ext cx="15953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Teilgeschäft 1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CBDA2978-538B-4720-8DCE-215F63F14EA9}"/>
              </a:ext>
            </a:extLst>
          </p:cNvPr>
          <p:cNvSpPr txBox="1"/>
          <p:nvPr/>
        </p:nvSpPr>
        <p:spPr>
          <a:xfrm>
            <a:off x="5724128" y="5241373"/>
            <a:ext cx="15953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Teilgeschäft 2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992096E1-FE5A-4436-BEF4-97FA9AEA7B46}"/>
              </a:ext>
            </a:extLst>
          </p:cNvPr>
          <p:cNvSpPr txBox="1"/>
          <p:nvPr/>
        </p:nvSpPr>
        <p:spPr>
          <a:xfrm>
            <a:off x="2972644" y="5707078"/>
            <a:ext cx="12298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Saldo = 0!</a:t>
            </a:r>
          </a:p>
        </p:txBody>
      </p:sp>
    </p:spTree>
    <p:extLst>
      <p:ext uri="{BB962C8B-B14F-4D97-AF65-F5344CB8AC3E}">
        <p14:creationId xmlns:p14="http://schemas.microsoft.com/office/powerpoint/2010/main" val="20780057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8" grpId="0"/>
      <p:bldP spid="24" grpId="0"/>
      <p:bldP spid="26" grpId="0"/>
      <p:bldP spid="41" grpId="0"/>
      <p:bldP spid="42" grpId="0"/>
      <p:bldP spid="4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B05B24-B69D-4B2A-9B33-4D961CC2BC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Konsequenz der Arbitragefreiheit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638C841-AEE1-4221-97AE-C468BDE5A3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E10C0-7B76-464E-B83D-58740323C306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C9D23C56-EA57-4B30-82CE-175E703D4D22}"/>
              </a:ext>
            </a:extLst>
          </p:cNvPr>
          <p:cNvSpPr txBox="1"/>
          <p:nvPr/>
        </p:nvSpPr>
        <p:spPr>
          <a:xfrm>
            <a:off x="4114800" y="2981739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de-DE" dirty="0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7A34D0BE-E1C1-4CEA-BEF4-EA9C601B2091}"/>
              </a:ext>
            </a:extLst>
          </p:cNvPr>
          <p:cNvSpPr txBox="1"/>
          <p:nvPr/>
        </p:nvSpPr>
        <p:spPr>
          <a:xfrm>
            <a:off x="4427984" y="5387075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de-DE" dirty="0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0E034BE7-A805-4B76-97AE-957E413C4B66}"/>
              </a:ext>
            </a:extLst>
          </p:cNvPr>
          <p:cNvSpPr txBox="1"/>
          <p:nvPr/>
        </p:nvSpPr>
        <p:spPr>
          <a:xfrm>
            <a:off x="4114800" y="2981739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de-DE" dirty="0"/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2089931B-F79E-4BDD-A0AC-69DF7A2E2413}"/>
              </a:ext>
            </a:extLst>
          </p:cNvPr>
          <p:cNvSpPr txBox="1"/>
          <p:nvPr/>
        </p:nvSpPr>
        <p:spPr>
          <a:xfrm>
            <a:off x="2555776" y="3933056"/>
            <a:ext cx="457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e-DE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DF4D5B64-3490-442D-B785-26B4B2B28811}"/>
                  </a:ext>
                </a:extLst>
              </p:cNvPr>
              <p:cNvSpPr txBox="1"/>
              <p:nvPr/>
            </p:nvSpPr>
            <p:spPr>
              <a:xfrm>
                <a:off x="1259632" y="2582081"/>
                <a:ext cx="6266587" cy="48128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⋅</m:t>
                      </m:r>
                      <m:sSup>
                        <m:sSupPr>
                          <m:ctrlPr>
                            <a:rPr lang="de-DE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de-DE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de-DE" b="0" i="1" smtClean="0">
                                  <a:latin typeface="Cambria Math" panose="02040503050406030204" pitchFamily="18" charset="0"/>
                                </a:rPr>
                                <m:t>1+</m:t>
                              </m:r>
                              <m:sSub>
                                <m:sSubPr>
                                  <m:ctrlPr>
                                    <a:rPr lang="de-DE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de-DE" b="0" i="1" smtClean="0">
                                      <a:latin typeface="Cambria Math" panose="02040503050406030204" pitchFamily="18" charset="0"/>
                                    </a:rPr>
                                    <m:t>𝑟</m:t>
                                  </m:r>
                                </m:e>
                                <m:sub>
                                  <m:sSub>
                                    <m:sSubPr>
                                      <m:ctrlPr>
                                        <a:rPr lang="de-DE" b="0" i="1" smtClean="0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de-DE" b="0" i="1" smtClean="0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𝑡</m:t>
                                      </m:r>
                                    </m:e>
                                    <m:sub>
                                      <m:r>
                                        <a:rPr lang="de-DE" b="0" i="1" smtClean="0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0</m:t>
                                      </m:r>
                                    </m:sub>
                                  </m:sSub>
                                  <m:r>
                                    <a:rPr lang="de-DE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,</m:t>
                                  </m:r>
                                  <m:sSub>
                                    <m:sSubPr>
                                      <m:ctrlPr>
                                        <a:rPr lang="de-DE" b="0" i="1" smtClean="0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de-DE" b="0" i="1" smtClean="0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𝑡</m:t>
                                      </m:r>
                                    </m:e>
                                    <m:sub>
                                      <m:r>
                                        <a:rPr lang="de-DE" b="0" i="1" smtClean="0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b>
                                  </m:sSub>
                                </m:sub>
                              </m:sSub>
                            </m:e>
                          </m:d>
                        </m:e>
                        <m:sup>
                          <m:sSub>
                            <m:sSubPr>
                              <m:ctrlPr>
                                <a:rPr lang="de-DE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de-DE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  <m:sub>
                              <m:r>
                                <a:rPr lang="de-DE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de-DE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de-DE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de-DE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  <m:sub>
                              <m:r>
                                <a:rPr lang="de-DE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</m:sup>
                      </m:sSup>
                      <m:r>
                        <a:rPr lang="de-DE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i="1">
                          <a:solidFill>
                            <a:schemeClr val="tx1">
                              <a:lumMod val="60000"/>
                              <a:lumOff val="40000"/>
                            </a:schemeClr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de-DE" i="1">
                          <a:solidFill>
                            <a:schemeClr val="tx1">
                              <a:lumMod val="60000"/>
                              <a:lumOff val="40000"/>
                            </a:schemeClr>
                          </a:solidFill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de-DE" i="1">
                          <a:solidFill>
                            <a:schemeClr val="tx1">
                              <a:lumMod val="60000"/>
                              <a:lumOff val="40000"/>
                            </a:schemeClr>
                          </a:solidFill>
                          <a:latin typeface="Cambria Math" panose="02040503050406030204" pitchFamily="18" charset="0"/>
                        </a:rPr>
                        <m:t>⋅</m:t>
                      </m:r>
                      <m:sSup>
                        <m:sSupPr>
                          <m:ctrlPr>
                            <a:rPr lang="de-DE" i="1">
                              <a:solidFill>
                                <a:schemeClr val="tx1">
                                  <a:lumMod val="60000"/>
                                  <a:lumOff val="4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de-DE" i="1">
                                  <a:solidFill>
                                    <a:schemeClr val="tx1">
                                      <a:lumMod val="60000"/>
                                      <a:lumOff val="40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de-DE" i="1">
                                  <a:solidFill>
                                    <a:schemeClr val="tx1">
                                      <a:lumMod val="60000"/>
                                      <a:lumOff val="40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1+</m:t>
                              </m:r>
                              <m:sSub>
                                <m:sSubPr>
                                  <m:ctrlPr>
                                    <a:rPr lang="de-DE" i="1">
                                      <a:solidFill>
                                        <a:schemeClr val="tx1">
                                          <a:lumMod val="60000"/>
                                          <a:lumOff val="40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de-DE" i="1">
                                      <a:solidFill>
                                        <a:schemeClr val="tx1">
                                          <a:lumMod val="60000"/>
                                          <a:lumOff val="40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</a:rPr>
                                    <m:t>𝑟</m:t>
                                  </m:r>
                                </m:e>
                                <m:sub>
                                  <m:sSub>
                                    <m:sSubPr>
                                      <m:ctrlPr>
                                        <a:rPr lang="de-DE" i="1">
                                          <a:solidFill>
                                            <a:schemeClr val="tx1">
                                              <a:lumMod val="60000"/>
                                              <a:lumOff val="40000"/>
                                            </a:schemeClr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de-DE" i="1">
                                          <a:solidFill>
                                            <a:schemeClr val="tx1">
                                              <a:lumMod val="60000"/>
                                              <a:lumOff val="40000"/>
                                            </a:schemeClr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𝑡</m:t>
                                      </m:r>
                                    </m:e>
                                    <m:sub>
                                      <m:r>
                                        <a:rPr lang="de-DE" i="1">
                                          <a:solidFill>
                                            <a:schemeClr val="tx1">
                                              <a:lumMod val="60000"/>
                                              <a:lumOff val="40000"/>
                                            </a:schemeClr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0</m:t>
                                      </m:r>
                                    </m:sub>
                                  </m:sSub>
                                  <m:r>
                                    <a:rPr lang="de-DE" i="1">
                                      <a:solidFill>
                                        <a:schemeClr val="tx1">
                                          <a:lumMod val="60000"/>
                                          <a:lumOff val="40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</a:rPr>
                                    <m:t>,</m:t>
                                  </m:r>
                                  <m:sSub>
                                    <m:sSubPr>
                                      <m:ctrlPr>
                                        <a:rPr lang="de-DE" i="1">
                                          <a:solidFill>
                                            <a:schemeClr val="tx1">
                                              <a:lumMod val="60000"/>
                                              <a:lumOff val="40000"/>
                                            </a:schemeClr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de-DE" i="1">
                                          <a:solidFill>
                                            <a:schemeClr val="tx1">
                                              <a:lumMod val="60000"/>
                                              <a:lumOff val="40000"/>
                                            </a:schemeClr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𝑡</m:t>
                                      </m:r>
                                    </m:e>
                                    <m:sub>
                                      <m:r>
                                        <a:rPr lang="de-DE" i="1">
                                          <a:solidFill>
                                            <a:schemeClr val="tx1">
                                              <a:lumMod val="60000"/>
                                              <a:lumOff val="40000"/>
                                            </a:schemeClr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sub>
                                  </m:sSub>
                                </m:sub>
                              </m:sSub>
                            </m:e>
                          </m:d>
                        </m:e>
                        <m:sup>
                          <m:sSub>
                            <m:sSubPr>
                              <m:ctrlPr>
                                <a:rPr lang="de-DE" i="1">
                                  <a:solidFill>
                                    <a:schemeClr val="tx1">
                                      <a:lumMod val="60000"/>
                                      <a:lumOff val="40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de-DE" i="1">
                                  <a:solidFill>
                                    <a:schemeClr val="tx1">
                                      <a:lumMod val="60000"/>
                                      <a:lumOff val="40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  <m:sub>
                              <m:r>
                                <a:rPr lang="de-DE" i="1">
                                  <a:solidFill>
                                    <a:schemeClr val="tx1">
                                      <a:lumMod val="60000"/>
                                      <a:lumOff val="40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de-DE" i="1">
                              <a:solidFill>
                                <a:schemeClr val="tx1">
                                  <a:lumMod val="60000"/>
                                  <a:lumOff val="4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de-DE" i="1">
                                  <a:solidFill>
                                    <a:schemeClr val="tx1">
                                      <a:lumMod val="60000"/>
                                      <a:lumOff val="40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de-DE" i="1">
                                  <a:solidFill>
                                    <a:schemeClr val="tx1">
                                      <a:lumMod val="60000"/>
                                      <a:lumOff val="40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  <m:sub>
                              <m:r>
                                <a:rPr lang="de-DE" i="1">
                                  <a:solidFill>
                                    <a:schemeClr val="tx1">
                                      <a:lumMod val="60000"/>
                                      <a:lumOff val="40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</m:sup>
                      </m:sSup>
                      <m:r>
                        <a:rPr lang="de-DE" i="1">
                          <a:solidFill>
                            <a:srgbClr val="008000"/>
                          </a:solidFill>
                          <a:latin typeface="Cambria Math" panose="02040503050406030204" pitchFamily="18" charset="0"/>
                        </a:rPr>
                        <m:t>⋅</m:t>
                      </m:r>
                      <m:sSup>
                        <m:sSupPr>
                          <m:ctrlPr>
                            <a:rPr lang="de-DE" i="1">
                              <a:solidFill>
                                <a:srgbClr val="008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de-DE" i="1">
                                  <a:solidFill>
                                    <a:srgbClr val="008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de-DE" i="1">
                                  <a:solidFill>
                                    <a:srgbClr val="008000"/>
                                  </a:solidFill>
                                  <a:latin typeface="Cambria Math" panose="02040503050406030204" pitchFamily="18" charset="0"/>
                                </a:rPr>
                                <m:t>1+</m:t>
                              </m:r>
                              <m:sPre>
                                <m:sPrePr>
                                  <m:ctrlPr>
                                    <a:rPr lang="de-DE" i="1">
                                      <a:solidFill>
                                        <a:srgbClr val="008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PrePr>
                                <m:sub>
                                  <m:sSub>
                                    <m:sSubPr>
                                      <m:ctrlPr>
                                        <a:rPr lang="de-DE" i="1">
                                          <a:solidFill>
                                            <a:srgbClr val="008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de-DE" i="1">
                                          <a:solidFill>
                                            <a:srgbClr val="008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𝑡</m:t>
                                      </m:r>
                                    </m:e>
                                    <m:sub>
                                      <m:r>
                                        <a:rPr lang="de-DE" i="1">
                                          <a:solidFill>
                                            <a:srgbClr val="008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0</m:t>
                                      </m:r>
                                    </m:sub>
                                  </m:sSub>
                                </m:sub>
                                <m:sup/>
                                <m:e>
                                  <m:sSub>
                                    <m:sSubPr>
                                      <m:ctrlPr>
                                        <a:rPr lang="de-DE" i="1">
                                          <a:solidFill>
                                            <a:srgbClr val="008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de-DE" i="1">
                                          <a:solidFill>
                                            <a:srgbClr val="008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𝑟</m:t>
                                      </m:r>
                                    </m:e>
                                    <m:sub>
                                      <m:sSub>
                                        <m:sSubPr>
                                          <m:ctrlPr>
                                            <a:rPr lang="de-DE" i="1">
                                              <a:solidFill>
                                                <a:srgbClr val="008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de-DE" i="1">
                                              <a:solidFill>
                                                <a:srgbClr val="008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𝑡</m:t>
                                          </m:r>
                                        </m:e>
                                        <m:sub>
                                          <m:r>
                                            <a:rPr lang="de-DE" i="1">
                                              <a:solidFill>
                                                <a:srgbClr val="008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1</m:t>
                                          </m:r>
                                        </m:sub>
                                      </m:sSub>
                                      <m:r>
                                        <a:rPr lang="de-DE" i="1">
                                          <a:solidFill>
                                            <a:srgbClr val="008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,</m:t>
                                      </m:r>
                                      <m:sSub>
                                        <m:sSubPr>
                                          <m:ctrlPr>
                                            <a:rPr lang="de-DE" i="1">
                                              <a:solidFill>
                                                <a:srgbClr val="008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de-DE" i="1">
                                              <a:solidFill>
                                                <a:srgbClr val="008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𝑡</m:t>
                                          </m:r>
                                        </m:e>
                                        <m:sub>
                                          <m:r>
                                            <a:rPr lang="de-DE" i="1">
                                              <a:solidFill>
                                                <a:srgbClr val="008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</m:sub>
                                      </m:sSub>
                                    </m:sub>
                                  </m:sSub>
                                </m:e>
                              </m:sPre>
                            </m:e>
                          </m:d>
                        </m:e>
                        <m:sup>
                          <m:sSub>
                            <m:sSubPr>
                              <m:ctrlPr>
                                <a:rPr lang="de-DE" i="1">
                                  <a:solidFill>
                                    <a:srgbClr val="008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de-DE" i="1">
                                  <a:solidFill>
                                    <a:srgbClr val="008000"/>
                                  </a:solidFill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  <m:sub>
                              <m:r>
                                <a:rPr lang="de-DE" i="1">
                                  <a:solidFill>
                                    <a:srgbClr val="008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de-DE" i="1">
                              <a:solidFill>
                                <a:srgbClr val="00800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de-DE" i="1">
                                  <a:solidFill>
                                    <a:srgbClr val="008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de-DE" i="1">
                                  <a:solidFill>
                                    <a:srgbClr val="008000"/>
                                  </a:solidFill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  <m:sub>
                              <m:r>
                                <a:rPr lang="de-DE" i="1">
                                  <a:solidFill>
                                    <a:srgbClr val="00800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sup>
                      </m:sSup>
                    </m:oMath>
                  </m:oMathPara>
                </a14:m>
                <a:endParaRPr lang="de-DE" dirty="0"/>
              </a:p>
            </p:txBody>
          </p:sp>
        </mc:Choice>
        <mc:Fallback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DF4D5B64-3490-442D-B785-26B4B2B2881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59632" y="2582081"/>
                <a:ext cx="6266587" cy="481286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85EA8B26-4C79-402E-8602-DCCF0C4DAEF4}"/>
                  </a:ext>
                </a:extLst>
              </p:cNvPr>
              <p:cNvSpPr txBox="1"/>
              <p:nvPr/>
            </p:nvSpPr>
            <p:spPr>
              <a:xfrm>
                <a:off x="1259632" y="3546778"/>
                <a:ext cx="5453672" cy="48128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de-DE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de-DE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de-DE" b="0" i="1" smtClean="0">
                                  <a:latin typeface="Cambria Math" panose="02040503050406030204" pitchFamily="18" charset="0"/>
                                </a:rPr>
                                <m:t>1+</m:t>
                              </m:r>
                              <m:sSub>
                                <m:sSubPr>
                                  <m:ctrlPr>
                                    <a:rPr lang="de-DE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de-DE" b="0" i="1" smtClean="0">
                                      <a:latin typeface="Cambria Math" panose="02040503050406030204" pitchFamily="18" charset="0"/>
                                    </a:rPr>
                                    <m:t>𝑟</m:t>
                                  </m:r>
                                </m:e>
                                <m:sub>
                                  <m:sSub>
                                    <m:sSubPr>
                                      <m:ctrlPr>
                                        <a:rPr lang="de-DE" b="0" i="1" smtClean="0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de-DE" b="0" i="1" smtClean="0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𝑡</m:t>
                                      </m:r>
                                    </m:e>
                                    <m:sub>
                                      <m:r>
                                        <a:rPr lang="de-DE" b="0" i="1" smtClean="0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0</m:t>
                                      </m:r>
                                    </m:sub>
                                  </m:sSub>
                                  <m:r>
                                    <a:rPr lang="de-DE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,</m:t>
                                  </m:r>
                                  <m:sSub>
                                    <m:sSubPr>
                                      <m:ctrlPr>
                                        <a:rPr lang="de-DE" b="0" i="1" smtClean="0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de-DE" b="0" i="1" smtClean="0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𝑡</m:t>
                                      </m:r>
                                    </m:e>
                                    <m:sub>
                                      <m:r>
                                        <a:rPr lang="de-DE" b="0" i="1" smtClean="0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b>
                                  </m:sSub>
                                </m:sub>
                              </m:sSub>
                            </m:e>
                          </m:d>
                        </m:e>
                        <m:sup>
                          <m:sSub>
                            <m:sSubPr>
                              <m:ctrlPr>
                                <a:rPr lang="de-DE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de-DE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  <m:sub>
                              <m:r>
                                <a:rPr lang="de-DE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de-DE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de-DE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de-DE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  <m:sub>
                              <m:r>
                                <a:rPr lang="de-DE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</m:sup>
                      </m:sSup>
                      <m:r>
                        <a:rPr lang="de-DE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de-DE" i="1">
                              <a:solidFill>
                                <a:schemeClr val="tx1">
                                  <a:lumMod val="60000"/>
                                  <a:lumOff val="4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de-DE" i="1">
                                  <a:solidFill>
                                    <a:schemeClr val="tx1">
                                      <a:lumMod val="60000"/>
                                      <a:lumOff val="40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de-DE" i="1">
                                  <a:solidFill>
                                    <a:schemeClr val="tx1">
                                      <a:lumMod val="60000"/>
                                      <a:lumOff val="40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1+</m:t>
                              </m:r>
                              <m:sSub>
                                <m:sSubPr>
                                  <m:ctrlPr>
                                    <a:rPr lang="de-DE" i="1">
                                      <a:solidFill>
                                        <a:schemeClr val="tx1">
                                          <a:lumMod val="60000"/>
                                          <a:lumOff val="40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de-DE" i="1">
                                      <a:solidFill>
                                        <a:schemeClr val="tx1">
                                          <a:lumMod val="60000"/>
                                          <a:lumOff val="40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</a:rPr>
                                    <m:t>𝑟</m:t>
                                  </m:r>
                                </m:e>
                                <m:sub>
                                  <m:sSub>
                                    <m:sSubPr>
                                      <m:ctrlPr>
                                        <a:rPr lang="de-DE" i="1">
                                          <a:solidFill>
                                            <a:schemeClr val="tx1">
                                              <a:lumMod val="60000"/>
                                              <a:lumOff val="40000"/>
                                            </a:schemeClr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de-DE" i="1">
                                          <a:solidFill>
                                            <a:schemeClr val="tx1">
                                              <a:lumMod val="60000"/>
                                              <a:lumOff val="40000"/>
                                            </a:schemeClr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𝑡</m:t>
                                      </m:r>
                                    </m:e>
                                    <m:sub>
                                      <m:r>
                                        <a:rPr lang="de-DE" i="1">
                                          <a:solidFill>
                                            <a:schemeClr val="tx1">
                                              <a:lumMod val="60000"/>
                                              <a:lumOff val="40000"/>
                                            </a:schemeClr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0</m:t>
                                      </m:r>
                                    </m:sub>
                                  </m:sSub>
                                  <m:r>
                                    <a:rPr lang="de-DE" i="1">
                                      <a:solidFill>
                                        <a:schemeClr val="tx1">
                                          <a:lumMod val="60000"/>
                                          <a:lumOff val="40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</a:rPr>
                                    <m:t>,</m:t>
                                  </m:r>
                                  <m:sSub>
                                    <m:sSubPr>
                                      <m:ctrlPr>
                                        <a:rPr lang="de-DE" i="1">
                                          <a:solidFill>
                                            <a:schemeClr val="tx1">
                                              <a:lumMod val="60000"/>
                                              <a:lumOff val="40000"/>
                                            </a:schemeClr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de-DE" i="1">
                                          <a:solidFill>
                                            <a:schemeClr val="tx1">
                                              <a:lumMod val="60000"/>
                                              <a:lumOff val="40000"/>
                                            </a:schemeClr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𝑡</m:t>
                                      </m:r>
                                    </m:e>
                                    <m:sub>
                                      <m:r>
                                        <a:rPr lang="de-DE" i="1">
                                          <a:solidFill>
                                            <a:schemeClr val="tx1">
                                              <a:lumMod val="60000"/>
                                              <a:lumOff val="40000"/>
                                            </a:schemeClr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sub>
                                  </m:sSub>
                                </m:sub>
                              </m:sSub>
                            </m:e>
                          </m:d>
                        </m:e>
                        <m:sup>
                          <m:sSub>
                            <m:sSubPr>
                              <m:ctrlPr>
                                <a:rPr lang="de-DE" i="1">
                                  <a:solidFill>
                                    <a:schemeClr val="tx1">
                                      <a:lumMod val="60000"/>
                                      <a:lumOff val="40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de-DE" i="1">
                                  <a:solidFill>
                                    <a:schemeClr val="tx1">
                                      <a:lumMod val="60000"/>
                                      <a:lumOff val="40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  <m:sub>
                              <m:r>
                                <a:rPr lang="de-DE" i="1">
                                  <a:solidFill>
                                    <a:schemeClr val="tx1">
                                      <a:lumMod val="60000"/>
                                      <a:lumOff val="40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de-DE" i="1">
                              <a:solidFill>
                                <a:schemeClr val="tx1">
                                  <a:lumMod val="60000"/>
                                  <a:lumOff val="4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de-DE" i="1">
                                  <a:solidFill>
                                    <a:schemeClr val="tx1">
                                      <a:lumMod val="60000"/>
                                      <a:lumOff val="40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de-DE" i="1">
                                  <a:solidFill>
                                    <a:schemeClr val="tx1">
                                      <a:lumMod val="60000"/>
                                      <a:lumOff val="40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  <m:sub>
                              <m:r>
                                <a:rPr lang="de-DE" i="1">
                                  <a:solidFill>
                                    <a:schemeClr val="tx1">
                                      <a:lumMod val="60000"/>
                                      <a:lumOff val="40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</m:sup>
                      </m:sSup>
                      <m:r>
                        <a:rPr lang="de-DE" i="1">
                          <a:solidFill>
                            <a:srgbClr val="008000"/>
                          </a:solidFill>
                          <a:latin typeface="Cambria Math" panose="02040503050406030204" pitchFamily="18" charset="0"/>
                        </a:rPr>
                        <m:t>⋅</m:t>
                      </m:r>
                      <m:sSup>
                        <m:sSupPr>
                          <m:ctrlPr>
                            <a:rPr lang="de-DE" i="1">
                              <a:solidFill>
                                <a:srgbClr val="008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de-DE" i="1">
                                  <a:solidFill>
                                    <a:srgbClr val="008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de-DE" i="1">
                                  <a:solidFill>
                                    <a:srgbClr val="008000"/>
                                  </a:solidFill>
                                  <a:latin typeface="Cambria Math" panose="02040503050406030204" pitchFamily="18" charset="0"/>
                                </a:rPr>
                                <m:t>1+</m:t>
                              </m:r>
                              <m:sPre>
                                <m:sPrePr>
                                  <m:ctrlPr>
                                    <a:rPr lang="de-DE" i="1">
                                      <a:solidFill>
                                        <a:srgbClr val="008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PrePr>
                                <m:sub>
                                  <m:sSub>
                                    <m:sSubPr>
                                      <m:ctrlPr>
                                        <a:rPr lang="de-DE" i="1">
                                          <a:solidFill>
                                            <a:srgbClr val="008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de-DE" i="1">
                                          <a:solidFill>
                                            <a:srgbClr val="008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𝑡</m:t>
                                      </m:r>
                                    </m:e>
                                    <m:sub>
                                      <m:r>
                                        <a:rPr lang="de-DE" i="1">
                                          <a:solidFill>
                                            <a:srgbClr val="008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0</m:t>
                                      </m:r>
                                    </m:sub>
                                  </m:sSub>
                                </m:sub>
                                <m:sup/>
                                <m:e>
                                  <m:sSub>
                                    <m:sSubPr>
                                      <m:ctrlPr>
                                        <a:rPr lang="de-DE" i="1">
                                          <a:solidFill>
                                            <a:srgbClr val="008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de-DE" i="1">
                                          <a:solidFill>
                                            <a:srgbClr val="008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𝑟</m:t>
                                      </m:r>
                                    </m:e>
                                    <m:sub>
                                      <m:sSub>
                                        <m:sSubPr>
                                          <m:ctrlPr>
                                            <a:rPr lang="de-DE" i="1">
                                              <a:solidFill>
                                                <a:srgbClr val="008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de-DE" i="1">
                                              <a:solidFill>
                                                <a:srgbClr val="008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𝑡</m:t>
                                          </m:r>
                                        </m:e>
                                        <m:sub>
                                          <m:r>
                                            <a:rPr lang="de-DE" i="1">
                                              <a:solidFill>
                                                <a:srgbClr val="008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1</m:t>
                                          </m:r>
                                        </m:sub>
                                      </m:sSub>
                                      <m:r>
                                        <a:rPr lang="de-DE" i="1">
                                          <a:solidFill>
                                            <a:srgbClr val="008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,</m:t>
                                      </m:r>
                                      <m:sSub>
                                        <m:sSubPr>
                                          <m:ctrlPr>
                                            <a:rPr lang="de-DE" i="1">
                                              <a:solidFill>
                                                <a:srgbClr val="008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de-DE" i="1">
                                              <a:solidFill>
                                                <a:srgbClr val="008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𝑡</m:t>
                                          </m:r>
                                        </m:e>
                                        <m:sub>
                                          <m:r>
                                            <a:rPr lang="de-DE" i="1">
                                              <a:solidFill>
                                                <a:srgbClr val="008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</m:sub>
                                      </m:sSub>
                                    </m:sub>
                                  </m:sSub>
                                </m:e>
                              </m:sPre>
                            </m:e>
                          </m:d>
                        </m:e>
                        <m:sup>
                          <m:sSub>
                            <m:sSubPr>
                              <m:ctrlPr>
                                <a:rPr lang="de-DE" i="1">
                                  <a:solidFill>
                                    <a:srgbClr val="008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de-DE" i="1">
                                  <a:solidFill>
                                    <a:srgbClr val="008000"/>
                                  </a:solidFill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  <m:sub>
                              <m:r>
                                <a:rPr lang="de-DE" i="1">
                                  <a:solidFill>
                                    <a:srgbClr val="008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de-DE" i="1">
                              <a:solidFill>
                                <a:srgbClr val="00800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de-DE" i="1">
                                  <a:solidFill>
                                    <a:srgbClr val="008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de-DE" i="1">
                                  <a:solidFill>
                                    <a:srgbClr val="008000"/>
                                  </a:solidFill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  <m:sub>
                              <m:r>
                                <a:rPr lang="de-DE" i="1">
                                  <a:solidFill>
                                    <a:srgbClr val="00800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sup>
                      </m:sSup>
                    </m:oMath>
                  </m:oMathPara>
                </a14:m>
                <a:endParaRPr lang="de-DE" dirty="0"/>
              </a:p>
            </p:txBody>
          </p:sp>
        </mc:Choice>
        <mc:Fallback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85EA8B26-4C79-402E-8602-DCCF0C4DAEF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59632" y="3546778"/>
                <a:ext cx="5453672" cy="48128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8C2CD6F4-EE58-4B59-997E-2ED33FF18EDE}"/>
                  </a:ext>
                </a:extLst>
              </p:cNvPr>
              <p:cNvSpPr txBox="1"/>
              <p:nvPr/>
            </p:nvSpPr>
            <p:spPr>
              <a:xfrm>
                <a:off x="1259632" y="4387969"/>
                <a:ext cx="4575974" cy="87889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de-DE" i="1" smtClean="0">
                              <a:solidFill>
                                <a:srgbClr val="008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de-DE" i="1">
                                  <a:solidFill>
                                    <a:srgbClr val="008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de-DE" i="1">
                                  <a:solidFill>
                                    <a:srgbClr val="008000"/>
                                  </a:solidFill>
                                  <a:latin typeface="Cambria Math" panose="02040503050406030204" pitchFamily="18" charset="0"/>
                                </a:rPr>
                                <m:t>1+</m:t>
                              </m:r>
                              <m:sPre>
                                <m:sPrePr>
                                  <m:ctrlPr>
                                    <a:rPr lang="de-DE" i="1">
                                      <a:solidFill>
                                        <a:srgbClr val="008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PrePr>
                                <m:sub>
                                  <m:sSub>
                                    <m:sSubPr>
                                      <m:ctrlPr>
                                        <a:rPr lang="de-DE" i="1">
                                          <a:solidFill>
                                            <a:srgbClr val="008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de-DE" i="1">
                                          <a:solidFill>
                                            <a:srgbClr val="008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𝑡</m:t>
                                      </m:r>
                                    </m:e>
                                    <m:sub>
                                      <m:r>
                                        <a:rPr lang="de-DE" i="1">
                                          <a:solidFill>
                                            <a:srgbClr val="008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0</m:t>
                                      </m:r>
                                    </m:sub>
                                  </m:sSub>
                                </m:sub>
                                <m:sup/>
                                <m:e>
                                  <m:sSub>
                                    <m:sSubPr>
                                      <m:ctrlPr>
                                        <a:rPr lang="de-DE" i="1">
                                          <a:solidFill>
                                            <a:srgbClr val="008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de-DE" i="1">
                                          <a:solidFill>
                                            <a:srgbClr val="008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𝑟</m:t>
                                      </m:r>
                                    </m:e>
                                    <m:sub>
                                      <m:sSub>
                                        <m:sSubPr>
                                          <m:ctrlPr>
                                            <a:rPr lang="de-DE" i="1">
                                              <a:solidFill>
                                                <a:srgbClr val="008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de-DE" i="1">
                                              <a:solidFill>
                                                <a:srgbClr val="008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𝑡</m:t>
                                          </m:r>
                                        </m:e>
                                        <m:sub>
                                          <m:r>
                                            <a:rPr lang="de-DE" i="1">
                                              <a:solidFill>
                                                <a:srgbClr val="008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1</m:t>
                                          </m:r>
                                        </m:sub>
                                      </m:sSub>
                                      <m:r>
                                        <a:rPr lang="de-DE" i="1">
                                          <a:solidFill>
                                            <a:srgbClr val="008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,</m:t>
                                      </m:r>
                                      <m:sSub>
                                        <m:sSubPr>
                                          <m:ctrlPr>
                                            <a:rPr lang="de-DE" i="1">
                                              <a:solidFill>
                                                <a:srgbClr val="008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de-DE" i="1">
                                              <a:solidFill>
                                                <a:srgbClr val="008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𝑡</m:t>
                                          </m:r>
                                        </m:e>
                                        <m:sub>
                                          <m:r>
                                            <a:rPr lang="de-DE" i="1">
                                              <a:solidFill>
                                                <a:srgbClr val="008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</m:sub>
                                      </m:sSub>
                                    </m:sub>
                                  </m:sSub>
                                </m:e>
                              </m:sPre>
                            </m:e>
                          </m:d>
                        </m:e>
                        <m:sup>
                          <m:sSub>
                            <m:sSubPr>
                              <m:ctrlPr>
                                <a:rPr lang="de-DE" i="1">
                                  <a:solidFill>
                                    <a:srgbClr val="008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de-DE" i="1">
                                  <a:solidFill>
                                    <a:srgbClr val="008000"/>
                                  </a:solidFill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  <m:sub>
                              <m:r>
                                <a:rPr lang="de-DE" i="1">
                                  <a:solidFill>
                                    <a:srgbClr val="008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de-DE" i="1">
                              <a:solidFill>
                                <a:srgbClr val="00800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de-DE" i="1">
                                  <a:solidFill>
                                    <a:srgbClr val="008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de-DE" i="1">
                                  <a:solidFill>
                                    <a:srgbClr val="008000"/>
                                  </a:solidFill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  <m:sub>
                              <m:r>
                                <a:rPr lang="de-DE" i="1">
                                  <a:solidFill>
                                    <a:srgbClr val="00800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sup>
                      </m:sSup>
                      <m:r>
                        <a:rPr lang="de-DE" b="0" i="1" smtClean="0">
                          <a:solidFill>
                            <a:srgbClr val="008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de-DE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de-DE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de-DE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de-DE" i="1">
                                      <a:latin typeface="Cambria Math" panose="02040503050406030204" pitchFamily="18" charset="0"/>
                                    </a:rPr>
                                    <m:t>1+</m:t>
                                  </m:r>
                                  <m:sSub>
                                    <m:sSubPr>
                                      <m:ctrlPr>
                                        <a:rPr lang="de-DE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de-DE" i="1">
                                          <a:latin typeface="Cambria Math" panose="02040503050406030204" pitchFamily="18" charset="0"/>
                                        </a:rPr>
                                        <m:t>𝑟</m:t>
                                      </m:r>
                                    </m:e>
                                    <m:sub>
                                      <m:sSub>
                                        <m:sSubPr>
                                          <m:ctrlPr>
                                            <a:rPr lang="de-DE" i="1">
                                              <a:solidFill>
                                                <a:srgbClr val="FF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de-DE" i="1">
                                              <a:solidFill>
                                                <a:srgbClr val="FF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𝑡</m:t>
                                          </m:r>
                                        </m:e>
                                        <m:sub>
                                          <m:r>
                                            <a:rPr lang="de-DE" i="1">
                                              <a:solidFill>
                                                <a:srgbClr val="FF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0</m:t>
                                          </m:r>
                                        </m:sub>
                                      </m:sSub>
                                      <m:r>
                                        <a:rPr lang="de-DE" i="1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,</m:t>
                                      </m:r>
                                      <m:sSub>
                                        <m:sSubPr>
                                          <m:ctrlPr>
                                            <a:rPr lang="de-DE" i="1">
                                              <a:solidFill>
                                                <a:srgbClr val="FF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de-DE" i="1">
                                              <a:solidFill>
                                                <a:srgbClr val="FF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𝑡</m:t>
                                          </m:r>
                                        </m:e>
                                        <m:sub>
                                          <m:r>
                                            <a:rPr lang="de-DE" i="1">
                                              <a:solidFill>
                                                <a:srgbClr val="FF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</m:sub>
                                      </m:sSub>
                                    </m:sub>
                                  </m:sSub>
                                </m:e>
                              </m:d>
                            </m:e>
                            <m:sup>
                              <m:sSub>
                                <m:sSubPr>
                                  <m:ctrlPr>
                                    <a:rPr lang="de-DE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de-DE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</m:e>
                                <m:sub>
                                  <m:r>
                                    <a:rPr lang="de-DE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a:rPr lang="de-DE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de-DE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de-DE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</m:e>
                                <m:sub>
                                  <m:r>
                                    <a:rPr lang="de-DE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0</m:t>
                                  </m:r>
                                </m:sub>
                              </m:sSub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de-DE" i="1">
                                  <a:solidFill>
                                    <a:schemeClr val="tx1">
                                      <a:lumMod val="60000"/>
                                      <a:lumOff val="40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de-DE" i="1">
                                      <a:solidFill>
                                        <a:schemeClr val="tx1">
                                          <a:lumMod val="60000"/>
                                          <a:lumOff val="40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de-DE" i="1">
                                      <a:solidFill>
                                        <a:schemeClr val="tx1">
                                          <a:lumMod val="60000"/>
                                          <a:lumOff val="40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</a:rPr>
                                    <m:t>1+</m:t>
                                  </m:r>
                                  <m:sSub>
                                    <m:sSubPr>
                                      <m:ctrlPr>
                                        <a:rPr lang="de-DE" i="1">
                                          <a:solidFill>
                                            <a:schemeClr val="tx1">
                                              <a:lumMod val="60000"/>
                                              <a:lumOff val="40000"/>
                                            </a:schemeClr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de-DE" i="1">
                                          <a:solidFill>
                                            <a:schemeClr val="tx1">
                                              <a:lumMod val="60000"/>
                                              <a:lumOff val="40000"/>
                                            </a:schemeClr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𝑟</m:t>
                                      </m:r>
                                    </m:e>
                                    <m:sub>
                                      <m:sSub>
                                        <m:sSubPr>
                                          <m:ctrlPr>
                                            <a:rPr lang="de-DE" i="1">
                                              <a:solidFill>
                                                <a:schemeClr val="tx1">
                                                  <a:lumMod val="60000"/>
                                                  <a:lumOff val="40000"/>
                                                </a:schemeClr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de-DE" i="1">
                                              <a:solidFill>
                                                <a:schemeClr val="tx1">
                                                  <a:lumMod val="60000"/>
                                                  <a:lumOff val="40000"/>
                                                </a:schemeClr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𝑡</m:t>
                                          </m:r>
                                        </m:e>
                                        <m:sub>
                                          <m:r>
                                            <a:rPr lang="de-DE" i="1">
                                              <a:solidFill>
                                                <a:schemeClr val="tx1">
                                                  <a:lumMod val="60000"/>
                                                  <a:lumOff val="40000"/>
                                                </a:schemeClr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0</m:t>
                                          </m:r>
                                        </m:sub>
                                      </m:sSub>
                                      <m:r>
                                        <a:rPr lang="de-DE" i="1">
                                          <a:solidFill>
                                            <a:schemeClr val="tx1">
                                              <a:lumMod val="60000"/>
                                              <a:lumOff val="40000"/>
                                            </a:schemeClr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,</m:t>
                                      </m:r>
                                      <m:sSub>
                                        <m:sSubPr>
                                          <m:ctrlPr>
                                            <a:rPr lang="de-DE" i="1">
                                              <a:solidFill>
                                                <a:schemeClr val="tx1">
                                                  <a:lumMod val="60000"/>
                                                  <a:lumOff val="40000"/>
                                                </a:schemeClr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de-DE" i="1">
                                              <a:solidFill>
                                                <a:schemeClr val="tx1">
                                                  <a:lumMod val="60000"/>
                                                  <a:lumOff val="40000"/>
                                                </a:schemeClr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𝑡</m:t>
                                          </m:r>
                                        </m:e>
                                        <m:sub>
                                          <m:r>
                                            <a:rPr lang="de-DE" i="1">
                                              <a:solidFill>
                                                <a:schemeClr val="tx1">
                                                  <a:lumMod val="60000"/>
                                                  <a:lumOff val="40000"/>
                                                </a:schemeClr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1</m:t>
                                          </m:r>
                                        </m:sub>
                                      </m:sSub>
                                    </m:sub>
                                  </m:sSub>
                                </m:e>
                              </m:d>
                            </m:e>
                            <m:sup>
                              <m:sSub>
                                <m:sSubPr>
                                  <m:ctrlPr>
                                    <a:rPr lang="de-DE" i="1">
                                      <a:solidFill>
                                        <a:schemeClr val="tx1">
                                          <a:lumMod val="60000"/>
                                          <a:lumOff val="40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de-DE" i="1">
                                      <a:solidFill>
                                        <a:schemeClr val="tx1">
                                          <a:lumMod val="60000"/>
                                          <a:lumOff val="40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</m:e>
                                <m:sub>
                                  <m:r>
                                    <a:rPr lang="de-DE" i="1">
                                      <a:solidFill>
                                        <a:schemeClr val="tx1">
                                          <a:lumMod val="60000"/>
                                          <a:lumOff val="40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de-DE" i="1">
                                  <a:solidFill>
                                    <a:schemeClr val="tx1">
                                      <a:lumMod val="60000"/>
                                      <a:lumOff val="40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de-DE" i="1">
                                      <a:solidFill>
                                        <a:schemeClr val="tx1">
                                          <a:lumMod val="60000"/>
                                          <a:lumOff val="40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de-DE" i="1">
                                      <a:solidFill>
                                        <a:schemeClr val="tx1">
                                          <a:lumMod val="60000"/>
                                          <a:lumOff val="40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</m:e>
                                <m:sub>
                                  <m:r>
                                    <a:rPr lang="de-DE" i="1">
                                      <a:solidFill>
                                        <a:schemeClr val="tx1">
                                          <a:lumMod val="60000"/>
                                          <a:lumOff val="40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</a:rPr>
                                    <m:t>0</m:t>
                                  </m:r>
                                </m:sub>
                              </m:sSub>
                            </m:sup>
                          </m:sSup>
                        </m:den>
                      </m:f>
                    </m:oMath>
                  </m:oMathPara>
                </a14:m>
                <a:endParaRPr lang="de-DE" dirty="0"/>
              </a:p>
            </p:txBody>
          </p:sp>
        </mc:Choice>
        <mc:Fallback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8C2CD6F4-EE58-4B59-997E-2ED33FF18ED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59632" y="4387969"/>
                <a:ext cx="4575974" cy="87889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extBox 9">
            <a:extLst>
              <a:ext uri="{FF2B5EF4-FFF2-40B4-BE49-F238E27FC236}">
                <a16:creationId xmlns:a16="http://schemas.microsoft.com/office/drawing/2014/main" id="{4018CD09-9A13-40C2-9744-7CAB9B8DDFD5}"/>
              </a:ext>
            </a:extLst>
          </p:cNvPr>
          <p:cNvSpPr txBox="1"/>
          <p:nvPr/>
        </p:nvSpPr>
        <p:spPr>
          <a:xfrm>
            <a:off x="4303670" y="5784285"/>
            <a:ext cx="24096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Spotzinsen = bekannt</a:t>
            </a:r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76E3C9E3-77B9-4214-923B-EF21B3F40DE4}"/>
              </a:ext>
            </a:extLst>
          </p:cNvPr>
          <p:cNvCxnSpPr>
            <a:stCxn id="10" idx="0"/>
          </p:cNvCxnSpPr>
          <p:nvPr/>
        </p:nvCxnSpPr>
        <p:spPr>
          <a:xfrm flipH="1" flipV="1">
            <a:off x="5004048" y="5157192"/>
            <a:ext cx="504439" cy="62709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F114F99D-F1A3-434A-BD5B-D3F1D184D993}"/>
              </a:ext>
            </a:extLst>
          </p:cNvPr>
          <p:cNvSpPr txBox="1"/>
          <p:nvPr/>
        </p:nvSpPr>
        <p:spPr>
          <a:xfrm>
            <a:off x="1371891" y="5470738"/>
            <a:ext cx="178766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Terminzins = </a:t>
            </a:r>
          </a:p>
          <a:p>
            <a:r>
              <a:rPr lang="de-DE" dirty="0"/>
              <a:t>aus Spotzinsen</a:t>
            </a:r>
          </a:p>
          <a:p>
            <a:r>
              <a:rPr lang="de-DE" dirty="0"/>
              <a:t>berechenbar!</a:t>
            </a:r>
          </a:p>
        </p:txBody>
      </p: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BEF461AB-C344-40C6-98C5-F4BCEDD0D9E4}"/>
              </a:ext>
            </a:extLst>
          </p:cNvPr>
          <p:cNvCxnSpPr>
            <a:stCxn id="14" idx="0"/>
          </p:cNvCxnSpPr>
          <p:nvPr/>
        </p:nvCxnSpPr>
        <p:spPr>
          <a:xfrm flipV="1">
            <a:off x="2265726" y="5063910"/>
            <a:ext cx="218042" cy="40682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378228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  <p:bldP spid="29" grpId="0"/>
      <p:bldP spid="10" grpId="0"/>
      <p:bldP spid="1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Problem – worum geht es in diesem Kapitel?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Bisher haben wir uns fast ausschließlich dem Problem der Investitionsbewertung gewidmet. </a:t>
            </a:r>
          </a:p>
          <a:p>
            <a:r>
              <a:rPr lang="de-DE" dirty="0"/>
              <a:t>Die Finanzierung der Investitionsobjekte blieb dabei aber unberücksichtigt. 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E10C0-7B76-464E-B83D-58740323C306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Terminzinsen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Es gibt grundsätzlich zwei Arten von Zinsen:</a:t>
            </a:r>
          </a:p>
          <a:p>
            <a:pPr lvl="1"/>
            <a:r>
              <a:rPr lang="de-DE" dirty="0"/>
              <a:t>Spotzinsen (synonym: Kassazinsen, engl.: spot rate)</a:t>
            </a:r>
          </a:p>
          <a:p>
            <a:pPr lvl="1"/>
            <a:r>
              <a:rPr lang="de-DE" dirty="0"/>
              <a:t>Terminzinsen (engl.: forward rate)</a:t>
            </a:r>
          </a:p>
          <a:p>
            <a:r>
              <a:rPr lang="de-DE" dirty="0"/>
              <a:t>Ihnen sind wahrscheinlich bisher nur Spotzinsen bekannt.</a:t>
            </a:r>
          </a:p>
          <a:p>
            <a:pPr marL="457200" lvl="1" indent="0">
              <a:buNone/>
            </a:pP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E10C0-7B76-464E-B83D-58740323C306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B05B24-B69D-4B2A-9B33-4D961CC2BC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Zeitstruktur Terminzinsen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972A4A85-145D-435C-A0DC-6337D67DD745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de-DE" dirty="0"/>
                  <a:t>Terminzinsen sind Bestandteil eines Kreditgeschäfts, das aus folgenden </a:t>
                </a:r>
                <a:r>
                  <a:rPr lang="de-DE" u="sng" dirty="0"/>
                  <a:t>drei Zeitpunkten</a:t>
                </a:r>
                <a:r>
                  <a:rPr lang="de-DE" dirty="0"/>
                  <a:t> besteht:</a:t>
                </a:r>
              </a:p>
              <a:p>
                <a:pPr lvl="1"/>
                <a:r>
                  <a:rPr lang="de-DE" dirty="0"/>
                  <a:t>Zeitpunkt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de-DE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de-DE" dirty="0"/>
                  <a:t>: Ein </a:t>
                </a:r>
                <a:r>
                  <a:rPr lang="de-DE" u="sng" dirty="0"/>
                  <a:t>Vertrag</a:t>
                </a:r>
                <a:r>
                  <a:rPr lang="de-DE" dirty="0"/>
                  <a:t> wird geschlossen, in dem der Zins, die Laufzeit des Geschäfts, und das Volumen des Kredits festgelegt werden.</a:t>
                </a:r>
              </a:p>
              <a:p>
                <a:pPr lvl="1"/>
                <a:r>
                  <a:rPr lang="de-DE" dirty="0"/>
                  <a:t>Wichtig: </a:t>
                </a:r>
              </a:p>
              <a:p>
                <a:pPr lvl="1"/>
                <a:r>
                  <a:rPr lang="de-DE" dirty="0"/>
                  <a:t>Im Zeitpunkt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de-DE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de-DE" dirty="0"/>
                  <a:t> erfolgen noch </a:t>
                </a:r>
                <a:r>
                  <a:rPr lang="de-DE" u="sng" dirty="0"/>
                  <a:t>keine Zahlungen</a:t>
                </a:r>
                <a:r>
                  <a:rPr lang="de-DE" dirty="0"/>
                  <a:t>, sondern es werden nur die Bedingungen festgelegt. </a:t>
                </a:r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972A4A85-145D-435C-A0DC-6337D67DD745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793" t="-1803" b="-15410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638C841-AEE1-4221-97AE-C468BDE5A3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E10C0-7B76-464E-B83D-58740323C306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88451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B05B24-B69D-4B2A-9B33-4D961CC2BC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Zeitstruktur Terminzinsen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972A4A85-145D-435C-A0DC-6337D67DD745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de-DE" dirty="0"/>
                  <a:t>Terminzinsen sind Bestandteil eines Kreditgeschäfts, das aus folgenden </a:t>
                </a:r>
                <a:r>
                  <a:rPr lang="de-DE" u="sng" dirty="0"/>
                  <a:t>drei Zeitpunkten</a:t>
                </a:r>
                <a:r>
                  <a:rPr lang="de-DE" dirty="0"/>
                  <a:t> besteht:</a:t>
                </a:r>
              </a:p>
              <a:p>
                <a:pPr lvl="1"/>
                <a:r>
                  <a:rPr lang="de-DE" dirty="0"/>
                  <a:t>Zeitpunkt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de-DE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de-DE" dirty="0"/>
                  <a:t> (später als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i="1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de-DE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de-DE" dirty="0"/>
                  <a:t>): In diesem Zeitpunkt zahlt der Kreditgeber das vereinbarte Kreditvolumen an den Kreditnehmer aus</a:t>
                </a:r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972A4A85-145D-435C-A0DC-6337D67DD745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793" t="-1803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638C841-AEE1-4221-97AE-C468BDE5A3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E10C0-7B76-464E-B83D-58740323C306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97305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B05B24-B69D-4B2A-9B33-4D961CC2BC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Zeitstruktur Terminzinsen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972A4A85-145D-435C-A0DC-6337D67DD745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de-DE" dirty="0"/>
                  <a:t>Terminzinsen sind Bestandteil eines Kreditgeschäfts, das aus folgenden </a:t>
                </a:r>
                <a:r>
                  <a:rPr lang="de-DE" u="sng" dirty="0"/>
                  <a:t>drei Zeitpunkten</a:t>
                </a:r>
                <a:r>
                  <a:rPr lang="de-DE" dirty="0"/>
                  <a:t> besteht:</a:t>
                </a:r>
              </a:p>
              <a:p>
                <a:pPr lvl="1"/>
                <a:r>
                  <a:rPr lang="de-DE" dirty="0"/>
                  <a:t>Zeitpunkt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de-DE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de-DE" dirty="0"/>
                  <a:t> (später als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i="1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de-DE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de-DE" dirty="0"/>
                  <a:t> und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i="1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de-DE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de-DE" dirty="0"/>
                  <a:t>): In diesem Zeitpunkt zahlt der Kreditnehmer Zins und Tilgung zurück, wobei der Zins im Zeitpunkt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i="1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de-DE" i="1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de-DE" dirty="0"/>
                  <a:t> vereinbart wurde.</a:t>
                </a:r>
              </a:p>
              <a:p>
                <a:pPr lvl="1"/>
                <a:r>
                  <a:rPr lang="de-DE" dirty="0"/>
                  <a:t>Zu verzinsen sind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de-DE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de-DE" dirty="0"/>
                  <a:t>-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i="1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de-DE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de-DE" dirty="0"/>
                  <a:t> Perioden, da dies der Kapitalbindungsdauer entspricht. </a:t>
                </a:r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972A4A85-145D-435C-A0DC-6337D67DD745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793" t="-1803" r="-2141" b="-3607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638C841-AEE1-4221-97AE-C468BDE5A3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E10C0-7B76-464E-B83D-58740323C306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12955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B05B24-B69D-4B2A-9B33-4D961CC2BC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Zeitstruktur Terminzinsen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638C841-AEE1-4221-97AE-C468BDE5A3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E10C0-7B76-464E-B83D-58740323C306}" type="slidenum">
              <a:rPr lang="en-US" smtClean="0"/>
              <a:pPr/>
              <a:t>7</a:t>
            </a:fld>
            <a:endParaRPr 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EC9B1713-39F5-4199-8F21-C41FEEFCFD9A}"/>
                  </a:ext>
                </a:extLst>
              </p:cNvPr>
              <p:cNvSpPr txBox="1"/>
              <p:nvPr/>
            </p:nvSpPr>
            <p:spPr>
              <a:xfrm>
                <a:off x="2856430" y="3067215"/>
                <a:ext cx="44409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de-DE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de-DE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de-DE" dirty="0"/>
                  <a:t> </a:t>
                </a:r>
              </a:p>
            </p:txBody>
          </p:sp>
        </mc:Choice>
        <mc:Fallback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EC9B1713-39F5-4199-8F21-C41FEEFCFD9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56430" y="3067215"/>
                <a:ext cx="444096" cy="369332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B0D923C5-C7B1-467E-B91D-493DBEB075FC}"/>
                  </a:ext>
                </a:extLst>
              </p:cNvPr>
              <p:cNvSpPr txBox="1"/>
              <p:nvPr/>
            </p:nvSpPr>
            <p:spPr>
              <a:xfrm>
                <a:off x="4788598" y="3067215"/>
                <a:ext cx="43877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de-DE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de-DE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de-DE" dirty="0"/>
                  <a:t> </a:t>
                </a:r>
              </a:p>
            </p:txBody>
          </p:sp>
        </mc:Choice>
        <mc:Fallback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B0D923C5-C7B1-467E-B91D-493DBEB075F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88598" y="3067215"/>
                <a:ext cx="438774" cy="36933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5216C300-041F-4C04-BD42-592A39E407DB}"/>
                  </a:ext>
                </a:extLst>
              </p:cNvPr>
              <p:cNvSpPr txBox="1"/>
              <p:nvPr/>
            </p:nvSpPr>
            <p:spPr>
              <a:xfrm>
                <a:off x="7962550" y="3067215"/>
                <a:ext cx="44409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de-DE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de-DE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de-DE" dirty="0"/>
                  <a:t> </a:t>
                </a:r>
              </a:p>
            </p:txBody>
          </p:sp>
        </mc:Choice>
        <mc:Fallback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5216C300-041F-4C04-BD42-592A39E407D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62550" y="3067215"/>
                <a:ext cx="444096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3CF74767-C363-40BE-961E-59600090474C}"/>
              </a:ext>
            </a:extLst>
          </p:cNvPr>
          <p:cNvCxnSpPr/>
          <p:nvPr/>
        </p:nvCxnSpPr>
        <p:spPr>
          <a:xfrm>
            <a:off x="3000446" y="3715287"/>
            <a:ext cx="5184576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096CC08A-8F62-491C-A30C-B0EC3202E9F7}"/>
              </a:ext>
            </a:extLst>
          </p:cNvPr>
          <p:cNvSpPr txBox="1"/>
          <p:nvPr/>
        </p:nvSpPr>
        <p:spPr>
          <a:xfrm>
            <a:off x="1081278" y="3038248"/>
            <a:ext cx="6335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Zeit: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4994A11-BDB5-4687-ABCE-EAA0F294E2F6}"/>
              </a:ext>
            </a:extLst>
          </p:cNvPr>
          <p:cNvSpPr txBox="1"/>
          <p:nvPr/>
        </p:nvSpPr>
        <p:spPr>
          <a:xfrm>
            <a:off x="712243" y="4005064"/>
            <a:ext cx="10823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Zahlung: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D6C4B02-B7BA-48D5-A087-C3D2103B52A8}"/>
              </a:ext>
            </a:extLst>
          </p:cNvPr>
          <p:cNvSpPr txBox="1"/>
          <p:nvPr/>
        </p:nvSpPr>
        <p:spPr>
          <a:xfrm>
            <a:off x="1229665" y="2350366"/>
            <a:ext cx="20185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Sicht Kreditgeber: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1C7B4C39-4F70-474D-919F-20BE943FB62E}"/>
                  </a:ext>
                </a:extLst>
              </p:cNvPr>
              <p:cNvSpPr txBox="1"/>
              <p:nvPr/>
            </p:nvSpPr>
            <p:spPr>
              <a:xfrm>
                <a:off x="2813479" y="4024739"/>
                <a:ext cx="37702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de-DE" b="0" i="1" smtClean="0">
                        <a:latin typeface="Cambria Math" panose="02040503050406030204" pitchFamily="18" charset="0"/>
                      </a:rPr>
                      <m:t>0</m:t>
                    </m:r>
                  </m:oMath>
                </a14:m>
                <a:r>
                  <a:rPr lang="de-DE" dirty="0"/>
                  <a:t> </a:t>
                </a:r>
              </a:p>
            </p:txBody>
          </p:sp>
        </mc:Choice>
        <mc:Fallback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1C7B4C39-4F70-474D-919F-20BE943FB62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13479" y="4024739"/>
                <a:ext cx="377026" cy="36933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TextBox 13">
            <a:extLst>
              <a:ext uri="{FF2B5EF4-FFF2-40B4-BE49-F238E27FC236}">
                <a16:creationId xmlns:a16="http://schemas.microsoft.com/office/drawing/2014/main" id="{9F1B6FC2-FFA3-4E1C-95C4-FF1F125E3544}"/>
              </a:ext>
            </a:extLst>
          </p:cNvPr>
          <p:cNvSpPr txBox="1"/>
          <p:nvPr/>
        </p:nvSpPr>
        <p:spPr>
          <a:xfrm>
            <a:off x="753348" y="5291916"/>
            <a:ext cx="14414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Erläuterung: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C9D23C56-EA57-4B30-82CE-175E703D4D22}"/>
              </a:ext>
            </a:extLst>
          </p:cNvPr>
          <p:cNvSpPr txBox="1"/>
          <p:nvPr/>
        </p:nvSpPr>
        <p:spPr>
          <a:xfrm>
            <a:off x="4114800" y="2981739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de-DE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94003382-8BAD-4CFD-A46A-2F7A69DAF437}"/>
                  </a:ext>
                </a:extLst>
              </p:cNvPr>
              <p:cNvSpPr txBox="1"/>
              <p:nvPr/>
            </p:nvSpPr>
            <p:spPr>
              <a:xfrm>
                <a:off x="2427850" y="5296215"/>
                <a:ext cx="1686817" cy="70698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de-DE" b="0" dirty="0"/>
                  <a:t>Volumen </a:t>
                </a:r>
                <a14:m>
                  <m:oMath xmlns:m="http://schemas.openxmlformats.org/officeDocument/2006/math">
                    <m:r>
                      <a:rPr lang="de-DE" b="0" i="1" smtClean="0">
                        <a:latin typeface="Cambria Math" panose="02040503050406030204" pitchFamily="18" charset="0"/>
                      </a:rPr>
                      <m:t>𝑋</m:t>
                    </m:r>
                  </m:oMath>
                </a14:m>
                <a:endParaRPr lang="de-DE" b="0" dirty="0"/>
              </a:p>
              <a:p>
                <a:r>
                  <a:rPr lang="de-DE" dirty="0"/>
                  <a:t>Zins:</a:t>
                </a:r>
                <a14:m>
                  <m:oMath xmlns:m="http://schemas.openxmlformats.org/officeDocument/2006/math">
                    <m:r>
                      <a:rPr lang="de-DE" b="0" i="0" smtClean="0">
                        <a:latin typeface="Cambria Math" panose="02040503050406030204" pitchFamily="18" charset="0"/>
                      </a:rPr>
                      <m:t>     </m:t>
                    </m:r>
                    <m:sPre>
                      <m:sPrePr>
                        <m:ctrlPr>
                          <a:rPr lang="de-DE" i="1">
                            <a:latin typeface="Cambria Math" panose="02040503050406030204" pitchFamily="18" charset="0"/>
                          </a:rPr>
                        </m:ctrlPr>
                      </m:sPrePr>
                      <m:sub>
                        <m:sSub>
                          <m:sSubPr>
                            <m:ctrlPr>
                              <a:rPr lang="de-DE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de-DE" i="1"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  <m:sub>
                            <m:r>
                              <a:rPr lang="de-DE" i="1"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</m:sub>
                      <m:sup/>
                      <m:e>
                        <m:sSub>
                          <m:sSubPr>
                            <m:ctrlPr>
                              <a:rPr lang="de-DE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de-DE" i="1">
                                <a:latin typeface="Cambria Math" panose="02040503050406030204" pitchFamily="18" charset="0"/>
                              </a:rPr>
                              <m:t>𝑟</m:t>
                            </m:r>
                          </m:e>
                          <m:sub>
                            <m:sSub>
                              <m:sSubPr>
                                <m:ctrlPr>
                                  <a:rPr lang="de-DE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de-DE" i="1"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</m:e>
                              <m:sub>
                                <m:r>
                                  <a:rPr lang="de-DE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  <m:r>
                              <a:rPr lang="de-DE" i="1">
                                <a:latin typeface="Cambria Math" panose="02040503050406030204" pitchFamily="18" charset="0"/>
                              </a:rPr>
                              <m:t>,</m:t>
                            </m:r>
                            <m:sSub>
                              <m:sSubPr>
                                <m:ctrlPr>
                                  <a:rPr lang="de-DE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de-DE" i="1"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</m:e>
                              <m:sub>
                                <m:r>
                                  <a:rPr lang="de-DE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b>
                            </m:sSub>
                          </m:sub>
                        </m:sSub>
                      </m:e>
                    </m:sPre>
                  </m:oMath>
                </a14:m>
                <a:endParaRPr lang="de-DE" dirty="0"/>
              </a:p>
            </p:txBody>
          </p:sp>
        </mc:Choice>
        <mc:Fallback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94003382-8BAD-4CFD-A46A-2F7A69DAF43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27850" y="5296215"/>
                <a:ext cx="1686817" cy="706988"/>
              </a:xfrm>
              <a:prstGeom prst="rect">
                <a:avLst/>
              </a:prstGeom>
              <a:blipFill>
                <a:blip r:embed="rId6"/>
                <a:stretch>
                  <a:fillRect l="-2888" t="-5172" b="-8621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TextBox 21">
            <a:extLst>
              <a:ext uri="{FF2B5EF4-FFF2-40B4-BE49-F238E27FC236}">
                <a16:creationId xmlns:a16="http://schemas.microsoft.com/office/drawing/2014/main" id="{7A34D0BE-E1C1-4CEA-BEF4-EA9C601B2091}"/>
              </a:ext>
            </a:extLst>
          </p:cNvPr>
          <p:cNvSpPr txBox="1"/>
          <p:nvPr/>
        </p:nvSpPr>
        <p:spPr>
          <a:xfrm>
            <a:off x="4427984" y="5387075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de-DE" dirty="0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0E034BE7-A805-4B76-97AE-957E413C4B66}"/>
              </a:ext>
            </a:extLst>
          </p:cNvPr>
          <p:cNvSpPr txBox="1"/>
          <p:nvPr/>
        </p:nvSpPr>
        <p:spPr>
          <a:xfrm>
            <a:off x="4114800" y="2981739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de-DE" dirty="0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AB1A9EFC-9537-4547-80DC-471B143F786F}"/>
              </a:ext>
            </a:extLst>
          </p:cNvPr>
          <p:cNvSpPr txBox="1"/>
          <p:nvPr/>
        </p:nvSpPr>
        <p:spPr>
          <a:xfrm>
            <a:off x="4716016" y="4024739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-X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E4EB33D4-C725-473B-A3FA-40018ADB95F1}"/>
                  </a:ext>
                </a:extLst>
              </p:cNvPr>
              <p:cNvSpPr txBox="1"/>
              <p:nvPr/>
            </p:nvSpPr>
            <p:spPr>
              <a:xfrm>
                <a:off x="6652807" y="4024739"/>
                <a:ext cx="2340962" cy="48410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𝑋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⋅</m:t>
                      </m:r>
                      <m:sSup>
                        <m:sSupPr>
                          <m:ctrlPr>
                            <a:rPr lang="de-DE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de-DE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de-DE" b="0" i="1" smtClean="0">
                                  <a:latin typeface="Cambria Math" panose="02040503050406030204" pitchFamily="18" charset="0"/>
                                </a:rPr>
                                <m:t>1+</m:t>
                              </m:r>
                              <m:sPre>
                                <m:sPrePr>
                                  <m:ctrlPr>
                                    <a:rPr lang="de-DE" i="1">
                                      <a:latin typeface="Cambria Math" panose="02040503050406030204" pitchFamily="18" charset="0"/>
                                    </a:rPr>
                                  </m:ctrlPr>
                                </m:sPrePr>
                                <m:sub>
                                  <m:sSub>
                                    <m:sSubPr>
                                      <m:ctrlPr>
                                        <a:rPr lang="de-DE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de-DE" i="1">
                                          <a:latin typeface="Cambria Math" panose="02040503050406030204" pitchFamily="18" charset="0"/>
                                        </a:rPr>
                                        <m:t>𝑡</m:t>
                                      </m:r>
                                    </m:e>
                                    <m:sub>
                                      <m:r>
                                        <a:rPr lang="de-DE" i="1">
                                          <a:latin typeface="Cambria Math" panose="02040503050406030204" pitchFamily="18" charset="0"/>
                                        </a:rPr>
                                        <m:t>0</m:t>
                                      </m:r>
                                    </m:sub>
                                  </m:sSub>
                                </m:sub>
                                <m:sup/>
                                <m:e>
                                  <m:sSub>
                                    <m:sSubPr>
                                      <m:ctrlPr>
                                        <a:rPr lang="de-DE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de-DE" i="1">
                                          <a:latin typeface="Cambria Math" panose="02040503050406030204" pitchFamily="18" charset="0"/>
                                        </a:rPr>
                                        <m:t>𝑟</m:t>
                                      </m:r>
                                    </m:e>
                                    <m:sub>
                                      <m:sSub>
                                        <m:sSubPr>
                                          <m:ctrlPr>
                                            <a:rPr lang="de-DE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de-DE" i="1">
                                              <a:latin typeface="Cambria Math" panose="02040503050406030204" pitchFamily="18" charset="0"/>
                                            </a:rPr>
                                            <m:t>𝑡</m:t>
                                          </m:r>
                                        </m:e>
                                        <m:sub>
                                          <m:r>
                                            <a:rPr lang="de-DE" i="1">
                                              <a:latin typeface="Cambria Math" panose="02040503050406030204" pitchFamily="18" charset="0"/>
                                            </a:rPr>
                                            <m:t>1</m:t>
                                          </m:r>
                                        </m:sub>
                                      </m:sSub>
                                      <m:r>
                                        <a:rPr lang="de-DE" i="1">
                                          <a:latin typeface="Cambria Math" panose="02040503050406030204" pitchFamily="18" charset="0"/>
                                        </a:rPr>
                                        <m:t>,</m:t>
                                      </m:r>
                                      <m:sSub>
                                        <m:sSubPr>
                                          <m:ctrlPr>
                                            <a:rPr lang="de-DE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de-DE" i="1">
                                              <a:latin typeface="Cambria Math" panose="02040503050406030204" pitchFamily="18" charset="0"/>
                                            </a:rPr>
                                            <m:t>𝑡</m:t>
                                          </m:r>
                                        </m:e>
                                        <m:sub>
                                          <m:r>
                                            <a:rPr lang="de-DE" i="1">
                                              <a:latin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</m:sub>
                                      </m:sSub>
                                    </m:sub>
                                  </m:sSub>
                                </m:e>
                              </m:sPre>
                            </m:e>
                          </m:d>
                        </m:e>
                        <m:sup>
                          <m:sSub>
                            <m:sSubPr>
                              <m:ctrlPr>
                                <a:rPr lang="de-DE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de-DE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  <m:sub>
                              <m:r>
                                <a:rPr lang="de-DE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de-DE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de-DE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de-DE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  <m:sub>
                              <m:r>
                                <a:rPr lang="de-DE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sup>
                      </m:sSup>
                    </m:oMath>
                  </m:oMathPara>
                </a14:m>
                <a:endParaRPr lang="de-DE" dirty="0"/>
              </a:p>
            </p:txBody>
          </p:sp>
        </mc:Choice>
        <mc:Fallback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E4EB33D4-C725-473B-A3FA-40018ADB95F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52807" y="4024739"/>
                <a:ext cx="2340962" cy="48410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230993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A1F3B8-150C-46B0-BDE7-CB32797191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Zusammenhang: Termin- und Spotzinsen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89A84B-82FF-49D7-93A9-E499BED963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In welchem Zusammenhang stehen Termin- und Spotzinsen zueinander</a:t>
            </a:r>
          </a:p>
          <a:p>
            <a:pPr lvl="1"/>
            <a:r>
              <a:rPr lang="de-DE" dirty="0"/>
              <a:t>Kann man sie beispielsweise völlig unabhängig voneinander festlegen?</a:t>
            </a:r>
          </a:p>
          <a:p>
            <a:r>
              <a:rPr lang="de-DE" dirty="0"/>
              <a:t>Antwort:</a:t>
            </a:r>
          </a:p>
          <a:p>
            <a:pPr lvl="1"/>
            <a:r>
              <a:rPr lang="de-DE" dirty="0"/>
              <a:t>Das Prinzip der „Arbitragefreiheit“ schafft eine enge Verbindung zwischen beiden Zinsarten</a:t>
            </a:r>
          </a:p>
          <a:p>
            <a:pPr lvl="1"/>
            <a:r>
              <a:rPr lang="de-DE" dirty="0"/>
              <a:t>Konkret. Kennt man alle Spotzinsen, so kann man auch die Terminzinsen berechnen.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2470C0E-93E4-450D-8772-B353A69557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E10C0-7B76-464E-B83D-58740323C306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61190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928100-D09F-46FE-8D52-B2036DABEA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Arbitragefreiheit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051158-F0A7-4215-AF03-942A83AC59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Grundidee:</a:t>
            </a:r>
          </a:p>
          <a:p>
            <a:pPr lvl="1"/>
            <a:r>
              <a:rPr lang="de-DE" dirty="0"/>
              <a:t>Es kann auf einem Markt keine stabile Lage sein, wenn man beliebig große Gewinne erzielen könnte, ohne eine Auszahlung zu tätigen. </a:t>
            </a:r>
          </a:p>
          <a:p>
            <a:pPr lvl="1"/>
            <a:r>
              <a:rPr lang="de-DE" dirty="0"/>
              <a:t>Stehen Spot- und Terminzinsen nicht im richtigen Verhältnis zueinander, so ist aber genau dies möglich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7398CA0-EEE4-4DEC-A9CE-2EFA4B371A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E10C0-7B76-464E-B83D-58740323C306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8311652"/>
      </p:ext>
    </p:extLst>
  </p:cSld>
  <p:clrMapOvr>
    <a:masterClrMapping/>
  </p:clrMapOvr>
</p:sld>
</file>

<file path=ppt/theme/theme1.xml><?xml version="1.0" encoding="utf-8"?>
<a:theme xmlns:a="http://schemas.openxmlformats.org/drawingml/2006/main" name="Kapseln">
  <a:themeElements>
    <a:clrScheme name="Kapseln 1">
      <a:dk1>
        <a:srgbClr val="003366"/>
      </a:dk1>
      <a:lt1>
        <a:srgbClr val="FFFFFF"/>
      </a:lt1>
      <a:dk2>
        <a:srgbClr val="006666"/>
      </a:dk2>
      <a:lt2>
        <a:srgbClr val="666699"/>
      </a:lt2>
      <a:accent1>
        <a:srgbClr val="33CCCC"/>
      </a:accent1>
      <a:accent2>
        <a:srgbClr val="99CC99"/>
      </a:accent2>
      <a:accent3>
        <a:srgbClr val="FFFFFF"/>
      </a:accent3>
      <a:accent4>
        <a:srgbClr val="002A56"/>
      </a:accent4>
      <a:accent5>
        <a:srgbClr val="ADE2E2"/>
      </a:accent5>
      <a:accent6>
        <a:srgbClr val="8AB98A"/>
      </a:accent6>
      <a:hlink>
        <a:srgbClr val="003366"/>
      </a:hlink>
      <a:folHlink>
        <a:srgbClr val="CC99FF"/>
      </a:folHlink>
    </a:clrScheme>
    <a:fontScheme name="Kapsel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Kapseln 1">
        <a:dk1>
          <a:srgbClr val="003366"/>
        </a:dk1>
        <a:lt1>
          <a:srgbClr val="FFFFFF"/>
        </a:lt1>
        <a:dk2>
          <a:srgbClr val="006666"/>
        </a:dk2>
        <a:lt2>
          <a:srgbClr val="666699"/>
        </a:lt2>
        <a:accent1>
          <a:srgbClr val="33CCCC"/>
        </a:accent1>
        <a:accent2>
          <a:srgbClr val="99CC99"/>
        </a:accent2>
        <a:accent3>
          <a:srgbClr val="FFFFFF"/>
        </a:accent3>
        <a:accent4>
          <a:srgbClr val="002A56"/>
        </a:accent4>
        <a:accent5>
          <a:srgbClr val="ADE2E2"/>
        </a:accent5>
        <a:accent6>
          <a:srgbClr val="8AB98A"/>
        </a:accent6>
        <a:hlink>
          <a:srgbClr val="003366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apseln 2">
        <a:dk1>
          <a:srgbClr val="000000"/>
        </a:dk1>
        <a:lt1>
          <a:srgbClr val="FFFFFF"/>
        </a:lt1>
        <a:dk2>
          <a:srgbClr val="000000"/>
        </a:dk2>
        <a:lt2>
          <a:srgbClr val="808000"/>
        </a:lt2>
        <a:accent1>
          <a:srgbClr val="FFCC99"/>
        </a:accent1>
        <a:accent2>
          <a:srgbClr val="99CC00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8AB900"/>
        </a:accent6>
        <a:hlink>
          <a:srgbClr val="336600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apseln 3">
        <a:dk1>
          <a:srgbClr val="006699"/>
        </a:dk1>
        <a:lt1>
          <a:srgbClr val="FFFFFF"/>
        </a:lt1>
        <a:dk2>
          <a:srgbClr val="6699FF"/>
        </a:dk2>
        <a:lt2>
          <a:srgbClr val="FFFFFF"/>
        </a:lt2>
        <a:accent1>
          <a:srgbClr val="33CCCC"/>
        </a:accent1>
        <a:accent2>
          <a:srgbClr val="006699"/>
        </a:accent2>
        <a:accent3>
          <a:srgbClr val="B8CAFF"/>
        </a:accent3>
        <a:accent4>
          <a:srgbClr val="DADADA"/>
        </a:accent4>
        <a:accent5>
          <a:srgbClr val="ADE2E2"/>
        </a:accent5>
        <a:accent6>
          <a:srgbClr val="005C8A"/>
        </a:accent6>
        <a:hlink>
          <a:srgbClr val="99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apseln 4">
        <a:dk1>
          <a:srgbClr val="000000"/>
        </a:dk1>
        <a:lt1>
          <a:srgbClr val="FFFFFF"/>
        </a:lt1>
        <a:dk2>
          <a:srgbClr val="9900CC"/>
        </a:dk2>
        <a:lt2>
          <a:srgbClr val="006600"/>
        </a:lt2>
        <a:accent1>
          <a:srgbClr val="33CC33"/>
        </a:accent1>
        <a:accent2>
          <a:srgbClr val="FFCC66"/>
        </a:accent2>
        <a:accent3>
          <a:srgbClr val="FFFFFF"/>
        </a:accent3>
        <a:accent4>
          <a:srgbClr val="000000"/>
        </a:accent4>
        <a:accent5>
          <a:srgbClr val="ADE2AD"/>
        </a:accent5>
        <a:accent6>
          <a:srgbClr val="E7B95C"/>
        </a:accent6>
        <a:hlink>
          <a:srgbClr val="0033CC"/>
        </a:hlink>
        <a:folHlink>
          <a:srgbClr val="CC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apseln 5">
        <a:dk1>
          <a:srgbClr val="000066"/>
        </a:dk1>
        <a:lt1>
          <a:srgbClr val="FFFFFF"/>
        </a:lt1>
        <a:dk2>
          <a:srgbClr val="336699"/>
        </a:dk2>
        <a:lt2>
          <a:srgbClr val="FFFFEB"/>
        </a:lt2>
        <a:accent1>
          <a:srgbClr val="99CCFF"/>
        </a:accent1>
        <a:accent2>
          <a:srgbClr val="9999FF"/>
        </a:accent2>
        <a:accent3>
          <a:srgbClr val="ADB8CA"/>
        </a:accent3>
        <a:accent4>
          <a:srgbClr val="DADADA"/>
        </a:accent4>
        <a:accent5>
          <a:srgbClr val="CAE2FF"/>
        </a:accent5>
        <a:accent6>
          <a:srgbClr val="8A8AE7"/>
        </a:accent6>
        <a:hlink>
          <a:srgbClr val="CCCCFF"/>
        </a:hlink>
        <a:folHlink>
          <a:srgbClr val="C68D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apseln 6">
        <a:dk1>
          <a:srgbClr val="808000"/>
        </a:dk1>
        <a:lt1>
          <a:srgbClr val="FFFFFF"/>
        </a:lt1>
        <a:dk2>
          <a:srgbClr val="006666"/>
        </a:dk2>
        <a:lt2>
          <a:srgbClr val="FFFFFF"/>
        </a:lt2>
        <a:accent1>
          <a:srgbClr val="FFCC66"/>
        </a:accent1>
        <a:accent2>
          <a:srgbClr val="00ACA8"/>
        </a:accent2>
        <a:accent3>
          <a:srgbClr val="AAB8B8"/>
        </a:accent3>
        <a:accent4>
          <a:srgbClr val="DADADA"/>
        </a:accent4>
        <a:accent5>
          <a:srgbClr val="FFE2B8"/>
        </a:accent5>
        <a:accent6>
          <a:srgbClr val="009B98"/>
        </a:accent6>
        <a:hlink>
          <a:srgbClr val="CCCC00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apseln 7">
        <a:dk1>
          <a:srgbClr val="FFFFCC"/>
        </a:dk1>
        <a:lt1>
          <a:srgbClr val="FFFFFF"/>
        </a:lt1>
        <a:dk2>
          <a:srgbClr val="660033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B8AAAD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FFCC00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apseln 8">
        <a:dk1>
          <a:srgbClr val="FF0000"/>
        </a:dk1>
        <a:lt1>
          <a:srgbClr val="FFFFFF"/>
        </a:lt1>
        <a:dk2>
          <a:srgbClr val="000000"/>
        </a:dk2>
        <a:lt2>
          <a:srgbClr val="FFFFFF"/>
        </a:lt2>
        <a:accent1>
          <a:srgbClr val="FFCC00"/>
        </a:accent1>
        <a:accent2>
          <a:srgbClr val="CC3300"/>
        </a:accent2>
        <a:accent3>
          <a:srgbClr val="AA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FF6600"/>
        </a:hlink>
        <a:folHlink>
          <a:srgbClr val="FF7C8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Capsules</Template>
  <TotalTime>0</TotalTime>
  <Words>522</Words>
  <Application>Microsoft Office PowerPoint</Application>
  <PresentationFormat>On-screen Show (4:3)</PresentationFormat>
  <Paragraphs>94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Cambria Math</vt:lpstr>
      <vt:lpstr>Times New Roman</vt:lpstr>
      <vt:lpstr>Wingdings</vt:lpstr>
      <vt:lpstr>Kapseln</vt:lpstr>
      <vt:lpstr>Terminzinsen </vt:lpstr>
      <vt:lpstr>Problem – worum geht es in diesem Kapitel?</vt:lpstr>
      <vt:lpstr>Terminzinsen</vt:lpstr>
      <vt:lpstr>Zeitstruktur Terminzinsen</vt:lpstr>
      <vt:lpstr>Zeitstruktur Terminzinsen</vt:lpstr>
      <vt:lpstr>Zeitstruktur Terminzinsen</vt:lpstr>
      <vt:lpstr>Zeitstruktur Terminzinsen</vt:lpstr>
      <vt:lpstr>Zusammenhang: Termin- und Spotzinsen</vt:lpstr>
      <vt:lpstr>Arbitragefreiheit</vt:lpstr>
      <vt:lpstr>Arbitragefreiheit</vt:lpstr>
      <vt:lpstr>Anlage/Kreditaufnahme per Spotzins</vt:lpstr>
      <vt:lpstr>Anlage/Kreditaufnahme per Spotzins und Terminzins</vt:lpstr>
      <vt:lpstr>Konsequenz der Arbitragefreiheit</vt:lpstr>
    </vt:vector>
  </TitlesOfParts>
  <Company>Uni Marburg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Kapitel 5 – Arbitragetheorie unter Steuern </dc:title>
  <dc:creator>FB02</dc:creator>
  <cp:lastModifiedBy>David Christen</cp:lastModifiedBy>
  <cp:revision>529</cp:revision>
  <dcterms:created xsi:type="dcterms:W3CDTF">2007-12-05T08:49:56Z</dcterms:created>
  <dcterms:modified xsi:type="dcterms:W3CDTF">2021-12-14T13:16:29Z</dcterms:modified>
</cp:coreProperties>
</file>