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63" r:id="rId5"/>
    <p:sldId id="265" r:id="rId6"/>
    <p:sldId id="279" r:id="rId7"/>
    <p:sldId id="285" r:id="rId8"/>
    <p:sldId id="271" r:id="rId9"/>
    <p:sldId id="266" r:id="rId10"/>
    <p:sldId id="280" r:id="rId11"/>
    <p:sldId id="272" r:id="rId12"/>
    <p:sldId id="284" r:id="rId13"/>
    <p:sldId id="283" r:id="rId14"/>
    <p:sldId id="274" r:id="rId15"/>
    <p:sldId id="286" r:id="rId16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-Account Erasmus" initials="HE" lastIdx="5" clrIdx="0">
    <p:extLst>
      <p:ext uri="{19B8F6BF-5375-455C-9EA6-DF929625EA0E}">
        <p15:presenceInfo xmlns:p15="http://schemas.microsoft.com/office/powerpoint/2012/main" userId="S-1-5-21-3130912094-819552442-996794312-10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345"/>
    <a:srgbClr val="7F3972"/>
    <a:srgbClr val="7C386F"/>
    <a:srgbClr val="5C2A52"/>
    <a:srgbClr val="E4C2DE"/>
    <a:srgbClr val="EFD9EC"/>
    <a:srgbClr val="EBD1E7"/>
    <a:srgbClr val="DEC8EE"/>
    <a:srgbClr val="6A267C"/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54D7F-F287-C5EF-70F1-882E6067F6D1}" v="334" dt="2022-11-07T12:31:19.850"/>
    <p1510:client id="{9982CB78-637B-8C04-2D91-5668F7D129CA}" v="51" dt="2022-11-07T11:53:09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2" autoAdjust="0"/>
    <p:restoredTop sz="94645" autoAdjust="0"/>
  </p:normalViewPr>
  <p:slideViewPr>
    <p:cSldViewPr>
      <p:cViewPr varScale="1">
        <p:scale>
          <a:sx n="105" d="100"/>
          <a:sy n="105" d="100"/>
        </p:scale>
        <p:origin x="12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C01DD-7CC9-42AA-BAC2-FAD733AB3547}" type="doc">
      <dgm:prSet loTypeId="urn:microsoft.com/office/officeart/2005/8/layout/bList2#1" loCatId="list" qsTypeId="urn:microsoft.com/office/officeart/2005/8/quickstyle/simple4" qsCatId="simple" csTypeId="urn:microsoft.com/office/officeart/2005/8/colors/accent1_2" csCatId="accent1" phldr="1"/>
      <dgm:spPr/>
    </dgm:pt>
    <dgm:pt modelId="{0005BDE8-9B8C-48E3-A04F-2D83C7E5CF2C}">
      <dgm:prSet phldrT="[Text]"/>
      <dgm:spPr>
        <a:solidFill>
          <a:srgbClr val="5C2A52"/>
        </a:solidFill>
        <a:ln>
          <a:solidFill>
            <a:srgbClr val="5C2A52"/>
          </a:solidFill>
        </a:ln>
      </dgm:spPr>
      <dgm:t>
        <a:bodyPr/>
        <a:lstStyle/>
        <a:p>
          <a:r>
            <a:rPr lang="de-DE" dirty="0"/>
            <a:t>Individualaufenthalte</a:t>
          </a:r>
        </a:p>
      </dgm:t>
    </dgm:pt>
    <dgm:pt modelId="{7BB657AF-1F7D-44E2-A4EE-F7B01B6B9F3F}" type="parTrans" cxnId="{C374C5E0-B447-4947-8015-F23D93D603C2}">
      <dgm:prSet/>
      <dgm:spPr/>
      <dgm:t>
        <a:bodyPr/>
        <a:lstStyle/>
        <a:p>
          <a:endParaRPr lang="de-DE"/>
        </a:p>
      </dgm:t>
    </dgm:pt>
    <dgm:pt modelId="{2F4581F5-C62D-4312-898F-41A89B5DCA75}" type="sibTrans" cxnId="{C374C5E0-B447-4947-8015-F23D93D603C2}">
      <dgm:prSet/>
      <dgm:spPr/>
      <dgm:t>
        <a:bodyPr/>
        <a:lstStyle/>
        <a:p>
          <a:endParaRPr lang="de-DE"/>
        </a:p>
      </dgm:t>
    </dgm:pt>
    <dgm:pt modelId="{E0EBCF53-A5B1-4ECE-9F5D-5872E0177ED5}">
      <dgm:prSet phldrT="[Text]"/>
      <dgm:spPr>
        <a:solidFill>
          <a:srgbClr val="5C2A52"/>
        </a:solidFill>
        <a:ln>
          <a:solidFill>
            <a:srgbClr val="5C2A52"/>
          </a:solidFill>
        </a:ln>
      </dgm:spPr>
      <dgm:t>
        <a:bodyPr/>
        <a:lstStyle/>
        <a:p>
          <a:r>
            <a:rPr lang="de-DE" dirty="0"/>
            <a:t>Austauschprogramme</a:t>
          </a:r>
        </a:p>
      </dgm:t>
    </dgm:pt>
    <dgm:pt modelId="{7A38175D-B0B5-4054-9474-D9F19F44379A}" type="parTrans" cxnId="{DC220596-880D-4F0B-8AE1-E5CFD5A51EA1}">
      <dgm:prSet/>
      <dgm:spPr/>
      <dgm:t>
        <a:bodyPr/>
        <a:lstStyle/>
        <a:p>
          <a:endParaRPr lang="de-DE"/>
        </a:p>
      </dgm:t>
    </dgm:pt>
    <dgm:pt modelId="{A42F2ACC-3D9C-4362-9057-342E69EA4B48}" type="sibTrans" cxnId="{DC220596-880D-4F0B-8AE1-E5CFD5A51EA1}">
      <dgm:prSet/>
      <dgm:spPr/>
      <dgm:t>
        <a:bodyPr/>
        <a:lstStyle/>
        <a:p>
          <a:endParaRPr lang="de-DE"/>
        </a:p>
      </dgm:t>
    </dgm:pt>
    <dgm:pt modelId="{285A8C14-06AF-44CA-86A2-D127382B7573}">
      <dgm:prSet/>
      <dgm:spPr>
        <a:ln w="15875">
          <a:solidFill>
            <a:srgbClr val="5C2A52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de-DE" dirty="0"/>
            <a:t>Sie organisieren sich Ihren Studienaufenthalt als </a:t>
          </a:r>
          <a:r>
            <a:rPr lang="de-DE" dirty="0" err="1"/>
            <a:t>Freemover</a:t>
          </a:r>
          <a:r>
            <a:rPr lang="de-DE" dirty="0"/>
            <a:t>.</a:t>
          </a:r>
        </a:p>
      </dgm:t>
    </dgm:pt>
    <dgm:pt modelId="{59A5D294-6CA0-4EAD-9DE1-242AB0C6E453}" type="parTrans" cxnId="{40AF5862-418E-401B-ADCE-A5CE5FCC413C}">
      <dgm:prSet/>
      <dgm:spPr/>
      <dgm:t>
        <a:bodyPr/>
        <a:lstStyle/>
        <a:p>
          <a:endParaRPr lang="de-DE"/>
        </a:p>
      </dgm:t>
    </dgm:pt>
    <dgm:pt modelId="{5BF24F9D-A0CD-4198-9523-DC0B3EEA3358}" type="sibTrans" cxnId="{40AF5862-418E-401B-ADCE-A5CE5FCC413C}">
      <dgm:prSet/>
      <dgm:spPr/>
      <dgm:t>
        <a:bodyPr/>
        <a:lstStyle/>
        <a:p>
          <a:endParaRPr lang="de-DE"/>
        </a:p>
      </dgm:t>
    </dgm:pt>
    <dgm:pt modelId="{43F39F23-DA76-471F-9CA6-75D3CCA2743C}">
      <dgm:prSet/>
      <dgm:spPr>
        <a:ln w="15875">
          <a:solidFill>
            <a:srgbClr val="5C2A52"/>
          </a:solidFill>
        </a:ln>
      </dgm:spPr>
      <dgm:t>
        <a:bodyPr/>
        <a:lstStyle/>
        <a:p>
          <a:pPr>
            <a:spcAft>
              <a:spcPct val="15000"/>
            </a:spcAft>
          </a:pPr>
          <a:r>
            <a:rPr lang="de-DE" dirty="0"/>
            <a:t>Akteure: Sie und die Universität im Ausland</a:t>
          </a:r>
        </a:p>
      </dgm:t>
    </dgm:pt>
    <dgm:pt modelId="{908A8374-6D2F-414A-ACCC-90E68865EB10}" type="parTrans" cxnId="{E5CBEC89-35BB-48DD-9EB9-4BC6C3DCD021}">
      <dgm:prSet/>
      <dgm:spPr/>
      <dgm:t>
        <a:bodyPr/>
        <a:lstStyle/>
        <a:p>
          <a:endParaRPr lang="de-DE"/>
        </a:p>
      </dgm:t>
    </dgm:pt>
    <dgm:pt modelId="{061E15BE-FC25-4A7A-B413-47C3A353005C}" type="sibTrans" cxnId="{E5CBEC89-35BB-48DD-9EB9-4BC6C3DCD021}">
      <dgm:prSet/>
      <dgm:spPr/>
      <dgm:t>
        <a:bodyPr/>
        <a:lstStyle/>
        <a:p>
          <a:endParaRPr lang="de-DE"/>
        </a:p>
      </dgm:t>
    </dgm:pt>
    <dgm:pt modelId="{9DAF6E41-A1FA-4659-B127-30FEE1172D1A}">
      <dgm:prSet/>
      <dgm:spPr>
        <a:ln w="15875">
          <a:solidFill>
            <a:srgbClr val="5C2A52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de-DE" dirty="0"/>
            <a:t>Sie bewerben sich bei einem Austauschprogramm, das Ihnen den Studienplatz vermittelt und eventuell finanzielle Förderung bietet.</a:t>
          </a:r>
        </a:p>
      </dgm:t>
    </dgm:pt>
    <dgm:pt modelId="{72B38691-85D4-427D-B074-4DBF972FC686}" type="parTrans" cxnId="{E6B001CF-18AB-49DB-918C-AF8616430627}">
      <dgm:prSet/>
      <dgm:spPr/>
      <dgm:t>
        <a:bodyPr/>
        <a:lstStyle/>
        <a:p>
          <a:endParaRPr lang="de-DE"/>
        </a:p>
      </dgm:t>
    </dgm:pt>
    <dgm:pt modelId="{4A88C49D-EFFE-4412-BBDB-90735539381A}" type="sibTrans" cxnId="{E6B001CF-18AB-49DB-918C-AF8616430627}">
      <dgm:prSet/>
      <dgm:spPr/>
      <dgm:t>
        <a:bodyPr/>
        <a:lstStyle/>
        <a:p>
          <a:endParaRPr lang="de-DE"/>
        </a:p>
      </dgm:t>
    </dgm:pt>
    <dgm:pt modelId="{C8CAEF6B-2B90-46FC-902E-484BDF7408B9}">
      <dgm:prSet/>
      <dgm:spPr>
        <a:ln w="15875">
          <a:solidFill>
            <a:srgbClr val="5C2A52"/>
          </a:solidFill>
        </a:ln>
      </dgm:spPr>
      <dgm:t>
        <a:bodyPr/>
        <a:lstStyle/>
        <a:p>
          <a:pPr>
            <a:spcAft>
              <a:spcPct val="15000"/>
            </a:spcAft>
          </a:pPr>
          <a:r>
            <a:rPr lang="de-DE" dirty="0"/>
            <a:t>Akteure: Sie, die Heimatuniversität und die Gastuniversität</a:t>
          </a:r>
        </a:p>
      </dgm:t>
    </dgm:pt>
    <dgm:pt modelId="{D9D057A4-B895-46C3-B794-681B535FA4AB}" type="parTrans" cxnId="{F5F55375-69D0-4664-8A07-90FEAAB93B33}">
      <dgm:prSet/>
      <dgm:spPr/>
      <dgm:t>
        <a:bodyPr/>
        <a:lstStyle/>
        <a:p>
          <a:endParaRPr lang="de-DE"/>
        </a:p>
      </dgm:t>
    </dgm:pt>
    <dgm:pt modelId="{C13E4F56-C503-4022-9D0B-1169FA1BB0A9}" type="sibTrans" cxnId="{F5F55375-69D0-4664-8A07-90FEAAB93B33}">
      <dgm:prSet/>
      <dgm:spPr/>
      <dgm:t>
        <a:bodyPr/>
        <a:lstStyle/>
        <a:p>
          <a:endParaRPr lang="de-DE"/>
        </a:p>
      </dgm:t>
    </dgm:pt>
    <dgm:pt modelId="{004D9B21-63CC-497D-A4E5-8A3BC2144371}" type="pres">
      <dgm:prSet presAssocID="{5D5C01DD-7CC9-42AA-BAC2-FAD733AB3547}" presName="diagram" presStyleCnt="0">
        <dgm:presLayoutVars>
          <dgm:dir/>
          <dgm:animLvl val="lvl"/>
          <dgm:resizeHandles val="exact"/>
        </dgm:presLayoutVars>
      </dgm:prSet>
      <dgm:spPr/>
    </dgm:pt>
    <dgm:pt modelId="{94B5CF90-A390-4BF2-8A7E-8BFF52DE1F9C}" type="pres">
      <dgm:prSet presAssocID="{0005BDE8-9B8C-48E3-A04F-2D83C7E5CF2C}" presName="compNode" presStyleCnt="0"/>
      <dgm:spPr/>
    </dgm:pt>
    <dgm:pt modelId="{DE75AE0F-F2B8-4145-AF4A-7D05DFE0CE4A}" type="pres">
      <dgm:prSet presAssocID="{0005BDE8-9B8C-48E3-A04F-2D83C7E5CF2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8332FE-1B04-4506-9BCA-2AB3D5273774}" type="pres">
      <dgm:prSet presAssocID="{0005BDE8-9B8C-48E3-A04F-2D83C7E5CF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361BC7-8732-41A6-ADA9-EDC56020FC21}" type="pres">
      <dgm:prSet presAssocID="{0005BDE8-9B8C-48E3-A04F-2D83C7E5CF2C}" presName="parentRect" presStyleLbl="alignNode1" presStyleIdx="0" presStyleCnt="2"/>
      <dgm:spPr/>
      <dgm:t>
        <a:bodyPr/>
        <a:lstStyle/>
        <a:p>
          <a:endParaRPr lang="de-DE"/>
        </a:p>
      </dgm:t>
    </dgm:pt>
    <dgm:pt modelId="{36218395-7BBB-42AB-9B54-20CB8A3A8B14}" type="pres">
      <dgm:prSet presAssocID="{0005BDE8-9B8C-48E3-A04F-2D83C7E5CF2C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2C2B6D-5548-4CBF-9DC2-E6D9B471C1B1}" type="pres">
      <dgm:prSet presAssocID="{2F4581F5-C62D-4312-898F-41A89B5DCA75}" presName="sibTrans" presStyleLbl="sibTrans2D1" presStyleIdx="0" presStyleCnt="0"/>
      <dgm:spPr/>
      <dgm:t>
        <a:bodyPr/>
        <a:lstStyle/>
        <a:p>
          <a:endParaRPr lang="de-DE"/>
        </a:p>
      </dgm:t>
    </dgm:pt>
    <dgm:pt modelId="{C21A0D60-402C-4859-A548-7B6B1C287626}" type="pres">
      <dgm:prSet presAssocID="{E0EBCF53-A5B1-4ECE-9F5D-5872E0177ED5}" presName="compNode" presStyleCnt="0"/>
      <dgm:spPr/>
    </dgm:pt>
    <dgm:pt modelId="{E0CFBDB9-B178-41CC-B74D-AA7F61212C76}" type="pres">
      <dgm:prSet presAssocID="{E0EBCF53-A5B1-4ECE-9F5D-5872E0177ED5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598371-004B-417A-8C8D-BBE9423C4AB1}" type="pres">
      <dgm:prSet presAssocID="{E0EBCF53-A5B1-4ECE-9F5D-5872E0177E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350183-02F0-4029-A0B0-14E16EBBE155}" type="pres">
      <dgm:prSet presAssocID="{E0EBCF53-A5B1-4ECE-9F5D-5872E0177ED5}" presName="parentRect" presStyleLbl="alignNode1" presStyleIdx="1" presStyleCnt="2"/>
      <dgm:spPr/>
      <dgm:t>
        <a:bodyPr/>
        <a:lstStyle/>
        <a:p>
          <a:endParaRPr lang="de-DE"/>
        </a:p>
      </dgm:t>
    </dgm:pt>
    <dgm:pt modelId="{A77F20A0-97E5-4C35-90BC-51AE3819BC13}" type="pres">
      <dgm:prSet presAssocID="{E0EBCF53-A5B1-4ECE-9F5D-5872E0177ED5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E121B08-B6FF-4C2E-BD72-C73EB383E51D}" type="presOf" srcId="{285A8C14-06AF-44CA-86A2-D127382B7573}" destId="{DE75AE0F-F2B8-4145-AF4A-7D05DFE0CE4A}" srcOrd="0" destOrd="0" presId="urn:microsoft.com/office/officeart/2005/8/layout/bList2#1"/>
    <dgm:cxn modelId="{F5F55375-69D0-4664-8A07-90FEAAB93B33}" srcId="{E0EBCF53-A5B1-4ECE-9F5D-5872E0177ED5}" destId="{C8CAEF6B-2B90-46FC-902E-484BDF7408B9}" srcOrd="1" destOrd="0" parTransId="{D9D057A4-B895-46C3-B794-681B535FA4AB}" sibTransId="{C13E4F56-C503-4022-9D0B-1169FA1BB0A9}"/>
    <dgm:cxn modelId="{3AA99C99-ACB6-4315-8BC6-80FCF764FD5C}" type="presOf" srcId="{43F39F23-DA76-471F-9CA6-75D3CCA2743C}" destId="{DE75AE0F-F2B8-4145-AF4A-7D05DFE0CE4A}" srcOrd="0" destOrd="1" presId="urn:microsoft.com/office/officeart/2005/8/layout/bList2#1"/>
    <dgm:cxn modelId="{E6B001CF-18AB-49DB-918C-AF8616430627}" srcId="{E0EBCF53-A5B1-4ECE-9F5D-5872E0177ED5}" destId="{9DAF6E41-A1FA-4659-B127-30FEE1172D1A}" srcOrd="0" destOrd="0" parTransId="{72B38691-85D4-427D-B074-4DBF972FC686}" sibTransId="{4A88C49D-EFFE-4412-BBDB-90735539381A}"/>
    <dgm:cxn modelId="{1E95D3D4-E581-4549-8116-DE4B5C129CEF}" type="presOf" srcId="{9DAF6E41-A1FA-4659-B127-30FEE1172D1A}" destId="{E0CFBDB9-B178-41CC-B74D-AA7F61212C76}" srcOrd="0" destOrd="0" presId="urn:microsoft.com/office/officeart/2005/8/layout/bList2#1"/>
    <dgm:cxn modelId="{DC220596-880D-4F0B-8AE1-E5CFD5A51EA1}" srcId="{5D5C01DD-7CC9-42AA-BAC2-FAD733AB3547}" destId="{E0EBCF53-A5B1-4ECE-9F5D-5872E0177ED5}" srcOrd="1" destOrd="0" parTransId="{7A38175D-B0B5-4054-9474-D9F19F44379A}" sibTransId="{A42F2ACC-3D9C-4362-9057-342E69EA4B48}"/>
    <dgm:cxn modelId="{E5CBEC89-35BB-48DD-9EB9-4BC6C3DCD021}" srcId="{0005BDE8-9B8C-48E3-A04F-2D83C7E5CF2C}" destId="{43F39F23-DA76-471F-9CA6-75D3CCA2743C}" srcOrd="1" destOrd="0" parTransId="{908A8374-6D2F-414A-ACCC-90E68865EB10}" sibTransId="{061E15BE-FC25-4A7A-B413-47C3A353005C}"/>
    <dgm:cxn modelId="{40AF5862-418E-401B-ADCE-A5CE5FCC413C}" srcId="{0005BDE8-9B8C-48E3-A04F-2D83C7E5CF2C}" destId="{285A8C14-06AF-44CA-86A2-D127382B7573}" srcOrd="0" destOrd="0" parTransId="{59A5D294-6CA0-4EAD-9DE1-242AB0C6E453}" sibTransId="{5BF24F9D-A0CD-4198-9523-DC0B3EEA3358}"/>
    <dgm:cxn modelId="{C374C5E0-B447-4947-8015-F23D93D603C2}" srcId="{5D5C01DD-7CC9-42AA-BAC2-FAD733AB3547}" destId="{0005BDE8-9B8C-48E3-A04F-2D83C7E5CF2C}" srcOrd="0" destOrd="0" parTransId="{7BB657AF-1F7D-44E2-A4EE-F7B01B6B9F3F}" sibTransId="{2F4581F5-C62D-4312-898F-41A89B5DCA75}"/>
    <dgm:cxn modelId="{1ABBE4A0-9A72-4B55-BAC1-B07FE27D050F}" type="presOf" srcId="{2F4581F5-C62D-4312-898F-41A89B5DCA75}" destId="{9C2C2B6D-5548-4CBF-9DC2-E6D9B471C1B1}" srcOrd="0" destOrd="0" presId="urn:microsoft.com/office/officeart/2005/8/layout/bList2#1"/>
    <dgm:cxn modelId="{E7B418B0-4C40-44EB-ABEB-171D94169939}" type="presOf" srcId="{0005BDE8-9B8C-48E3-A04F-2D83C7E5CF2C}" destId="{1B8332FE-1B04-4506-9BCA-2AB3D5273774}" srcOrd="0" destOrd="0" presId="urn:microsoft.com/office/officeart/2005/8/layout/bList2#1"/>
    <dgm:cxn modelId="{1D786B2C-ABD9-4650-B608-06B6835BD28F}" type="presOf" srcId="{C8CAEF6B-2B90-46FC-902E-484BDF7408B9}" destId="{E0CFBDB9-B178-41CC-B74D-AA7F61212C76}" srcOrd="0" destOrd="1" presId="urn:microsoft.com/office/officeart/2005/8/layout/bList2#1"/>
    <dgm:cxn modelId="{F95E7C5E-A6D5-4303-AE7A-6E1A484229E0}" type="presOf" srcId="{E0EBCF53-A5B1-4ECE-9F5D-5872E0177ED5}" destId="{FA350183-02F0-4029-A0B0-14E16EBBE155}" srcOrd="1" destOrd="0" presId="urn:microsoft.com/office/officeart/2005/8/layout/bList2#1"/>
    <dgm:cxn modelId="{76D9FE14-E511-4E0C-901D-6AC13B9ED8E1}" type="presOf" srcId="{0005BDE8-9B8C-48E3-A04F-2D83C7E5CF2C}" destId="{BF361BC7-8732-41A6-ADA9-EDC56020FC21}" srcOrd="1" destOrd="0" presId="urn:microsoft.com/office/officeart/2005/8/layout/bList2#1"/>
    <dgm:cxn modelId="{862EBDE6-A7CF-4161-B604-D2F5FF24E3DE}" type="presOf" srcId="{5D5C01DD-7CC9-42AA-BAC2-FAD733AB3547}" destId="{004D9B21-63CC-497D-A4E5-8A3BC2144371}" srcOrd="0" destOrd="0" presId="urn:microsoft.com/office/officeart/2005/8/layout/bList2#1"/>
    <dgm:cxn modelId="{896CCFD9-73C7-4505-8B4D-EA9C89920355}" type="presOf" srcId="{E0EBCF53-A5B1-4ECE-9F5D-5872E0177ED5}" destId="{A6598371-004B-417A-8C8D-BBE9423C4AB1}" srcOrd="0" destOrd="0" presId="urn:microsoft.com/office/officeart/2005/8/layout/bList2#1"/>
    <dgm:cxn modelId="{6F77D908-1806-4219-8255-260D7424B0EA}" type="presParOf" srcId="{004D9B21-63CC-497D-A4E5-8A3BC2144371}" destId="{94B5CF90-A390-4BF2-8A7E-8BFF52DE1F9C}" srcOrd="0" destOrd="0" presId="urn:microsoft.com/office/officeart/2005/8/layout/bList2#1"/>
    <dgm:cxn modelId="{8F82C82C-1F38-4C8F-833D-FA61F5C37B55}" type="presParOf" srcId="{94B5CF90-A390-4BF2-8A7E-8BFF52DE1F9C}" destId="{DE75AE0F-F2B8-4145-AF4A-7D05DFE0CE4A}" srcOrd="0" destOrd="0" presId="urn:microsoft.com/office/officeart/2005/8/layout/bList2#1"/>
    <dgm:cxn modelId="{70F8811A-ABD5-4EFA-A866-E25AD0A33439}" type="presParOf" srcId="{94B5CF90-A390-4BF2-8A7E-8BFF52DE1F9C}" destId="{1B8332FE-1B04-4506-9BCA-2AB3D5273774}" srcOrd="1" destOrd="0" presId="urn:microsoft.com/office/officeart/2005/8/layout/bList2#1"/>
    <dgm:cxn modelId="{18931DB5-6989-4DDF-8583-66AEECBC7F29}" type="presParOf" srcId="{94B5CF90-A390-4BF2-8A7E-8BFF52DE1F9C}" destId="{BF361BC7-8732-41A6-ADA9-EDC56020FC21}" srcOrd="2" destOrd="0" presId="urn:microsoft.com/office/officeart/2005/8/layout/bList2#1"/>
    <dgm:cxn modelId="{419C0634-4F83-4C85-A99A-810D68DDA1B7}" type="presParOf" srcId="{94B5CF90-A390-4BF2-8A7E-8BFF52DE1F9C}" destId="{36218395-7BBB-42AB-9B54-20CB8A3A8B14}" srcOrd="3" destOrd="0" presId="urn:microsoft.com/office/officeart/2005/8/layout/bList2#1"/>
    <dgm:cxn modelId="{23F55DD3-DE2C-42B3-9BEA-9CC71D343D52}" type="presParOf" srcId="{004D9B21-63CC-497D-A4E5-8A3BC2144371}" destId="{9C2C2B6D-5548-4CBF-9DC2-E6D9B471C1B1}" srcOrd="1" destOrd="0" presId="urn:microsoft.com/office/officeart/2005/8/layout/bList2#1"/>
    <dgm:cxn modelId="{C9E960B7-82E7-4E89-9658-83D2EA4DA53E}" type="presParOf" srcId="{004D9B21-63CC-497D-A4E5-8A3BC2144371}" destId="{C21A0D60-402C-4859-A548-7B6B1C287626}" srcOrd="2" destOrd="0" presId="urn:microsoft.com/office/officeart/2005/8/layout/bList2#1"/>
    <dgm:cxn modelId="{BDF45172-2F90-46CB-898D-909A804687D6}" type="presParOf" srcId="{C21A0D60-402C-4859-A548-7B6B1C287626}" destId="{E0CFBDB9-B178-41CC-B74D-AA7F61212C76}" srcOrd="0" destOrd="0" presId="urn:microsoft.com/office/officeart/2005/8/layout/bList2#1"/>
    <dgm:cxn modelId="{2479A557-9EBD-4CBE-B6C5-176DDC70FD8D}" type="presParOf" srcId="{C21A0D60-402C-4859-A548-7B6B1C287626}" destId="{A6598371-004B-417A-8C8D-BBE9423C4AB1}" srcOrd="1" destOrd="0" presId="urn:microsoft.com/office/officeart/2005/8/layout/bList2#1"/>
    <dgm:cxn modelId="{4BE11400-6ABF-443F-BEED-62C28FDA4E68}" type="presParOf" srcId="{C21A0D60-402C-4859-A548-7B6B1C287626}" destId="{FA350183-02F0-4029-A0B0-14E16EBBE155}" srcOrd="2" destOrd="0" presId="urn:microsoft.com/office/officeart/2005/8/layout/bList2#1"/>
    <dgm:cxn modelId="{F017EDE1-FEBC-47C7-B2F2-4DE82EBF9ADD}" type="presParOf" srcId="{C21A0D60-402C-4859-A548-7B6B1C287626}" destId="{A77F20A0-97E5-4C35-90BC-51AE3819BC1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5AE0F-F2B8-4145-AF4A-7D05DFE0CE4A}">
      <dsp:nvSpPr>
        <dsp:cNvPr id="0" name=""/>
        <dsp:cNvSpPr/>
      </dsp:nvSpPr>
      <dsp:spPr>
        <a:xfrm>
          <a:off x="145294" y="2033"/>
          <a:ext cx="3525725" cy="26318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C2A5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1900" kern="1200" dirty="0"/>
            <a:t>Sie organisieren sich Ihren Studienaufenthalt als </a:t>
          </a:r>
          <a:r>
            <a:rPr lang="de-DE" sz="1900" kern="1200" dirty="0" err="1"/>
            <a:t>Freemover</a:t>
          </a:r>
          <a:r>
            <a:rPr lang="de-DE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/>
            <a:t>Akteure: Sie und die Universität im Ausland</a:t>
          </a:r>
        </a:p>
      </dsp:txBody>
      <dsp:txXfrm>
        <a:off x="206962" y="63701"/>
        <a:ext cx="3402389" cy="2570211"/>
      </dsp:txXfrm>
    </dsp:sp>
    <dsp:sp modelId="{BF361BC7-8732-41A6-ADA9-EDC56020FC21}">
      <dsp:nvSpPr>
        <dsp:cNvPr id="0" name=""/>
        <dsp:cNvSpPr/>
      </dsp:nvSpPr>
      <dsp:spPr>
        <a:xfrm>
          <a:off x="145294" y="2633913"/>
          <a:ext cx="3525725" cy="1131708"/>
        </a:xfrm>
        <a:prstGeom prst="rect">
          <a:avLst/>
        </a:prstGeom>
        <a:solidFill>
          <a:srgbClr val="5C2A52"/>
        </a:solidFill>
        <a:ln w="9525" cap="flat" cmpd="sng" algn="ctr">
          <a:solidFill>
            <a:srgbClr val="5C2A5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Individualaufenthalte</a:t>
          </a:r>
        </a:p>
      </dsp:txBody>
      <dsp:txXfrm>
        <a:off x="145294" y="2633913"/>
        <a:ext cx="2482905" cy="1131708"/>
      </dsp:txXfrm>
    </dsp:sp>
    <dsp:sp modelId="{36218395-7BBB-42AB-9B54-20CB8A3A8B14}">
      <dsp:nvSpPr>
        <dsp:cNvPr id="0" name=""/>
        <dsp:cNvSpPr/>
      </dsp:nvSpPr>
      <dsp:spPr>
        <a:xfrm>
          <a:off x="2727937" y="2813675"/>
          <a:ext cx="1234004" cy="1234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FBDB9-B178-41CC-B74D-AA7F61212C76}">
      <dsp:nvSpPr>
        <dsp:cNvPr id="0" name=""/>
        <dsp:cNvSpPr/>
      </dsp:nvSpPr>
      <dsp:spPr>
        <a:xfrm>
          <a:off x="4267658" y="2033"/>
          <a:ext cx="3525725" cy="26318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C2A5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1900" kern="1200" dirty="0"/>
            <a:t>Sie bewerben sich bei einem Austauschprogramm, das Ihnen den Studienplatz vermittelt und eventuell finanzielle Förderung bietet.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/>
            <a:t>Akteure: Sie, die Heimatuniversität und die Gastuniversität</a:t>
          </a:r>
        </a:p>
      </dsp:txBody>
      <dsp:txXfrm>
        <a:off x="4329326" y="63701"/>
        <a:ext cx="3402389" cy="2570211"/>
      </dsp:txXfrm>
    </dsp:sp>
    <dsp:sp modelId="{FA350183-02F0-4029-A0B0-14E16EBBE155}">
      <dsp:nvSpPr>
        <dsp:cNvPr id="0" name=""/>
        <dsp:cNvSpPr/>
      </dsp:nvSpPr>
      <dsp:spPr>
        <a:xfrm>
          <a:off x="4267658" y="2633913"/>
          <a:ext cx="3525725" cy="1131708"/>
        </a:xfrm>
        <a:prstGeom prst="rect">
          <a:avLst/>
        </a:prstGeom>
        <a:solidFill>
          <a:srgbClr val="5C2A52"/>
        </a:solidFill>
        <a:ln w="9525" cap="flat" cmpd="sng" algn="ctr">
          <a:solidFill>
            <a:srgbClr val="5C2A5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Austauschprogramme</a:t>
          </a:r>
        </a:p>
      </dsp:txBody>
      <dsp:txXfrm>
        <a:off x="4267658" y="2633913"/>
        <a:ext cx="2482905" cy="1131708"/>
      </dsp:txXfrm>
    </dsp:sp>
    <dsp:sp modelId="{A77F20A0-97E5-4C35-90BC-51AE3819BC13}">
      <dsp:nvSpPr>
        <dsp:cNvPr id="0" name=""/>
        <dsp:cNvSpPr/>
      </dsp:nvSpPr>
      <dsp:spPr>
        <a:xfrm>
          <a:off x="6850301" y="2813675"/>
          <a:ext cx="1234004" cy="1234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2CDA-B786-4417-BCC3-572D0F113E08}" type="datetimeFigureOut">
              <a:rPr lang="de-DE" smtClean="0"/>
              <a:pPr/>
              <a:t>08.11.2023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56CB1-2E4A-429D-B6D6-560C98B27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62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BA36-3497-401E-BCC5-54C5B3D79053}" type="datetimeFigureOut">
              <a:rPr lang="de-DE" smtClean="0"/>
              <a:pPr/>
              <a:t>08.11.2023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2AB70-4306-4EC8-A59B-83F7294E651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5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493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mal nachschauen</a:t>
            </a:r>
            <a:r>
              <a:rPr lang="de-DE" baseline="0" dirty="0"/>
              <a:t> was der Unterschied zwischen Studienaufenthalten und Studienreisen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9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81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55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02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57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9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3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Zugriff verweigert im QR Code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21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05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AB70-4306-4EC8-A59B-83F7294E651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6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6" name="Group 46"/>
          <p:cNvGrpSpPr>
            <a:grpSpLocks/>
          </p:cNvGrpSpPr>
          <p:nvPr/>
        </p:nvGrpSpPr>
        <p:grpSpPr bwMode="auto">
          <a:xfrm>
            <a:off x="0" y="2422525"/>
            <a:ext cx="9144000" cy="4435475"/>
            <a:chOff x="0" y="1526"/>
            <a:chExt cx="5760" cy="2794"/>
          </a:xfrm>
        </p:grpSpPr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61"/>
              <a:ext cx="1837" cy="784"/>
            </a:xfrm>
            <a:prstGeom prst="rect">
              <a:avLst/>
            </a:prstGeom>
            <a:solidFill>
              <a:srgbClr val="7BBAB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7BBAB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165" name="Object 45"/>
            <p:cNvGraphicFramePr>
              <a:graphicFrameLocks noChangeAspect="1"/>
            </p:cNvGraphicFramePr>
            <p:nvPr/>
          </p:nvGraphicFramePr>
          <p:xfrm>
            <a:off x="3426" y="2364"/>
            <a:ext cx="2333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Image" r:id="rId3" imgW="2371148" imgH="810427" progId="">
                    <p:embed/>
                  </p:oleObj>
                </mc:Choice>
                <mc:Fallback>
                  <p:oleObj name="Image" r:id="rId3" imgW="2371148" imgH="810427" progId="">
                    <p:embed/>
                    <p:pic>
                      <p:nvPicPr>
                        <p:cNvPr id="5165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" y="2364"/>
                          <a:ext cx="2333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80975" indent="1588">
              <a:buFontTx/>
              <a:buNone/>
              <a:defRPr sz="18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D2345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07900-0CD0-45A7-9696-E7189DB07F5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C15F9-E1ED-4EDD-A12E-B7E6CE29B0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ERASMUS Info-Veranstaltung</a:t>
            </a:r>
          </a:p>
          <a:p>
            <a:r>
              <a:rPr lang="de-DE" dirty="0"/>
              <a:t>01. November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14178B-A4C7-4542-BFC5-0158A3DACBA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6503F-6298-4FE4-821F-B0B9506B83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D63FF2-05D3-4DFA-8A0E-92ECEE3A769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F937B4-7AD5-4CF9-B6F2-5A6EB8F351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17372C-FAFD-4EF5-B195-026CC7626EA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16F2C-4029-4C57-8893-2DB9CB0BA47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Ina Drescher Bonny ERASMUS-Koordination Fachbereich 03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0D3683-4550-4DA1-83F2-EE1FD3CA399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7312"/>
            <a:ext cx="2895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2345"/>
                </a:solidFill>
              </a:defRPr>
            </a:lvl1pPr>
          </a:lstStyle>
          <a:p>
            <a:r>
              <a:rPr lang="de-DE"/>
              <a:t>Dr. Ina Drescher Bonny ERASMUS-Koordination Fachbereich 03 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309319"/>
            <a:ext cx="2133600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D2345"/>
                </a:solidFill>
              </a:defRPr>
            </a:lvl1pPr>
          </a:lstStyle>
          <a:p>
            <a:r>
              <a:rPr lang="de-DE" dirty="0"/>
              <a:t>ERASMUS Info-Veranstaltung</a:t>
            </a:r>
          </a:p>
          <a:p>
            <a:r>
              <a:rPr lang="de-DE" dirty="0"/>
              <a:t>01. November 2011</a:t>
            </a:r>
          </a:p>
        </p:txBody>
      </p: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7BBAB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7BBAB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5C9F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2345"/>
          </a:solidFill>
          <a:latin typeface="Arial" charset="0"/>
        </a:defRPr>
      </a:lvl9pPr>
    </p:titleStyle>
    <p:bodyStyle>
      <a:lvl1pPr marL="342900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D2345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2345"/>
          </a:solidFill>
          <a:latin typeface="+mn-lt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D2345"/>
          </a:solidFill>
          <a:latin typeface="+mn-lt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4D234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D234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D234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D234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D234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D234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03@staff.uni-marburg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erasmus@uni-marburg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2" y="2419351"/>
            <a:ext cx="7344047" cy="1297682"/>
          </a:xfrm>
        </p:spPr>
        <p:txBody>
          <a:bodyPr/>
          <a:lstStyle/>
          <a:p>
            <a:r>
              <a:rPr lang="de-DE" sz="4000" dirty="0"/>
              <a:t>ERASMUS+ Info-Veranstaltung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1048"/>
            <a:ext cx="4679950" cy="1224136"/>
          </a:xfrm>
          <a:ln>
            <a:noFill/>
          </a:ln>
        </p:spPr>
        <p:txBody>
          <a:bodyPr/>
          <a:lstStyle/>
          <a:p>
            <a:r>
              <a:rPr lang="de-DE" sz="2800" dirty="0"/>
              <a:t>Studium und Praktikum im europäischen Ausland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9918DD-5C7F-13D4-AFB1-A470AC7BD871}"/>
              </a:ext>
            </a:extLst>
          </p:cNvPr>
          <p:cNvSpPr txBox="1"/>
          <p:nvPr/>
        </p:nvSpPr>
        <p:spPr>
          <a:xfrm>
            <a:off x="468980" y="5219845"/>
            <a:ext cx="46832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4D2345"/>
                </a:solidFill>
                <a:latin typeface="Arial"/>
                <a:cs typeface="Arial"/>
              </a:rPr>
              <a:t>Dr. Ulrike Bieker, André </a:t>
            </a:r>
            <a:r>
              <a:rPr lang="de-DE" dirty="0" err="1">
                <a:solidFill>
                  <a:srgbClr val="4D2345"/>
                </a:solidFill>
                <a:latin typeface="Arial"/>
                <a:cs typeface="Arial"/>
              </a:rPr>
              <a:t>Klüh</a:t>
            </a:r>
            <a:endParaRPr lang="de-DE" dirty="0">
              <a:solidFill>
                <a:srgbClr val="4D2345"/>
              </a:solidFill>
              <a:cs typeface="Arial"/>
            </a:endParaRPr>
          </a:p>
          <a:p>
            <a:r>
              <a:rPr lang="de-DE" dirty="0">
                <a:solidFill>
                  <a:srgbClr val="4D2345"/>
                </a:solidFill>
                <a:latin typeface="Arial"/>
                <a:cs typeface="Arial"/>
              </a:rPr>
              <a:t>ERASMUS-Koordination Fachbereich 03</a:t>
            </a:r>
            <a:endParaRPr lang="de-DE" dirty="0">
              <a:solidFill>
                <a:srgbClr val="4D2345"/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Förderkontingent Programm </a:t>
            </a:r>
            <a:r>
              <a:rPr lang="de-DE" sz="3200" b="1" dirty="0"/>
              <a:t>ERASMUS+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772816"/>
            <a:ext cx="8229600" cy="4248572"/>
          </a:xfrm>
        </p:spPr>
        <p:txBody>
          <a:bodyPr/>
          <a:lstStyle/>
          <a:p>
            <a:r>
              <a:rPr lang="de-DE" sz="2400" dirty="0"/>
              <a:t>Mehrfachförderung möglich!</a:t>
            </a:r>
          </a:p>
          <a:p>
            <a:pPr>
              <a:buNone/>
            </a:pPr>
            <a:endParaRPr lang="de-DE" sz="1800" dirty="0"/>
          </a:p>
          <a:p>
            <a:pPr>
              <a:spcAft>
                <a:spcPts val="600"/>
              </a:spcAft>
            </a:pPr>
            <a:r>
              <a:rPr lang="de-DE" sz="2400" b="1" dirty="0"/>
              <a:t>Kontingentregelung</a:t>
            </a:r>
            <a:r>
              <a:rPr lang="de-DE" sz="2400" dirty="0"/>
              <a:t>:</a:t>
            </a:r>
          </a:p>
          <a:p>
            <a:pPr>
              <a:spcAft>
                <a:spcPts val="600"/>
              </a:spcAft>
              <a:buNone/>
            </a:pPr>
            <a:r>
              <a:rPr lang="de-DE" sz="2400" dirty="0"/>
              <a:t>	Pro Studienphase (Bachelor, Master, Promotion)</a:t>
            </a:r>
          </a:p>
          <a:p>
            <a:pPr lvl="1">
              <a:buFont typeface="Wingdings" pitchFamily="2" charset="2"/>
              <a:buChar char="Ø"/>
            </a:pPr>
            <a:r>
              <a:rPr lang="de-DE" sz="2400" b="1" dirty="0"/>
              <a:t>12 Monate </a:t>
            </a:r>
            <a:r>
              <a:rPr lang="de-DE" sz="2400" dirty="0"/>
              <a:t>für Studium- </a:t>
            </a:r>
            <a:r>
              <a:rPr lang="de-DE" sz="2400" b="1" u="sng" dirty="0"/>
              <a:t>und</a:t>
            </a:r>
            <a:r>
              <a:rPr lang="de-DE" sz="2400" dirty="0"/>
              <a:t> Praktikum</a:t>
            </a:r>
          </a:p>
          <a:p>
            <a:pPr lvl="1">
              <a:buFont typeface="Wingdings" pitchFamily="2" charset="2"/>
              <a:buChar char="Ø"/>
            </a:pPr>
            <a:r>
              <a:rPr lang="de-DE" sz="2400" b="1" dirty="0"/>
              <a:t>24 Monate </a:t>
            </a:r>
            <a:r>
              <a:rPr lang="de-DE" sz="2400" dirty="0"/>
              <a:t>im Lehramt insgesamt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sz="3200" dirty="0"/>
              <a:t>Bewerbung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4392588"/>
          </a:xfrm>
        </p:spPr>
        <p:txBody>
          <a:bodyPr/>
          <a:lstStyle/>
          <a:p>
            <a:pPr indent="-160020" algn="just">
              <a:buNone/>
            </a:pPr>
            <a:r>
              <a:rPr lang="de-DE" dirty="0"/>
              <a:t>Ausführliche Details zum Bewerbungsablauf  </a:t>
            </a:r>
          </a:p>
          <a:p>
            <a:pPr indent="-160020" algn="just">
              <a:buNone/>
            </a:pPr>
            <a:r>
              <a:rPr lang="de-DE" sz="2400" dirty="0"/>
              <a:t>Unterlagen:</a:t>
            </a:r>
            <a:endParaRPr lang="de-DE" sz="2400" dirty="0">
              <a:cs typeface="Arial"/>
            </a:endParaRPr>
          </a:p>
          <a:p>
            <a:pPr marL="807720" lvl="1">
              <a:buFont typeface="Arial" panose="020B0604020202020204" pitchFamily="34" charset="0"/>
              <a:buChar char="•"/>
            </a:pPr>
            <a:r>
              <a:rPr lang="de-DE" dirty="0"/>
              <a:t>tabellarischer Lebenslauf (auf Deutsch)</a:t>
            </a:r>
            <a:endParaRPr lang="de-DE" dirty="0">
              <a:cs typeface="Arial"/>
            </a:endParaRPr>
          </a:p>
          <a:p>
            <a:pPr marL="807720" lvl="1">
              <a:buFont typeface="Arial" panose="020B0604020202020204" pitchFamily="34" charset="0"/>
              <a:buChar char="•"/>
            </a:pPr>
            <a:r>
              <a:rPr lang="de-DE" dirty="0"/>
              <a:t>Passfoto</a:t>
            </a:r>
            <a:endParaRPr lang="de-DE" dirty="0">
              <a:cs typeface="Arial"/>
            </a:endParaRPr>
          </a:p>
          <a:p>
            <a:pPr marL="80772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Motivationsschreiben mit konkretem Fach- und Universitätsbezug (1 Seite, auf Deutsch)</a:t>
            </a:r>
            <a:endParaRPr lang="de-DE" dirty="0">
              <a:cs typeface="Arial"/>
            </a:endParaRPr>
          </a:p>
          <a:p>
            <a:pPr marL="807720"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/>
              <a:t>Sprachnachweis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sz="2400" dirty="0"/>
              <a:t>Bewerbungsfrist am Fachbereich 03</a:t>
            </a:r>
            <a:endParaRPr lang="de-DE" sz="2400" dirty="0">
              <a:cs typeface="Arial"/>
            </a:endParaRPr>
          </a:p>
          <a:p>
            <a:pPr indent="-16002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dirty="0"/>
              <a:t>(für WS 2024/25 und/oder </a:t>
            </a:r>
            <a:r>
              <a:rPr lang="de-DE" sz="2400" dirty="0" err="1"/>
              <a:t>SoSe</a:t>
            </a:r>
            <a:r>
              <a:rPr lang="de-DE" sz="2400" dirty="0"/>
              <a:t> 2025):</a:t>
            </a:r>
            <a:endParaRPr lang="de-DE" sz="2400" dirty="0">
              <a:cs typeface="Arial"/>
            </a:endParaRPr>
          </a:p>
          <a:p>
            <a:pPr indent="-160020">
              <a:buNone/>
            </a:pPr>
            <a:r>
              <a:rPr lang="de-DE" sz="2400" dirty="0"/>
              <a:t>		</a:t>
            </a:r>
            <a:r>
              <a:rPr lang="de-DE" sz="2400" b="1" dirty="0">
                <a:solidFill>
                  <a:schemeClr val="tx1"/>
                </a:solidFill>
              </a:rPr>
              <a:t>12. Dezember 2023, 23:59 Uhr</a:t>
            </a:r>
            <a:endParaRPr lang="de-DE" sz="24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228184" y="1484784"/>
            <a:ext cx="360000" cy="0"/>
          </a:xfrm>
          <a:prstGeom prst="straightConnector1">
            <a:avLst/>
          </a:prstGeom>
          <a:ln w="25400">
            <a:solidFill>
              <a:srgbClr val="7F39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713358"/>
            <a:ext cx="1542852" cy="15428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Bewerbungsmaske – Mobility Online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 r="20670"/>
          <a:stretch/>
        </p:blipFill>
        <p:spPr>
          <a:xfrm>
            <a:off x="755576" y="1124744"/>
            <a:ext cx="7488832" cy="5112568"/>
          </a:xfrm>
        </p:spPr>
      </p:pic>
    </p:spTree>
    <p:extLst>
      <p:ext uri="{BB962C8B-B14F-4D97-AF65-F5344CB8AC3E}">
        <p14:creationId xmlns:p14="http://schemas.microsoft.com/office/powerpoint/2010/main" val="9509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ERASMUS+ </a:t>
            </a:r>
            <a:r>
              <a:rPr lang="de-DE" sz="3200" dirty="0" err="1"/>
              <a:t>Practical</a:t>
            </a:r>
            <a:r>
              <a:rPr lang="de-DE" sz="3200" dirty="0"/>
              <a:t> Placements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00808"/>
            <a:ext cx="7272808" cy="4320580"/>
          </a:xfrm>
        </p:spPr>
        <p:txBody>
          <a:bodyPr/>
          <a:lstStyle/>
          <a:p>
            <a:pPr indent="-160020">
              <a:spcAft>
                <a:spcPts val="2400"/>
              </a:spcAft>
            </a:pPr>
            <a:r>
              <a:rPr lang="de-DE" dirty="0"/>
              <a:t>Finanzielle Förderung für selbstorganisierte Vollzeitpraktika (2-12 Monate) mit erkennbarem Bezug zum Studium</a:t>
            </a:r>
          </a:p>
          <a:p>
            <a:pPr indent="-160020">
              <a:spcAft>
                <a:spcPts val="2400"/>
              </a:spcAft>
            </a:pPr>
            <a:r>
              <a:rPr lang="de-DE" dirty="0"/>
              <a:t>Praktika in nahezu allen Organisationen und Unternehmen (ausgenommen Botschaften bzw. Konsulate und EU-Institutionen) im ERASMUS+ Raum</a:t>
            </a:r>
            <a:endParaRPr lang="de-DE" dirty="0">
              <a:cs typeface="Arial"/>
            </a:endParaRPr>
          </a:p>
          <a:p>
            <a:pPr indent="-160020">
              <a:spcAft>
                <a:spcPts val="600"/>
              </a:spcAft>
            </a:pPr>
            <a:r>
              <a:rPr lang="de-DE" dirty="0"/>
              <a:t>Weitere Informationen über QR-Code aufrufbar</a:t>
            </a:r>
            <a:endParaRPr lang="de-DE" dirty="0">
              <a:cs typeface="Arial"/>
            </a:endParaRPr>
          </a:p>
          <a:p>
            <a:pPr marL="182880" indent="0">
              <a:spcAft>
                <a:spcPts val="2400"/>
              </a:spcAft>
              <a:buNone/>
            </a:pPr>
            <a:endParaRPr lang="de-DE" sz="2400" dirty="0">
              <a:cs typeface="Arial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450912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PROMOS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0768"/>
            <a:ext cx="8229600" cy="4680621"/>
          </a:xfrm>
        </p:spPr>
        <p:txBody>
          <a:bodyPr/>
          <a:lstStyle/>
          <a:p>
            <a:pPr indent="-160020">
              <a:spcAft>
                <a:spcPts val="2400"/>
              </a:spcAft>
            </a:pPr>
            <a:r>
              <a:rPr lang="de-DE" dirty="0"/>
              <a:t>Förderung von Studienaufenthalten, Studienreisen und Praktika</a:t>
            </a:r>
          </a:p>
          <a:p>
            <a:pPr indent="-160020">
              <a:spcAft>
                <a:spcPts val="1200"/>
              </a:spcAft>
            </a:pPr>
            <a:r>
              <a:rPr lang="de-DE" sz="1800" dirty="0"/>
              <a:t>Teilstipendien</a:t>
            </a:r>
            <a:endParaRPr lang="de-DE" sz="1800" dirty="0">
              <a:cs typeface="Arial"/>
            </a:endParaRPr>
          </a:p>
          <a:p>
            <a:pPr marL="80772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Zielgruppe: Studierende, deren Vorhaben oder Zielort nicht mit Hilfe von Erasmus+ realisiert werden kann</a:t>
            </a:r>
            <a:endParaRPr lang="de-DE" sz="1800" dirty="0">
              <a:cs typeface="Arial"/>
            </a:endParaRPr>
          </a:p>
          <a:p>
            <a:pPr marL="80772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Fördermaßnahmen: einsemestrige Studienaufenthalte an einer Hochschule in Europa und Weltweit, Praktika und Studienreisen</a:t>
            </a:r>
            <a:endParaRPr lang="de-DE" sz="1800" dirty="0">
              <a:cs typeface="Arial"/>
            </a:endParaRPr>
          </a:p>
          <a:p>
            <a:pPr marL="80772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Förderdauer: in der Regel 3 Monate, bei Studienreisen bis zu 12 Tage</a:t>
            </a:r>
            <a:endParaRPr lang="de-DE" sz="1800" dirty="0">
              <a:cs typeface="Arial"/>
            </a:endParaRPr>
          </a:p>
          <a:p>
            <a:pPr marL="807720"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Stipendienhöhe: i.d.R. 350-550 Euro pro Monat, bei Studienreisen Tagessätze)</a:t>
            </a:r>
            <a:endParaRPr lang="de-DE" sz="1800" dirty="0">
              <a:cs typeface="Arial"/>
            </a:endParaRPr>
          </a:p>
          <a:p>
            <a:pPr marL="807720"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Weitere Informationen über QR-Code aufrufbar</a:t>
            </a:r>
            <a:endParaRPr lang="de-DE" sz="1800" dirty="0">
              <a:cs typeface="Arial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47467"/>
            <a:ext cx="1152000" cy="115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Kontakt &amp;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1" y="1340768"/>
            <a:ext cx="8296473" cy="4824536"/>
          </a:xfrm>
        </p:spPr>
        <p:txBody>
          <a:bodyPr/>
          <a:lstStyle/>
          <a:p>
            <a:pPr indent="-160020">
              <a:spcAft>
                <a:spcPts val="600"/>
              </a:spcAft>
              <a:buNone/>
            </a:pPr>
            <a:r>
              <a:rPr lang="de-DE" sz="2400" b="1" dirty="0"/>
              <a:t>Referat für Internationales am Fachbereich 03</a:t>
            </a:r>
            <a:endParaRPr lang="de-DE" dirty="0"/>
          </a:p>
          <a:p>
            <a:pPr indent="-160020">
              <a:buNone/>
            </a:pPr>
            <a:r>
              <a:rPr lang="de-DE" dirty="0"/>
              <a:t>Dr. Ulrike Bieker, André Klüh	</a:t>
            </a:r>
          </a:p>
          <a:p>
            <a:pPr indent="-160020">
              <a:buNone/>
            </a:pPr>
            <a:r>
              <a:rPr lang="de-DE" dirty="0"/>
              <a:t>Ketzerbach 63, M01 Institutsgebäude (Raum 205)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dirty="0"/>
              <a:t>Sprechstunden: Do 14-16 Uhr  &amp; Mo 14-15 Uhr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dirty="0">
                <a:hlinkClick r:id="rId3"/>
              </a:rPr>
              <a:t>erasmus03@uni-marburg.de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dirty="0"/>
              <a:t>	</a:t>
            </a:r>
            <a:endParaRPr lang="de-DE" dirty="0">
              <a:cs typeface="Arial"/>
            </a:endParaRPr>
          </a:p>
          <a:p>
            <a:pPr indent="-160020">
              <a:spcAft>
                <a:spcPts val="600"/>
              </a:spcAft>
              <a:buNone/>
            </a:pPr>
            <a:endParaRPr lang="de-DE" dirty="0">
              <a:cs typeface="Arial"/>
            </a:endParaRPr>
          </a:p>
          <a:p>
            <a:pPr indent="-160020">
              <a:spcAft>
                <a:spcPts val="600"/>
              </a:spcAft>
              <a:buNone/>
            </a:pPr>
            <a:r>
              <a:rPr lang="de-DE" sz="2400" b="1" dirty="0"/>
              <a:t>Referat VI A2 Internationale Mobilität – </a:t>
            </a:r>
            <a:br>
              <a:rPr lang="de-DE" sz="2400" b="1" dirty="0"/>
            </a:br>
            <a:r>
              <a:rPr lang="de-DE" sz="2400" b="1" dirty="0"/>
              <a:t>Erasmus+ Hochschulkoordination</a:t>
            </a:r>
            <a:endParaRPr lang="de-DE" sz="2400" b="1" dirty="0">
              <a:cs typeface="Arial"/>
            </a:endParaRPr>
          </a:p>
          <a:p>
            <a:pPr indent="-160020">
              <a:buNone/>
            </a:pPr>
            <a:r>
              <a:rPr lang="de-DE" dirty="0"/>
              <a:t>	Johannes Weinreich</a:t>
            </a:r>
          </a:p>
          <a:p>
            <a:pPr indent="-160020">
              <a:buNone/>
            </a:pPr>
            <a:r>
              <a:rPr lang="de-DE" dirty="0"/>
              <a:t>	Deutschhausstraße 11+13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dirty="0"/>
              <a:t>	</a:t>
            </a:r>
            <a:r>
              <a:rPr lang="de-DE" dirty="0">
                <a:hlinkClick r:id="rId4"/>
              </a:rPr>
              <a:t>erasmus@uni-marburg.de</a:t>
            </a:r>
            <a:endParaRPr lang="de-DE" dirty="0">
              <a:cs typeface="Arial"/>
            </a:endParaRPr>
          </a:p>
          <a:p>
            <a:pPr indent="-160020">
              <a:buNone/>
            </a:pPr>
            <a:r>
              <a:rPr lang="de-DE" dirty="0"/>
              <a:t>	</a:t>
            </a:r>
            <a:endParaRPr lang="de-DE" dirty="0">
              <a:cs typeface="Arial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14" y="1916832"/>
            <a:ext cx="971980" cy="9719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88379B-13E7-4F46-8B14-970404814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14" y="5193324"/>
            <a:ext cx="971980" cy="9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3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Wann sollte ich ins Ausland 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9"/>
            <a:ext cx="7488832" cy="432058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de-DE" sz="2400" b="1" dirty="0"/>
              <a:t>WANN?</a:t>
            </a:r>
            <a:r>
              <a:rPr lang="de-DE" sz="2400" dirty="0"/>
              <a:t> Überlegen Sie, wann Sie im Ausland studieren möchten und wann Ihre Studienordnung einen Auslandsaufenthalt am besten ermöglicht.</a:t>
            </a:r>
          </a:p>
          <a:p>
            <a:r>
              <a:rPr lang="de-DE" sz="2400" b="1" dirty="0"/>
              <a:t>WAS?</a:t>
            </a:r>
            <a:r>
              <a:rPr lang="de-DE" sz="2400" dirty="0"/>
              <a:t> Überlegen Sie sich, welche Leistungen / Module Sie in Marburg und welche Sie im Ausland erbringen möchten.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Studienmöglichkeiten im Ausland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28701"/>
              </p:ext>
            </p:extLst>
          </p:nvPr>
        </p:nvGraphicFramePr>
        <p:xfrm>
          <a:off x="611560" y="1628800"/>
          <a:ext cx="8229600" cy="40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loehrsu\Local Settings\Temporary Internet Files\Content.IE5\P63R93QE\MCj0438067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707904" y="1052736"/>
            <a:ext cx="482453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de-DE" sz="3200" dirty="0"/>
              <a:t>Studieren weltweit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700808"/>
            <a:ext cx="7849120" cy="43205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400" dirty="0"/>
              <a:t>Erasmus+ Partnerländer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Bilaterale Partneruniversitäten der Philipps-Universität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Hessen-Programme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ISEP</a:t>
            </a:r>
          </a:p>
          <a:p>
            <a:pPr>
              <a:spcAft>
                <a:spcPts val="600"/>
              </a:spcAft>
            </a:pPr>
            <a:endParaRPr lang="de-DE" sz="1000" dirty="0"/>
          </a:p>
          <a:p>
            <a:pPr>
              <a:spcAft>
                <a:spcPts val="600"/>
              </a:spcAft>
              <a:buNone/>
            </a:pPr>
            <a:r>
              <a:rPr lang="de-DE" sz="2400" dirty="0"/>
              <a:t>Kontakt: </a:t>
            </a:r>
            <a:r>
              <a:rPr lang="de-DE" sz="2400" b="1" dirty="0"/>
              <a:t>International Office</a:t>
            </a:r>
            <a:r>
              <a:rPr lang="de-DE" sz="2400" dirty="0"/>
              <a:t>, Deutschhausstr. 11+13</a:t>
            </a:r>
          </a:p>
          <a:p>
            <a:pPr algn="ctr">
              <a:buNone/>
            </a:pPr>
            <a:endParaRPr lang="de-DE" sz="240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Bilder\Europa\europa_b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31840" y="188640"/>
            <a:ext cx="5857106" cy="5898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Was bietet ERASMUS+?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5144" cy="4248572"/>
          </a:xfrm>
        </p:spPr>
        <p:txBody>
          <a:bodyPr/>
          <a:lstStyle/>
          <a:p>
            <a:pPr indent="-160020">
              <a:spcAft>
                <a:spcPts val="1500"/>
              </a:spcAft>
            </a:pPr>
            <a:r>
              <a:rPr lang="de-DE" sz="2400" dirty="0"/>
              <a:t>finanzielle Unterstützung durch den Mobilitätszuschuss von 490€ bis 600€ + Zusatzförderung </a:t>
            </a:r>
            <a:endParaRPr lang="de-DE" dirty="0"/>
          </a:p>
          <a:p>
            <a:pPr indent="-160020">
              <a:spcAft>
                <a:spcPts val="1500"/>
              </a:spcAft>
            </a:pPr>
            <a:r>
              <a:rPr lang="de-DE" sz="2400" dirty="0"/>
              <a:t>Befreiung von Studiengebühren an der Gastuniversität</a:t>
            </a:r>
            <a:endParaRPr lang="de-DE" sz="2400" dirty="0">
              <a:cs typeface="Arial"/>
            </a:endParaRPr>
          </a:p>
          <a:p>
            <a:pPr indent="-160020">
              <a:spcAft>
                <a:spcPts val="1500"/>
              </a:spcAft>
            </a:pPr>
            <a:r>
              <a:rPr lang="de-DE" sz="2400" dirty="0"/>
              <a:t>Standardisierte Vorbereitung und Durchführung des Auslandsaufenthaltes</a:t>
            </a:r>
            <a:endParaRPr lang="de-DE" sz="2400" dirty="0">
              <a:cs typeface="Arial"/>
            </a:endParaRPr>
          </a:p>
          <a:p>
            <a:pPr indent="-160020">
              <a:spcAft>
                <a:spcPts val="1500"/>
              </a:spcAft>
            </a:pPr>
            <a:r>
              <a:rPr lang="de-DE" sz="2400" dirty="0"/>
              <a:t>Online-Sprachkurse</a:t>
            </a:r>
            <a:endParaRPr lang="de-DE" sz="2400" dirty="0">
              <a:cs typeface="Arial"/>
            </a:endParaRPr>
          </a:p>
          <a:p>
            <a:pPr indent="-160020">
              <a:spcAft>
                <a:spcPts val="1500"/>
              </a:spcAft>
            </a:pPr>
            <a:r>
              <a:rPr lang="de-DE" sz="2400" dirty="0"/>
              <a:t>Anerkennung der im Ausland erbrachten Leistungen</a:t>
            </a:r>
            <a:endParaRPr lang="de-DE" sz="2400" dirty="0">
              <a:cs typeface="Arial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Bilder\Europa\europa_bw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915"/>
          <a:stretch>
            <a:fillRect/>
          </a:stretch>
        </p:blipFill>
        <p:spPr bwMode="auto">
          <a:xfrm>
            <a:off x="611560" y="151766"/>
            <a:ext cx="7920880" cy="590465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3200" dirty="0">
                <a:solidFill>
                  <a:srgbClr val="4D2345"/>
                </a:solidFill>
              </a:rPr>
              <a:t>ERASMUS+ Partnerschaften am FB 03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119675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/>
              <a:t>Ume</a:t>
            </a:r>
            <a:r>
              <a:rPr lang="de-DE" sz="800" b="1" dirty="0" err="1">
                <a:latin typeface="Arial"/>
                <a:cs typeface="Arial"/>
              </a:rPr>
              <a:t>å</a:t>
            </a:r>
            <a:endParaRPr lang="de-DE" sz="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321297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Torun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24128" y="2780928"/>
            <a:ext cx="64807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Vilnius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11760" y="3501008"/>
            <a:ext cx="86409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Canterbury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93760" y="299306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Limerick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292080" y="364502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Krakau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020272" y="486916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Istanbul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596336" y="501317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Ankara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12160" y="5085184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Thessaloniki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79912" y="551723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Cagliari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707904" y="443711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Mailand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68334" y="5321619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Palma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211960" y="450912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/>
              <a:t>Padova</a:t>
            </a:r>
            <a:endParaRPr lang="de-DE" sz="8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2339752" y="443711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Bordeaux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339752" y="386104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Rennes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88024" y="465313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/>
              <a:t>Zadar</a:t>
            </a:r>
            <a:endParaRPr lang="de-DE" sz="8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3635896" y="407707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Basel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522578" y="414966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Versailles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851920" y="429309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Luzern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72000" y="371703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Prag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932040" y="386104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Brno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222613" y="5159157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Adana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572000" y="443711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Ljubljana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484593" y="396776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Debrecen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652120" y="429309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Timişoara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156176" y="425608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Sibiu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987824" y="364502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Lille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347864" y="335699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Den Haag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059832" y="35010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Antwerpen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347864" y="364502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/>
              <a:t>Liège</a:t>
            </a:r>
            <a:endParaRPr lang="de-DE" sz="8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3327589" y="386241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Nancy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91680" y="515719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Madrid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043608" y="486916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/>
              <a:t>Braga</a:t>
            </a:r>
            <a:endParaRPr lang="de-DE" sz="8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1331640" y="501317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Salamanca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962354" y="400318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Cluj-Napoca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6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Granada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979712" y="551723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Murcia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23528" y="602128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Teneriffa</a:t>
            </a:r>
          </a:p>
        </p:txBody>
      </p:sp>
      <p:sp>
        <p:nvSpPr>
          <p:cNvPr id="50" name="Pfeil nach unten 49"/>
          <p:cNvSpPr/>
          <p:nvPr/>
        </p:nvSpPr>
        <p:spPr>
          <a:xfrm>
            <a:off x="539552" y="5733256"/>
            <a:ext cx="144016" cy="288032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1115616" y="558924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Sevilla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948264" y="5373216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Izmir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491880" y="429309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Bern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483768" y="508518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Barcelona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205699" y="411177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Budapest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771800" y="407707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Paris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4417640" y="5087781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Rom</a:t>
            </a:r>
          </a:p>
        </p:txBody>
      </p:sp>
      <p:sp>
        <p:nvSpPr>
          <p:cNvPr id="6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71896" y="2996372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Dublin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68358" y="5572101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Messina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43843" y="4759850"/>
            <a:ext cx="1109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Perugia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CA5E43-2FF9-8517-6478-BA93B4B4252F}"/>
              </a:ext>
            </a:extLst>
          </p:cNvPr>
          <p:cNvSpPr txBox="1"/>
          <p:nvPr/>
        </p:nvSpPr>
        <p:spPr>
          <a:xfrm>
            <a:off x="5549996" y="4473776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dirty="0">
                <a:latin typeface="Arial"/>
                <a:cs typeface="Arial"/>
              </a:rPr>
              <a:t>Belgrad</a:t>
            </a:r>
            <a:endParaRPr lang="de-DE" sz="8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FDCA9A-F93A-C6E6-7C31-E70C2B714C78}"/>
              </a:ext>
            </a:extLst>
          </p:cNvPr>
          <p:cNvSpPr txBox="1"/>
          <p:nvPr/>
        </p:nvSpPr>
        <p:spPr>
          <a:xfrm>
            <a:off x="3528455" y="3971100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dirty="0">
                <a:latin typeface="Arial"/>
                <a:cs typeface="Arial"/>
              </a:rPr>
              <a:t>Mulhouse</a:t>
            </a:r>
            <a:endParaRPr lang="de-DE" sz="8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FF3BBD-2BCE-0B11-3D1C-ADDFEE6924C1}"/>
              </a:ext>
            </a:extLst>
          </p:cNvPr>
          <p:cNvSpPr txBox="1"/>
          <p:nvPr/>
        </p:nvSpPr>
        <p:spPr>
          <a:xfrm>
            <a:off x="5436839" y="3319313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dirty="0">
                <a:latin typeface="Arial"/>
                <a:cs typeface="Arial"/>
              </a:rPr>
              <a:t>Warschau</a:t>
            </a:r>
            <a:endParaRPr lang="de-DE" sz="8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DA703B5-46D7-774D-12D5-3925B34FEAA6}"/>
              </a:ext>
            </a:extLst>
          </p:cNvPr>
          <p:cNvSpPr txBox="1"/>
          <p:nvPr/>
        </p:nvSpPr>
        <p:spPr>
          <a:xfrm>
            <a:off x="4622565" y="3096142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dirty="0">
                <a:latin typeface="Arial"/>
                <a:cs typeface="Arial"/>
              </a:rPr>
              <a:t>Szczecin</a:t>
            </a:r>
            <a:endParaRPr lang="de-DE" sz="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ERASMUS Partnerschaften am Fb03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988840"/>
            <a:ext cx="8569200" cy="4049713"/>
          </a:xfrm>
        </p:spPr>
        <p:txBody>
          <a:bodyPr/>
          <a:lstStyle/>
          <a:p>
            <a:pPr indent="-160020"/>
            <a:r>
              <a:rPr lang="de-DE" b="1" dirty="0"/>
              <a:t>Neue Partnerschaften:</a:t>
            </a:r>
            <a:endParaRPr lang="de-DE" dirty="0"/>
          </a:p>
          <a:p>
            <a:pPr marL="807720" lvl="1"/>
            <a:r>
              <a:rPr lang="de-DE" dirty="0" err="1">
                <a:solidFill>
                  <a:schemeClr val="tx1"/>
                </a:solidFill>
                <a:cs typeface="Arial"/>
              </a:rPr>
              <a:t>Université</a:t>
            </a:r>
            <a:r>
              <a:rPr lang="de-DE" dirty="0">
                <a:solidFill>
                  <a:schemeClr val="tx1"/>
                </a:solidFill>
                <a:cs typeface="Arial"/>
              </a:rPr>
              <a:t> de Versailles Saint-Quentin-en-Yvelines (F VERSAIL11)</a:t>
            </a:r>
          </a:p>
          <a:p>
            <a:pPr marL="807720" lvl="1"/>
            <a:endParaRPr lang="de-DE" dirty="0">
              <a:solidFill>
                <a:schemeClr val="tx1"/>
              </a:solidFill>
              <a:cs typeface="Arial"/>
            </a:endParaRPr>
          </a:p>
          <a:p>
            <a:pPr marL="807720" lvl="1"/>
            <a:r>
              <a:rPr lang="es-ES" dirty="0">
                <a:solidFill>
                  <a:schemeClr val="tx1"/>
                </a:solidFill>
                <a:cs typeface="Arial"/>
              </a:rPr>
              <a:t>Universidad Pontificia de Comillas (E MADRID02)</a:t>
            </a:r>
          </a:p>
          <a:p>
            <a:pPr marL="807720" lvl="1"/>
            <a:endParaRPr lang="de-DE" dirty="0">
              <a:solidFill>
                <a:schemeClr val="tx1"/>
              </a:solidFill>
              <a:cs typeface="Arial"/>
            </a:endParaRPr>
          </a:p>
          <a:p>
            <a:pPr marL="807720" lvl="1"/>
            <a:r>
              <a:rPr lang="fr-FR" dirty="0" err="1">
                <a:solidFill>
                  <a:schemeClr val="tx1"/>
                </a:solidFill>
                <a:cs typeface="Arial"/>
              </a:rPr>
              <a:t>Universitat</a:t>
            </a:r>
            <a:r>
              <a:rPr lang="fr-FR" dirty="0">
                <a:solidFill>
                  <a:schemeClr val="tx1"/>
                </a:solidFill>
                <a:cs typeface="Arial"/>
              </a:rPr>
              <a:t> de les Illes </a:t>
            </a:r>
            <a:r>
              <a:rPr lang="fr-FR" dirty="0" err="1">
                <a:solidFill>
                  <a:schemeClr val="tx1"/>
                </a:solidFill>
                <a:cs typeface="Arial"/>
              </a:rPr>
              <a:t>Balears</a:t>
            </a:r>
            <a:r>
              <a:rPr lang="fr-FR" dirty="0">
                <a:solidFill>
                  <a:schemeClr val="tx1"/>
                </a:solidFill>
                <a:cs typeface="Arial"/>
              </a:rPr>
              <a:t> (E PALMA01)</a:t>
            </a:r>
          </a:p>
          <a:p>
            <a:pPr marL="807720" lvl="1"/>
            <a:endParaRPr lang="de-DE" dirty="0">
              <a:solidFill>
                <a:schemeClr val="tx1"/>
              </a:solidFill>
              <a:cs typeface="Arial"/>
            </a:endParaRPr>
          </a:p>
          <a:p>
            <a:pPr marL="807720" lvl="1"/>
            <a:r>
              <a:rPr lang="de-DE" dirty="0">
                <a:solidFill>
                  <a:schemeClr val="tx1"/>
                </a:solidFill>
                <a:cs typeface="Arial"/>
              </a:rPr>
              <a:t>Ege </a:t>
            </a:r>
            <a:r>
              <a:rPr lang="de-DE" dirty="0" err="1">
                <a:solidFill>
                  <a:schemeClr val="tx1"/>
                </a:solidFill>
                <a:cs typeface="Arial"/>
              </a:rPr>
              <a:t>Üniversitesi</a:t>
            </a:r>
            <a:r>
              <a:rPr lang="de-DE" dirty="0">
                <a:solidFill>
                  <a:schemeClr val="tx1"/>
                </a:solidFill>
                <a:cs typeface="Arial"/>
              </a:rPr>
              <a:t> (TR IZMIR02)</a:t>
            </a:r>
          </a:p>
          <a:p>
            <a:pPr marL="807720" lvl="1"/>
            <a:endParaRPr lang="de-DE" dirty="0">
              <a:solidFill>
                <a:schemeClr val="tx1"/>
              </a:solidFill>
              <a:cs typeface="Arial"/>
            </a:endParaRPr>
          </a:p>
          <a:p>
            <a:pPr marL="807720" lvl="1"/>
            <a:r>
              <a:rPr lang="de-DE" dirty="0" err="1">
                <a:solidFill>
                  <a:schemeClr val="tx1"/>
                </a:solidFill>
                <a:cs typeface="Arial"/>
              </a:rPr>
              <a:t>Çukurova</a:t>
            </a:r>
            <a:r>
              <a:rPr lang="de-DE" dirty="0">
                <a:solidFill>
                  <a:schemeClr val="tx1"/>
                </a:solidFill>
                <a:cs typeface="Arial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/>
              </a:rPr>
              <a:t>Üniversitesi</a:t>
            </a:r>
            <a:r>
              <a:rPr lang="de-DE" dirty="0">
                <a:solidFill>
                  <a:schemeClr val="tx1"/>
                </a:solidFill>
                <a:cs typeface="Arial"/>
              </a:rPr>
              <a:t> (TR ADANA01)</a:t>
            </a:r>
          </a:p>
          <a:p>
            <a:pPr marL="807720" lvl="1"/>
            <a:endParaRPr lang="de-DE" dirty="0">
              <a:solidFill>
                <a:schemeClr val="tx1"/>
              </a:solidFill>
              <a:cs typeface="Arial"/>
            </a:endParaRPr>
          </a:p>
          <a:p>
            <a:pPr marL="807720" lvl="1"/>
            <a:endParaRPr lang="de-DE" dirty="0">
              <a:cs typeface="Arial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F1FF9F6-EA47-FA48-0E0C-6F3AB778F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22462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ERASMUS+ Partnerschaften am FB 03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680" y="1747423"/>
            <a:ext cx="8229600" cy="4248572"/>
          </a:xfrm>
        </p:spPr>
        <p:txBody>
          <a:bodyPr/>
          <a:lstStyle/>
          <a:p>
            <a:r>
              <a:rPr lang="de-DE" sz="2400" dirty="0"/>
              <a:t>Bewerbungen sind in der Regel </a:t>
            </a:r>
            <a:r>
              <a:rPr lang="de-DE" sz="2400" dirty="0" err="1"/>
              <a:t>studiengangsabhängig</a:t>
            </a:r>
            <a:r>
              <a:rPr lang="de-DE" sz="2400" dirty="0"/>
              <a:t> (</a:t>
            </a:r>
            <a:r>
              <a:rPr lang="de-DE" sz="2400" dirty="0" err="1"/>
              <a:t>Subject</a:t>
            </a:r>
            <a:r>
              <a:rPr lang="de-DE" sz="2400" dirty="0"/>
              <a:t> Area) auf die Vertragsplätze möglich!</a:t>
            </a:r>
            <a:br>
              <a:rPr lang="de-DE" sz="2400" dirty="0"/>
            </a:br>
            <a:endParaRPr lang="de-DE" sz="2400" dirty="0"/>
          </a:p>
          <a:p>
            <a:pPr>
              <a:spcAft>
                <a:spcPts val="2400"/>
              </a:spcAft>
            </a:pPr>
            <a:r>
              <a:rPr lang="de-DE" sz="2400" dirty="0"/>
              <a:t>Jahresplätze können auch nur für ein Semester genutzt werden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Detaillierte Übersicht über mögliche Plätze aufrufbar über den QR-Code </a:t>
            </a:r>
            <a:r>
              <a:rPr lang="de-DE" sz="2400" i="1" dirty="0"/>
              <a:t>(Seite wird aktuell überarbeitet)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0" y="4941168"/>
            <a:ext cx="1152000" cy="115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Fünf Anforderungen an Sie: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7112" cy="4680621"/>
          </a:xfrm>
        </p:spPr>
        <p:txBody>
          <a:bodyPr/>
          <a:lstStyle/>
          <a:p>
            <a:pPr marL="639762" indent="-457200"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Eingeschrieben an der Philipps-Universität Marburg, </a:t>
            </a:r>
            <a:r>
              <a:rPr lang="de-DE" b="1" dirty="0"/>
              <a:t>Hauptfachstudierende des FB 03</a:t>
            </a:r>
          </a:p>
          <a:p>
            <a:pPr marL="639762" indent="-457200"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Sie sollten (zum Zeitpunkt der Ausreise) Ihr </a:t>
            </a:r>
            <a:r>
              <a:rPr lang="de-DE" b="1" dirty="0"/>
              <a:t>erstes Studienjahr abgeschlossen </a:t>
            </a:r>
            <a:r>
              <a:rPr lang="de-DE" dirty="0"/>
              <a:t>haben (MA-Studierende können auch im 1. oder 2. Fachsemester ins Ausland gehen)</a:t>
            </a:r>
          </a:p>
          <a:p>
            <a:pPr marL="639762" indent="-457200">
              <a:spcAft>
                <a:spcPts val="0"/>
              </a:spcAft>
              <a:buFont typeface="+mj-lt"/>
              <a:buAutoNum type="arabicPeriod"/>
            </a:pPr>
            <a:r>
              <a:rPr lang="de-DE" dirty="0"/>
              <a:t>Pro Semester müssen ca. 30 ECTS belegt werden</a:t>
            </a:r>
          </a:p>
          <a:p>
            <a:pPr marL="639762" indent="-457200">
              <a:spcAft>
                <a:spcPts val="600"/>
              </a:spcAft>
              <a:buNone/>
            </a:pPr>
            <a:r>
              <a:rPr lang="de-DE" dirty="0">
                <a:latin typeface="Arial"/>
                <a:cs typeface="Arial"/>
              </a:rPr>
              <a:t>	→ Bedingung für die Teilnahme und den Mobilitätszuschuss</a:t>
            </a:r>
          </a:p>
          <a:p>
            <a:pPr marL="63976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de-DE" dirty="0">
                <a:latin typeface="Arial"/>
                <a:cs typeface="Arial"/>
              </a:rPr>
              <a:t>Ausreichende Sprachkenntnisse, die zu einem Studium im Ausland befähigen (in der Regel mind. B1 - B2)</a:t>
            </a:r>
          </a:p>
          <a:p>
            <a:pPr marL="63976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de-DE" dirty="0">
                <a:latin typeface="Arial"/>
                <a:cs typeface="Arial"/>
              </a:rPr>
              <a:t>Abschluss eines </a:t>
            </a:r>
            <a:r>
              <a:rPr lang="de-DE" b="1" dirty="0">
                <a:latin typeface="Arial"/>
                <a:cs typeface="Arial"/>
              </a:rPr>
              <a:t>Learning Agreements</a:t>
            </a:r>
            <a:r>
              <a:rPr lang="de-DE" dirty="0">
                <a:latin typeface="Arial"/>
                <a:cs typeface="Arial"/>
              </a:rPr>
              <a:t> im Voraus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50" y="6309319"/>
            <a:ext cx="2133600" cy="399455"/>
          </a:xfrm>
        </p:spPr>
        <p:txBody>
          <a:bodyPr/>
          <a:lstStyle/>
          <a:p>
            <a:r>
              <a:rPr lang="de-DE" dirty="0"/>
              <a:t>ERASMUS Info-Veranstaltung</a:t>
            </a:r>
          </a:p>
          <a:p>
            <a:r>
              <a:rPr lang="de-DE" dirty="0">
                <a:latin typeface="Arial"/>
                <a:cs typeface="Arial"/>
              </a:rPr>
              <a:t>08. November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B 03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 03</Template>
  <TotalTime>0</TotalTime>
  <Words>776</Words>
  <Application>Microsoft Office PowerPoint</Application>
  <PresentationFormat>Bildschirmpräsentation (4:3)</PresentationFormat>
  <Paragraphs>186</Paragraphs>
  <Slides>15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FB 03</vt:lpstr>
      <vt:lpstr>Image</vt:lpstr>
      <vt:lpstr>ERASMUS+ Info-Veranstaltung</vt:lpstr>
      <vt:lpstr>Wann sollte ich ins Ausland gehen?</vt:lpstr>
      <vt:lpstr>Studienmöglichkeiten im Ausland</vt:lpstr>
      <vt:lpstr>Studieren weltweit</vt:lpstr>
      <vt:lpstr>Was bietet ERASMUS+?</vt:lpstr>
      <vt:lpstr>ERASMUS+ Partnerschaften am FB 03</vt:lpstr>
      <vt:lpstr>ERASMUS Partnerschaften am Fb03</vt:lpstr>
      <vt:lpstr>ERASMUS+ Partnerschaften am FB 03</vt:lpstr>
      <vt:lpstr>Fünf Anforderungen an Sie:</vt:lpstr>
      <vt:lpstr>Förderkontingent Programm ERASMUS+</vt:lpstr>
      <vt:lpstr>Bewerbung</vt:lpstr>
      <vt:lpstr>Bewerbungsmaske – Mobility Online</vt:lpstr>
      <vt:lpstr>ERASMUS+ Practical Placements</vt:lpstr>
      <vt:lpstr>PROMOS</vt:lpstr>
      <vt:lpstr>Kontakt &amp; Information</vt:lpstr>
    </vt:vector>
  </TitlesOfParts>
  <Company>Philipps-Universität Marburg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Info-Veranstaltung</dc:title>
  <dc:creator>Bieker</dc:creator>
  <cp:lastModifiedBy>HK-Account Erasmus</cp:lastModifiedBy>
  <cp:revision>368</cp:revision>
  <cp:lastPrinted>2018-11-05T10:25:04Z</cp:lastPrinted>
  <dcterms:created xsi:type="dcterms:W3CDTF">2011-10-20T09:27:40Z</dcterms:created>
  <dcterms:modified xsi:type="dcterms:W3CDTF">2023-11-08T16:22:10Z</dcterms:modified>
</cp:coreProperties>
</file>