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4"/>
  </p:notesMasterIdLst>
  <p:handoutMasterIdLst>
    <p:handoutMasterId r:id="rId45"/>
  </p:handoutMasterIdLst>
  <p:sldIdLst>
    <p:sldId id="256" r:id="rId2"/>
    <p:sldId id="339" r:id="rId3"/>
    <p:sldId id="296" r:id="rId4"/>
    <p:sldId id="340" r:id="rId5"/>
    <p:sldId id="301" r:id="rId6"/>
    <p:sldId id="352" r:id="rId7"/>
    <p:sldId id="302" r:id="rId8"/>
    <p:sldId id="303" r:id="rId9"/>
    <p:sldId id="304" r:id="rId10"/>
    <p:sldId id="323" r:id="rId11"/>
    <p:sldId id="305" r:id="rId12"/>
    <p:sldId id="306" r:id="rId13"/>
    <p:sldId id="307" r:id="rId14"/>
    <p:sldId id="308" r:id="rId15"/>
    <p:sldId id="309" r:id="rId16"/>
    <p:sldId id="347" r:id="rId17"/>
    <p:sldId id="341" r:id="rId18"/>
    <p:sldId id="334" r:id="rId19"/>
    <p:sldId id="343" r:id="rId20"/>
    <p:sldId id="353" r:id="rId21"/>
    <p:sldId id="337" r:id="rId22"/>
    <p:sldId id="338" r:id="rId23"/>
    <p:sldId id="348" r:id="rId24"/>
    <p:sldId id="312" r:id="rId25"/>
    <p:sldId id="325" r:id="rId26"/>
    <p:sldId id="313" r:id="rId27"/>
    <p:sldId id="331" r:id="rId28"/>
    <p:sldId id="332" r:id="rId29"/>
    <p:sldId id="333" r:id="rId30"/>
    <p:sldId id="319" r:id="rId31"/>
    <p:sldId id="314" r:id="rId32"/>
    <p:sldId id="316" r:id="rId33"/>
    <p:sldId id="355" r:id="rId34"/>
    <p:sldId id="317" r:id="rId35"/>
    <p:sldId id="354" r:id="rId36"/>
    <p:sldId id="351" r:id="rId37"/>
    <p:sldId id="346" r:id="rId38"/>
    <p:sldId id="349" r:id="rId39"/>
    <p:sldId id="350" r:id="rId40"/>
    <p:sldId id="345" r:id="rId41"/>
    <p:sldId id="328" r:id="rId42"/>
    <p:sldId id="295" r:id="rId43"/>
  </p:sldIdLst>
  <p:sldSz cx="9144000" cy="6858000" type="screen4x3"/>
  <p:notesSz cx="6669088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iara Cerri" initials="C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9933"/>
    <a:srgbClr val="CC6600"/>
    <a:srgbClr val="993300"/>
    <a:srgbClr val="97E4FF"/>
    <a:srgbClr val="990000"/>
    <a:srgbClr val="EE9300"/>
    <a:srgbClr val="FF9900"/>
    <a:srgbClr val="CCFF66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9" autoAdjust="0"/>
    <p:restoredTop sz="94660"/>
  </p:normalViewPr>
  <p:slideViewPr>
    <p:cSldViewPr>
      <p:cViewPr varScale="1">
        <p:scale>
          <a:sx n="81" d="100"/>
          <a:sy n="81" d="100"/>
        </p:scale>
        <p:origin x="9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5BF8D0-0C83-47E6-BB17-A18643DD3F6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1E1D1295-E1BB-450E-86F6-89A69D599C81}">
      <dgm:prSet/>
      <dgm:spPr>
        <a:solidFill>
          <a:srgbClr val="00B0F0">
            <a:alpha val="50000"/>
          </a:srgbClr>
        </a:solidFill>
      </dgm:spPr>
      <dgm:t>
        <a:bodyPr/>
        <a:lstStyle/>
        <a:p>
          <a:endParaRPr lang="de-DE"/>
        </a:p>
      </dgm:t>
    </dgm:pt>
    <dgm:pt modelId="{DBDE9DB8-9D0E-4828-90ED-BE0FDB52CC45}" type="parTrans" cxnId="{18835E8A-7E1F-4341-845B-032A538D7508}">
      <dgm:prSet/>
      <dgm:spPr/>
      <dgm:t>
        <a:bodyPr/>
        <a:lstStyle/>
        <a:p>
          <a:endParaRPr lang="de-DE"/>
        </a:p>
      </dgm:t>
    </dgm:pt>
    <dgm:pt modelId="{4DD71519-299F-4D2D-86AA-F03102BA7DA8}" type="sibTrans" cxnId="{18835E8A-7E1F-4341-845B-032A538D7508}">
      <dgm:prSet/>
      <dgm:spPr/>
      <dgm:t>
        <a:bodyPr/>
        <a:lstStyle/>
        <a:p>
          <a:endParaRPr lang="de-DE"/>
        </a:p>
      </dgm:t>
    </dgm:pt>
    <dgm:pt modelId="{2BE29345-8A94-4552-AA39-F17725971F43}">
      <dgm:prSet/>
      <dgm:spPr>
        <a:solidFill>
          <a:srgbClr val="C00000">
            <a:alpha val="50000"/>
          </a:srgbClr>
        </a:solidFill>
      </dgm:spPr>
      <dgm:t>
        <a:bodyPr/>
        <a:lstStyle/>
        <a:p>
          <a:endParaRPr lang="de-DE"/>
        </a:p>
      </dgm:t>
    </dgm:pt>
    <dgm:pt modelId="{FC49993C-1787-4E4B-82EA-05552F8BC0A2}" type="parTrans" cxnId="{06EC7978-654A-4B46-8F93-C6C4D1BE24BE}">
      <dgm:prSet/>
      <dgm:spPr/>
      <dgm:t>
        <a:bodyPr/>
        <a:lstStyle/>
        <a:p>
          <a:endParaRPr lang="de-DE"/>
        </a:p>
      </dgm:t>
    </dgm:pt>
    <dgm:pt modelId="{19228964-127D-4FEB-ABFB-9B1981E98E50}" type="sibTrans" cxnId="{06EC7978-654A-4B46-8F93-C6C4D1BE24BE}">
      <dgm:prSet/>
      <dgm:spPr/>
      <dgm:t>
        <a:bodyPr/>
        <a:lstStyle/>
        <a:p>
          <a:endParaRPr lang="de-DE"/>
        </a:p>
      </dgm:t>
    </dgm:pt>
    <dgm:pt modelId="{52F90A6C-72F7-4C13-942E-87846024AF1E}">
      <dgm:prSet/>
      <dgm:spPr>
        <a:solidFill>
          <a:srgbClr val="FFFF00">
            <a:alpha val="50000"/>
          </a:srgbClr>
        </a:solidFill>
      </dgm:spPr>
      <dgm:t>
        <a:bodyPr/>
        <a:lstStyle/>
        <a:p>
          <a:endParaRPr lang="de-DE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E3BE36-51B1-4FA8-9424-B7C6905EB1D6}" type="parTrans" cxnId="{0D4DF6AD-0688-4BF2-B22C-362685A7BCBC}">
      <dgm:prSet/>
      <dgm:spPr/>
      <dgm:t>
        <a:bodyPr/>
        <a:lstStyle/>
        <a:p>
          <a:endParaRPr lang="de-DE"/>
        </a:p>
      </dgm:t>
    </dgm:pt>
    <dgm:pt modelId="{2CBD4F50-BD57-4530-95C6-493BF7569005}" type="sibTrans" cxnId="{0D4DF6AD-0688-4BF2-B22C-362685A7BCBC}">
      <dgm:prSet/>
      <dgm:spPr/>
      <dgm:t>
        <a:bodyPr/>
        <a:lstStyle/>
        <a:p>
          <a:endParaRPr lang="de-DE"/>
        </a:p>
      </dgm:t>
    </dgm:pt>
    <dgm:pt modelId="{3C5E91AF-21C2-405B-8769-913A160C72C5}" type="pres">
      <dgm:prSet presAssocID="{375BF8D0-0C83-47E6-BB17-A18643DD3F6F}" presName="compositeShape" presStyleCnt="0">
        <dgm:presLayoutVars>
          <dgm:chMax val="7"/>
          <dgm:dir/>
          <dgm:resizeHandles val="exact"/>
        </dgm:presLayoutVars>
      </dgm:prSet>
      <dgm:spPr/>
    </dgm:pt>
    <dgm:pt modelId="{A00DE72B-BE20-44AB-927E-7272A5EC7030}" type="pres">
      <dgm:prSet presAssocID="{1E1D1295-E1BB-450E-86F6-89A69D599C81}" presName="circ1" presStyleLbl="vennNode1" presStyleIdx="0" presStyleCnt="3"/>
      <dgm:spPr/>
      <dgm:t>
        <a:bodyPr/>
        <a:lstStyle/>
        <a:p>
          <a:endParaRPr lang="de-DE"/>
        </a:p>
      </dgm:t>
    </dgm:pt>
    <dgm:pt modelId="{40924038-9473-440E-8594-ACF5748C44A1}" type="pres">
      <dgm:prSet presAssocID="{1E1D1295-E1BB-450E-86F6-89A69D599C8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7B67B68-E672-4137-8D32-7B0AA67489C1}" type="pres">
      <dgm:prSet presAssocID="{2BE29345-8A94-4552-AA39-F17725971F43}" presName="circ2" presStyleLbl="vennNode1" presStyleIdx="1" presStyleCnt="3"/>
      <dgm:spPr/>
      <dgm:t>
        <a:bodyPr/>
        <a:lstStyle/>
        <a:p>
          <a:endParaRPr lang="de-DE"/>
        </a:p>
      </dgm:t>
    </dgm:pt>
    <dgm:pt modelId="{49D797FD-2CFE-4847-B6FB-01BC88BB12CE}" type="pres">
      <dgm:prSet presAssocID="{2BE29345-8A94-4552-AA39-F17725971F4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4601E85-7791-4F9F-A347-5EF6AAA10FE2}" type="pres">
      <dgm:prSet presAssocID="{52F90A6C-72F7-4C13-942E-87846024AF1E}" presName="circ3" presStyleLbl="vennNode1" presStyleIdx="2" presStyleCnt="3"/>
      <dgm:spPr/>
      <dgm:t>
        <a:bodyPr/>
        <a:lstStyle/>
        <a:p>
          <a:endParaRPr lang="de-DE"/>
        </a:p>
      </dgm:t>
    </dgm:pt>
    <dgm:pt modelId="{C4E8C83A-878F-444A-BF6F-EBD598E609F4}" type="pres">
      <dgm:prSet presAssocID="{52F90A6C-72F7-4C13-942E-87846024AF1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18835E8A-7E1F-4341-845B-032A538D7508}" srcId="{375BF8D0-0C83-47E6-BB17-A18643DD3F6F}" destId="{1E1D1295-E1BB-450E-86F6-89A69D599C81}" srcOrd="0" destOrd="0" parTransId="{DBDE9DB8-9D0E-4828-90ED-BE0FDB52CC45}" sibTransId="{4DD71519-299F-4D2D-86AA-F03102BA7DA8}"/>
    <dgm:cxn modelId="{FF577B31-4D29-4AEA-A816-716D0966D96B}" type="presOf" srcId="{2BE29345-8A94-4552-AA39-F17725971F43}" destId="{49D797FD-2CFE-4847-B6FB-01BC88BB12CE}" srcOrd="1" destOrd="0" presId="urn:microsoft.com/office/officeart/2005/8/layout/venn1"/>
    <dgm:cxn modelId="{86DE70AA-4172-464C-A02C-FC74A6E3E321}" type="presOf" srcId="{375BF8D0-0C83-47E6-BB17-A18643DD3F6F}" destId="{3C5E91AF-21C2-405B-8769-913A160C72C5}" srcOrd="0" destOrd="0" presId="urn:microsoft.com/office/officeart/2005/8/layout/venn1"/>
    <dgm:cxn modelId="{30FAEF39-D438-45B8-93A3-B66D153C8607}" type="presOf" srcId="{1E1D1295-E1BB-450E-86F6-89A69D599C81}" destId="{40924038-9473-440E-8594-ACF5748C44A1}" srcOrd="1" destOrd="0" presId="urn:microsoft.com/office/officeart/2005/8/layout/venn1"/>
    <dgm:cxn modelId="{D1C1AE02-B13F-40AA-BA5E-643330121C6A}" type="presOf" srcId="{2BE29345-8A94-4552-AA39-F17725971F43}" destId="{77B67B68-E672-4137-8D32-7B0AA67489C1}" srcOrd="0" destOrd="0" presId="urn:microsoft.com/office/officeart/2005/8/layout/venn1"/>
    <dgm:cxn modelId="{0A7EC592-343E-453F-A7F2-8E3A71F59BCF}" type="presOf" srcId="{1E1D1295-E1BB-450E-86F6-89A69D599C81}" destId="{A00DE72B-BE20-44AB-927E-7272A5EC7030}" srcOrd="0" destOrd="0" presId="urn:microsoft.com/office/officeart/2005/8/layout/venn1"/>
    <dgm:cxn modelId="{382CB786-8A92-4779-9BE0-C420430CF6D3}" type="presOf" srcId="{52F90A6C-72F7-4C13-942E-87846024AF1E}" destId="{E4601E85-7791-4F9F-A347-5EF6AAA10FE2}" srcOrd="0" destOrd="0" presId="urn:microsoft.com/office/officeart/2005/8/layout/venn1"/>
    <dgm:cxn modelId="{5C0718F2-A882-4985-8858-B14F816247E6}" type="presOf" srcId="{52F90A6C-72F7-4C13-942E-87846024AF1E}" destId="{C4E8C83A-878F-444A-BF6F-EBD598E609F4}" srcOrd="1" destOrd="0" presId="urn:microsoft.com/office/officeart/2005/8/layout/venn1"/>
    <dgm:cxn modelId="{06EC7978-654A-4B46-8F93-C6C4D1BE24BE}" srcId="{375BF8D0-0C83-47E6-BB17-A18643DD3F6F}" destId="{2BE29345-8A94-4552-AA39-F17725971F43}" srcOrd="1" destOrd="0" parTransId="{FC49993C-1787-4E4B-82EA-05552F8BC0A2}" sibTransId="{19228964-127D-4FEB-ABFB-9B1981E98E50}"/>
    <dgm:cxn modelId="{0D4DF6AD-0688-4BF2-B22C-362685A7BCBC}" srcId="{375BF8D0-0C83-47E6-BB17-A18643DD3F6F}" destId="{52F90A6C-72F7-4C13-942E-87846024AF1E}" srcOrd="2" destOrd="0" parTransId="{D1E3BE36-51B1-4FA8-9424-B7C6905EB1D6}" sibTransId="{2CBD4F50-BD57-4530-95C6-493BF7569005}"/>
    <dgm:cxn modelId="{2085ED16-D2A9-4C85-AF39-0F2A40C30866}" type="presParOf" srcId="{3C5E91AF-21C2-405B-8769-913A160C72C5}" destId="{A00DE72B-BE20-44AB-927E-7272A5EC7030}" srcOrd="0" destOrd="0" presId="urn:microsoft.com/office/officeart/2005/8/layout/venn1"/>
    <dgm:cxn modelId="{1E33672C-1129-4778-A77E-98ABD0794B21}" type="presParOf" srcId="{3C5E91AF-21C2-405B-8769-913A160C72C5}" destId="{40924038-9473-440E-8594-ACF5748C44A1}" srcOrd="1" destOrd="0" presId="urn:microsoft.com/office/officeart/2005/8/layout/venn1"/>
    <dgm:cxn modelId="{480ADC13-8CF8-4BBE-AF9E-CA98A4076BF0}" type="presParOf" srcId="{3C5E91AF-21C2-405B-8769-913A160C72C5}" destId="{77B67B68-E672-4137-8D32-7B0AA67489C1}" srcOrd="2" destOrd="0" presId="urn:microsoft.com/office/officeart/2005/8/layout/venn1"/>
    <dgm:cxn modelId="{1B4F7740-5052-4CB9-B4CD-819623031319}" type="presParOf" srcId="{3C5E91AF-21C2-405B-8769-913A160C72C5}" destId="{49D797FD-2CFE-4847-B6FB-01BC88BB12CE}" srcOrd="3" destOrd="0" presId="urn:microsoft.com/office/officeart/2005/8/layout/venn1"/>
    <dgm:cxn modelId="{E6811BB6-2A9C-4192-90C9-1D79AA4B3DA7}" type="presParOf" srcId="{3C5E91AF-21C2-405B-8769-913A160C72C5}" destId="{E4601E85-7791-4F9F-A347-5EF6AAA10FE2}" srcOrd="4" destOrd="0" presId="urn:microsoft.com/office/officeart/2005/8/layout/venn1"/>
    <dgm:cxn modelId="{AFDB1BE4-C9F8-4A70-985F-4BD63711868F}" type="presParOf" srcId="{3C5E91AF-21C2-405B-8769-913A160C72C5}" destId="{C4E8C83A-878F-444A-BF6F-EBD598E609F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0DE72B-BE20-44AB-927E-7272A5EC7030}">
      <dsp:nvSpPr>
        <dsp:cNvPr id="0" name=""/>
        <dsp:cNvSpPr/>
      </dsp:nvSpPr>
      <dsp:spPr>
        <a:xfrm>
          <a:off x="2689224" y="74711"/>
          <a:ext cx="3586162" cy="3586162"/>
        </a:xfrm>
        <a:prstGeom prst="ellipse">
          <a:avLst/>
        </a:prstGeom>
        <a:solidFill>
          <a:srgbClr val="00B0F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500" kern="1200"/>
        </a:p>
      </dsp:txBody>
      <dsp:txXfrm>
        <a:off x="3167379" y="702290"/>
        <a:ext cx="2629852" cy="1613773"/>
      </dsp:txXfrm>
    </dsp:sp>
    <dsp:sp modelId="{77B67B68-E672-4137-8D32-7B0AA67489C1}">
      <dsp:nvSpPr>
        <dsp:cNvPr id="0" name=""/>
        <dsp:cNvSpPr/>
      </dsp:nvSpPr>
      <dsp:spPr>
        <a:xfrm>
          <a:off x="3983231" y="2316063"/>
          <a:ext cx="3586162" cy="3586162"/>
        </a:xfrm>
        <a:prstGeom prst="ellipse">
          <a:avLst/>
        </a:prstGeom>
        <a:solidFill>
          <a:srgbClr val="C00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500" kern="1200"/>
        </a:p>
      </dsp:txBody>
      <dsp:txXfrm>
        <a:off x="5079999" y="3242488"/>
        <a:ext cx="2151697" cy="1972389"/>
      </dsp:txXfrm>
    </dsp:sp>
    <dsp:sp modelId="{E4601E85-7791-4F9F-A347-5EF6AAA10FE2}">
      <dsp:nvSpPr>
        <dsp:cNvPr id="0" name=""/>
        <dsp:cNvSpPr/>
      </dsp:nvSpPr>
      <dsp:spPr>
        <a:xfrm>
          <a:off x="1395217" y="2316063"/>
          <a:ext cx="3586162" cy="3586162"/>
        </a:xfrm>
        <a:prstGeom prst="ellipse">
          <a:avLst/>
        </a:prstGeom>
        <a:solidFill>
          <a:srgbClr val="FFFF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732914" y="3242488"/>
        <a:ext cx="2151697" cy="1972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87930" tIns="43964" rIns="87930" bIns="43964" rtlCol="0"/>
          <a:lstStyle>
            <a:lvl1pPr algn="l" eaLnBrk="1" hangingPunct="1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87930" tIns="43964" rIns="87930" bIns="43964" rtlCol="0"/>
          <a:lstStyle>
            <a:lvl1pPr algn="r" eaLnBrk="1" hangingPunct="1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3EA85E1-4F14-41F3-B397-E38A0A9711D8}" type="datetimeFigureOut">
              <a:rPr lang="de-DE"/>
              <a:pPr>
                <a:defRPr/>
              </a:pPr>
              <a:t>14.10.2021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90838" cy="496887"/>
          </a:xfrm>
          <a:prstGeom prst="rect">
            <a:avLst/>
          </a:prstGeom>
        </p:spPr>
        <p:txBody>
          <a:bodyPr vert="horz" lIns="87930" tIns="43964" rIns="87930" bIns="43964" rtlCol="0" anchor="b"/>
          <a:lstStyle>
            <a:lvl1pPr algn="l" eaLnBrk="1" hangingPunct="1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wrap="square" lIns="87930" tIns="43964" rIns="87930" bIns="4396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 smtClean="0"/>
            </a:lvl1pPr>
          </a:lstStyle>
          <a:p>
            <a:pPr>
              <a:defRPr/>
            </a:pPr>
            <a:fld id="{9EF7A4A8-DDB5-450A-BA3B-D0DAF8E8AA2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46807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46" tIns="47622" rIns="95246" bIns="47622" numCol="1" anchor="t" anchorCtr="0" compatLnSpc="1">
            <a:prstTxWarp prst="textNoShape">
              <a:avLst/>
            </a:prstTxWarp>
          </a:bodyPr>
          <a:lstStyle>
            <a:lvl1pPr defTabSz="952573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46" tIns="47622" rIns="95246" bIns="47622" numCol="1" anchor="t" anchorCtr="0" compatLnSpc="1">
            <a:prstTxWarp prst="textNoShape">
              <a:avLst/>
            </a:prstTxWarp>
          </a:bodyPr>
          <a:lstStyle>
            <a:lvl1pPr algn="r" defTabSz="952573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5663" y="746125"/>
            <a:ext cx="4957762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46" tIns="47622" rIns="95246" bIns="47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46" tIns="47622" rIns="95246" bIns="47622" numCol="1" anchor="b" anchorCtr="0" compatLnSpc="1">
            <a:prstTxWarp prst="textNoShape">
              <a:avLst/>
            </a:prstTxWarp>
          </a:bodyPr>
          <a:lstStyle>
            <a:lvl1pPr defTabSz="952573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46" tIns="47622" rIns="95246" bIns="47622" numCol="1" anchor="b" anchorCtr="0" compatLnSpc="1">
            <a:prstTxWarp prst="textNoShape">
              <a:avLst/>
            </a:prstTxWarp>
          </a:bodyPr>
          <a:lstStyle>
            <a:lvl1pPr algn="r" defTabSz="952500" eaLnBrk="1" hangingPunct="1">
              <a:defRPr sz="1300" smtClean="0"/>
            </a:lvl1pPr>
          </a:lstStyle>
          <a:p>
            <a:pPr>
              <a:defRPr/>
            </a:pPr>
            <a:fld id="{E6CDF3FD-E0BE-4558-A520-3D12D20A55F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987880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337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0913"/>
            <a:fld id="{B2B1C9AE-A8D9-44C3-A58B-69A5E16E387D}" type="slidenum">
              <a:rPr lang="de-DE" altLang="de-DE"/>
              <a:pPr defTabSz="950913"/>
              <a:t>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430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0913"/>
            <a:fld id="{0E567403-9F4E-4C2A-B3D2-2A5BF64B67B4}" type="slidenum">
              <a:rPr lang="de-DE" altLang="de-DE"/>
              <a:pPr defTabSz="950913"/>
              <a:t>13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440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0913"/>
            <a:fld id="{EE562189-E784-4167-AF26-2AF70DAFD20F}" type="slidenum">
              <a:rPr lang="de-DE" altLang="de-DE"/>
              <a:pPr defTabSz="950913"/>
              <a:t>14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altLang="de-DE"/>
          </a:p>
        </p:txBody>
      </p:sp>
      <p:sp>
        <p:nvSpPr>
          <p:cNvPr id="4506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0913"/>
            <a:fld id="{BDF2C4E5-6D9E-4137-9B3F-BA2C5391837C}" type="slidenum">
              <a:rPr lang="de-DE" altLang="de-DE"/>
              <a:pPr defTabSz="950913"/>
              <a:t>26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Dimka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CDF3FD-E0BE-4558-A520-3D12D20A55F6}" type="slidenum">
              <a:rPr lang="de-DE" altLang="de-DE" smtClean="0"/>
              <a:pPr>
                <a:defRPr/>
              </a:pPr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1202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0913"/>
            <a:fld id="{D656A1C9-FF3A-42B2-82CE-FAB43BE020EF}" type="slidenum">
              <a:rPr lang="de-DE" altLang="de-DE"/>
              <a:pPr defTabSz="950913"/>
              <a:t>32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CDF3FD-E0BE-4558-A520-3D12D20A55F6}" type="slidenum">
              <a:rPr lang="de-DE" altLang="de-DE" smtClean="0"/>
              <a:pPr>
                <a:defRPr/>
              </a:pPr>
              <a:t>40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82499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34820" name="Foliennummernplatzhalter 3"/>
          <p:cNvSpPr txBox="1">
            <a:spLocks noGrp="1"/>
          </p:cNvSpPr>
          <p:nvPr/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46" tIns="47622" rIns="95246" bIns="47622" anchor="b"/>
          <a:lstStyle/>
          <a:p>
            <a:pPr algn="r" defTabSz="950913" eaLnBrk="1" hangingPunct="1"/>
            <a:fld id="{ED8CF8A3-FD54-41BD-8410-1354CE0ED473}" type="slidenum">
              <a:rPr lang="de-DE" altLang="de-DE" sz="1300"/>
              <a:pPr algn="r" defTabSz="950913" eaLnBrk="1" hangingPunct="1"/>
              <a:t>3</a:t>
            </a:fld>
            <a:endParaRPr lang="de-DE" altLang="de-DE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0913"/>
            <a:fld id="{300BD5B4-AAF4-4619-B315-55FE8D135675}" type="slidenum">
              <a:rPr lang="de-DE" altLang="de-DE"/>
              <a:pPr defTabSz="950913"/>
              <a:t>4</a:t>
            </a:fld>
            <a:endParaRPr lang="de-DE" altLang="de-DE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10978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0913"/>
            <a:fld id="{6B9E3A8E-0432-469E-9A30-6A4CA325A96C}" type="slidenum">
              <a:rPr lang="de-DE" altLang="de-DE"/>
              <a:pPr defTabSz="950913"/>
              <a:t>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378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0913"/>
            <a:fld id="{ABF2B6BF-B6EF-44D2-A7B1-DE304839A719}" type="slidenum">
              <a:rPr lang="de-DE" altLang="de-DE"/>
              <a:pPr defTabSz="950913"/>
              <a:t>7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389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0913"/>
            <a:fld id="{48ADD1C2-6F37-4A84-9C17-2B07DA344672}" type="slidenum">
              <a:rPr lang="de-DE" altLang="de-DE"/>
              <a:pPr defTabSz="950913"/>
              <a:t>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399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0913"/>
            <a:fld id="{7AB8E6C4-C4AD-441E-AB3A-27A39D439BBC}" type="slidenum">
              <a:rPr lang="de-DE" altLang="de-DE"/>
              <a:pPr defTabSz="950913"/>
              <a:t>9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0913"/>
            <a:fld id="{62359856-0CEC-4671-8C1D-BB8780E16CE6}" type="slidenum">
              <a:rPr lang="de-DE" altLang="de-DE"/>
              <a:pPr defTabSz="950913"/>
              <a:t>11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0913"/>
            <a:fld id="{573AD416-352E-4D35-A1BD-898153F0ED1F}" type="slidenum">
              <a:rPr lang="de-DE" altLang="de-DE"/>
              <a:pPr defTabSz="950913"/>
              <a:t>12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daf_hintergr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2452688"/>
            <a:ext cx="9159875" cy="440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PhUniMa_Logo_4c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6450" y="260350"/>
            <a:ext cx="26654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2276475"/>
            <a:ext cx="7199312" cy="151447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860800"/>
            <a:ext cx="4824412" cy="1655763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9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A7814-EE0F-494A-9E4C-0F1BF9159FF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15113" y="274638"/>
            <a:ext cx="2071687" cy="57467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5288" y="274638"/>
            <a:ext cx="6067425" cy="574675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9A9B8-9C1A-44B8-B5C8-BF164857E55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pic" idx="13"/>
          </p:nvPr>
        </p:nvSpPr>
        <p:spPr>
          <a:xfrm>
            <a:off x="-5953" y="-17859"/>
            <a:ext cx="9155907" cy="35703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body" sz="quarter" idx="14" hasCustomPrompt="1"/>
          </p:nvPr>
        </p:nvSpPr>
        <p:spPr>
          <a:xfrm>
            <a:off x="4038567" y="3014629"/>
            <a:ext cx="1066866" cy="1066866"/>
          </a:xfrm>
          <a:prstGeom prst="ellipse">
            <a:avLst/>
          </a:prstGeom>
          <a:solidFill>
            <a:srgbClr val="26313A"/>
          </a:solidFill>
        </p:spPr>
        <p:txBody>
          <a:bodyPr>
            <a:noAutofit/>
          </a:bodyPr>
          <a:lstStyle>
            <a:lvl1pPr algn="ctr" defTabSz="410751">
              <a:lnSpc>
                <a:spcPct val="100000"/>
              </a:lnSpc>
              <a:defRPr sz="2400" spc="0">
                <a:solidFill>
                  <a:srgbClr val="FFFFFF"/>
                </a:solidFill>
                <a:latin typeface="Helvetica Light"/>
                <a:sym typeface="Helvetica Light"/>
              </a:defRPr>
            </a:lvl1pPr>
          </a:lstStyle>
          <a:p>
            <a:pPr algn="ctr" defTabSz="584200">
              <a:lnSpc>
                <a:spcPct val="100000"/>
              </a:lnSpc>
              <a:defRPr sz="24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body" sz="quarter" idx="15" hasCustomPrompt="1"/>
          </p:nvPr>
        </p:nvSpPr>
        <p:spPr>
          <a:xfrm>
            <a:off x="4101041" y="3077103"/>
            <a:ext cx="941919" cy="941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41" y="0"/>
                  <a:pt x="0" y="4841"/>
                  <a:pt x="0" y="10796"/>
                </a:cubicBezTo>
                <a:cubicBezTo>
                  <a:pt x="0" y="16751"/>
                  <a:pt x="4841" y="21600"/>
                  <a:pt x="10796" y="21600"/>
                </a:cubicBezTo>
                <a:cubicBezTo>
                  <a:pt x="16751" y="21600"/>
                  <a:pt x="21600" y="16751"/>
                  <a:pt x="21600" y="10796"/>
                </a:cubicBezTo>
                <a:cubicBezTo>
                  <a:pt x="21600" y="4841"/>
                  <a:pt x="16751" y="0"/>
                  <a:pt x="10796" y="0"/>
                </a:cubicBezTo>
                <a:close/>
                <a:moveTo>
                  <a:pt x="10796" y="532"/>
                </a:moveTo>
                <a:cubicBezTo>
                  <a:pt x="16457" y="532"/>
                  <a:pt x="21068" y="5135"/>
                  <a:pt x="21068" y="10796"/>
                </a:cubicBezTo>
                <a:cubicBezTo>
                  <a:pt x="21068" y="16457"/>
                  <a:pt x="16457" y="21068"/>
                  <a:pt x="10796" y="21068"/>
                </a:cubicBezTo>
                <a:cubicBezTo>
                  <a:pt x="5135" y="21068"/>
                  <a:pt x="532" y="16457"/>
                  <a:pt x="532" y="10796"/>
                </a:cubicBezTo>
                <a:cubicBezTo>
                  <a:pt x="532" y="5135"/>
                  <a:pt x="5135" y="532"/>
                  <a:pt x="10796" y="532"/>
                </a:cubicBezTo>
                <a:close/>
                <a:moveTo>
                  <a:pt x="9574" y="6915"/>
                </a:moveTo>
                <a:lnTo>
                  <a:pt x="9574" y="15101"/>
                </a:lnTo>
                <a:lnTo>
                  <a:pt x="10106" y="15101"/>
                </a:lnTo>
                <a:cubicBezTo>
                  <a:pt x="10106" y="15101"/>
                  <a:pt x="10106" y="6915"/>
                  <a:pt x="10106" y="6915"/>
                </a:cubicBezTo>
                <a:lnTo>
                  <a:pt x="9574" y="6915"/>
                </a:lnTo>
                <a:close/>
                <a:moveTo>
                  <a:pt x="7181" y="8776"/>
                </a:moveTo>
                <a:lnTo>
                  <a:pt x="7181" y="15051"/>
                </a:lnTo>
                <a:lnTo>
                  <a:pt x="7713" y="15051"/>
                </a:lnTo>
                <a:cubicBezTo>
                  <a:pt x="7713" y="15051"/>
                  <a:pt x="7713" y="8776"/>
                  <a:pt x="7713" y="8776"/>
                </a:cubicBezTo>
                <a:lnTo>
                  <a:pt x="7181" y="8776"/>
                </a:lnTo>
                <a:close/>
                <a:moveTo>
                  <a:pt x="11702" y="8776"/>
                </a:moveTo>
                <a:lnTo>
                  <a:pt x="11702" y="15051"/>
                </a:lnTo>
                <a:lnTo>
                  <a:pt x="12234" y="15051"/>
                </a:lnTo>
                <a:cubicBezTo>
                  <a:pt x="12234" y="15051"/>
                  <a:pt x="12234" y="8776"/>
                  <a:pt x="12234" y="8776"/>
                </a:cubicBezTo>
                <a:lnTo>
                  <a:pt x="11702" y="8776"/>
                </a:lnTo>
                <a:close/>
                <a:moveTo>
                  <a:pt x="13829" y="12234"/>
                </a:moveTo>
                <a:lnTo>
                  <a:pt x="13829" y="14968"/>
                </a:lnTo>
                <a:lnTo>
                  <a:pt x="14361" y="14968"/>
                </a:lnTo>
                <a:cubicBezTo>
                  <a:pt x="14361" y="14968"/>
                  <a:pt x="14361" y="12234"/>
                  <a:pt x="14361" y="12234"/>
                </a:cubicBezTo>
                <a:lnTo>
                  <a:pt x="13829" y="12234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20320" tIns="20320" rIns="20320" bIns="20320">
            <a:noAutofit/>
          </a:bodyPr>
          <a:lstStyle/>
          <a:p>
            <a:pPr algn="ctr">
              <a:lnSpc>
                <a:spcPct val="100000"/>
              </a:lnSpc>
              <a:defRPr sz="2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6"/>
          </p:nvPr>
        </p:nvSpPr>
        <p:spPr>
          <a:xfrm>
            <a:off x="669727" y="4819055"/>
            <a:ext cx="7804547" cy="702888"/>
          </a:xfrm>
          <a:prstGeom prst="rect">
            <a:avLst/>
          </a:prstGeom>
        </p:spPr>
        <p:txBody>
          <a:bodyPr anchor="t"/>
          <a:lstStyle>
            <a:lvl1pPr algn="ctr" defTabSz="254666">
              <a:lnSpc>
                <a:spcPct val="100000"/>
              </a:lnSpc>
              <a:defRPr sz="3662" b="1" cap="all" spc="0">
                <a:latin typeface="+mn-lt"/>
                <a:ea typeface="+mn-ea"/>
                <a:cs typeface="+mn-cs"/>
                <a:sym typeface="Avenir Next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20438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EA40D-BC70-4FAD-9463-E2AE2E8C51E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6FD5F-8973-42AA-B3B0-4F5D71A9EFD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8" y="1971675"/>
            <a:ext cx="4038600" cy="4049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86288" y="1971675"/>
            <a:ext cx="4038600" cy="4049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B59EE-C21C-41B5-8712-7647E5FA809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1102F-F754-4F91-863B-81CAAC63632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EB809-6C03-495A-B071-EAB89F3EB25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0EDC0-3898-42DD-8B36-C1A77BD48B6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97AAE-3FCD-4B85-8B3E-023EED764F1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182C9-CCCE-4C4B-99B2-272812DD270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UniMa_Logo_4c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738" y="6354763"/>
            <a:ext cx="112077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971675"/>
            <a:ext cx="8229600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0425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9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3850" y="62706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/>
            </a:lvl1pPr>
          </a:lstStyle>
          <a:p>
            <a:pPr>
              <a:defRPr/>
            </a:pPr>
            <a:fld id="{9FB876E2-A453-4A31-8EE5-C6753DDCFF7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0" y="6275388"/>
            <a:ext cx="9144000" cy="0"/>
          </a:xfrm>
          <a:prstGeom prst="line">
            <a:avLst/>
          </a:prstGeom>
          <a:noFill/>
          <a:ln w="9525">
            <a:solidFill>
              <a:srgbClr val="E2E7F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2056" name="Picture 19" descr="daf_balken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2471738"/>
            <a:ext cx="238125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00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000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marburg.de/de/hrz/dienste/2fa/anleitung-tan-liste-marvin" TargetMode="External"/><Relationship Id="rId2" Type="http://schemas.openxmlformats.org/officeDocument/2006/relationships/hyperlink" Target="https://www.uni-marburg.de/de/fb09/studium/pruefungsamt/online-pruefungsanmeldun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lias.uni-marburg.de/ilias.php?ref_id=2459968&amp;cmdClass=ilrepositorygui&amp;cmdNode=wq&amp;baseClass=ilrepositorygui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-marburg.de/ma-da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daf@staff.uni-marburg.d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i-marburg.de/fb09/studium/studiengaenge/ma-daf/kontaktundberatung/lehrende/cerri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uni-marburg.de/pVZhQ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700213"/>
            <a:ext cx="7199313" cy="1946275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de-DE" altLang="de-DE" sz="4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Herzlich Willkommen!</a:t>
            </a:r>
            <a:r>
              <a:rPr lang="de-DE" altLang="de-DE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3200" b="1" dirty="0">
                <a:solidFill>
                  <a:schemeClr val="accent2"/>
                </a:solidFill>
              </a:rPr>
              <a:t/>
            </a:r>
            <a:br>
              <a:rPr lang="de-DE" altLang="de-DE" sz="3200" b="1" dirty="0">
                <a:solidFill>
                  <a:schemeClr val="accent2"/>
                </a:solidFill>
              </a:rPr>
            </a:br>
            <a:endParaRPr lang="de-DE" altLang="de-DE" sz="24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de-DE" altLang="de-DE" b="1" dirty="0">
              <a:solidFill>
                <a:schemeClr val="tx1"/>
              </a:solidFill>
            </a:endParaRPr>
          </a:p>
          <a:p>
            <a:pPr eaLnBrk="1" hangingPunct="1"/>
            <a:endParaRPr lang="de-DE" altLang="de-DE" dirty="0">
              <a:solidFill>
                <a:schemeClr val="tx1"/>
              </a:solidFill>
            </a:endParaRPr>
          </a:p>
          <a:p>
            <a:pPr eaLnBrk="1" hangingPunct="1"/>
            <a:endParaRPr lang="de-DE" altLang="de-DE" dirty="0"/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1074367" y="2788082"/>
            <a:ext cx="4976812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de-DE" altLang="de-DE" b="1" dirty="0">
              <a:solidFill>
                <a:schemeClr val="accent2"/>
              </a:solidFill>
              <a:latin typeface="Comic Sans MS" pitchFamily="66" charset="0"/>
            </a:endParaRPr>
          </a:p>
          <a:p>
            <a:pPr algn="ctr"/>
            <a:r>
              <a:rPr lang="de-DE" altLang="de-DE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zur Infoveranstaltung </a:t>
            </a:r>
            <a:br>
              <a:rPr lang="de-DE" altLang="de-DE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Master Deutsch als Fremdsprache</a:t>
            </a:r>
          </a:p>
          <a:p>
            <a:pPr algn="ctr"/>
            <a:endParaRPr lang="de-DE" altLang="de-DE" sz="2600" b="1" dirty="0">
              <a:solidFill>
                <a:schemeClr val="accent2"/>
              </a:solidFill>
              <a:latin typeface="Comic Sans MS" pitchFamily="66" charset="0"/>
            </a:endParaRPr>
          </a:p>
          <a:p>
            <a:r>
              <a:rPr lang="de-DE" altLang="de-DE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Marburg, </a:t>
            </a:r>
            <a:r>
              <a:rPr lang="de-DE" altLang="de-DE" sz="20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 14. Oktober 2021</a:t>
            </a:r>
            <a:endParaRPr lang="de-DE" altLang="de-DE" sz="20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 rot="878812">
            <a:off x="6540500" y="1304925"/>
            <a:ext cx="1474788" cy="3762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/>
              <a:t>bienvenidos!</a:t>
            </a: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 rot="331599">
            <a:off x="403225" y="5408613"/>
            <a:ext cx="1363663" cy="36988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/>
              <a:t>benvenuti!</a:t>
            </a:r>
          </a:p>
        </p:txBody>
      </p:sp>
      <p:sp>
        <p:nvSpPr>
          <p:cNvPr id="4103" name="Text Box 8"/>
          <p:cNvSpPr txBox="1">
            <a:spLocks noChangeArrowheads="1"/>
          </p:cNvSpPr>
          <p:nvPr/>
        </p:nvSpPr>
        <p:spPr bwMode="auto">
          <a:xfrm rot="-1019149">
            <a:off x="2354263" y="5689600"/>
            <a:ext cx="1689100" cy="650875"/>
          </a:xfrm>
          <a:prstGeom prst="rect">
            <a:avLst/>
          </a:prstGeom>
          <a:solidFill>
            <a:srgbClr val="FF99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b="1"/>
              <a:t>Добро пожаловать!</a:t>
            </a:r>
            <a:r>
              <a:rPr lang="de-DE" altLang="de-DE"/>
              <a:t> </a:t>
            </a:r>
          </a:p>
        </p:txBody>
      </p:sp>
      <p:sp>
        <p:nvSpPr>
          <p:cNvPr id="4104" name="Text Box 9"/>
          <p:cNvSpPr txBox="1">
            <a:spLocks noChangeArrowheads="1"/>
          </p:cNvSpPr>
          <p:nvPr/>
        </p:nvSpPr>
        <p:spPr bwMode="auto">
          <a:xfrm rot="413298">
            <a:off x="1781175" y="1074738"/>
            <a:ext cx="1584325" cy="37623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/>
              <a:t>Bem –vindo!</a:t>
            </a:r>
          </a:p>
        </p:txBody>
      </p:sp>
      <p:sp>
        <p:nvSpPr>
          <p:cNvPr id="4105" name="Text Box 10"/>
          <p:cNvSpPr txBox="1">
            <a:spLocks noChangeArrowheads="1"/>
          </p:cNvSpPr>
          <p:nvPr/>
        </p:nvSpPr>
        <p:spPr bwMode="auto">
          <a:xfrm rot="968779">
            <a:off x="204788" y="3535363"/>
            <a:ext cx="1339850" cy="376237"/>
          </a:xfrm>
          <a:prstGeom prst="rect">
            <a:avLst/>
          </a:prstGeom>
          <a:solidFill>
            <a:srgbClr val="00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/>
              <a:t>Bienvenue!</a:t>
            </a:r>
          </a:p>
        </p:txBody>
      </p:sp>
      <p:sp>
        <p:nvSpPr>
          <p:cNvPr id="4106" name="Text Box 11"/>
          <p:cNvSpPr txBox="1">
            <a:spLocks noChangeArrowheads="1"/>
          </p:cNvSpPr>
          <p:nvPr/>
        </p:nvSpPr>
        <p:spPr bwMode="auto">
          <a:xfrm rot="-585917">
            <a:off x="4211638" y="1484313"/>
            <a:ext cx="1944687" cy="376237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b="1"/>
              <a:t>καλός ορίσατε</a:t>
            </a:r>
            <a:endParaRPr lang="de-DE" altLang="de-DE"/>
          </a:p>
        </p:txBody>
      </p:sp>
      <p:sp>
        <p:nvSpPr>
          <p:cNvPr id="4107" name="Text Box 12"/>
          <p:cNvSpPr txBox="1">
            <a:spLocks noChangeArrowheads="1"/>
          </p:cNvSpPr>
          <p:nvPr/>
        </p:nvSpPr>
        <p:spPr bwMode="auto">
          <a:xfrm rot="-1217854">
            <a:off x="4686300" y="5427663"/>
            <a:ext cx="1223963" cy="466725"/>
          </a:xfrm>
          <a:prstGeom prst="rect">
            <a:avLst/>
          </a:prstGeom>
          <a:solidFill>
            <a:srgbClr val="33CCFF">
              <a:alpha val="8588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ar-SA" altLang="de-DE" dirty="0"/>
              <a:t>أهْلاً وَسَهْلا</a:t>
            </a:r>
            <a:r>
              <a:rPr lang="ar-SA" altLang="de-DE" sz="2400" dirty="0"/>
              <a:t>ً</a:t>
            </a:r>
            <a:r>
              <a:rPr lang="de-DE" altLang="de-DE" dirty="0"/>
              <a:t> </a:t>
            </a:r>
          </a:p>
        </p:txBody>
      </p:sp>
      <p:sp>
        <p:nvSpPr>
          <p:cNvPr id="4108" name="Text Box 13"/>
          <p:cNvSpPr txBox="1">
            <a:spLocks noChangeArrowheads="1"/>
          </p:cNvSpPr>
          <p:nvPr/>
        </p:nvSpPr>
        <p:spPr bwMode="auto">
          <a:xfrm rot="-684393">
            <a:off x="358775" y="1681163"/>
            <a:ext cx="1352550" cy="369887"/>
          </a:xfrm>
          <a:prstGeom prst="rect">
            <a:avLst/>
          </a:prstGeom>
          <a:solidFill>
            <a:srgbClr val="CC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de-DE" b="1">
                <a:ea typeface="MS PGothic" pitchFamily="34" charset="-128"/>
              </a:rPr>
              <a:t>欢迎新同学</a:t>
            </a:r>
            <a:endParaRPr lang="de-DE" altLang="de-DE" b="1">
              <a:ea typeface="MS PGothic" pitchFamily="34" charset="-128"/>
            </a:endParaRPr>
          </a:p>
        </p:txBody>
      </p:sp>
      <p:sp>
        <p:nvSpPr>
          <p:cNvPr id="4109" name="Text Box 15"/>
          <p:cNvSpPr txBox="1">
            <a:spLocks noChangeArrowheads="1"/>
          </p:cNvSpPr>
          <p:nvPr/>
        </p:nvSpPr>
        <p:spPr bwMode="auto">
          <a:xfrm rot="-430575">
            <a:off x="5975350" y="2944813"/>
            <a:ext cx="1522413" cy="6477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/>
              <a:t>Добре дошли!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256692" y="413792"/>
            <a:ext cx="8507288" cy="1143000"/>
          </a:xfrm>
        </p:spPr>
        <p:txBody>
          <a:bodyPr/>
          <a:lstStyle/>
          <a:p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Modul 4</a:t>
            </a:r>
            <a:r>
              <a:rPr lang="de-DE" alt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de-DE" alt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rundlagen der Unterrichtspraxis (6LP)</a:t>
            </a:r>
            <a:endParaRPr lang="de-DE" altLang="de-D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43" name="Inhaltsplatzhalter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3168352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de-DE" altLang="de-DE" sz="2000" b="1" u="sng" dirty="0" smtClean="0"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r>
              <a:rPr lang="de-DE" altLang="de-DE" sz="20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 SE im Bereich Unterrichtsinteraktion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(SL)</a:t>
            </a: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de-DE" alt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alt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wird im </a:t>
            </a:r>
            <a:r>
              <a:rPr lang="de-DE" alt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de-DE" alt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2022 angeboten</a:t>
            </a:r>
            <a:endParaRPr lang="de-DE" altLang="de-DE" sz="18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FontTx/>
              <a:buNone/>
              <a:defRPr/>
            </a:pPr>
            <a:endParaRPr lang="de-DE" altLang="de-DE" sz="2000" b="1" u="sng" dirty="0" smtClean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de-DE" altLang="de-DE" sz="2000" b="1" u="sng" dirty="0" smtClean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Entwicklung von Unterrichtskonzepten für den </a:t>
            </a:r>
            <a:r>
              <a:rPr lang="de-DE" altLang="de-DE" sz="2000" b="1" u="sng" dirty="0" err="1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DaF</a:t>
            </a:r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-Unterricht </a:t>
            </a:r>
            <a:r>
              <a:rPr lang="de-DE" altLang="de-DE" sz="2000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(MP)</a:t>
            </a:r>
            <a:endParaRPr lang="de-DE" altLang="de-DE" sz="2000" u="sng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de-DE" altLang="de-DE" sz="20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de-DE" altLang="de-DE" sz="20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altLang="de-DE" sz="18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Frauke </a:t>
            </a:r>
            <a:r>
              <a:rPr lang="de-DE" altLang="de-DE" sz="1800" dirty="0" err="1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Teepker</a:t>
            </a:r>
            <a:endParaRPr lang="de-DE" altLang="de-DE" sz="2000" dirty="0" smtClean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de-DE" altLang="de-DE" sz="1900" dirty="0">
              <a:solidFill>
                <a:srgbClr val="990000"/>
              </a:solidFill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  <a:defRPr/>
            </a:pPr>
            <a:endParaRPr lang="de-DE" altLang="de-DE" sz="1900" dirty="0">
              <a:solidFill>
                <a:srgbClr val="99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Modul </a:t>
            </a:r>
            <a:r>
              <a:rPr lang="de-DE" alt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5:  Unterrichtspraktikum (12LP)</a:t>
            </a:r>
            <a:endParaRPr lang="de-DE" altLang="de-D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1557338"/>
            <a:ext cx="8748712" cy="4321175"/>
          </a:xfrm>
        </p:spPr>
        <p:txBody>
          <a:bodyPr/>
          <a:lstStyle/>
          <a:p>
            <a:pPr marL="0" indent="0" eaLnBrk="1" hangingPunct="1">
              <a:buNone/>
            </a:pPr>
            <a:endParaRPr lang="de-DE" altLang="de-DE" sz="2000" b="1" u="sng" dirty="0" smtClean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 Unterrichtspraktikum mit Begleitseminar im Anschluss  </a:t>
            </a:r>
            <a:r>
              <a:rPr lang="de-DE" altLang="de-DE" sz="2000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(MP 12LP</a:t>
            </a:r>
            <a:r>
              <a:rPr lang="de-DE" altLang="de-DE" sz="2000" u="sng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eaLnBrk="1" hangingPunct="1">
              <a:buFontTx/>
              <a:buNone/>
            </a:pPr>
            <a:r>
              <a:rPr lang="de-DE" altLang="de-DE" sz="20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altLang="de-DE" sz="18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Vera Opitz</a:t>
            </a:r>
            <a:r>
              <a:rPr lang="de-DE" altLang="de-DE" sz="20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de-DE" altLang="de-DE" sz="2000" dirty="0" smtClean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de-DE" altLang="de-DE" sz="2000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de-DE" altLang="de-DE" sz="20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de-DE" altLang="de-DE" sz="2000" dirty="0" smtClean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de-DE" altLang="de-DE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Achtung! </a:t>
            </a:r>
          </a:p>
          <a:p>
            <a:pPr eaLnBrk="1" hangingPunct="1">
              <a:buFontTx/>
              <a:buNone/>
            </a:pPr>
            <a:r>
              <a:rPr lang="de-DE" altLang="de-DE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Voraussetzung für die Teilnahme am Unterrichtspraktikum ist das</a:t>
            </a:r>
          </a:p>
          <a:p>
            <a:pPr eaLnBrk="1" hangingPunct="1">
              <a:buFontTx/>
              <a:buNone/>
            </a:pPr>
            <a:r>
              <a:rPr lang="de-DE" altLang="de-DE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erfolgreiche Bestehen des Moduls „Bewusstmachung von Sprachlernprozessen“</a:t>
            </a:r>
            <a:r>
              <a:rPr lang="de-DE" altLang="de-DE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altLang="de-DE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de-DE" altLang="de-DE" sz="2000" b="1" dirty="0">
                <a:latin typeface="Comic Sans MS" pitchFamily="66" charset="0"/>
              </a:rPr>
              <a:t>	</a:t>
            </a:r>
            <a:r>
              <a:rPr lang="de-DE" altLang="de-DE" sz="2000" b="1" dirty="0"/>
              <a:t>	</a:t>
            </a:r>
          </a:p>
          <a:p>
            <a:pPr eaLnBrk="1" hangingPunct="1">
              <a:buFontTx/>
              <a:buNone/>
            </a:pPr>
            <a:endParaRPr lang="de-DE" altLang="de-DE" dirty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de-DE" altLang="de-DE" dirty="0">
                <a:latin typeface="Comic Sans MS" pitchFamily="66" charset="0"/>
              </a:rPr>
              <a:t>	</a:t>
            </a:r>
          </a:p>
          <a:p>
            <a:pPr eaLnBrk="1" hangingPunct="1"/>
            <a:endParaRPr lang="de-DE" altLang="de-DE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Modul 6</a:t>
            </a:r>
            <a:r>
              <a:rPr lang="de-DE" alt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Unterrichtsforschung (6LP</a:t>
            </a:r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23850" y="981075"/>
            <a:ext cx="8229600" cy="4897438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endParaRPr lang="de-DE" altLang="de-DE" b="1" u="sng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de-DE" altLang="de-DE" sz="2000" b="1" u="sng" dirty="0">
              <a:solidFill>
                <a:srgbClr val="C00000"/>
              </a:solidFill>
              <a:latin typeface="Comic Sans MS" pitchFamily="66" charset="0"/>
            </a:endParaRPr>
          </a:p>
          <a:p>
            <a:pPr eaLnBrk="1" hangingPunct="1"/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Unterrichtsforschung </a:t>
            </a:r>
            <a:r>
              <a:rPr lang="de-DE" altLang="de-DE" sz="2000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(MP, 6LP) </a:t>
            </a:r>
            <a:endParaRPr lang="de-DE" altLang="de-DE" sz="2000" dirty="0" smtClean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de-DE" altLang="de-DE" sz="20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altLang="de-DE" sz="20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Jennifer Müller</a:t>
            </a:r>
            <a:endParaRPr lang="de-DE" altLang="de-DE" sz="2000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de-DE" altLang="de-DE" sz="20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altLang="de-DE" sz="2000" b="1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de-DE" altLang="de-DE" sz="2000" b="1" dirty="0" smtClean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de-DE" altLang="de-DE" sz="2000" dirty="0">
              <a:latin typeface="Comic Sans MS" pitchFamily="66" charset="0"/>
            </a:endParaRPr>
          </a:p>
          <a:p>
            <a:pPr marL="0" indent="0" eaLnBrk="1" hangingPunct="1">
              <a:buNone/>
            </a:pPr>
            <a:endParaRPr lang="de-DE" altLang="de-DE" sz="1800" dirty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de-DE" altLang="de-DE" sz="1800" dirty="0">
                <a:solidFill>
                  <a:srgbClr val="990000"/>
                </a:solidFill>
                <a:latin typeface="Comic Sans MS" pitchFamily="66" charset="0"/>
              </a:rPr>
              <a:t>	</a:t>
            </a:r>
            <a:r>
              <a:rPr lang="de-DE" altLang="de-DE" dirty="0">
                <a:solidFill>
                  <a:srgbClr val="990000"/>
                </a:solidFill>
                <a:latin typeface="Comic Sans MS" pitchFamily="66" charset="0"/>
              </a:rPr>
              <a:t>		</a:t>
            </a:r>
            <a:r>
              <a:rPr lang="de-DE" altLang="de-DE" dirty="0">
                <a:latin typeface="Comic Sans MS" pitchFamily="66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de-DE" altLang="de-DE" dirty="0">
                <a:latin typeface="Comic Sans MS" pitchFamily="66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 idx="4294967295"/>
          </p:nvPr>
        </p:nvSpPr>
        <p:spPr>
          <a:xfrm>
            <a:off x="179512" y="836712"/>
            <a:ext cx="9227368" cy="720080"/>
          </a:xfrm>
        </p:spPr>
        <p:txBody>
          <a:bodyPr/>
          <a:lstStyle/>
          <a:p>
            <a:pPr eaLnBrk="1" hangingPunct="1"/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Modul 7</a:t>
            </a:r>
            <a:r>
              <a:rPr lang="de-DE" alt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Didaktik der kommunikativen Fertigkeiten, Wortschatz- und Grammatikvermittlung (12LP</a:t>
            </a:r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de-DE" altLang="de-DE" b="1" dirty="0">
                <a:latin typeface="Comic Sans MS" pitchFamily="66" charset="0"/>
              </a:rPr>
              <a:t>			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de-DE" altLang="de-DE" b="1" u="sng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Wortschatzerwerb und –</a:t>
            </a:r>
            <a:r>
              <a:rPr lang="de-DE" altLang="de-DE" sz="2000" b="1" u="sng" dirty="0" err="1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vermittlung</a:t>
            </a:r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 </a:t>
            </a:r>
            <a:r>
              <a:rPr lang="de-DE" altLang="de-DE" sz="2000" b="1" u="sng" dirty="0" err="1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DaF</a:t>
            </a:r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-Unterricht </a:t>
            </a:r>
            <a:r>
              <a:rPr lang="de-DE" altLang="de-DE" sz="2000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(SL)</a:t>
            </a:r>
            <a:endParaRPr lang="de-DE" altLang="de-DE" sz="2000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de-DE" altLang="de-DE" sz="20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de-DE" altLang="de-DE" sz="18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Kathrin Siebold </a:t>
            </a:r>
          </a:p>
          <a:p>
            <a:pPr marL="0" indent="0" eaLnBrk="1" hangingPunct="1">
              <a:buNone/>
            </a:pPr>
            <a:endParaRPr lang="de-DE" altLang="de-DE" sz="2000" dirty="0" smtClean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Fertigkeit Schreiben </a:t>
            </a:r>
            <a:r>
              <a:rPr lang="de-DE" altLang="de-DE" sz="2000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(MTP 1, 6LP)</a:t>
            </a:r>
          </a:p>
          <a:p>
            <a:pPr marL="0" indent="0" eaLnBrk="1" hangingPunct="1">
              <a:buNone/>
            </a:pPr>
            <a:r>
              <a:rPr lang="de-DE" altLang="de-DE" sz="20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altLang="de-DE" sz="18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Frauke </a:t>
            </a:r>
            <a:r>
              <a:rPr lang="de-DE" altLang="de-DE" sz="1800" dirty="0" err="1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Teepker</a:t>
            </a:r>
            <a:endParaRPr lang="de-DE" altLang="de-DE" sz="1800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de-DE" altLang="de-DE" sz="2000" dirty="0" smtClean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Grammatikvermittlung </a:t>
            </a:r>
            <a:r>
              <a:rPr lang="de-DE" altLang="de-DE" sz="2000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(MTP 2, 6LP)</a:t>
            </a:r>
          </a:p>
          <a:p>
            <a:pPr marL="0" indent="0" eaLnBrk="1" hangingPunct="1">
              <a:buNone/>
            </a:pPr>
            <a:r>
              <a:rPr lang="de-DE" altLang="de-DE" sz="20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altLang="de-DE" sz="1800" dirty="0" err="1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Dimka</a:t>
            </a:r>
            <a:r>
              <a:rPr lang="de-DE" altLang="de-DE" sz="18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800" dirty="0" err="1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Dimova</a:t>
            </a:r>
            <a:endParaRPr lang="de-DE" altLang="de-DE" sz="1800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de-DE" altLang="de-DE" sz="1800" dirty="0">
                <a:latin typeface="Comic Sans MS" pitchFamily="66" charset="0"/>
              </a:rPr>
              <a:t>		</a:t>
            </a:r>
          </a:p>
          <a:p>
            <a:pPr eaLnBrk="1" hangingPunct="1">
              <a:buFontTx/>
              <a:buNone/>
            </a:pPr>
            <a:r>
              <a:rPr lang="de-DE" altLang="de-DE" sz="1800" dirty="0">
                <a:latin typeface="Comic Sans MS" pitchFamily="66" charset="0"/>
              </a:rPr>
              <a:t>		</a:t>
            </a:r>
          </a:p>
          <a:p>
            <a:pPr eaLnBrk="1" hangingPunct="1">
              <a:buFontTx/>
              <a:buNone/>
            </a:pPr>
            <a:r>
              <a:rPr lang="de-DE" altLang="de-DE" sz="1800" dirty="0">
                <a:latin typeface="Comic Sans MS" pitchFamily="66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 idx="4294967295"/>
          </p:nvPr>
        </p:nvSpPr>
        <p:spPr>
          <a:xfrm>
            <a:off x="251520" y="476672"/>
            <a:ext cx="10225136" cy="994122"/>
          </a:xfrm>
        </p:spPr>
        <p:txBody>
          <a:bodyPr/>
          <a:lstStyle/>
          <a:p>
            <a:pPr eaLnBrk="1" hangingPunct="1"/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Modul </a:t>
            </a:r>
            <a:r>
              <a:rPr lang="de-DE" alt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8: Angewandte Linguistik und Sprachlehr- </a:t>
            </a:r>
            <a:br>
              <a:rPr lang="de-DE" alt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forschung</a:t>
            </a:r>
            <a:r>
              <a:rPr lang="de-DE" alt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(12LP</a:t>
            </a:r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1773238"/>
            <a:ext cx="8229600" cy="4248150"/>
          </a:xfrm>
        </p:spPr>
        <p:txBody>
          <a:bodyPr/>
          <a:lstStyle/>
          <a:p>
            <a:pPr eaLnBrk="1" hangingPunct="1"/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 Neurokognition der Sprache </a:t>
            </a:r>
            <a:r>
              <a:rPr lang="de-DE" altLang="de-DE" sz="2000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(SL)</a:t>
            </a:r>
            <a:endParaRPr lang="de-DE" altLang="de-DE" sz="2000" u="sng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de-DE" altLang="de-DE" sz="20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altLang="de-DE" sz="18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Ulrike </a:t>
            </a:r>
            <a:r>
              <a:rPr lang="de-DE" altLang="de-DE" sz="1800" dirty="0" err="1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Dohmas</a:t>
            </a:r>
            <a:endParaRPr lang="de-DE" altLang="de-DE" sz="1800" dirty="0" smtClean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de-DE" altLang="de-DE" sz="20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endParaRPr lang="de-DE" altLang="de-DE" sz="2000" b="1" u="sng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Angewandte Linguistik für </a:t>
            </a:r>
            <a:r>
              <a:rPr lang="de-DE" altLang="de-DE" sz="2000" b="1" u="sng" dirty="0" err="1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DaF</a:t>
            </a:r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-Studierende </a:t>
            </a:r>
            <a:r>
              <a:rPr lang="de-DE" altLang="de-DE" sz="2000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(MTP 1, 6LP)</a:t>
            </a:r>
          </a:p>
          <a:p>
            <a:pPr marL="0" indent="0" eaLnBrk="1" hangingPunct="1">
              <a:buNone/>
            </a:pPr>
            <a:r>
              <a:rPr lang="de-DE" altLang="de-DE" sz="20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altLang="de-DE" sz="1800" dirty="0" err="1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Dimka</a:t>
            </a:r>
            <a:r>
              <a:rPr lang="de-DE" altLang="de-DE" sz="18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800" dirty="0" err="1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Dimova</a:t>
            </a:r>
            <a:endParaRPr lang="de-DE" altLang="de-DE" sz="1800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None/>
            </a:pPr>
            <a:endParaRPr lang="de-DE" altLang="de-DE" sz="2000" b="1" u="sng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de-DE" altLang="de-DE" sz="20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SE im Bereich Empirische Forschungsmethoden in Linguistik und Sprachlehr- und </a:t>
            </a:r>
            <a:r>
              <a:rPr lang="de-DE" altLang="de-DE" sz="2000" b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lernforschung</a:t>
            </a:r>
            <a:r>
              <a:rPr lang="de-DE" altLang="de-DE" sz="20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(MTP 2, 6LP)</a:t>
            </a:r>
            <a:r>
              <a:rPr lang="de-DE" altLang="de-DE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sz="2000" b="1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wird im </a:t>
            </a:r>
            <a:r>
              <a:rPr lang="de-DE" alt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22 angeboten</a:t>
            </a:r>
          </a:p>
          <a:p>
            <a:pPr eaLnBrk="1" hangingPunct="1">
              <a:buNone/>
            </a:pPr>
            <a:r>
              <a:rPr lang="de-DE" altLang="de-DE" sz="2000" dirty="0" smtClean="0">
                <a:latin typeface="Comic Sans MS" pitchFamily="66" charset="0"/>
              </a:rPr>
              <a:t>				</a:t>
            </a:r>
            <a:r>
              <a:rPr lang="de-DE" altLang="de-DE" sz="1600" dirty="0" smtClean="0">
                <a:latin typeface="Comic Sans MS" pitchFamily="66" charset="0"/>
              </a:rPr>
              <a:t/>
            </a:r>
            <a:br>
              <a:rPr lang="de-DE" altLang="de-DE" sz="1600" dirty="0" smtClean="0">
                <a:latin typeface="Comic Sans MS" pitchFamily="66" charset="0"/>
              </a:rPr>
            </a:br>
            <a:r>
              <a:rPr lang="de-DE" altLang="de-DE" sz="1600" dirty="0" smtClean="0">
                <a:latin typeface="Comic Sans MS" pitchFamily="66" charset="0"/>
              </a:rPr>
              <a:t/>
            </a:r>
            <a:br>
              <a:rPr lang="de-DE" altLang="de-DE" sz="1600" dirty="0" smtClean="0">
                <a:latin typeface="Comic Sans MS" pitchFamily="66" charset="0"/>
              </a:rPr>
            </a:br>
            <a:endParaRPr lang="de-DE" altLang="de-DE" sz="2400" dirty="0">
              <a:solidFill>
                <a:srgbClr val="9933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1800" dirty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de-DE" altLang="de-DE" sz="1800" dirty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de-DE" altLang="de-DE" sz="1800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de-DE" altLang="de-DE" sz="1800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Wahlpflichtbereich (12 LP)</a:t>
            </a:r>
            <a:r>
              <a:rPr lang="de-DE" altLang="de-DE" sz="1800" dirty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de-DE" altLang="de-DE" sz="1800" dirty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de-DE" altLang="de-DE" b="1" dirty="0">
                <a:latin typeface="Comic Sans MS" pitchFamily="66" charset="0"/>
              </a:rPr>
              <a:t/>
            </a:r>
            <a:br>
              <a:rPr lang="de-DE" altLang="de-DE" b="1" dirty="0">
                <a:latin typeface="Comic Sans MS" pitchFamily="66" charset="0"/>
              </a:rPr>
            </a:br>
            <a:r>
              <a:rPr lang="de-DE" altLang="de-DE" b="1" dirty="0">
                <a:latin typeface="Comic Sans MS" pitchFamily="66" charset="0"/>
              </a:rPr>
              <a:t/>
            </a:r>
            <a:br>
              <a:rPr lang="de-DE" altLang="de-DE" b="1" dirty="0">
                <a:latin typeface="Comic Sans MS" pitchFamily="66" charset="0"/>
              </a:rPr>
            </a:br>
            <a:r>
              <a:rPr lang="de-DE" altLang="de-DE" sz="1800" dirty="0">
                <a:latin typeface="Comic Sans MS" pitchFamily="66" charset="0"/>
              </a:rPr>
              <a:t> </a:t>
            </a:r>
            <a:r>
              <a:rPr lang="de-DE" altLang="de-DE" b="1" dirty="0">
                <a:latin typeface="Comic Sans MS" pitchFamily="66" charset="0"/>
              </a:rPr>
              <a:t/>
            </a:r>
            <a:br>
              <a:rPr lang="de-DE" altLang="de-DE" b="1" dirty="0">
                <a:latin typeface="Comic Sans MS" pitchFamily="66" charset="0"/>
              </a:rPr>
            </a:br>
            <a:endParaRPr lang="de-DE" altLang="de-DE" dirty="0">
              <a:latin typeface="Comic Sans MS" pitchFamily="66" charset="0"/>
            </a:endParaRPr>
          </a:p>
        </p:txBody>
      </p:sp>
      <p:sp>
        <p:nvSpPr>
          <p:cNvPr id="15363" name="Inhaltsplatzhalter 2"/>
          <p:cNvSpPr>
            <a:spLocks noGrp="1"/>
          </p:cNvSpPr>
          <p:nvPr>
            <p:ph idx="1"/>
          </p:nvPr>
        </p:nvSpPr>
        <p:spPr>
          <a:xfrm>
            <a:off x="323528" y="1340768"/>
            <a:ext cx="8640762" cy="4752975"/>
          </a:xfrm>
        </p:spPr>
        <p:txBody>
          <a:bodyPr/>
          <a:lstStyle/>
          <a:p>
            <a:pPr marL="0" indent="0">
              <a:buNone/>
            </a:pPr>
            <a:endParaRPr lang="de-DE" altLang="de-DE" sz="2000" b="1" u="sng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0" indent="0">
              <a:buNone/>
            </a:pPr>
            <a:endParaRPr lang="de-DE" altLang="de-DE" sz="2000" b="1" u="sng" dirty="0" smtClean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de-DE" altLang="de-DE" sz="2800" b="1" u="sng" dirty="0" smtClean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Ein </a:t>
            </a:r>
            <a:r>
              <a:rPr lang="de-DE" altLang="de-DE" sz="2800" b="1" u="sng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Modul wählen </a:t>
            </a:r>
            <a:r>
              <a:rPr lang="de-DE" altLang="de-DE" sz="2800" b="1" u="sng" dirty="0" smtClean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aus Modul 9, 10 oder 11 und 12</a:t>
            </a:r>
          </a:p>
          <a:p>
            <a:pPr marL="0" indent="0">
              <a:buNone/>
            </a:pPr>
            <a:endParaRPr lang="de-DE" altLang="de-DE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DE" altLang="de-DE" sz="2000" b="1" u="sng" dirty="0" smtClean="0">
              <a:solidFill>
                <a:srgbClr val="99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endParaRPr lang="de-DE" altLang="de-DE" sz="19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072791"/>
            <a:ext cx="33528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620688"/>
            <a:ext cx="8229600" cy="940966"/>
          </a:xfrm>
        </p:spPr>
        <p:txBody>
          <a:bodyPr/>
          <a:lstStyle/>
          <a:p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Modul 9: Medien, Materialien und Evaluation im </a:t>
            </a:r>
            <a:r>
              <a:rPr lang="de-DE" altLang="de-DE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DaF</a:t>
            </a:r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-Unterricht (12LP)</a:t>
            </a:r>
            <a: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SE im Bereich Prüfen, Testen, Evaluieren </a:t>
            </a:r>
            <a:r>
              <a:rPr lang="de-DE" altLang="de-DE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(SL)</a:t>
            </a: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wird im </a:t>
            </a:r>
            <a:r>
              <a:rPr lang="de-DE" alt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2022 angeboten</a:t>
            </a:r>
          </a:p>
          <a:p>
            <a:pPr>
              <a:buFontTx/>
              <a:buNone/>
            </a:pPr>
            <a:endParaRPr lang="de-DE" altLang="de-DE" sz="2000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altLang="de-DE" sz="2000" b="1" u="sng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</a:t>
            </a:r>
            <a:r>
              <a:rPr lang="de-DE" altLang="de-DE" sz="2000" b="1" u="sng" dirty="0" err="1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DaF</a:t>
            </a:r>
            <a:r>
              <a:rPr lang="de-DE" altLang="de-DE" sz="2000" b="1" u="sng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unterrichten mit digitalen Medien</a:t>
            </a:r>
            <a:r>
              <a:rPr lang="de-DE" altLang="de-DE" sz="2000" u="sng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(MTP 1, 6LP)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altLang="de-DE" sz="1800" dirty="0" err="1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Dimka</a:t>
            </a:r>
            <a:r>
              <a:rPr lang="de-DE" altLang="de-DE" sz="18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800" dirty="0" err="1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Dimova</a:t>
            </a:r>
            <a:endParaRPr lang="de-DE" altLang="de-DE" sz="1800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endParaRPr lang="de-DE" altLang="de-DE" sz="2000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altLang="de-DE" sz="2000" b="1" u="sng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Lehrmaterialerstellung </a:t>
            </a:r>
            <a:r>
              <a:rPr lang="de-DE" altLang="de-DE" sz="2000" u="sng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(MTP 2, 6LP)</a:t>
            </a:r>
            <a:endParaRPr lang="de-DE" altLang="de-DE" sz="2000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de-DE" altLang="de-DE" sz="20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altLang="de-DE" sz="1800" dirty="0" err="1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Dimka</a:t>
            </a:r>
            <a:r>
              <a:rPr lang="de-DE" altLang="de-DE" sz="18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800" dirty="0" err="1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Dimova</a:t>
            </a:r>
            <a:endParaRPr lang="de-DE" altLang="de-DE" sz="1800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536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1800" dirty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de-DE" altLang="de-DE" sz="1800" dirty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de-DE" altLang="de-DE" sz="3200" dirty="0" smtClean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sz="3200" dirty="0" smtClean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Modul 10:  Didaktik des Deutschen als Zweitsprache (12LP)</a:t>
            </a:r>
            <a:r>
              <a:rPr lang="de-DE" altLang="de-DE" sz="1800" dirty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de-DE" altLang="de-DE" sz="1800" dirty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de-DE" altLang="de-DE" b="1" dirty="0">
                <a:latin typeface="Comic Sans MS" pitchFamily="66" charset="0"/>
              </a:rPr>
              <a:t/>
            </a:r>
            <a:br>
              <a:rPr lang="de-DE" altLang="de-DE" b="1" dirty="0">
                <a:latin typeface="Comic Sans MS" pitchFamily="66" charset="0"/>
              </a:rPr>
            </a:br>
            <a:r>
              <a:rPr lang="de-DE" altLang="de-DE" b="1" dirty="0">
                <a:latin typeface="Comic Sans MS" pitchFamily="66" charset="0"/>
              </a:rPr>
              <a:t/>
            </a:r>
            <a:br>
              <a:rPr lang="de-DE" altLang="de-DE" b="1" dirty="0">
                <a:latin typeface="Comic Sans MS" pitchFamily="66" charset="0"/>
              </a:rPr>
            </a:br>
            <a:r>
              <a:rPr lang="de-DE" altLang="de-DE" sz="1800" dirty="0">
                <a:latin typeface="Comic Sans MS" pitchFamily="66" charset="0"/>
              </a:rPr>
              <a:t> </a:t>
            </a:r>
            <a:r>
              <a:rPr lang="de-DE" altLang="de-DE" b="1" dirty="0">
                <a:latin typeface="Comic Sans MS" pitchFamily="66" charset="0"/>
              </a:rPr>
              <a:t/>
            </a:r>
            <a:br>
              <a:rPr lang="de-DE" altLang="de-DE" b="1" dirty="0">
                <a:latin typeface="Comic Sans MS" pitchFamily="66" charset="0"/>
              </a:rPr>
            </a:br>
            <a:endParaRPr lang="de-DE" altLang="de-DE" dirty="0">
              <a:latin typeface="Comic Sans MS" pitchFamily="66" charset="0"/>
            </a:endParaRPr>
          </a:p>
        </p:txBody>
      </p:sp>
      <p:sp>
        <p:nvSpPr>
          <p:cNvPr id="15363" name="Inhaltsplatzhalter 2"/>
          <p:cNvSpPr>
            <a:spLocks noGrp="1"/>
          </p:cNvSpPr>
          <p:nvPr>
            <p:ph idx="1"/>
          </p:nvPr>
        </p:nvSpPr>
        <p:spPr>
          <a:xfrm>
            <a:off x="323528" y="1052736"/>
            <a:ext cx="8640762" cy="4752975"/>
          </a:xfrm>
        </p:spPr>
        <p:txBody>
          <a:bodyPr/>
          <a:lstStyle/>
          <a:p>
            <a:pPr>
              <a:buFontTx/>
              <a:buNone/>
            </a:pPr>
            <a:endParaRPr lang="de-DE" altLang="de-DE" sz="2000" dirty="0" smtClean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endParaRPr lang="de-DE" altLang="de-DE" sz="2000" b="1" u="sng" dirty="0" smtClean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Alphabetisierung im </a:t>
            </a:r>
            <a:r>
              <a:rPr lang="de-DE" altLang="de-DE" sz="2000" b="1" u="sng" dirty="0" err="1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DaF</a:t>
            </a:r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altLang="de-DE" sz="2000" b="1" u="sng" dirty="0" err="1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DaZ</a:t>
            </a:r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-Unterricht </a:t>
            </a:r>
            <a:r>
              <a:rPr lang="de-DE" altLang="de-DE" sz="2000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(SL)</a:t>
            </a:r>
          </a:p>
          <a:p>
            <a:pPr marL="0" indent="0">
              <a:buNone/>
            </a:pPr>
            <a:r>
              <a:rPr lang="de-DE" altLang="de-DE" sz="20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de-DE" altLang="de-DE" sz="18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Frauke </a:t>
            </a:r>
            <a:r>
              <a:rPr lang="de-DE" altLang="de-DE" sz="1800" dirty="0" err="1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Teepker</a:t>
            </a:r>
            <a:endParaRPr lang="de-DE" altLang="de-DE" sz="1800" dirty="0" smtClean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DE" altLang="de-DE" sz="2000" dirty="0" smtClean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altLang="de-DE" sz="20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SE im Bereich Unterricht für Lernende mit Migrationshintergrund </a:t>
            </a:r>
            <a:r>
              <a:rPr lang="de-DE" altLang="de-DE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(MTP 1, 6LP)</a:t>
            </a:r>
          </a:p>
          <a:p>
            <a:pPr marL="0" indent="0">
              <a:buNone/>
            </a:pPr>
            <a:r>
              <a:rPr lang="de-DE" altLang="de-DE" sz="20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alt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wird voraussichtlich im </a:t>
            </a:r>
            <a:r>
              <a:rPr lang="de-DE" alt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de-DE" alt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2022 angeboten </a:t>
            </a:r>
          </a:p>
          <a:p>
            <a:pPr marL="0" indent="0">
              <a:buNone/>
            </a:pPr>
            <a:endParaRPr lang="de-DE" altLang="de-DE" sz="2000" dirty="0" smtClean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altLang="de-DE" sz="20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SE Unterrichtsalltag in Intensivklassen </a:t>
            </a:r>
            <a:r>
              <a:rPr lang="de-DE" altLang="de-DE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(MTP 2, 6LP)</a:t>
            </a:r>
          </a:p>
          <a:p>
            <a:pPr marL="0" indent="0">
              <a:buNone/>
            </a:pP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de-DE" alt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wird voraussichtlich im </a:t>
            </a:r>
            <a:r>
              <a:rPr lang="de-DE" alt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de-DE" alt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2022 angeboten</a:t>
            </a:r>
            <a:endParaRPr lang="de-DE" altLang="de-DE" sz="1800" dirty="0"/>
          </a:p>
        </p:txBody>
      </p:sp>
    </p:spTree>
    <p:extLst>
      <p:ext uri="{BB962C8B-B14F-4D97-AF65-F5344CB8AC3E}">
        <p14:creationId xmlns:p14="http://schemas.microsoft.com/office/powerpoint/2010/main" val="384743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24544" y="3387864"/>
            <a:ext cx="5637312" cy="965481"/>
          </a:xfrm>
        </p:spPr>
        <p:txBody>
          <a:bodyPr/>
          <a:lstStyle/>
          <a:p>
            <a:pPr algn="ctr"/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Unsere Homepage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15616" y="4149080"/>
            <a:ext cx="5472608" cy="4049713"/>
          </a:xfrm>
        </p:spPr>
        <p:txBody>
          <a:bodyPr/>
          <a:lstStyle/>
          <a:p>
            <a:pPr marL="0" indent="0">
              <a:buNone/>
            </a:pPr>
            <a:r>
              <a:rPr lang="de-DE" sz="19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Hier finden Sie Informationen zu …</a:t>
            </a:r>
          </a:p>
          <a:p>
            <a:pPr>
              <a:buFontTx/>
              <a:buChar char="-"/>
            </a:pPr>
            <a: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aktuellen Veranstaltungen</a:t>
            </a:r>
          </a:p>
          <a:p>
            <a:pPr>
              <a:buFontTx/>
              <a:buChar char="-"/>
            </a:pPr>
            <a: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den Sprechstunden der Lehrenden</a:t>
            </a:r>
          </a:p>
          <a:p>
            <a:pPr>
              <a:buFontTx/>
              <a:buChar char="-"/>
            </a:pPr>
            <a: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News und Mitteilungen der </a:t>
            </a:r>
            <a:r>
              <a:rPr lang="de-DE" sz="19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DaF</a:t>
            </a:r>
            <a:r>
              <a:rPr lang="de-DE" sz="19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AG</a:t>
            </a:r>
          </a:p>
          <a:p>
            <a:pPr lvl="0">
              <a:buFontTx/>
              <a:buChar char="-"/>
            </a:pPr>
            <a: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den Klausurterminen für die SLM</a:t>
            </a:r>
          </a:p>
          <a:p>
            <a:pPr lvl="0">
              <a:buFontTx/>
              <a:buChar char="-"/>
            </a:pPr>
            <a:r>
              <a:rPr lang="de-DE" sz="1900" dirty="0" smtClean="0">
                <a:latin typeface="Calibri" panose="020F0502020204030204" pitchFamily="34" charset="0"/>
                <a:cs typeface="Calibri" panose="020F0502020204030204" pitchFamily="34" charset="0"/>
              </a:rPr>
              <a:t>der Studienordnung</a:t>
            </a:r>
          </a:p>
          <a:p>
            <a:pPr>
              <a:buFontTx/>
              <a:buChar char="-"/>
            </a:pPr>
            <a:endParaRPr lang="de-DE" sz="19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nhaltsplatzhalter 12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616" t="1028" r="-755" b="18840"/>
          <a:stretch/>
        </p:blipFill>
        <p:spPr>
          <a:xfrm>
            <a:off x="611560" y="14690"/>
            <a:ext cx="7934790" cy="354977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813" y="1739342"/>
            <a:ext cx="1412555" cy="141255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556048" y="3041336"/>
            <a:ext cx="1892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Direkt zur Homepage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93"/>
          <a:stretch/>
        </p:blipFill>
        <p:spPr>
          <a:xfrm>
            <a:off x="5781549" y="4164972"/>
            <a:ext cx="2427321" cy="174674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rot="643578">
            <a:off x="5834707" y="3995339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Tragen Sie sich ein für </a:t>
            </a:r>
            <a:r>
              <a:rPr lang="de-DE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DaF</a:t>
            </a:r>
            <a:r>
              <a:rPr lang="de-DE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Neuigkeiten &amp; Jobangebote!</a:t>
            </a:r>
            <a:endParaRPr lang="de-DE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42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392166" y="409228"/>
            <a:ext cx="8581450" cy="1143000"/>
          </a:xfrm>
        </p:spPr>
        <p:txBody>
          <a:bodyPr/>
          <a:lstStyle/>
          <a:p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Und hier finden Sie die Semesterplanung als Übersicht …</a:t>
            </a:r>
          </a:p>
        </p:txBody>
      </p:sp>
      <p:sp>
        <p:nvSpPr>
          <p:cNvPr id="4" name="Rechteck 3"/>
          <p:cNvSpPr/>
          <p:nvPr/>
        </p:nvSpPr>
        <p:spPr>
          <a:xfrm>
            <a:off x="251520" y="5992479"/>
            <a:ext cx="90043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>
                <a:latin typeface="Calibri" panose="020F0502020204030204" pitchFamily="34" charset="0"/>
                <a:cs typeface="Calibri" panose="020F0502020204030204" pitchFamily="34" charset="0"/>
              </a:rPr>
              <a:t>https://www.uni-marburg.de/de/fb09/igs/arbeitsgruppen/ag-daf/studium-zertifikatskurse/ma-daf/stundenplan_daf-ma-wise21_22_stand-051021.pdf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76294"/>
            <a:ext cx="7416824" cy="4516185"/>
          </a:xfr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416" y="980728"/>
            <a:ext cx="18002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1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457200" y="274680"/>
            <a:ext cx="8229240" cy="882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de-DE" sz="3200" b="1" strike="noStrike" spc="-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DaF-Team</a:t>
            </a:r>
            <a:endParaRPr lang="de-DE" sz="32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4" name="Grafik 3"/>
          <p:cNvPicPr/>
          <p:nvPr/>
        </p:nvPicPr>
        <p:blipFill>
          <a:blip r:embed="rId2"/>
          <a:srcRect l="29302"/>
          <a:stretch/>
        </p:blipFill>
        <p:spPr>
          <a:xfrm>
            <a:off x="4871438" y="1189380"/>
            <a:ext cx="1901752" cy="1788360"/>
          </a:xfrm>
          <a:prstGeom prst="rect">
            <a:avLst/>
          </a:prstGeom>
          <a:ln>
            <a:noFill/>
          </a:ln>
        </p:spPr>
      </p:pic>
      <p:pic>
        <p:nvPicPr>
          <p:cNvPr id="185" name="Grafik 6"/>
          <p:cNvPicPr/>
          <p:nvPr/>
        </p:nvPicPr>
        <p:blipFill>
          <a:blip r:embed="rId3"/>
          <a:stretch/>
        </p:blipFill>
        <p:spPr>
          <a:xfrm>
            <a:off x="7002360" y="1891440"/>
            <a:ext cx="1530080" cy="1897600"/>
          </a:xfrm>
          <a:prstGeom prst="rect">
            <a:avLst/>
          </a:prstGeom>
          <a:ln>
            <a:noFill/>
          </a:ln>
        </p:spPr>
      </p:pic>
      <p:pic>
        <p:nvPicPr>
          <p:cNvPr id="187" name="Picture 2"/>
          <p:cNvPicPr/>
          <p:nvPr/>
        </p:nvPicPr>
        <p:blipFill>
          <a:blip r:embed="rId4"/>
          <a:srcRect l="29837"/>
          <a:stretch/>
        </p:blipFill>
        <p:spPr>
          <a:xfrm>
            <a:off x="536910" y="1052736"/>
            <a:ext cx="1840530" cy="1724304"/>
          </a:xfrm>
          <a:prstGeom prst="rect">
            <a:avLst/>
          </a:prstGeom>
          <a:ln w="9360">
            <a:noFill/>
          </a:ln>
        </p:spPr>
      </p:pic>
      <p:pic>
        <p:nvPicPr>
          <p:cNvPr id="189" name="Grafik 11"/>
          <p:cNvPicPr/>
          <p:nvPr/>
        </p:nvPicPr>
        <p:blipFill>
          <a:blip r:embed="rId5"/>
          <a:stretch/>
        </p:blipFill>
        <p:spPr>
          <a:xfrm>
            <a:off x="2659706" y="1526887"/>
            <a:ext cx="1969560" cy="1959120"/>
          </a:xfrm>
          <a:prstGeom prst="rect">
            <a:avLst/>
          </a:prstGeom>
          <a:ln>
            <a:noFill/>
          </a:ln>
        </p:spPr>
      </p:pic>
      <p:pic>
        <p:nvPicPr>
          <p:cNvPr id="190" name="Grafik 12"/>
          <p:cNvPicPr/>
          <p:nvPr/>
        </p:nvPicPr>
        <p:blipFill>
          <a:blip r:embed="rId6"/>
          <a:stretch/>
        </p:blipFill>
        <p:spPr>
          <a:xfrm>
            <a:off x="397800" y="3696743"/>
            <a:ext cx="1619640" cy="1619640"/>
          </a:xfrm>
          <a:prstGeom prst="rect">
            <a:avLst/>
          </a:prstGeom>
          <a:ln>
            <a:noFill/>
          </a:ln>
        </p:spPr>
      </p:pic>
      <p:sp>
        <p:nvSpPr>
          <p:cNvPr id="191" name="CustomShape 2"/>
          <p:cNvSpPr/>
          <p:nvPr/>
        </p:nvSpPr>
        <p:spPr>
          <a:xfrm>
            <a:off x="2623148" y="3486007"/>
            <a:ext cx="161136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</a:rPr>
              <a:t>Kathrin Siebold</a:t>
            </a:r>
            <a:endParaRPr lang="de-DE" sz="1600" b="0" strike="noStrike" spc="-1" dirty="0">
              <a:latin typeface="Arial"/>
            </a:endParaRPr>
          </a:p>
        </p:txBody>
      </p:sp>
      <p:sp>
        <p:nvSpPr>
          <p:cNvPr id="192" name="CustomShape 3"/>
          <p:cNvSpPr/>
          <p:nvPr/>
        </p:nvSpPr>
        <p:spPr>
          <a:xfrm>
            <a:off x="536910" y="2777040"/>
            <a:ext cx="161136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</a:rPr>
              <a:t>Vera Opitz</a:t>
            </a:r>
            <a:endParaRPr lang="de-DE" sz="1600" b="0" strike="noStrike" spc="-1" dirty="0">
              <a:latin typeface="Arial"/>
            </a:endParaRPr>
          </a:p>
        </p:txBody>
      </p:sp>
      <p:sp>
        <p:nvSpPr>
          <p:cNvPr id="193" name="CustomShape 4"/>
          <p:cNvSpPr/>
          <p:nvPr/>
        </p:nvSpPr>
        <p:spPr>
          <a:xfrm>
            <a:off x="397800" y="5288040"/>
            <a:ext cx="161136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600" b="0" strike="noStrike" spc="-1" dirty="0" err="1">
                <a:solidFill>
                  <a:srgbClr val="000000"/>
                </a:solidFill>
                <a:latin typeface="Calibri"/>
              </a:rPr>
              <a:t>Gea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/>
              </a:rPr>
              <a:t> de Jong-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/>
              </a:rPr>
              <a:t>Lendle</a:t>
            </a:r>
            <a:endParaRPr lang="de-DE" sz="1600" b="0" strike="noStrike" spc="-1" dirty="0">
              <a:latin typeface="Arial"/>
            </a:endParaRPr>
          </a:p>
        </p:txBody>
      </p:sp>
      <p:sp>
        <p:nvSpPr>
          <p:cNvPr id="194" name="CustomShape 5"/>
          <p:cNvSpPr/>
          <p:nvPr/>
        </p:nvSpPr>
        <p:spPr>
          <a:xfrm>
            <a:off x="2450880" y="5865120"/>
            <a:ext cx="161136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de-DE" sz="1600" b="0" strike="noStrike" spc="-1" dirty="0">
              <a:latin typeface="Arial"/>
            </a:endParaRPr>
          </a:p>
        </p:txBody>
      </p:sp>
      <p:sp>
        <p:nvSpPr>
          <p:cNvPr id="195" name="CustomShape 6"/>
          <p:cNvSpPr/>
          <p:nvPr/>
        </p:nvSpPr>
        <p:spPr>
          <a:xfrm>
            <a:off x="4871438" y="3017575"/>
            <a:ext cx="161136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600" b="0" strike="noStrike" spc="-1" dirty="0" err="1">
                <a:solidFill>
                  <a:srgbClr val="000000"/>
                </a:solidFill>
                <a:latin typeface="Calibri"/>
              </a:rPr>
              <a:t>Dimka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/>
              </a:rPr>
              <a:t>Dimova</a:t>
            </a:r>
            <a:endParaRPr lang="de-DE" sz="1600" b="0" strike="noStrike" spc="-1" dirty="0">
              <a:latin typeface="Arial"/>
            </a:endParaRPr>
          </a:p>
        </p:txBody>
      </p:sp>
      <p:sp>
        <p:nvSpPr>
          <p:cNvPr id="197" name="CustomShape 8"/>
          <p:cNvSpPr/>
          <p:nvPr/>
        </p:nvSpPr>
        <p:spPr>
          <a:xfrm>
            <a:off x="7010490" y="3804660"/>
            <a:ext cx="161136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</a:rPr>
              <a:t>Frauke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/>
              </a:rPr>
              <a:t>Teepker</a:t>
            </a:r>
            <a:endParaRPr lang="de-DE" sz="1600" b="0" strike="noStrike" spc="-1" dirty="0">
              <a:latin typeface="Arial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39" y="3779061"/>
            <a:ext cx="1336151" cy="18813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402426" y="5660361"/>
            <a:ext cx="1618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Milica </a:t>
            </a:r>
            <a:r>
              <a:rPr lang="de-DE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Lazovic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623148" y="5550545"/>
            <a:ext cx="1611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Jennifer Müller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8805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Wo finden meine Veranstaltungen statt?</a:t>
            </a:r>
            <a:endParaRPr lang="de-D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340768"/>
            <a:ext cx="8229600" cy="4824536"/>
          </a:xfrm>
        </p:spPr>
        <p:txBody>
          <a:bodyPr/>
          <a:lstStyle/>
          <a:p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Online: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Eine Liste mit den Links und den Zugangsdaten für die Online-Meetings wird in der ersten Woche der Vorlesungszeit per Mail verschickt</a:t>
            </a:r>
          </a:p>
          <a:p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DH 3: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Deutschhausstraße 3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WR 6: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Wilhelm-Röpke-Str. 6 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Hörsaalgebäude: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Biegenstraße 14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DE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Der Veranstaltungsort steht im Stundenplan und auf Marvin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6545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251520" y="268636"/>
            <a:ext cx="7906072" cy="784100"/>
          </a:xfrm>
        </p:spPr>
        <p:txBody>
          <a:bodyPr/>
          <a:lstStyle/>
          <a:p>
            <a:r>
              <a:rPr lang="de-DE" alt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Wie belege ich Veranstaltungen bei </a:t>
            </a:r>
            <a:r>
              <a:rPr lang="de-DE" altLang="de-DE" sz="3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Marvin?</a:t>
            </a:r>
            <a:endParaRPr lang="de-DE" altLang="de-D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51520" y="3305478"/>
            <a:ext cx="86684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Studienangebot </a:t>
            </a:r>
            <a:r>
              <a:rPr lang="de-DE" sz="19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Vorlesungsverzeichnis anzeigen  Fachbereich 09  Masterstudiengänge  Deutsch als Fremdsprache ab </a:t>
            </a:r>
            <a:r>
              <a:rPr lang="de-DE" sz="1900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WiSe</a:t>
            </a:r>
            <a:r>
              <a:rPr lang="de-DE" sz="19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20/21</a:t>
            </a:r>
            <a:endParaRPr lang="de-DE" sz="19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51520" y="1057839"/>
            <a:ext cx="45365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Einloggen mit </a:t>
            </a:r>
            <a:r>
              <a:rPr lang="de-DE" sz="1900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de-DE" sz="19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-Account </a:t>
            </a:r>
            <a:endParaRPr lang="de-DE" sz="19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28" t="49003" r="72150" b="22473"/>
          <a:stretch/>
        </p:blipFill>
        <p:spPr>
          <a:xfrm>
            <a:off x="1935881" y="3957247"/>
            <a:ext cx="6020495" cy="230217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6058" t="10174" r="45748" b="10174"/>
          <a:stretch/>
        </p:blipFill>
        <p:spPr>
          <a:xfrm>
            <a:off x="3563888" y="1092291"/>
            <a:ext cx="3960440" cy="221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5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417376" y="221729"/>
            <a:ext cx="7906072" cy="1143000"/>
          </a:xfrm>
        </p:spPr>
        <p:txBody>
          <a:bodyPr/>
          <a:lstStyle/>
          <a:p>
            <a:r>
              <a:rPr lang="de-DE" alt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Wie belege ich Veranstaltungen bei</a:t>
            </a:r>
            <a:r>
              <a:rPr lang="de-DE" altLang="de-DE" sz="32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Marvin?</a:t>
            </a:r>
            <a:endParaRPr lang="de-DE" altLang="de-D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87878" y="1197816"/>
            <a:ext cx="9243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gewünschtes Modul öffnen</a:t>
            </a:r>
            <a:endParaRPr lang="de-DE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002" t="14077" r="1124" b="12008"/>
          <a:stretch/>
        </p:blipFill>
        <p:spPr>
          <a:xfrm>
            <a:off x="1573540" y="1592796"/>
            <a:ext cx="5806771" cy="404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9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Wie belege ich Veranstaltungen bei Marvin?</a:t>
            </a:r>
            <a:endParaRPr lang="de-D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804" r="61932" b="53073"/>
          <a:stretch/>
        </p:blipFill>
        <p:spPr bwMode="auto">
          <a:xfrm>
            <a:off x="323528" y="3989284"/>
            <a:ext cx="77829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475338" y="1382063"/>
            <a:ext cx="8849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gewünschte Lehrveranstaltung wählen </a:t>
            </a:r>
            <a:r>
              <a:rPr lang="de-DE" sz="20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de-DE" sz="20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auf Belegen und anschließend auf Anmelden klicken</a:t>
            </a:r>
            <a:endParaRPr lang="de-DE" sz="20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60009" t="23854" r="537" b="40610"/>
          <a:stretch/>
        </p:blipFill>
        <p:spPr>
          <a:xfrm>
            <a:off x="2555776" y="1755478"/>
            <a:ext cx="6058265" cy="1845029"/>
          </a:xfrm>
          <a:prstGeom prst="rect">
            <a:avLst/>
          </a:prstGeom>
        </p:spPr>
      </p:pic>
      <p:sp>
        <p:nvSpPr>
          <p:cNvPr id="6" name="Pfeil nach unten 5"/>
          <p:cNvSpPr/>
          <p:nvPr/>
        </p:nvSpPr>
        <p:spPr>
          <a:xfrm rot="2640000">
            <a:off x="8522686" y="1412658"/>
            <a:ext cx="182712" cy="54838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unten 6"/>
          <p:cNvSpPr/>
          <p:nvPr/>
        </p:nvSpPr>
        <p:spPr>
          <a:xfrm rot="2640000">
            <a:off x="1568477" y="4752307"/>
            <a:ext cx="182712" cy="54838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10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/>
        </p:nvSpPr>
        <p:spPr bwMode="auto">
          <a:xfrm>
            <a:off x="251520" y="-74849"/>
            <a:ext cx="10127728" cy="156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de-DE" b="1" kern="0" dirty="0">
                <a:solidFill>
                  <a:schemeClr val="hlink"/>
                </a:solidFill>
                <a:latin typeface="Comic Sans MS" pitchFamily="66" charset="0"/>
                <a:cs typeface="+mn-cs"/>
              </a:rPr>
              <a:t>		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de-DE" sz="3200" b="1" kern="0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3200" b="1" kern="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 finde ich die Online-Kurse der 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de-DE" sz="3200" b="1" kern="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3200" b="1" kern="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Lehrveranstaltungen bei Ilias?</a:t>
            </a:r>
            <a:endParaRPr lang="de-DE" sz="3200" b="1" kern="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de-DE" sz="2800" b="1" kern="0" dirty="0">
                <a:solidFill>
                  <a:srgbClr val="000099"/>
                </a:solidFill>
                <a:latin typeface="Comic Sans MS" pitchFamily="66" charset="0"/>
                <a:cs typeface="+mn-cs"/>
                <a:sym typeface="Wingdings" pitchFamily="2" charset="2"/>
              </a:rPr>
              <a:t>	</a:t>
            </a:r>
            <a:endParaRPr lang="de-DE" sz="2800" b="1" kern="0" dirty="0" smtClean="0">
              <a:solidFill>
                <a:srgbClr val="000099"/>
              </a:solidFill>
              <a:latin typeface="Comic Sans MS" pitchFamily="66" charset="0"/>
              <a:cs typeface="+mn-cs"/>
              <a:sym typeface="Wingdings" pitchFamily="2" charset="2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de-DE" sz="2000" kern="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endParaRPr lang="de-DE" sz="2000" b="1" kern="0" dirty="0">
              <a:solidFill>
                <a:schemeClr val="hlink"/>
              </a:solidFill>
              <a:latin typeface="Comic Sans MS" pitchFamily="66" charset="0"/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de-DE" i="1" kern="0" dirty="0">
                <a:solidFill>
                  <a:schemeClr val="accent2"/>
                </a:solidFill>
                <a:latin typeface="Comic Sans MS" pitchFamily="66" charset="0"/>
                <a:cs typeface="+mn-cs"/>
              </a:rPr>
              <a:t>	</a:t>
            </a:r>
            <a:endParaRPr lang="de-DE" sz="2200" kern="0" dirty="0">
              <a:solidFill>
                <a:srgbClr val="000099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19459" name="Picture 3" descr="\\dfs\germanistik\home\Brueckj\Dokumente\qr code ilias startseit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0920" y="260648"/>
            <a:ext cx="1409551" cy="140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7360340" y="1636364"/>
            <a:ext cx="1439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kern="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de-DE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irekt zu Ilias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60867" t="17161" r="1334" b="36380"/>
          <a:stretch/>
        </p:blipFill>
        <p:spPr>
          <a:xfrm>
            <a:off x="1691680" y="2636912"/>
            <a:ext cx="5544616" cy="230425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97816" y="1820241"/>
            <a:ext cx="8424935" cy="2726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de-DE" sz="2000" kern="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 </a:t>
            </a:r>
            <a:r>
              <a:rPr lang="de-DE" sz="2000" kern="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de-DE" sz="2000" kern="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-Account einloggen </a:t>
            </a:r>
            <a:r>
              <a:rPr lang="de-DE" sz="2000" kern="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de-DE" sz="2000" kern="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Magazin </a:t>
            </a:r>
            <a:r>
              <a:rPr lang="de-DE" sz="2000" kern="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de-DE" sz="2000" kern="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kern="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Magazin Einstiegsseite 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endParaRPr lang="de-DE" kern="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endParaRPr lang="de-DE" kern="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endParaRPr lang="de-DE" kern="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endParaRPr lang="de-DE" kern="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endParaRPr lang="de-DE" kern="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endParaRPr lang="de-DE" kern="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endParaRPr lang="de-DE" kern="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97816" y="5157192"/>
            <a:ext cx="874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kern="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de-DE" kern="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kern="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ILIAS: Kurse aller Semester </a:t>
            </a:r>
            <a:r>
              <a:rPr lang="de-DE" kern="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de-DE" kern="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kern="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FB 09 Germanistik und Kunstwissenschaften 	                 </a:t>
            </a:r>
            <a:r>
              <a:rPr lang="de-DE" kern="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</a:t>
            </a:r>
            <a:r>
              <a:rPr lang="de-DE" kern="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de-DE" kern="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kern="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Germanistische Sprachwissenschaft (IGS) </a:t>
            </a:r>
            <a:r>
              <a:rPr lang="de-DE" kern="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de-DE" kern="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kern="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WiSe</a:t>
            </a:r>
            <a:r>
              <a:rPr lang="de-DE" kern="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2021/2022 ODER </a:t>
            </a:r>
            <a:r>
              <a:rPr lang="de-DE" kern="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ohne Semester/fortlaufend </a:t>
            </a:r>
            <a:r>
              <a:rPr lang="de-DE" kern="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(nur SLM)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80728"/>
          </a:xfrm>
        </p:spPr>
        <p:txBody>
          <a:bodyPr/>
          <a:lstStyle/>
          <a:p>
            <a:r>
              <a:rPr lang="de-DE" altLang="de-DE" sz="3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Prüfungsanmeldung</a:t>
            </a:r>
            <a:r>
              <a:rPr lang="de-DE" altLang="de-DE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3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(Marvin)</a:t>
            </a:r>
            <a:endParaRPr lang="de-DE" altLang="de-DE" sz="32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483" name="Inhaltsplatzhalter 2"/>
          <p:cNvSpPr>
            <a:spLocks noGrp="1"/>
          </p:cNvSpPr>
          <p:nvPr>
            <p:ph idx="1"/>
          </p:nvPr>
        </p:nvSpPr>
        <p:spPr>
          <a:xfrm>
            <a:off x="323850" y="1628800"/>
            <a:ext cx="8229600" cy="4535488"/>
          </a:xfrm>
        </p:spPr>
        <p:txBody>
          <a:bodyPr/>
          <a:lstStyle/>
          <a:p>
            <a:pPr>
              <a:buFontTx/>
              <a:buNone/>
            </a:pPr>
            <a:r>
              <a:rPr lang="de-DE" alt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de-DE" altLang="de-DE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ichtig</a:t>
            </a:r>
            <a:r>
              <a:rPr lang="de-DE" alt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Für alle Leistungen, PL oder SL, die Sie während des Semesters absolvieren wollen, müssen Sie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sich verpflichtend 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mit einer TAN-Nummer anmelden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! TAN-Listen vergibt das HRZ. Anleitung zur Nutzung auf der HRZ-Homepage.</a:t>
            </a:r>
          </a:p>
          <a:p>
            <a:pPr>
              <a:buFontTx/>
              <a:buNone/>
            </a:pP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de-DE" altLang="de-DE" sz="2000" b="1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Ohne </a:t>
            </a:r>
            <a:r>
              <a:rPr lang="de-DE" altLang="de-DE" sz="2000" b="1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TAN-Nummer </a:t>
            </a:r>
            <a:r>
              <a:rPr lang="de-DE" altLang="de-DE" sz="2000" b="1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Anmeldung keine </a:t>
            </a:r>
            <a:r>
              <a:rPr lang="de-DE" altLang="de-DE" sz="2000" b="1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</a:t>
            </a:r>
            <a:r>
              <a:rPr lang="de-DE" altLang="de-DE" sz="2000" b="1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lang="de-DE" altLang="de-DE" sz="2000" b="1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Ende des Semesters</a:t>
            </a:r>
            <a:r>
              <a:rPr lang="de-DE" altLang="de-DE" sz="2000" b="1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>
              <a:buFontTx/>
              <a:buNone/>
            </a:pPr>
            <a:endParaRPr lang="de-DE" altLang="de-DE" sz="2000" b="1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de-DE" altLang="de-DE" sz="20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dem ILIAS Kurs: „</a:t>
            </a:r>
            <a:r>
              <a:rPr lang="de-DE" altLang="de-DE" sz="2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Marvin-Anleitungen“</a:t>
            </a:r>
            <a:r>
              <a:rPr lang="de-DE" altLang="de-DE" sz="20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finden sich alle wichtigen Informationen</a:t>
            </a:r>
            <a:endParaRPr lang="de-DE" altLang="de-DE" sz="20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endParaRPr lang="de-DE" altLang="de-DE" dirty="0">
              <a:latin typeface="Comic Sans MS" pitchFamily="66" charset="0"/>
            </a:endParaRPr>
          </a:p>
        </p:txBody>
      </p:sp>
      <p:sp>
        <p:nvSpPr>
          <p:cNvPr id="20485" name="Rechteck 4"/>
          <p:cNvSpPr>
            <a:spLocks noChangeArrowheads="1"/>
          </p:cNvSpPr>
          <p:nvPr/>
        </p:nvSpPr>
        <p:spPr bwMode="auto">
          <a:xfrm>
            <a:off x="311492" y="5733256"/>
            <a:ext cx="835292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de-DE" sz="105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</a:t>
            </a:r>
            <a:r>
              <a:rPr lang="de-DE" altLang="de-DE" sz="105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www.uni-marburg.de/de/fb09/studium/pruefungsamt/online-pruefungsanmeldung</a:t>
            </a:r>
            <a:endParaRPr lang="de-DE" altLang="de-DE" sz="105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altLang="de-DE" sz="105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</a:t>
            </a:r>
            <a:r>
              <a:rPr lang="de-DE" altLang="de-DE" sz="105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www.uni-marburg.de/de/hrz/dienste/2fa/anleitung-tan-liste-marvin</a:t>
            </a:r>
            <a:endParaRPr lang="de-DE" altLang="de-DE" sz="105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altLang="de-DE" sz="105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</a:t>
            </a:r>
            <a:r>
              <a:rPr lang="de-DE" altLang="de-DE" sz="105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://</a:t>
            </a:r>
            <a:r>
              <a:rPr lang="de-DE" altLang="de-DE" sz="105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ilias.uni-marburg.de/ilias.php?ref_id=2459968&amp;cmdClass=ilrepositorygui&amp;cmdNode=wq&amp;baseClass=ilrepositorygui</a:t>
            </a:r>
            <a:endParaRPr lang="de-DE" altLang="de-DE" sz="105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altLang="de-DE" sz="105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-396875" y="260350"/>
            <a:ext cx="6192838" cy="1143000"/>
          </a:xfrm>
        </p:spPr>
        <p:txBody>
          <a:bodyPr/>
          <a:lstStyle/>
          <a:p>
            <a:pPr algn="ctr"/>
            <a:r>
              <a:rPr lang="de-DE" altLang="de-DE" sz="3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Notenspiegel (Marvin)</a:t>
            </a:r>
            <a:endParaRPr lang="de-DE" altLang="de-DE" sz="32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8" name="Textfeld 4"/>
          <p:cNvSpPr txBox="1">
            <a:spLocks noChangeArrowheads="1"/>
          </p:cNvSpPr>
          <p:nvPr/>
        </p:nvSpPr>
        <p:spPr bwMode="auto">
          <a:xfrm>
            <a:off x="755650" y="1628775"/>
            <a:ext cx="748875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endParaRPr lang="de-DE" altLang="de-DE" sz="2400" dirty="0">
              <a:solidFill>
                <a:srgbClr val="000099"/>
              </a:solidFill>
              <a:latin typeface="Comic Sans MS" pitchFamily="66" charset="0"/>
            </a:endParaRPr>
          </a:p>
          <a:p>
            <a:pPr eaLnBrk="1" hangingPunct="1"/>
            <a:r>
              <a:rPr lang="de-DE" altLang="de-DE" sz="2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einloggen </a:t>
            </a:r>
            <a:r>
              <a:rPr lang="de-DE" altLang="de-DE" sz="2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de-DE" altLang="de-DE" sz="24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Mein Studium  Leistungen  Gesamtkonto M.A. Deutsch als Fremdsprache </a:t>
            </a:r>
          </a:p>
          <a:p>
            <a:pPr eaLnBrk="1" hangingPunct="1"/>
            <a:endParaRPr lang="de-DE" altLang="de-DE" sz="24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eaLnBrk="1" hangingPunct="1"/>
            <a:endParaRPr lang="de-DE" altLang="de-DE" sz="2400" dirty="0" smtClean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eaLnBrk="1" hangingPunct="1"/>
            <a:endParaRPr lang="de-DE" altLang="de-DE" sz="24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eaLnBrk="1" hangingPunct="1"/>
            <a:endParaRPr lang="de-DE" altLang="de-DE" sz="2400" dirty="0" smtClean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eaLnBrk="1" hangingPunct="1"/>
            <a:endParaRPr lang="de-DE" altLang="de-DE" sz="24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de-DE" altLang="de-DE" sz="24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wichtig</a:t>
            </a:r>
            <a:r>
              <a:rPr lang="de-DE" altLang="de-DE" sz="24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altLang="de-DE" sz="2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überprüfen, ob Noten eingetragen wurden (ca. 1 Monat nach Semesterende)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1037" t="6062" r="53753" b="74374"/>
          <a:stretch/>
        </p:blipFill>
        <p:spPr>
          <a:xfrm>
            <a:off x="539552" y="2924944"/>
            <a:ext cx="8424936" cy="1237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1" b="4106"/>
          <a:stretch/>
        </p:blipFill>
        <p:spPr>
          <a:xfrm>
            <a:off x="503158" y="1196752"/>
            <a:ext cx="8101290" cy="51176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158" y="476672"/>
            <a:ext cx="6192688" cy="562074"/>
          </a:xfrm>
        </p:spPr>
        <p:txBody>
          <a:bodyPr/>
          <a:lstStyle/>
          <a:p>
            <a:r>
              <a:rPr 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Anmeldung ILIAS Sprechstunde</a:t>
            </a:r>
            <a:endParaRPr lang="de-D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1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178"/>
          <a:stretch/>
        </p:blipFill>
        <p:spPr>
          <a:xfrm>
            <a:off x="179512" y="836712"/>
            <a:ext cx="8712968" cy="5472608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6732240" cy="562074"/>
          </a:xfrm>
        </p:spPr>
        <p:txBody>
          <a:bodyPr/>
          <a:lstStyle/>
          <a:p>
            <a:r>
              <a:rPr 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Anmeldung ILIAS Sprechstunde</a:t>
            </a:r>
            <a:endParaRPr lang="de-D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07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4132" t="5843" b="4165"/>
          <a:stretch/>
        </p:blipFill>
        <p:spPr>
          <a:xfrm>
            <a:off x="611560" y="764704"/>
            <a:ext cx="8352928" cy="5544616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67544" y="197395"/>
            <a:ext cx="6588224" cy="562074"/>
          </a:xfrm>
        </p:spPr>
        <p:txBody>
          <a:bodyPr/>
          <a:lstStyle/>
          <a:p>
            <a:r>
              <a:rPr 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Anmeldung ILIAS Sprechstunde</a:t>
            </a:r>
            <a:endParaRPr lang="de-D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75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288" y="1989138"/>
            <a:ext cx="7777162" cy="42481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de-DE" altLang="de-DE" sz="1800" b="1" dirty="0">
                <a:solidFill>
                  <a:schemeClr val="tx1"/>
                </a:solidFill>
              </a:rPr>
              <a:t>	</a:t>
            </a:r>
            <a:r>
              <a:rPr lang="de-DE" altLang="de-DE" sz="20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 des Studiums</a:t>
            </a:r>
          </a:p>
          <a:p>
            <a:pPr eaLnBrk="1" hangingPunct="1">
              <a:buFontTx/>
              <a:buNone/>
            </a:pPr>
            <a:endParaRPr lang="de-DE" altLang="de-DE" sz="2000" b="1" u="sng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de-DE" altLang="de-DE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♦	</a:t>
            </a:r>
            <a:r>
              <a:rPr lang="de-DE" altLang="de-DE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MA-Studiengang (Master of Arts)</a:t>
            </a:r>
          </a:p>
          <a:p>
            <a:pPr eaLnBrk="1" hangingPunct="1">
              <a:buFontTx/>
              <a:buNone/>
            </a:pPr>
            <a:endParaRPr lang="de-DE" altLang="de-DE" sz="2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de-DE" altLang="de-DE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♦	</a:t>
            </a:r>
            <a:r>
              <a:rPr lang="de-DE" altLang="de-DE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Regelstudienzeit: 2 Jahre (4 Semester) → 4. Semester für Modul „Abschlussprüfung“ vorgesehen</a:t>
            </a:r>
          </a:p>
          <a:p>
            <a:pPr eaLnBrk="1" hangingPunct="1">
              <a:buFontTx/>
              <a:buNone/>
            </a:pPr>
            <a:endParaRPr lang="de-DE" altLang="de-DE" sz="2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de-DE" altLang="de-DE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♦	</a:t>
            </a:r>
            <a:r>
              <a:rPr lang="de-DE" altLang="de-DE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Gesamtzahl der zu erwerbenden Leistungspunkte</a:t>
            </a:r>
          </a:p>
          <a:p>
            <a:pPr eaLnBrk="1" hangingPunct="1">
              <a:buFontTx/>
              <a:buNone/>
            </a:pPr>
            <a:r>
              <a:rPr lang="de-DE" altLang="de-DE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im MA-Studiengang → </a:t>
            </a:r>
            <a:r>
              <a:rPr lang="de-DE" altLang="de-DE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</a:t>
            </a:r>
            <a:r>
              <a:rPr lang="de-DE" altLang="de-DE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LP (ECTS)</a:t>
            </a: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476250"/>
            <a:ext cx="8229600" cy="1081088"/>
          </a:xfrm>
        </p:spPr>
        <p:txBody>
          <a:bodyPr/>
          <a:lstStyle/>
          <a:p>
            <a:pPr algn="ctr" eaLnBrk="1" hangingPunct="1"/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Master </a:t>
            </a:r>
            <a:r>
              <a:rPr lang="de-DE" altLang="de-DE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DaF</a:t>
            </a:r>
            <a: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www.uni-marburg.de/ma-daf</a:t>
            </a:r>
            <a:r>
              <a:rPr lang="de-DE" alt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611560" y="333375"/>
            <a:ext cx="7618040" cy="1143000"/>
          </a:xfrm>
        </p:spPr>
        <p:txBody>
          <a:bodyPr/>
          <a:lstStyle/>
          <a:p>
            <a:r>
              <a:rPr lang="de-DE" altLang="de-DE" sz="32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DaF</a:t>
            </a:r>
            <a:r>
              <a:rPr lang="de-DE" altLang="de-DE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-Büro DH3 +2/2070</a:t>
            </a:r>
          </a:p>
        </p:txBody>
      </p:sp>
      <p:sp>
        <p:nvSpPr>
          <p:cNvPr id="22531" name="Inhaltsplatzhalter 2"/>
          <p:cNvSpPr>
            <a:spLocks noGrp="1"/>
          </p:cNvSpPr>
          <p:nvPr>
            <p:ph idx="1"/>
          </p:nvPr>
        </p:nvSpPr>
        <p:spPr>
          <a:xfrm>
            <a:off x="467544" y="1512826"/>
            <a:ext cx="8229600" cy="4537075"/>
          </a:xfrm>
        </p:spPr>
        <p:txBody>
          <a:bodyPr/>
          <a:lstStyle/>
          <a:p>
            <a:pPr marL="0" indent="0">
              <a:buNone/>
            </a:pPr>
            <a:r>
              <a:rPr lang="de-DE" altLang="de-DE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Sprechzeiten</a:t>
            </a:r>
            <a:r>
              <a:rPr lang="de-DE" altLang="de-DE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alt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Dienstag und Donnerstag 11-13 Uhr </a:t>
            </a: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endParaRPr lang="de-DE" altLang="de-DE" sz="2000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endParaRPr lang="de-DE" altLang="de-DE" sz="2000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altLang="de-DE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Ihr </a:t>
            </a:r>
            <a:r>
              <a:rPr lang="de-DE" altLang="de-DE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könnt uns gern besuchen, wenn ihr:</a:t>
            </a:r>
          </a:p>
          <a:p>
            <a:pPr>
              <a:buFont typeface="Wingdings" pitchFamily="2" charset="2"/>
              <a:buChar char="ü"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Fragen zum </a:t>
            </a:r>
            <a:r>
              <a:rPr lang="de-DE" alt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Stundenplan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, den </a:t>
            </a:r>
            <a:r>
              <a:rPr lang="de-DE" alt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SLMs, 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de-DE" alt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TAN-Anmeldung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oder allgemein zum </a:t>
            </a:r>
            <a:r>
              <a:rPr lang="de-DE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DaF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-Studium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habt</a:t>
            </a: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de-DE" alt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Passwörter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benötigt</a:t>
            </a: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de-DE" altLang="de-DE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Hausarbeiten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abgeben oder abholen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wollt</a:t>
            </a: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eine 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Frage habt und nicht wisst, an wen ihr euch wenden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sollt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</a:t>
            </a: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0" t="5908" r="13628"/>
          <a:stretch/>
        </p:blipFill>
        <p:spPr>
          <a:xfrm>
            <a:off x="4932040" y="188640"/>
            <a:ext cx="3463643" cy="3064378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r="10133" b="6665"/>
          <a:stretch/>
        </p:blipFill>
        <p:spPr>
          <a:xfrm>
            <a:off x="7607796" y="4293096"/>
            <a:ext cx="1512168" cy="1941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079500"/>
          </a:xfrm>
        </p:spPr>
        <p:txBody>
          <a:bodyPr/>
          <a:lstStyle/>
          <a:p>
            <a:pPr algn="ctr"/>
            <a:r>
              <a:rPr lang="de-DE" altLang="de-DE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Was </a:t>
            </a:r>
            <a:r>
              <a:rPr lang="de-DE" altLang="de-DE" sz="3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muss ich tun, </a:t>
            </a:r>
            <a:r>
              <a:rPr lang="de-DE" altLang="de-DE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wenn ich </a:t>
            </a:r>
            <a:br>
              <a:rPr lang="de-DE" altLang="de-DE" sz="3200" b="1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eine </a:t>
            </a:r>
            <a:r>
              <a:rPr lang="de-DE" altLang="de-DE" sz="3200" b="1" u="sng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fachliche Auflage </a:t>
            </a:r>
            <a:r>
              <a:rPr lang="de-DE" altLang="de-DE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habe?</a:t>
            </a:r>
          </a:p>
        </p:txBody>
      </p:sp>
      <p:sp>
        <p:nvSpPr>
          <p:cNvPr id="23555" name="Inhaltsplatzhalter 2"/>
          <p:cNvSpPr>
            <a:spLocks noGrp="1"/>
          </p:cNvSpPr>
          <p:nvPr>
            <p:ph idx="1"/>
          </p:nvPr>
        </p:nvSpPr>
        <p:spPr>
          <a:xfrm>
            <a:off x="286073" y="1484784"/>
            <a:ext cx="8592542" cy="3743746"/>
          </a:xfrm>
        </p:spPr>
        <p:txBody>
          <a:bodyPr/>
          <a:lstStyle/>
          <a:p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Auflagen für germanistische Sprachwissenschaft oder germanistische Literaturwissenschaft</a:t>
            </a:r>
          </a:p>
          <a:p>
            <a:pPr>
              <a:buFontTx/>
              <a:buNone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aus dem Angebot des Studiengangs </a:t>
            </a:r>
          </a:p>
          <a:p>
            <a:pPr>
              <a:buFontTx/>
              <a:buNone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de-DE" altLang="de-DE" sz="2000" b="1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Deutsche Sprache und Literatur</a:t>
            </a:r>
          </a:p>
          <a:p>
            <a:pPr>
              <a:buFontTx/>
              <a:buNone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	Sprachwissenschaft: aus dem </a:t>
            </a:r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Basismodul Deutsche Sprache I</a:t>
            </a:r>
            <a:r>
              <a:rPr lang="de-DE" altLang="de-DE" sz="2000" b="1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(A1)</a:t>
            </a: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	Literaturwissenschaft: aus dem </a:t>
            </a:r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Basismodul </a:t>
            </a:r>
            <a:r>
              <a:rPr lang="de-DE" altLang="de-DE" sz="2000" b="1" u="sng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Neuere Deutsche </a:t>
            </a:r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Literatur I</a:t>
            </a:r>
            <a:r>
              <a:rPr lang="de-DE" altLang="de-DE" sz="2000" b="1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(A3)</a:t>
            </a:r>
          </a:p>
          <a:p>
            <a:pPr>
              <a:buFontTx/>
              <a:buNone/>
            </a:pP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Eine Anmeldung für die Auflagen ist über MARVIN nicht möglich!</a:t>
            </a: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3374241" y="4509120"/>
            <a:ext cx="5352183" cy="140038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58800" indent="-3429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altLang="de-DE" sz="2000" b="1" i="1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Semester Zeit </a:t>
            </a:r>
          </a:p>
          <a:p>
            <a:pPr marL="558800" indent="-3429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altLang="de-DE" sz="2000" i="1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Lassen Sie sich Scheine ausstellen!</a:t>
            </a:r>
            <a:endParaRPr lang="de-DE" altLang="de-DE" sz="2000" i="1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58800" indent="-3429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altLang="de-DE" sz="2000" i="1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 Anmeldung zur Masterarbeit Zulassung mit Auflage </a:t>
            </a:r>
            <a:r>
              <a:rPr lang="de-DE" altLang="de-DE" sz="2000" i="1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mitbringen + Scheine</a:t>
            </a:r>
            <a:endParaRPr lang="de-DE" altLang="de-DE" sz="2000" i="1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20298" y="4862417"/>
            <a:ext cx="2664296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 Fragen zu den Auflagen wenden Sie sich an Frau Dimova!</a:t>
            </a:r>
            <a:endParaRPr lang="de-DE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50106"/>
            <a:ext cx="8229600" cy="850900"/>
          </a:xfrm>
        </p:spPr>
        <p:txBody>
          <a:bodyPr/>
          <a:lstStyle/>
          <a:p>
            <a:pPr algn="ctr" eaLnBrk="1" hangingPunct="1"/>
            <a:r>
              <a:rPr lang="de-DE" altLang="de-DE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Allgemeine Infos zur Beratung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268760"/>
            <a:ext cx="8229600" cy="4967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20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Studienberatung</a:t>
            </a:r>
            <a:r>
              <a:rPr lang="de-DE" altLang="de-DE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altLang="de-DE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Barbara Leupold, </a:t>
            </a:r>
            <a:r>
              <a:rPr lang="de-DE" altLang="de-DE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DH3 Raum </a:t>
            </a:r>
            <a:r>
              <a:rPr lang="de-DE" altLang="de-DE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-1/2240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altLang="de-DE" sz="2000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altLang="de-DE" sz="2000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altLang="de-DE" sz="2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20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Studienfachberatung: </a:t>
            </a:r>
            <a:r>
              <a:rPr lang="de-DE" altLang="de-DE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</a:t>
            </a:r>
            <a:r>
              <a:rPr lang="de-DE" altLang="de-DE" sz="2000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Dimka</a:t>
            </a:r>
            <a:r>
              <a:rPr lang="de-DE" altLang="de-DE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Dimova</a:t>
            </a:r>
            <a:r>
              <a:rPr lang="de-DE" altLang="de-DE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altLang="de-DE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20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90000"/>
              </a:lnSpc>
              <a:spcBef>
                <a:spcPct val="25000"/>
              </a:spcBef>
              <a:buFontTx/>
              <a:buNone/>
            </a:pPr>
            <a:endParaRPr lang="de-DE" altLang="de-DE" sz="2000" b="1" dirty="0">
              <a:solidFill>
                <a:schemeClr val="hlin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5000"/>
              </a:spcBef>
              <a:buFontTx/>
              <a:buNone/>
            </a:pPr>
            <a:endParaRPr lang="de-DE" alt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5000"/>
              </a:spcBef>
              <a:buFontTx/>
              <a:buNone/>
            </a:pPr>
            <a:endParaRPr lang="de-DE" altLang="de-DE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5000"/>
              </a:spcBef>
              <a:buFontTx/>
              <a:buNone/>
            </a:pP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5000"/>
              </a:spcBef>
              <a:buFontTx/>
              <a:buNone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Informationen zum Studiengang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erhalten 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Sie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bei unseren Hilfskräften:  </a:t>
            </a:r>
          </a:p>
          <a:p>
            <a:pPr>
              <a:lnSpc>
                <a:spcPct val="90000"/>
              </a:lnSpc>
              <a:spcBef>
                <a:spcPct val="25000"/>
              </a:spcBef>
              <a:buFontTx/>
              <a:buNone/>
            </a:pP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Marie de Marées &amp; Christina </a:t>
            </a:r>
            <a:r>
              <a:rPr lang="de-DE" altLang="de-DE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Dschaak</a:t>
            </a:r>
            <a:endParaRPr lang="de-DE" altLang="de-DE" sz="20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5000"/>
              </a:spcBef>
              <a:buFontTx/>
              <a:buNone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E-Mail: </a:t>
            </a:r>
            <a:r>
              <a:rPr lang="de-DE" altLang="de-DE" sz="2000" b="1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daf@staff.uni-marburg.de</a:t>
            </a:r>
            <a:endParaRPr lang="de-DE" altLang="de-DE" sz="2000" dirty="0">
              <a:latin typeface="Comic Sans MS" pitchFamily="66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altLang="de-DE" sz="2000" b="1" dirty="0">
              <a:solidFill>
                <a:schemeClr val="hlink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altLang="de-DE" sz="2000" dirty="0">
                <a:solidFill>
                  <a:schemeClr val="accent2"/>
                </a:solidFill>
              </a:rPr>
              <a:t>  </a:t>
            </a:r>
          </a:p>
        </p:txBody>
      </p:sp>
      <p:pic>
        <p:nvPicPr>
          <p:cNvPr id="17414" name="Picture 6" descr="b_leupol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259632"/>
            <a:ext cx="1224136" cy="162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\\dfs\germanistik\home\brueckj\Desktop\code master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4464407"/>
            <a:ext cx="1368152" cy="1368152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323528" y="3284984"/>
            <a:ext cx="2664296" cy="132343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Sprechstunde:</a:t>
            </a:r>
            <a:b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Donnerstag 10 – 11 Uhr</a:t>
            </a:r>
            <a:b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DH3, Raum +2/2190</a:t>
            </a:r>
            <a:b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Anmeldung über ILIAS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7344308" y="5832559"/>
            <a:ext cx="1728192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de-DE" altLang="de-D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Direkt zum Master</a:t>
            </a:r>
            <a:endParaRPr lang="de-DE" alt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altLang="de-DE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Weitere Angebote für </a:t>
            </a:r>
            <a:r>
              <a:rPr lang="de-DE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StudienanfängerInnen</a:t>
            </a:r>
            <a:endParaRPr lang="de-D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Virtuelle Einführungen in die Benutzung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der Universitätsbibliothek: </a:t>
            </a:r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dirty="0" smtClean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de-DE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de-DE" dirty="0" smtClean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www.uni-marburg.de/de/ub/lernen/kurse-beratung/orientieren-1</a:t>
            </a:r>
          </a:p>
          <a:p>
            <a:pPr marL="0" indent="0">
              <a:buNone/>
            </a:pPr>
            <a:endParaRPr lang="de-DE" dirty="0" smtClean="0">
              <a:solidFill>
                <a:srgbClr val="FF99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Programme, Einführungen und Veranstaltungen der Orientierungswoche von A bis Z:</a:t>
            </a:r>
          </a:p>
          <a:p>
            <a:endParaRPr lang="de-DE" dirty="0">
              <a:solidFill>
                <a:srgbClr val="FF99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dirty="0" smtClean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de-DE" dirty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de-DE" dirty="0" smtClean="0">
                <a:solidFill>
                  <a:srgbClr val="FF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www.uni-marburg.de/de/studium/studieneinstieg/oe_az</a:t>
            </a:r>
          </a:p>
          <a:p>
            <a:pPr marL="0" indent="0">
              <a:buNone/>
            </a:pPr>
            <a:endParaRPr lang="de-DE" dirty="0">
              <a:solidFill>
                <a:srgbClr val="FF9933"/>
              </a:solidFill>
            </a:endParaRPr>
          </a:p>
          <a:p>
            <a:endParaRPr lang="de-DE" dirty="0" smtClean="0">
              <a:solidFill>
                <a:srgbClr val="002060"/>
              </a:solidFill>
            </a:endParaRPr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	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13418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sz="32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Mentorinnen </a:t>
            </a:r>
            <a:r>
              <a:rPr lang="de-DE" altLang="de-DE" sz="32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neue </a:t>
            </a:r>
            <a:r>
              <a:rPr lang="de-DE" altLang="de-DE" sz="32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Studierende </a:t>
            </a:r>
            <a:r>
              <a:rPr lang="de-DE" altLang="de-DE" sz="32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 </a:t>
            </a:r>
            <a:r>
              <a:rPr lang="de-DE" altLang="de-DE" sz="32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2021/22</a:t>
            </a:r>
            <a:endParaRPr lang="de-DE" altLang="de-DE" sz="3200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335323"/>
            <a:ext cx="8229600" cy="4536604"/>
          </a:xfrm>
          <a:extLst/>
        </p:spPr>
        <p:txBody>
          <a:bodyPr/>
          <a:lstStyle/>
          <a:p>
            <a:pPr marL="0" indent="0">
              <a:buNone/>
              <a:defRPr/>
            </a:pPr>
            <a:r>
              <a:rPr lang="de-DE" sz="24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Mögliche Mentorinnen</a:t>
            </a:r>
            <a:r>
              <a:rPr lang="de-DE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defRPr/>
            </a:pPr>
            <a:endParaRPr lang="de-DE" sz="2400" b="1" dirty="0">
              <a:latin typeface="Calibri" panose="020F0502020204030204" pitchFamily="34" charset="0"/>
              <a:cs typeface="Calibri" panose="020F0502020204030204" pitchFamily="34" charset="0"/>
              <a:hlinkClick r:id="rId2" tooltip="Dr. Chiara Cerri"/>
            </a:endParaRPr>
          </a:p>
          <a:p>
            <a:pPr>
              <a:buFontTx/>
              <a:buNone/>
              <a:defRPr/>
            </a:pP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Kathrin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Siebold</a:t>
            </a:r>
            <a:endParaRPr 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  <a:defRPr/>
            </a:pP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Frauke</a:t>
            </a:r>
            <a:r>
              <a:rPr lang="it-IT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Teepker</a:t>
            </a:r>
            <a:endParaRPr 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  <a:defRPr/>
            </a:pPr>
            <a:r>
              <a:rPr lang="it-IT" sz="2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lang="it-IT" sz="2400" b="1" dirty="0" smtClean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Dimka Dimova</a:t>
            </a:r>
            <a:r>
              <a:rPr lang="it-IT" sz="2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endParaRPr lang="it-IT" sz="2400" b="1" dirty="0" smtClean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buFontTx/>
              <a:buNone/>
              <a:defRPr/>
            </a:pP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Milica</a:t>
            </a:r>
            <a:r>
              <a:rPr lang="it-IT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Lazovic</a:t>
            </a:r>
            <a:r>
              <a:rPr lang="it-IT" sz="2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</a:p>
          <a:p>
            <a:pPr lvl="6">
              <a:buFontTx/>
              <a:buNone/>
              <a:defRPr/>
            </a:pPr>
            <a:r>
              <a:rPr lang="it-IT" sz="24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endParaRPr 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  <a:defRPr/>
            </a:pPr>
            <a:r>
              <a:rPr lang="it-IT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br>
              <a:rPr lang="it-IT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  <a:defRPr/>
            </a:pP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endParaRPr lang="de-DE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Kennenlernveranstaltung</a:t>
            </a:r>
            <a:endParaRPr lang="de-D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Ende Oktober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Via Zoom und evtl. auch in Präsenz</a:t>
            </a:r>
          </a:p>
          <a:p>
            <a:endParaRPr lang="de-DE" dirty="0"/>
          </a:p>
          <a:p>
            <a:r>
              <a:rPr lang="de-DE" smtClean="0"/>
              <a:t>Genauere Informationen </a:t>
            </a:r>
            <a:r>
              <a:rPr lang="de-DE" dirty="0" smtClean="0"/>
              <a:t>folgen bald per Mail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0170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75120416-0E5F-D042-921D-FB5BAD2EE8B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" b="2619"/>
          <a:stretch>
            <a:fillRect/>
          </a:stretch>
        </p:blipFill>
        <p:spPr>
          <a:xfrm>
            <a:off x="-5953" y="-17859"/>
            <a:ext cx="9155907" cy="3652547"/>
          </a:xfrm>
        </p:spPr>
      </p:pic>
      <p:sp>
        <p:nvSpPr>
          <p:cNvPr id="174" name="Shape 174"/>
          <p:cNvSpPr>
            <a:spLocks noGrp="1"/>
          </p:cNvSpPr>
          <p:nvPr>
            <p:ph type="body" idx="14"/>
          </p:nvPr>
        </p:nvSpPr>
        <p:spPr>
          <a:prstGeom prst="ellipse">
            <a:avLst/>
          </a:prstGeom>
        </p:spPr>
        <p:txBody>
          <a:bodyPr/>
          <a:lstStyle/>
          <a:p>
            <a:pPr>
              <a:defRPr sz="24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idx="15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cubicBezTo>
                  <a:pt x="4841" y="0"/>
                  <a:pt x="0" y="4841"/>
                  <a:pt x="0" y="10796"/>
                </a:cubicBezTo>
                <a:cubicBezTo>
                  <a:pt x="0" y="16751"/>
                  <a:pt x="4841" y="21600"/>
                  <a:pt x="10796" y="21600"/>
                </a:cubicBezTo>
                <a:cubicBezTo>
                  <a:pt x="16751" y="21600"/>
                  <a:pt x="21600" y="16751"/>
                  <a:pt x="21600" y="10796"/>
                </a:cubicBezTo>
                <a:cubicBezTo>
                  <a:pt x="21600" y="4841"/>
                  <a:pt x="16751" y="0"/>
                  <a:pt x="10796" y="0"/>
                </a:cubicBezTo>
                <a:close/>
                <a:moveTo>
                  <a:pt x="10796" y="532"/>
                </a:moveTo>
                <a:cubicBezTo>
                  <a:pt x="16457" y="532"/>
                  <a:pt x="21068" y="5135"/>
                  <a:pt x="21068" y="10796"/>
                </a:cubicBezTo>
                <a:cubicBezTo>
                  <a:pt x="21068" y="16457"/>
                  <a:pt x="16457" y="21068"/>
                  <a:pt x="10796" y="21068"/>
                </a:cubicBezTo>
                <a:cubicBezTo>
                  <a:pt x="5135" y="21068"/>
                  <a:pt x="532" y="16457"/>
                  <a:pt x="532" y="10796"/>
                </a:cubicBezTo>
                <a:cubicBezTo>
                  <a:pt x="532" y="5135"/>
                  <a:pt x="5135" y="532"/>
                  <a:pt x="10796" y="532"/>
                </a:cubicBezTo>
                <a:close/>
                <a:moveTo>
                  <a:pt x="9574" y="6915"/>
                </a:moveTo>
                <a:lnTo>
                  <a:pt x="9574" y="15101"/>
                </a:lnTo>
                <a:lnTo>
                  <a:pt x="10106" y="15101"/>
                </a:lnTo>
                <a:cubicBezTo>
                  <a:pt x="10106" y="15101"/>
                  <a:pt x="10106" y="6915"/>
                  <a:pt x="10106" y="6915"/>
                </a:cubicBezTo>
                <a:lnTo>
                  <a:pt x="9574" y="6915"/>
                </a:lnTo>
                <a:close/>
                <a:moveTo>
                  <a:pt x="7181" y="8776"/>
                </a:moveTo>
                <a:lnTo>
                  <a:pt x="7181" y="15051"/>
                </a:lnTo>
                <a:lnTo>
                  <a:pt x="7713" y="15051"/>
                </a:lnTo>
                <a:cubicBezTo>
                  <a:pt x="7713" y="15051"/>
                  <a:pt x="7713" y="8776"/>
                  <a:pt x="7713" y="8776"/>
                </a:cubicBezTo>
                <a:lnTo>
                  <a:pt x="7181" y="8776"/>
                </a:lnTo>
                <a:close/>
                <a:moveTo>
                  <a:pt x="11702" y="8776"/>
                </a:moveTo>
                <a:lnTo>
                  <a:pt x="11702" y="15051"/>
                </a:lnTo>
                <a:lnTo>
                  <a:pt x="12234" y="15051"/>
                </a:lnTo>
                <a:cubicBezTo>
                  <a:pt x="12234" y="15051"/>
                  <a:pt x="12234" y="8776"/>
                  <a:pt x="12234" y="8776"/>
                </a:cubicBezTo>
                <a:lnTo>
                  <a:pt x="11702" y="8776"/>
                </a:lnTo>
                <a:close/>
                <a:moveTo>
                  <a:pt x="13829" y="12234"/>
                </a:moveTo>
                <a:lnTo>
                  <a:pt x="13829" y="14968"/>
                </a:lnTo>
                <a:lnTo>
                  <a:pt x="14361" y="14968"/>
                </a:lnTo>
                <a:cubicBezTo>
                  <a:pt x="14361" y="14968"/>
                  <a:pt x="14361" y="12234"/>
                  <a:pt x="14361" y="12234"/>
                </a:cubicBezTo>
                <a:lnTo>
                  <a:pt x="13829" y="12234"/>
                </a:lnTo>
                <a:close/>
              </a:path>
            </a:pathLst>
          </a:custGeom>
        </p:spPr>
        <p:txBody>
          <a:bodyPr/>
          <a:lstStyle/>
          <a:p>
            <a:pPr algn="ctr">
              <a:lnSpc>
                <a:spcPct val="100000"/>
              </a:lnSpc>
              <a:defRPr sz="2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  <p:sp>
        <p:nvSpPr>
          <p:cNvPr id="176" name="Shape 176"/>
          <p:cNvSpPr>
            <a:spLocks noGrp="1"/>
          </p:cNvSpPr>
          <p:nvPr>
            <p:ph type="ctrTitle"/>
          </p:nvPr>
        </p:nvSpPr>
        <p:spPr>
          <a:xfrm>
            <a:off x="294407" y="963717"/>
            <a:ext cx="7804547" cy="556292"/>
          </a:xfrm>
          <a:prstGeom prst="rect">
            <a:avLst/>
          </a:prstGeom>
        </p:spPr>
        <p:txBody>
          <a:bodyPr/>
          <a:lstStyle/>
          <a:p>
            <a:pPr defTabSz="287526">
              <a:defRPr sz="3920"/>
            </a:pPr>
            <a:r>
              <a:rPr lang="de-DE" dirty="0">
                <a:solidFill>
                  <a:schemeClr val="bg1"/>
                </a:solidFill>
              </a:rPr>
              <a:t>Infoveranstaltung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7" name="Shape 177"/>
          <p:cNvSpPr>
            <a:spLocks noGrp="1"/>
          </p:cNvSpPr>
          <p:nvPr>
            <p:ph type="body" idx="16"/>
          </p:nvPr>
        </p:nvSpPr>
        <p:spPr>
          <a:xfrm>
            <a:off x="-756592" y="1503845"/>
            <a:ext cx="7804547" cy="70288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-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DOPPELmaster</a:t>
            </a:r>
            <a:r>
              <a:rPr lang="de-DE" dirty="0">
                <a:solidFill>
                  <a:schemeClr val="bg1"/>
                </a:solidFill>
              </a:rPr>
              <a:t> -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8" name="Shape 178"/>
          <p:cNvSpPr>
            <a:spLocks noGrp="1"/>
          </p:cNvSpPr>
          <p:nvPr>
            <p:ph type="subTitle" sz="quarter" idx="1"/>
          </p:nvPr>
        </p:nvSpPr>
        <p:spPr>
          <a:xfrm>
            <a:off x="345538" y="4081495"/>
            <a:ext cx="3890051" cy="83678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969" dirty="0">
                <a:latin typeface="Arial" panose="020B0604020202020204" pitchFamily="34" charset="0"/>
                <a:cs typeface="Arial" panose="020B0604020202020204" pitchFamily="34" charset="0"/>
              </a:rPr>
              <a:t>Philipps-Universität Marburg</a:t>
            </a:r>
          </a:p>
          <a:p>
            <a:r>
              <a:rPr lang="de-DE" sz="1969" b="1" dirty="0">
                <a:latin typeface="Arial" panose="020B0604020202020204" pitchFamily="34" charset="0"/>
                <a:cs typeface="Arial" panose="020B0604020202020204" pitchFamily="34" charset="0"/>
              </a:rPr>
              <a:t>M.A. Deutsch als Fremdsprache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CA5EDD-7BE7-404D-9DC6-3FF1A845F35B}"/>
              </a:ext>
            </a:extLst>
          </p:cNvPr>
          <p:cNvSpPr txBox="1"/>
          <p:nvPr/>
        </p:nvSpPr>
        <p:spPr>
          <a:xfrm>
            <a:off x="12600" y="154657"/>
            <a:ext cx="1843454" cy="4530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228592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125" dirty="0" err="1">
                <a:solidFill>
                  <a:srgbClr val="FFFFFF"/>
                </a:solidFill>
                <a:latin typeface="+mj-lt"/>
                <a:ea typeface="+mj-ea"/>
                <a:cs typeface="+mj-cs"/>
                <a:sym typeface="Avenir Next Condensed Demi Bold"/>
              </a:rPr>
              <a:t>Tongji</a:t>
            </a:r>
            <a:r>
              <a:rPr lang="de-DE" sz="1125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Avenir Next Condensed Demi Bold"/>
              </a:rPr>
              <a:t>-Universität Shanghai</a:t>
            </a:r>
          </a:p>
          <a:p>
            <a:pPr defTabSz="228592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125" dirty="0"/>
              <a:t>Campus</a:t>
            </a:r>
            <a:endParaRPr lang="de-DE" sz="1125" dirty="0">
              <a:solidFill>
                <a:srgbClr val="FFFFFF"/>
              </a:solidFill>
              <a:latin typeface="+mj-lt"/>
              <a:ea typeface="+mj-ea"/>
              <a:cs typeface="+mj-cs"/>
              <a:sym typeface="Avenir Next Condensed Demi Bold"/>
            </a:endParaRPr>
          </a:p>
        </p:txBody>
      </p:sp>
      <p:sp>
        <p:nvSpPr>
          <p:cNvPr id="11" name="Shape 178">
            <a:extLst>
              <a:ext uri="{FF2B5EF4-FFF2-40B4-BE49-F238E27FC236}">
                <a16:creationId xmlns:a16="http://schemas.microsoft.com/office/drawing/2014/main" id="{423B2A59-21C0-AE4B-8E9D-B2FF5BA356C6}"/>
              </a:ext>
            </a:extLst>
          </p:cNvPr>
          <p:cNvSpPr txBox="1">
            <a:spLocks/>
          </p:cNvSpPr>
          <p:nvPr/>
        </p:nvSpPr>
        <p:spPr>
          <a:xfrm>
            <a:off x="5095526" y="4079548"/>
            <a:ext cx="3213135" cy="836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>
            <a:lvl1pPr marL="0" marR="0" indent="0" algn="l" defTabSz="32512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26313A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marL="0" marR="0" indent="228600" algn="l" defTabSz="32512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26313A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0" marR="0" indent="457200" algn="l" defTabSz="32512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26313A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marL="0" marR="0" indent="685800" algn="l" defTabSz="32512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26313A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marL="0" marR="0" indent="914400" algn="l" defTabSz="32512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26313A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  <a:lvl6pPr marL="0" marR="0" indent="1143000" algn="l" defTabSz="32512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26313A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6pPr>
            <a:lvl7pPr marL="0" marR="0" indent="1371600" algn="l" defTabSz="32512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26313A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7pPr>
            <a:lvl8pPr marL="0" marR="0" indent="1600200" algn="l" defTabSz="32512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26313A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8pPr>
            <a:lvl9pPr marL="0" marR="0" indent="1828800" algn="l" defTabSz="32512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26313A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9pPr>
          </a:lstStyle>
          <a:p>
            <a:pPr hangingPunct="1"/>
            <a:r>
              <a:rPr lang="de-DE" sz="1969" dirty="0" err="1">
                <a:latin typeface="Arial" panose="020B0604020202020204" pitchFamily="34" charset="0"/>
                <a:cs typeface="Arial" panose="020B0604020202020204" pitchFamily="34" charset="0"/>
              </a:rPr>
              <a:t>Tongji</a:t>
            </a:r>
            <a:r>
              <a:rPr lang="de-DE" sz="1969" dirty="0">
                <a:latin typeface="Arial" panose="020B0604020202020204" pitchFamily="34" charset="0"/>
                <a:cs typeface="Arial" panose="020B0604020202020204" pitchFamily="34" charset="0"/>
              </a:rPr>
              <a:t>-Universität Shanghai</a:t>
            </a:r>
          </a:p>
          <a:p>
            <a:pPr hangingPunct="1"/>
            <a:r>
              <a:rPr lang="de-DE" sz="1969" b="1" dirty="0">
                <a:latin typeface="Arial" panose="020B0604020202020204" pitchFamily="34" charset="0"/>
                <a:cs typeface="Arial" panose="020B0604020202020204" pitchFamily="34" charset="0"/>
              </a:rPr>
              <a:t>M.A. Germanistik</a:t>
            </a:r>
          </a:p>
        </p:txBody>
      </p:sp>
      <p:sp>
        <p:nvSpPr>
          <p:cNvPr id="12" name="Shape 178">
            <a:extLst>
              <a:ext uri="{FF2B5EF4-FFF2-40B4-BE49-F238E27FC236}">
                <a16:creationId xmlns:a16="http://schemas.microsoft.com/office/drawing/2014/main" id="{4741D3B0-4EB1-1349-93CB-308B162AF9BC}"/>
              </a:ext>
            </a:extLst>
          </p:cNvPr>
          <p:cNvSpPr txBox="1">
            <a:spLocks/>
          </p:cNvSpPr>
          <p:nvPr/>
        </p:nvSpPr>
        <p:spPr>
          <a:xfrm>
            <a:off x="2694248" y="5075458"/>
            <a:ext cx="3755502" cy="1066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t">
            <a:normAutofit/>
          </a:bodyPr>
          <a:lstStyle>
            <a:lvl1pPr marL="0" marR="0" indent="0" algn="l" defTabSz="32512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26313A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  <a:lvl2pPr marL="0" marR="0" indent="228600" algn="l" defTabSz="32512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26313A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2pPr>
            <a:lvl3pPr marL="0" marR="0" indent="457200" algn="l" defTabSz="32512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26313A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3pPr>
            <a:lvl4pPr marL="0" marR="0" indent="685800" algn="l" defTabSz="32512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26313A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4pPr>
            <a:lvl5pPr marL="0" marR="0" indent="914400" algn="l" defTabSz="32512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26313A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5pPr>
            <a:lvl6pPr marL="0" marR="0" indent="1143000" algn="l" defTabSz="32512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26313A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6pPr>
            <a:lvl7pPr marL="0" marR="0" indent="1371600" algn="l" defTabSz="32512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26313A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7pPr>
            <a:lvl8pPr marL="0" marR="0" indent="1600200" algn="l" defTabSz="32512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26313A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8pPr>
            <a:lvl9pPr marL="0" marR="0" indent="1828800" algn="l" defTabSz="325120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26313A"/>
                </a:solidFill>
                <a:uFillTx/>
                <a:latin typeface="Helvetica Neue Thin"/>
                <a:ea typeface="Helvetica Neue Thin"/>
                <a:cs typeface="Helvetica Neue Thin"/>
                <a:sym typeface="Helvetica Neue Thin"/>
              </a:defRPr>
            </a:lvl9pPr>
          </a:lstStyle>
          <a:p>
            <a:pPr algn="ctr"/>
            <a:r>
              <a:rPr lang="de-DE" b="1" dirty="0"/>
              <a:t>Info-Veranstaltung:</a:t>
            </a:r>
            <a:endParaRPr lang="de-DE" dirty="0"/>
          </a:p>
          <a:p>
            <a:pPr algn="ctr"/>
            <a:r>
              <a:rPr lang="de-DE" b="1" dirty="0"/>
              <a:t>Termin:</a:t>
            </a:r>
            <a:r>
              <a:rPr lang="de-DE" dirty="0"/>
              <a:t> 17.11.2021, 14:00 Uhr</a:t>
            </a:r>
            <a:br>
              <a:rPr lang="de-DE" dirty="0"/>
            </a:br>
            <a:r>
              <a:rPr lang="de-DE" b="1" dirty="0"/>
              <a:t>Ort</a:t>
            </a:r>
            <a:r>
              <a:rPr lang="de-DE" dirty="0"/>
              <a:t> wird noch bekannt gegeben.</a:t>
            </a:r>
          </a:p>
        </p:txBody>
      </p:sp>
      <p:sp>
        <p:nvSpPr>
          <p:cNvPr id="14" name="Shape 176">
            <a:extLst>
              <a:ext uri="{FF2B5EF4-FFF2-40B4-BE49-F238E27FC236}">
                <a16:creationId xmlns:a16="http://schemas.microsoft.com/office/drawing/2014/main" id="{DC8B1AEC-3A9F-E64E-A97D-6E84C8F6678C}"/>
              </a:ext>
            </a:extLst>
          </p:cNvPr>
          <p:cNvSpPr txBox="1">
            <a:spLocks/>
          </p:cNvSpPr>
          <p:nvPr/>
        </p:nvSpPr>
        <p:spPr>
          <a:xfrm>
            <a:off x="-180528" y="1924904"/>
            <a:ext cx="7804547" cy="55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b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all" spc="0" baseline="0">
                <a:ln>
                  <a:noFill/>
                </a:ln>
                <a:solidFill>
                  <a:srgbClr val="26313A"/>
                </a:solidFill>
                <a:uFillTx/>
                <a:latin typeface="+mj-lt"/>
                <a:ea typeface="+mj-ea"/>
                <a:cs typeface="+mj-cs"/>
                <a:sym typeface="Avenir Next Condensed Demi Bold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all" spc="0" baseline="0">
                <a:ln>
                  <a:noFill/>
                </a:ln>
                <a:solidFill>
                  <a:srgbClr val="26313A"/>
                </a:solidFill>
                <a:uFillTx/>
                <a:latin typeface="+mj-lt"/>
                <a:ea typeface="+mj-ea"/>
                <a:cs typeface="+mj-cs"/>
                <a:sym typeface="Avenir Next Condensed Demi Bold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all" spc="0" baseline="0">
                <a:ln>
                  <a:noFill/>
                </a:ln>
                <a:solidFill>
                  <a:srgbClr val="26313A"/>
                </a:solidFill>
                <a:uFillTx/>
                <a:latin typeface="+mj-lt"/>
                <a:ea typeface="+mj-ea"/>
                <a:cs typeface="+mj-cs"/>
                <a:sym typeface="Avenir Next Condensed Demi Bold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all" spc="0" baseline="0">
                <a:ln>
                  <a:noFill/>
                </a:ln>
                <a:solidFill>
                  <a:srgbClr val="26313A"/>
                </a:solidFill>
                <a:uFillTx/>
                <a:latin typeface="+mj-lt"/>
                <a:ea typeface="+mj-ea"/>
                <a:cs typeface="+mj-cs"/>
                <a:sym typeface="Avenir Next Condensed Demi Bold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all" spc="0" baseline="0">
                <a:ln>
                  <a:noFill/>
                </a:ln>
                <a:solidFill>
                  <a:srgbClr val="26313A"/>
                </a:solidFill>
                <a:uFillTx/>
                <a:latin typeface="+mj-lt"/>
                <a:ea typeface="+mj-ea"/>
                <a:cs typeface="+mj-cs"/>
                <a:sym typeface="Avenir Next Condensed Demi Bold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all" spc="0" baseline="0">
                <a:ln>
                  <a:noFill/>
                </a:ln>
                <a:solidFill>
                  <a:srgbClr val="26313A"/>
                </a:solidFill>
                <a:uFillTx/>
                <a:latin typeface="+mj-lt"/>
                <a:ea typeface="+mj-ea"/>
                <a:cs typeface="+mj-cs"/>
                <a:sym typeface="Avenir Next Condensed Demi Bold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all" spc="0" baseline="0">
                <a:ln>
                  <a:noFill/>
                </a:ln>
                <a:solidFill>
                  <a:srgbClr val="26313A"/>
                </a:solidFill>
                <a:uFillTx/>
                <a:latin typeface="+mj-lt"/>
                <a:ea typeface="+mj-ea"/>
                <a:cs typeface="+mj-cs"/>
                <a:sym typeface="Avenir Next Condensed Demi Bold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all" spc="0" baseline="0">
                <a:ln>
                  <a:noFill/>
                </a:ln>
                <a:solidFill>
                  <a:srgbClr val="26313A"/>
                </a:solidFill>
                <a:uFillTx/>
                <a:latin typeface="+mj-lt"/>
                <a:ea typeface="+mj-ea"/>
                <a:cs typeface="+mj-cs"/>
                <a:sym typeface="Avenir Next Condensed Demi Bold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all" spc="0" baseline="0">
                <a:ln>
                  <a:noFill/>
                </a:ln>
                <a:solidFill>
                  <a:srgbClr val="26313A"/>
                </a:solidFill>
                <a:uFillTx/>
                <a:latin typeface="+mj-lt"/>
                <a:ea typeface="+mj-ea"/>
                <a:cs typeface="+mj-cs"/>
                <a:sym typeface="Avenir Next Condensed Demi Bold"/>
              </a:defRPr>
            </a:lvl9pPr>
          </a:lstStyle>
          <a:p>
            <a:pPr defTabSz="287526" hangingPunct="1">
              <a:defRPr sz="3920"/>
            </a:pPr>
            <a:r>
              <a:rPr lang="de-DE" sz="2756" dirty="0" smtClean="0">
                <a:solidFill>
                  <a:schemeClr val="bg1"/>
                </a:solidFill>
              </a:rPr>
              <a:t>2022/2023</a:t>
            </a:r>
            <a:endParaRPr lang="de-DE" sz="2756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uni-marburg.de/shorten/https%3A%2F%2Fwww.uni-marburg.de%2Fde%2Ffb09%2Figs%2Farbeitsgruppen%2Fag-daf%2Fstudium-zertifikatskurse%2Fdoppelmaster?format=qrco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909" y="4616264"/>
            <a:ext cx="1392089" cy="139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6922154" y="6015366"/>
            <a:ext cx="235359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rgbClr val="0000FF"/>
                </a:solidFill>
                <a:latin typeface="Verdana" panose="020B0604030504040204" pitchFamily="34" charset="0"/>
                <a:hlinkClick r:id="rId4"/>
              </a:rPr>
              <a:t>https://uni-marburg.de/pVZhQ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315415114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2998"/>
            <a:ext cx="8229600" cy="1143000"/>
          </a:xfrm>
        </p:spPr>
        <p:txBody>
          <a:bodyPr/>
          <a:lstStyle/>
          <a:p>
            <a:pPr algn="ctr"/>
            <a:r>
              <a:rPr lang="de-DE" alt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Zusatzqualifizierung BSK</a:t>
            </a:r>
            <a:endParaRPr lang="de-D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22078" t="12572" r="62521" b="10822"/>
          <a:stretch/>
        </p:blipFill>
        <p:spPr>
          <a:xfrm>
            <a:off x="2849773" y="980728"/>
            <a:ext cx="3465142" cy="530098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51520" y="6396335"/>
            <a:ext cx="82809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https://www.uni-marburg.de/de/fb09/igs/arbeitsgruppen/ag-daf/aktuelles/nachrichten/neuer-zertifikatskurs-zq-bsk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25"/>
          <a:stretch/>
        </p:blipFill>
        <p:spPr>
          <a:xfrm rot="841339">
            <a:off x="6209380" y="1182184"/>
            <a:ext cx="209956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Zusatzqualifizierung Alpha </a:t>
            </a:r>
            <a:r>
              <a:rPr lang="de-DE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DaF</a:t>
            </a:r>
            <a:r>
              <a:rPr 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DaZ</a:t>
            </a:r>
            <a:endParaRPr lang="de-D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43" y="1971675"/>
            <a:ext cx="7199490" cy="4049713"/>
          </a:xfrm>
        </p:spPr>
      </p:pic>
    </p:spTree>
    <p:extLst>
      <p:ext uri="{BB962C8B-B14F-4D97-AF65-F5344CB8AC3E}">
        <p14:creationId xmlns:p14="http://schemas.microsoft.com/office/powerpoint/2010/main" val="33974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pPr algn="ctr"/>
            <a:r>
              <a:rPr 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Infoveranstaltungen</a:t>
            </a:r>
            <a:endParaRPr lang="de-D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4" y="1556792"/>
            <a:ext cx="7966072" cy="4248572"/>
          </a:xfrm>
        </p:spPr>
      </p:pic>
    </p:spTree>
    <p:extLst>
      <p:ext uri="{BB962C8B-B14F-4D97-AF65-F5344CB8AC3E}">
        <p14:creationId xmlns:p14="http://schemas.microsoft.com/office/powerpoint/2010/main" val="256114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933719BE-1D9C-45EC-900F-D3F9701E94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3455028"/>
              </p:ext>
            </p:extLst>
          </p:nvPr>
        </p:nvGraphicFramePr>
        <p:xfrm>
          <a:off x="179388" y="0"/>
          <a:ext cx="8964612" cy="5976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34" name="Text Box 15"/>
          <p:cNvSpPr txBox="1">
            <a:spLocks noChangeArrowheads="1"/>
          </p:cNvSpPr>
          <p:nvPr/>
        </p:nvSpPr>
        <p:spPr bwMode="auto">
          <a:xfrm>
            <a:off x="4067175" y="2349500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035" name="Text Box 16"/>
          <p:cNvSpPr txBox="1">
            <a:spLocks noChangeArrowheads="1"/>
          </p:cNvSpPr>
          <p:nvPr/>
        </p:nvSpPr>
        <p:spPr bwMode="auto">
          <a:xfrm>
            <a:off x="3851275" y="1025903"/>
            <a:ext cx="18002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de-DE" alt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Sprach-</a:t>
            </a:r>
          </a:p>
          <a:p>
            <a:pPr algn="ctr" eaLnBrk="1" hangingPunct="1"/>
            <a:r>
              <a:rPr lang="de-DE" alt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wissenschaft</a:t>
            </a:r>
          </a:p>
        </p:txBody>
      </p:sp>
      <p:sp>
        <p:nvSpPr>
          <p:cNvPr id="1036" name="Text Box 17"/>
          <p:cNvSpPr txBox="1">
            <a:spLocks noChangeArrowheads="1"/>
          </p:cNvSpPr>
          <p:nvPr/>
        </p:nvSpPr>
        <p:spPr bwMode="auto">
          <a:xfrm>
            <a:off x="3708400" y="2636838"/>
            <a:ext cx="504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de-DE" altLang="de-DE" sz="2800" b="1" dirty="0">
                <a:solidFill>
                  <a:srgbClr val="990000"/>
                </a:solidFill>
              </a:rPr>
              <a:t>D</a:t>
            </a:r>
          </a:p>
        </p:txBody>
      </p:sp>
      <p:sp>
        <p:nvSpPr>
          <p:cNvPr id="1037" name="Text Box 19"/>
          <p:cNvSpPr txBox="1">
            <a:spLocks noChangeArrowheads="1"/>
          </p:cNvSpPr>
          <p:nvPr/>
        </p:nvSpPr>
        <p:spPr bwMode="auto">
          <a:xfrm>
            <a:off x="4427538" y="3042772"/>
            <a:ext cx="3603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sz="2800" b="1" dirty="0">
                <a:solidFill>
                  <a:srgbClr val="990000"/>
                </a:solidFill>
              </a:rPr>
              <a:t>A</a:t>
            </a:r>
          </a:p>
        </p:txBody>
      </p:sp>
      <p:sp>
        <p:nvSpPr>
          <p:cNvPr id="1038" name="Text Box 20"/>
          <p:cNvSpPr txBox="1">
            <a:spLocks noChangeArrowheads="1"/>
          </p:cNvSpPr>
          <p:nvPr/>
        </p:nvSpPr>
        <p:spPr bwMode="auto">
          <a:xfrm>
            <a:off x="5149850" y="2662378"/>
            <a:ext cx="43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de-DE" altLang="de-DE" sz="3200" b="1" dirty="0">
                <a:solidFill>
                  <a:srgbClr val="990000"/>
                </a:solidFill>
              </a:rPr>
              <a:t>F</a:t>
            </a:r>
          </a:p>
        </p:txBody>
      </p:sp>
      <p:sp>
        <p:nvSpPr>
          <p:cNvPr id="1039" name="Text Box 21"/>
          <p:cNvSpPr txBox="1">
            <a:spLocks noChangeArrowheads="1"/>
          </p:cNvSpPr>
          <p:nvPr/>
        </p:nvSpPr>
        <p:spPr bwMode="auto">
          <a:xfrm>
            <a:off x="2916238" y="3429000"/>
            <a:ext cx="165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040" name="Text Box 22"/>
          <p:cNvSpPr txBox="1">
            <a:spLocks noChangeArrowheads="1"/>
          </p:cNvSpPr>
          <p:nvPr/>
        </p:nvSpPr>
        <p:spPr bwMode="auto">
          <a:xfrm>
            <a:off x="2303463" y="3394358"/>
            <a:ext cx="19081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de-DE" altLang="de-DE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Landeskunde-vermittlung</a:t>
            </a:r>
            <a:r>
              <a:rPr lang="de-DE" alt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 alt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Literatur-didaktik</a:t>
            </a:r>
          </a:p>
        </p:txBody>
      </p:sp>
      <p:sp>
        <p:nvSpPr>
          <p:cNvPr id="1041" name="Text Box 23"/>
          <p:cNvSpPr txBox="1">
            <a:spLocks noChangeArrowheads="1"/>
          </p:cNvSpPr>
          <p:nvPr/>
        </p:nvSpPr>
        <p:spPr bwMode="auto">
          <a:xfrm>
            <a:off x="5276945" y="3560031"/>
            <a:ext cx="27403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Sprachlehrforschung</a:t>
            </a:r>
            <a:r>
              <a:rPr lang="de-DE" alt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Methodik/</a:t>
            </a:r>
          </a:p>
          <a:p>
            <a:pPr eaLnBrk="1" hangingPunct="1"/>
            <a:r>
              <a:rPr lang="de-DE" alt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Didaktik</a:t>
            </a:r>
            <a:endParaRPr lang="de-DE" alt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288925" y="1492827"/>
            <a:ext cx="2808287" cy="1754326"/>
          </a:xfrm>
          <a:prstGeom prst="rect">
            <a:avLst/>
          </a:prstGeom>
          <a:solidFill>
            <a:srgbClr val="FFFF00">
              <a:alpha val="3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Vermittlung </a:t>
            </a:r>
            <a:r>
              <a:rPr lang="de-DE" alt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landeskundlicher </a:t>
            </a: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Themen und literarischer Texte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kulturelle Unterschiede/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Besonderheiten</a:t>
            </a:r>
            <a:endParaRPr lang="de-DE" alt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0" name="Text Box 26"/>
          <p:cNvSpPr txBox="1">
            <a:spLocks noChangeArrowheads="1"/>
          </p:cNvSpPr>
          <p:nvPr/>
        </p:nvSpPr>
        <p:spPr bwMode="auto">
          <a:xfrm>
            <a:off x="4887348" y="5176302"/>
            <a:ext cx="4103688" cy="1200329"/>
          </a:xfrm>
          <a:prstGeom prst="rect">
            <a:avLst/>
          </a:prstGeom>
          <a:solidFill>
            <a:srgbClr val="C00000">
              <a:alpha val="3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Unterrichtsmethoden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Fertigkeiten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Spracherwerb/Fremdsprachen-erwerb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Psycholinguistik</a:t>
            </a:r>
          </a:p>
        </p:txBody>
      </p:sp>
      <p:sp>
        <p:nvSpPr>
          <p:cNvPr id="1048" name="Text Box 24"/>
          <p:cNvSpPr txBox="1">
            <a:spLocks noChangeArrowheads="1"/>
          </p:cNvSpPr>
          <p:nvPr/>
        </p:nvSpPr>
        <p:spPr bwMode="auto">
          <a:xfrm>
            <a:off x="5940152" y="275318"/>
            <a:ext cx="2608006" cy="1200329"/>
          </a:xfrm>
          <a:prstGeom prst="rect">
            <a:avLst/>
          </a:prstGeom>
          <a:solidFill>
            <a:srgbClr val="97E4FF">
              <a:alpha val="4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Syntax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Morphologie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Semantik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  <a:cs typeface="Calibri" panose="020F0502020204030204" pitchFamily="34" charset="0"/>
              </a:rPr>
              <a:t>Phonologie/Phonetik</a:t>
            </a:r>
          </a:p>
        </p:txBody>
      </p:sp>
    </p:spTree>
    <p:extLst>
      <p:ext uri="{BB962C8B-B14F-4D97-AF65-F5344CB8AC3E}">
        <p14:creationId xmlns:p14="http://schemas.microsoft.com/office/powerpoint/2010/main" val="1737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" grpId="0" animBg="1"/>
      <p:bldP spid="1050" grpId="0" animBg="1"/>
      <p:bldP spid="104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22076" y="6093296"/>
            <a:ext cx="9001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https://www.uni-marburg.de/de/fb09/igs/arbeitsgruppen/ag-daf/aktuelles/nachrichten/tagungsankuendigung-interaktion-im-daf-daz-unterricht</a:t>
            </a:r>
          </a:p>
        </p:txBody>
      </p:sp>
      <p:sp>
        <p:nvSpPr>
          <p:cNvPr id="7" name="Rechteck 6"/>
          <p:cNvSpPr/>
          <p:nvPr/>
        </p:nvSpPr>
        <p:spPr>
          <a:xfrm>
            <a:off x="2411436" y="337919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3200" b="1" kern="0" dirty="0" smtClean="0">
                <a:solidFill>
                  <a:srgbClr val="000099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TAGUNGEN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-90265" y="2492896"/>
            <a:ext cx="88204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Methodische Zugänge zur Interaktionsforschung in </a:t>
            </a:r>
            <a:r>
              <a:rPr lang="de-DE" b="1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DaFZ</a:t>
            </a:r>
            <a:endParaRPr lang="de-DE" b="1" dirty="0" smtClean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Online-Tagung am 05. und 06. November 2021 </a:t>
            </a:r>
          </a:p>
          <a:p>
            <a:pPr algn="ctr"/>
            <a:endParaRPr lang="de-DE" b="1" dirty="0" smtClean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Austausch über folgende Themenschwerpunkte aus dem Bereich der 	Unterrichtsinteraktion:</a:t>
            </a:r>
          </a:p>
          <a:p>
            <a:r>
              <a:rPr lang="de-DE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Sektion 1: Interaktionale Kompetenzen und interaktionsfördernde 	Lernumgebungen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Sektion 2: Analoge und digitale Unterrichtsinteraktion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Sektion 3: Interaktionsprozesse unter Lernenden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Sektion 4: Interaktionales Lehrhandeln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Sektion 5: Unterrichtliche Interaktion und Professionalisierung</a:t>
            </a:r>
            <a:endParaRPr lang="de-DE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7" y="922694"/>
            <a:ext cx="4392488" cy="1422918"/>
          </a:xfrm>
        </p:spPr>
      </p:pic>
    </p:spTree>
    <p:extLst>
      <p:ext uri="{BB962C8B-B14F-4D97-AF65-F5344CB8AC3E}">
        <p14:creationId xmlns:p14="http://schemas.microsoft.com/office/powerpoint/2010/main" val="35677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75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-26377" y="1274865"/>
            <a:ext cx="9684568" cy="99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3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DaF</a:t>
            </a:r>
            <a:r>
              <a:rPr lang="de-DE" sz="2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lädt ein – interkulturelle Workshops organisiert von </a:t>
            </a:r>
            <a:r>
              <a:rPr lang="de-DE" sz="23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DaF</a:t>
            </a:r>
            <a:r>
              <a:rPr lang="de-DE" sz="2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-Studierenden</a:t>
            </a:r>
          </a:p>
          <a:p>
            <a:pPr>
              <a:lnSpc>
                <a:spcPct val="150000"/>
              </a:lnSpc>
            </a:pPr>
            <a:endParaRPr lang="de-DE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" name="AutoShape 2" descr="https://home.staff.uni-marburg.de/imp/view.php?actionID=view_attach&amp;id=4&amp;muid=%7B5%7DINBOX64559&amp;view_token=mfdejThq1uvzWaUfBP93Huf&amp;uniq=15372624011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t="5076" r="986" b="2070"/>
          <a:stretch/>
        </p:blipFill>
        <p:spPr>
          <a:xfrm>
            <a:off x="611560" y="4576482"/>
            <a:ext cx="4680520" cy="166083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051720" y="1867767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CC6600"/>
                </a:solidFill>
              </a:rPr>
              <a:t>Beispiele aus den vergangenen Semestern:</a:t>
            </a:r>
            <a:endParaRPr lang="de-DE" sz="2000" b="1" dirty="0">
              <a:solidFill>
                <a:srgbClr val="CC66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82" y="2948989"/>
            <a:ext cx="4451659" cy="156688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699792" y="2348825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de-DE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Internationaler Kurzfilmabend</a:t>
            </a:r>
          </a:p>
          <a:p>
            <a:pPr marL="171450" indent="-171450">
              <a:buFontTx/>
              <a:buChar char="-"/>
            </a:pPr>
            <a:r>
              <a:rPr lang="de-DE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Internationaler Spieleabend </a:t>
            </a:r>
          </a:p>
          <a:p>
            <a:pPr marL="171450" indent="-171450">
              <a:buFontTx/>
              <a:buChar char="-"/>
            </a:pPr>
            <a:r>
              <a:rPr lang="de-DE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Gemeinsames Kochen</a:t>
            </a:r>
          </a:p>
          <a:p>
            <a:pPr marL="171450" indent="-171450">
              <a:buFontTx/>
              <a:buChar char="-"/>
            </a:pPr>
            <a:r>
              <a:rPr lang="de-DE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Weihnachtsfeier </a:t>
            </a:r>
            <a:endParaRPr lang="de-DE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6652" r="2845"/>
          <a:stretch/>
        </p:blipFill>
        <p:spPr>
          <a:xfrm>
            <a:off x="5433968" y="3044262"/>
            <a:ext cx="3691894" cy="2762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de-DE" alt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Danke für Ihre Aufmerksamkeit und…</a:t>
            </a:r>
          </a:p>
          <a:p>
            <a:pPr algn="ctr">
              <a:buFontTx/>
              <a:buNone/>
            </a:pPr>
            <a:endParaRPr lang="de-DE" alt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FontTx/>
              <a:buNone/>
            </a:pPr>
            <a:r>
              <a:rPr lang="de-DE" alt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…einen guten Start ins Studium!</a:t>
            </a:r>
          </a:p>
        </p:txBody>
      </p:sp>
      <p:sp>
        <p:nvSpPr>
          <p:cNvPr id="31748" name="Text Box 9"/>
          <p:cNvSpPr txBox="1">
            <a:spLocks noChangeArrowheads="1"/>
          </p:cNvSpPr>
          <p:nvPr/>
        </p:nvSpPr>
        <p:spPr bwMode="auto">
          <a:xfrm>
            <a:off x="5795963" y="3284538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pic>
        <p:nvPicPr>
          <p:cNvPr id="51211" name="Picture 11" descr="Die Grafik &quot;http://static.iq.lycos.de/data/de/275/e0/275e0c33f2679c55208b92c7ba05c6cd_1.jpg&quot; kann nicht angezeigt werden, weil sie Fehler enthält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4440238"/>
            <a:ext cx="1884363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altLang="de-DE" sz="3200" b="1" dirty="0">
                <a:solidFill>
                  <a:schemeClr val="accent2"/>
                </a:solidFill>
              </a:rPr>
              <a:t/>
            </a:r>
            <a:br>
              <a:rPr lang="de-DE" altLang="de-DE" sz="3200" b="1" dirty="0">
                <a:solidFill>
                  <a:schemeClr val="accent2"/>
                </a:solidFill>
              </a:rPr>
            </a:br>
            <a:r>
              <a:rPr lang="de-DE" altLang="de-DE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Aufbau, Schwerpunkte, Wahlmöglichkeiten</a:t>
            </a:r>
            <a:br>
              <a:rPr lang="de-DE" altLang="de-DE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altLang="de-DE" sz="32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95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395288" y="1417639"/>
            <a:ext cx="4392736" cy="4603750"/>
          </a:xfrm>
        </p:spPr>
        <p:txBody>
          <a:bodyPr/>
          <a:lstStyle/>
          <a:p>
            <a:pPr algn="ctr">
              <a:lnSpc>
                <a:spcPct val="125000"/>
              </a:lnSpc>
              <a:spcBef>
                <a:spcPct val="25000"/>
              </a:spcBef>
              <a:buFontTx/>
              <a:buNone/>
            </a:pPr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Pflichtbereich</a:t>
            </a:r>
            <a:endParaRPr lang="de-DE" altLang="de-DE" sz="2000" b="1" u="sng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25000"/>
              </a:lnSpc>
              <a:spcBef>
                <a:spcPct val="25000"/>
              </a:spcBef>
              <a:buFontTx/>
              <a:buNone/>
            </a:pPr>
            <a:r>
              <a:rPr lang="de-DE" altLang="de-DE" sz="1600" b="1" u="sng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</a:t>
            </a:r>
            <a:r>
              <a:rPr lang="de-DE" altLang="de-DE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</a:t>
            </a:r>
            <a:endParaRPr lang="de-DE" altLang="de-DE" sz="1400" b="1" u="sng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ct val="25000"/>
              </a:spcBef>
              <a:buFontTx/>
              <a:buNone/>
            </a:pPr>
            <a:r>
              <a:rPr lang="de-DE" altLang="de-DE" sz="15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 </a:t>
            </a:r>
            <a:r>
              <a:rPr lang="de-DE" altLang="de-DE" sz="1500" b="1" u="sng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de-DE" altLang="de-DE" sz="15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de-DE" altLang="de-DE" sz="15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Grundwissen Deutsch als </a:t>
            </a:r>
            <a:r>
              <a:rPr lang="de-DE" altLang="de-DE" sz="15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Fremdsprache, Grammatik und Phonetik des Deutschen </a:t>
            </a:r>
            <a:endParaRPr lang="de-DE" altLang="de-DE" sz="15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ct val="25000"/>
              </a:spcBef>
              <a:buFontTx/>
              <a:buNone/>
            </a:pPr>
            <a:r>
              <a:rPr lang="de-DE" altLang="de-DE" sz="15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 2</a:t>
            </a:r>
            <a:r>
              <a:rPr lang="de-DE" altLang="de-DE" sz="15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de-DE" altLang="de-DE" sz="15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de-DE" altLang="de-DE" sz="15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ewusstmachung von Sprachlernprozessen </a:t>
            </a:r>
            <a:endParaRPr lang="de-DE" altLang="de-DE" sz="15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ct val="25000"/>
              </a:spcBef>
              <a:buFontTx/>
              <a:buNone/>
            </a:pPr>
            <a:r>
              <a:rPr lang="de-DE" altLang="de-DE" sz="15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 3</a:t>
            </a:r>
            <a:r>
              <a:rPr lang="de-DE" altLang="de-DE" sz="15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de-DE" altLang="de-DE" sz="15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Landeskunde- und Literaturdidaktik</a:t>
            </a:r>
          </a:p>
          <a:p>
            <a:pPr>
              <a:lnSpc>
                <a:spcPct val="125000"/>
              </a:lnSpc>
              <a:spcBef>
                <a:spcPct val="25000"/>
              </a:spcBef>
              <a:buFontTx/>
              <a:buNone/>
            </a:pPr>
            <a:r>
              <a:rPr lang="de-DE" altLang="de-DE" sz="1500" b="1" u="sng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 </a:t>
            </a:r>
            <a:r>
              <a:rPr lang="de-DE" altLang="de-DE" sz="15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de-DE" altLang="de-DE" sz="15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de-DE" altLang="de-DE" sz="15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Grundlagen der Unterrichtspraxis </a:t>
            </a:r>
          </a:p>
          <a:p>
            <a:pPr>
              <a:lnSpc>
                <a:spcPct val="125000"/>
              </a:lnSpc>
              <a:spcBef>
                <a:spcPct val="25000"/>
              </a:spcBef>
              <a:buFontTx/>
              <a:buNone/>
            </a:pPr>
            <a:r>
              <a:rPr lang="de-DE" altLang="de-DE" sz="1500" b="1" u="sng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 5</a:t>
            </a:r>
            <a:r>
              <a:rPr lang="de-DE" altLang="de-DE" sz="15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de-DE" altLang="de-DE" sz="15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Unterrichtspraktikum  </a:t>
            </a:r>
            <a:endParaRPr lang="de-DE" altLang="de-DE" sz="15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ct val="25000"/>
              </a:spcBef>
              <a:buFontTx/>
              <a:buNone/>
            </a:pPr>
            <a:r>
              <a:rPr lang="de-DE" altLang="de-DE" sz="1500" b="1" u="sng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 6</a:t>
            </a:r>
            <a:r>
              <a:rPr lang="de-DE" altLang="de-DE" sz="15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de-DE" altLang="de-DE" sz="15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Unterrichtsforschung </a:t>
            </a:r>
            <a:endParaRPr lang="de-DE" altLang="de-DE" sz="15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ct val="25000"/>
              </a:spcBef>
              <a:buFontTx/>
              <a:buNone/>
            </a:pPr>
            <a:r>
              <a:rPr lang="de-DE" altLang="de-DE" sz="15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 7</a:t>
            </a:r>
            <a:r>
              <a:rPr lang="de-DE" altLang="de-DE" sz="15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de-DE" altLang="de-DE" sz="15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Didaktik der kommunikativen Fertigkeiten, Wortschatz- und Grammatikvermittlung </a:t>
            </a:r>
            <a:endParaRPr lang="de-DE" altLang="de-DE" sz="15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ct val="25000"/>
              </a:spcBef>
              <a:buFontTx/>
              <a:buNone/>
            </a:pPr>
            <a:r>
              <a:rPr lang="de-DE" altLang="de-DE" sz="1500" b="1" u="sng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 8</a:t>
            </a:r>
            <a:r>
              <a:rPr lang="de-DE" altLang="de-DE" sz="15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de-DE" altLang="de-DE" sz="15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Angewandte Linguistik und Sprachlehrforschung </a:t>
            </a:r>
            <a:endParaRPr lang="de-DE" altLang="de-DE" sz="15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spcBef>
                <a:spcPct val="25000"/>
              </a:spcBef>
              <a:buFontTx/>
              <a:buNone/>
            </a:pPr>
            <a:r>
              <a:rPr lang="de-DE" altLang="de-DE" sz="1500" b="1" u="sng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 </a:t>
            </a:r>
            <a:r>
              <a:rPr lang="de-DE" altLang="de-DE" sz="1500" b="1" u="sng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15:</a:t>
            </a:r>
            <a:r>
              <a:rPr lang="de-DE" altLang="de-DE" sz="15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5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Abschlussprüfung (MA-Arbeit)</a:t>
            </a:r>
            <a:endParaRPr lang="de-DE" altLang="de-DE" sz="15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de-DE" altLang="de-DE" sz="1400" b="1" dirty="0">
              <a:latin typeface="Comic Sans MS" pitchFamily="66" charset="0"/>
            </a:endParaRPr>
          </a:p>
        </p:txBody>
      </p:sp>
      <p:sp>
        <p:nvSpPr>
          <p:cNvPr id="8196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4788024" y="1417638"/>
            <a:ext cx="4392488" cy="4819673"/>
          </a:xfrm>
        </p:spPr>
        <p:txBody>
          <a:bodyPr/>
          <a:lstStyle/>
          <a:p>
            <a:pPr algn="ctr">
              <a:lnSpc>
                <a:spcPct val="125000"/>
              </a:lnSpc>
              <a:spcBef>
                <a:spcPct val="25000"/>
              </a:spcBef>
              <a:buFontTx/>
              <a:buNone/>
            </a:pPr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Wahlpflichtbereich</a:t>
            </a:r>
            <a:endParaRPr lang="de-DE" altLang="de-DE" sz="2000" b="1" u="sng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25000"/>
              </a:lnSpc>
              <a:spcBef>
                <a:spcPct val="25000"/>
              </a:spcBef>
              <a:buFontTx/>
              <a:buNone/>
            </a:pPr>
            <a:r>
              <a:rPr lang="de-DE" altLang="de-DE" sz="1600" b="1" u="sng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</a:t>
            </a:r>
            <a:r>
              <a:rPr lang="de-DE" altLang="de-DE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Modul von</a:t>
            </a:r>
          </a:p>
          <a:p>
            <a:pPr eaLnBrk="1" hangingPunct="1">
              <a:lnSpc>
                <a:spcPct val="125000"/>
              </a:lnSpc>
              <a:buFontTx/>
              <a:buNone/>
            </a:pPr>
            <a:r>
              <a:rPr lang="de-DE" altLang="de-DE" sz="15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Modul </a:t>
            </a:r>
            <a:r>
              <a:rPr lang="de-DE" altLang="de-DE" sz="1500" b="1" u="sng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de-DE" altLang="de-DE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de-DE" altLang="de-DE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Medien, Materialien und Evaluation im </a:t>
            </a:r>
            <a:r>
              <a:rPr lang="de-DE" altLang="de-DE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de-DE" altLang="de-DE" sz="15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de-DE" altLang="de-DE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-Unterricht </a:t>
            </a:r>
          </a:p>
          <a:p>
            <a:pPr eaLnBrk="1" hangingPunct="1">
              <a:lnSpc>
                <a:spcPct val="125000"/>
              </a:lnSpc>
              <a:buFontTx/>
              <a:buNone/>
            </a:pPr>
            <a:endParaRPr lang="de-DE" altLang="de-DE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25000"/>
              </a:lnSpc>
              <a:buFontTx/>
              <a:buNone/>
            </a:pPr>
            <a:r>
              <a:rPr lang="de-DE" altLang="de-DE" sz="15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Modul 10</a:t>
            </a:r>
            <a:r>
              <a:rPr lang="de-DE" altLang="de-DE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altLang="de-DE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Didaktik des Deutschen als Zweitsprache </a:t>
            </a:r>
          </a:p>
          <a:p>
            <a:pPr eaLnBrk="1" hangingPunct="1">
              <a:lnSpc>
                <a:spcPct val="125000"/>
              </a:lnSpc>
              <a:buFontTx/>
              <a:buNone/>
            </a:pPr>
            <a:endParaRPr lang="de-DE" altLang="de-DE" sz="1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25000"/>
              </a:lnSpc>
              <a:buFontTx/>
              <a:buNone/>
            </a:pPr>
            <a:r>
              <a:rPr lang="de-DE" altLang="de-DE" sz="15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Modul 11</a:t>
            </a:r>
            <a:r>
              <a:rPr lang="de-DE" altLang="de-DE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altLang="de-DE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Studium International I</a:t>
            </a:r>
          </a:p>
          <a:p>
            <a:pPr eaLnBrk="1" hangingPunct="1">
              <a:lnSpc>
                <a:spcPct val="125000"/>
              </a:lnSpc>
              <a:buFontTx/>
              <a:buNone/>
            </a:pPr>
            <a:r>
              <a:rPr lang="de-DE" altLang="de-DE" sz="15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Modul 12</a:t>
            </a:r>
            <a:r>
              <a:rPr lang="de-DE" altLang="de-DE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altLang="de-DE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Studium International II</a:t>
            </a:r>
          </a:p>
          <a:p>
            <a:pPr eaLnBrk="1" hangingPunct="1">
              <a:lnSpc>
                <a:spcPct val="125000"/>
              </a:lnSpc>
              <a:buFontTx/>
              <a:buNone/>
            </a:pPr>
            <a:endParaRPr lang="de-DE" altLang="de-DE" sz="1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25000"/>
              </a:lnSpc>
              <a:buFontTx/>
              <a:buNone/>
            </a:pPr>
            <a:r>
              <a:rPr lang="de-DE" altLang="de-DE" sz="15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Modul 13</a:t>
            </a:r>
            <a:r>
              <a:rPr lang="de-DE" altLang="de-DE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altLang="de-DE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Studium Interdisziplinär I</a:t>
            </a:r>
          </a:p>
          <a:p>
            <a:pPr eaLnBrk="1" hangingPunct="1">
              <a:lnSpc>
                <a:spcPct val="125000"/>
              </a:lnSpc>
              <a:buFontTx/>
              <a:buNone/>
            </a:pPr>
            <a:r>
              <a:rPr lang="de-DE" altLang="de-DE" sz="15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Modul 14</a:t>
            </a:r>
            <a:r>
              <a:rPr lang="de-DE" altLang="de-DE" sz="15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altLang="de-DE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Studium Interdisziplinär II</a:t>
            </a:r>
            <a:endParaRPr lang="de-DE" altLang="de-DE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25000"/>
              </a:lnSpc>
              <a:buFontTx/>
              <a:buNone/>
            </a:pPr>
            <a:endParaRPr lang="de-DE" altLang="de-DE" sz="1400" b="1" u="sng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8196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Wichtige Abkürzungen  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VL: </a:t>
            </a:r>
            <a:r>
              <a:rPr lang="de-DE" sz="24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sz="24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esung</a:t>
            </a:r>
          </a:p>
          <a:p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SE: </a:t>
            </a:r>
            <a:r>
              <a:rPr lang="de-DE" sz="24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minar</a:t>
            </a:r>
          </a:p>
          <a:p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SLM: </a:t>
            </a:r>
            <a:r>
              <a:rPr lang="de-DE" sz="24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24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elbst</a:t>
            </a:r>
            <a:r>
              <a:rPr lang="de-DE" sz="24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de-DE" sz="24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ern</a:t>
            </a:r>
            <a:r>
              <a:rPr lang="de-DE" sz="24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sz="24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aterial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SL: </a:t>
            </a:r>
            <a:r>
              <a:rPr lang="de-DE" sz="24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tudien</a:t>
            </a:r>
            <a:r>
              <a:rPr lang="de-DE" sz="24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eistung</a:t>
            </a:r>
          </a:p>
          <a:p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PL: </a:t>
            </a:r>
            <a:r>
              <a:rPr lang="de-DE" sz="24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rüfungs</a:t>
            </a:r>
            <a:r>
              <a:rPr lang="de-DE" sz="24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eistung</a:t>
            </a:r>
          </a:p>
          <a:p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MP: </a:t>
            </a:r>
            <a:r>
              <a:rPr lang="de-DE" sz="24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odul</a:t>
            </a:r>
            <a:r>
              <a:rPr lang="de-DE" sz="24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rüfung (z.B. Klausur, Hausarbeit, Portfolio)</a:t>
            </a:r>
          </a:p>
          <a:p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MTP 1/2: </a:t>
            </a:r>
            <a:r>
              <a:rPr lang="de-DE" sz="24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odul</a:t>
            </a:r>
            <a:r>
              <a:rPr lang="de-DE" sz="24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eil</a:t>
            </a:r>
            <a:r>
              <a:rPr lang="de-DE" sz="24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rüfung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62663"/>
            <a:ext cx="987059" cy="125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3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el 1"/>
          <p:cNvSpPr>
            <a:spLocks noGrp="1"/>
          </p:cNvSpPr>
          <p:nvPr>
            <p:ph type="title" idx="4294967295"/>
          </p:nvPr>
        </p:nvSpPr>
        <p:spPr>
          <a:xfrm>
            <a:off x="395536" y="548680"/>
            <a:ext cx="8748464" cy="1008112"/>
          </a:xfrm>
        </p:spPr>
        <p:txBody>
          <a:bodyPr/>
          <a:lstStyle/>
          <a:p>
            <a:pPr eaLnBrk="1" hangingPunct="1"/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Modul </a:t>
            </a:r>
            <a:r>
              <a:rPr lang="de-DE" alt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1: Grundwissen </a:t>
            </a:r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Deutsch als </a:t>
            </a:r>
            <a:r>
              <a:rPr lang="de-DE" alt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Fremdsprache, Grammatik und Phonetik des Deutschen (12LP)</a:t>
            </a:r>
            <a:endParaRPr lang="de-DE" altLang="de-DE" sz="3600" b="1" dirty="0">
              <a:solidFill>
                <a:srgbClr val="99CC00"/>
              </a:solidFill>
              <a:latin typeface="Comic Sans MS" pitchFamily="66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179512" y="1927731"/>
            <a:ext cx="8229600" cy="4049712"/>
          </a:xfrm>
        </p:spPr>
        <p:txBody>
          <a:bodyPr/>
          <a:lstStyle/>
          <a:p>
            <a:pPr eaLnBrk="1" hangingPunct="1"/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 </a:t>
            </a:r>
            <a:r>
              <a:rPr lang="de-DE" altLang="de-DE" sz="2000" b="1" u="sng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Grundwissen Deutsch als </a:t>
            </a:r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Fremdsprache</a:t>
            </a:r>
            <a:r>
              <a:rPr lang="de-DE" altLang="de-DE" sz="2000" b="1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(MTP 1, 6LP)</a:t>
            </a:r>
            <a:endParaRPr lang="de-DE" altLang="de-DE" sz="2000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de-DE" altLang="de-DE" sz="16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altLang="de-DE" sz="18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Kathrin Siebold</a:t>
            </a:r>
          </a:p>
          <a:p>
            <a:pPr eaLnBrk="1" hangingPunct="1">
              <a:buFontTx/>
              <a:buNone/>
            </a:pPr>
            <a:r>
              <a:rPr lang="de-DE" altLang="de-DE" sz="1600" dirty="0">
                <a:solidFill>
                  <a:srgbClr val="99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eaLnBrk="1" hangingPunct="1">
              <a:buFontTx/>
              <a:buNone/>
            </a:pPr>
            <a:endParaRPr lang="de-DE" altLang="de-DE" sz="1600" dirty="0">
              <a:solidFill>
                <a:srgbClr val="99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de-DE" altLang="de-DE" sz="20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VL </a:t>
            </a:r>
            <a:r>
              <a:rPr lang="de-DE" altLang="de-DE" sz="20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Stolpersteine der </a:t>
            </a:r>
            <a:r>
              <a:rPr lang="de-DE" altLang="de-DE" sz="2000" b="1" u="sng" smtClean="0">
                <a:latin typeface="Calibri" panose="020F0502020204030204" pitchFamily="34" charset="0"/>
                <a:cs typeface="Calibri" panose="020F0502020204030204" pitchFamily="34" charset="0"/>
              </a:rPr>
              <a:t>deutschen Grammatik </a:t>
            </a:r>
            <a:r>
              <a:rPr lang="de-DE" altLang="de-DE" sz="2000" smtClean="0">
                <a:latin typeface="Calibri" panose="020F0502020204030204" pitchFamily="34" charset="0"/>
                <a:cs typeface="Calibri" panose="020F0502020204030204" pitchFamily="34" charset="0"/>
              </a:rPr>
              <a:t>(MTP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2, 6LP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eaLnBrk="1" hangingPunct="1">
              <a:buFontTx/>
              <a:buNone/>
            </a:pPr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alt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wird im </a:t>
            </a:r>
            <a:r>
              <a:rPr lang="de-DE" alt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de-DE" alt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2022 angeboten</a:t>
            </a:r>
            <a:endParaRPr lang="de-DE" altLang="de-DE" sz="2400" b="1" u="sng" dirty="0" smtClean="0">
              <a:solidFill>
                <a:srgbClr val="99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de-DE" altLang="de-DE" sz="2000" b="1" u="sng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de-DE" altLang="de-DE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SE </a:t>
            </a:r>
            <a:r>
              <a:rPr lang="de-DE" altLang="de-DE" sz="20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im Bereich Phonetik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(SL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eaLnBrk="1" hangingPunct="1">
              <a:buFontTx/>
              <a:buNone/>
            </a:pPr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alt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wird im </a:t>
            </a:r>
            <a:r>
              <a:rPr lang="de-DE" alt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de-DE" alt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2022 angeboten </a:t>
            </a:r>
            <a:endParaRPr lang="de-DE" alt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de-DE" altLang="de-DE" sz="18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 idx="4294967295"/>
          </p:nvPr>
        </p:nvSpPr>
        <p:spPr>
          <a:xfrm>
            <a:off x="468313" y="548680"/>
            <a:ext cx="8363272" cy="1143000"/>
          </a:xfrm>
        </p:spPr>
        <p:txBody>
          <a:bodyPr/>
          <a:lstStyle/>
          <a:p>
            <a:pPr eaLnBrk="1" hangingPunct="1"/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Modul </a:t>
            </a:r>
            <a:r>
              <a:rPr lang="de-DE" alt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2: Bewusstmachung von Sprachlern-prozessen (6LP</a:t>
            </a:r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195" name="Inhaltsplatzhalter 2"/>
          <p:cNvSpPr>
            <a:spLocks noGrp="1"/>
          </p:cNvSpPr>
          <p:nvPr>
            <p:ph idx="4294967295"/>
          </p:nvPr>
        </p:nvSpPr>
        <p:spPr>
          <a:xfrm>
            <a:off x="468313" y="1484313"/>
            <a:ext cx="8229600" cy="4625975"/>
          </a:xfrm>
        </p:spPr>
        <p:txBody>
          <a:bodyPr/>
          <a:lstStyle/>
          <a:p>
            <a:pPr eaLnBrk="1" hangingPunct="1"/>
            <a:endParaRPr lang="de-DE" altLang="de-DE" sz="1800" b="1" u="sng" dirty="0" smtClean="0">
              <a:solidFill>
                <a:srgbClr val="993300"/>
              </a:solidFill>
              <a:latin typeface="Comic Sans MS" pitchFamily="66" charset="0"/>
            </a:endParaRPr>
          </a:p>
          <a:p>
            <a:pPr eaLnBrk="1" hangingPunct="1"/>
            <a:r>
              <a:rPr lang="de-DE" altLang="de-DE" sz="1800" b="1" u="sng" dirty="0" smtClean="0">
                <a:solidFill>
                  <a:srgbClr val="FF0000"/>
                </a:solidFill>
                <a:latin typeface="Comic Sans MS" pitchFamily="66" charset="0"/>
              </a:rPr>
              <a:t>Achtung!!! Dieses Modul muss im 1. FS abgeschlossen werden. </a:t>
            </a:r>
          </a:p>
          <a:p>
            <a:pPr marL="0" indent="0" eaLnBrk="1" hangingPunct="1">
              <a:buNone/>
            </a:pPr>
            <a:endParaRPr lang="de-DE" altLang="de-DE" sz="1800" b="1" u="sng" dirty="0" smtClean="0">
              <a:solidFill>
                <a:srgbClr val="993300"/>
              </a:solidFill>
              <a:latin typeface="Comic Sans MS" pitchFamily="66" charset="0"/>
            </a:endParaRPr>
          </a:p>
          <a:p>
            <a:pPr eaLnBrk="1" hangingPunct="1"/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Sprachlernberatung und </a:t>
            </a:r>
            <a:r>
              <a:rPr lang="de-DE" altLang="de-DE" sz="2000" b="1" u="sng" dirty="0" err="1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Lernerautonomie</a:t>
            </a:r>
            <a:r>
              <a:rPr lang="de-DE" altLang="de-DE" sz="2000" b="1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(SL)  </a:t>
            </a:r>
          </a:p>
          <a:p>
            <a:pPr eaLnBrk="1" hangingPunct="1">
              <a:buFontTx/>
              <a:buNone/>
            </a:pPr>
            <a:r>
              <a:rPr lang="de-DE" altLang="de-DE" sz="20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altLang="de-DE" sz="18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Milica </a:t>
            </a:r>
            <a:r>
              <a:rPr lang="de-DE" altLang="de-DE" sz="1800" dirty="0" err="1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Lazovic</a:t>
            </a:r>
            <a:endParaRPr lang="de-DE" altLang="de-DE" sz="1800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None/>
            </a:pPr>
            <a:endParaRPr lang="de-DE" altLang="de-DE" sz="1800" b="1" u="sng" dirty="0" smtClean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Deutsch als Wissenschaftssprache </a:t>
            </a:r>
            <a:r>
              <a:rPr lang="de-DE" altLang="de-DE" sz="2000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(MP)</a:t>
            </a:r>
          </a:p>
          <a:p>
            <a:pPr eaLnBrk="1" hangingPunct="1">
              <a:buFontTx/>
              <a:buNone/>
            </a:pPr>
            <a:r>
              <a:rPr lang="de-DE" altLang="de-DE" sz="2000" b="1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altLang="de-DE" sz="18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Kathrin Siebold</a:t>
            </a:r>
          </a:p>
          <a:p>
            <a:pPr eaLnBrk="1" hangingPunct="1">
              <a:buFontTx/>
              <a:buNone/>
            </a:pPr>
            <a:r>
              <a:rPr lang="de-DE" altLang="de-DE" sz="1800" dirty="0">
                <a:solidFill>
                  <a:srgbClr val="CC6600"/>
                </a:solidFill>
                <a:latin typeface="Comic Sans MS" pitchFamily="66" charset="0"/>
              </a:rPr>
              <a:t>			</a:t>
            </a:r>
            <a:r>
              <a:rPr lang="de-DE" altLang="de-DE" sz="1800" dirty="0">
                <a:solidFill>
                  <a:schemeClr val="accent2"/>
                </a:solidFill>
                <a:latin typeface="Comic Sans MS" pitchFamily="66" charset="0"/>
              </a:rPr>
              <a:t>	</a:t>
            </a:r>
            <a:endParaRPr lang="de-DE" altLang="de-DE" sz="18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 idx="4294967295"/>
          </p:nvPr>
        </p:nvSpPr>
        <p:spPr>
          <a:xfrm>
            <a:off x="395288" y="476672"/>
            <a:ext cx="8784976" cy="952649"/>
          </a:xfrm>
        </p:spPr>
        <p:txBody>
          <a:bodyPr/>
          <a:lstStyle/>
          <a:p>
            <a:pPr eaLnBrk="1" hangingPunct="1"/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Modul 3</a:t>
            </a:r>
            <a:r>
              <a:rPr lang="de-DE" altLang="de-DE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Landes- und Kulturkundedidaktik (12LP</a:t>
            </a:r>
            <a:r>
              <a:rPr lang="de-DE" altLang="de-DE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1357313"/>
            <a:ext cx="8748712" cy="4951412"/>
          </a:xfrm>
          <a:ln w="38100">
            <a:noFill/>
          </a:ln>
        </p:spPr>
        <p:txBody>
          <a:bodyPr/>
          <a:lstStyle/>
          <a:p>
            <a:pPr eaLnBrk="1" hangingPunct="1">
              <a:defRPr/>
            </a:pPr>
            <a:endParaRPr lang="de-DE" altLang="de-DE" sz="2000" b="1" u="sng" dirty="0">
              <a:solidFill>
                <a:srgbClr val="990000"/>
              </a:solidFill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r>
              <a:rPr lang="de-DE" altLang="de-DE" sz="20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SE Vermittlung interkultureller Kompetenz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(SL)</a:t>
            </a:r>
            <a:endParaRPr lang="de-DE" altLang="de-D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e-DE" alt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alt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wird im </a:t>
            </a:r>
            <a:r>
              <a:rPr lang="de-DE" alt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de-DE" alt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2022 angeboten</a:t>
            </a:r>
            <a:endParaRPr lang="de-DE" alt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de-DE" altLang="de-DE" sz="2000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Landeskunde im </a:t>
            </a:r>
            <a:r>
              <a:rPr lang="de-DE" altLang="de-DE" sz="2000" b="1" u="sng" dirty="0" err="1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DaF</a:t>
            </a:r>
            <a:r>
              <a:rPr lang="de-DE" altLang="de-DE" sz="2000" b="1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-Unterricht </a:t>
            </a:r>
            <a:r>
              <a:rPr lang="de-DE" altLang="de-DE" sz="2000" u="sng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(MTP 1, 6LP)</a:t>
            </a:r>
            <a:endParaRPr lang="de-DE" altLang="de-DE" sz="2000" u="sng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de-DE" altLang="de-DE" sz="2000" dirty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altLang="de-DE" sz="1800" dirty="0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Frauke </a:t>
            </a:r>
            <a:r>
              <a:rPr lang="de-DE" altLang="de-DE" sz="1800" dirty="0" err="1" smtClean="0">
                <a:solidFill>
                  <a:srgbClr val="CC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Teepker</a:t>
            </a:r>
            <a:endParaRPr lang="de-DE" altLang="de-DE" sz="1800" dirty="0" smtClean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de-DE" altLang="de-DE" sz="2000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de-DE" altLang="de-DE" sz="20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SE Literaturdidaktik im </a:t>
            </a:r>
            <a:r>
              <a:rPr lang="de-DE" altLang="de-DE" sz="2000" b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DaF</a:t>
            </a:r>
            <a:r>
              <a:rPr lang="de-DE" altLang="de-DE" sz="20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-Unterricht </a:t>
            </a:r>
            <a:r>
              <a:rPr lang="de-DE" altLang="de-DE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(MTP 2, 6LP)</a:t>
            </a:r>
          </a:p>
          <a:p>
            <a:pPr marL="0" indent="0" eaLnBrk="1" hangingPunct="1">
              <a:buNone/>
              <a:defRPr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de-DE" alt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wird im </a:t>
            </a:r>
            <a:r>
              <a:rPr lang="de-DE" altLang="de-DE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de-DE" altLang="de-DE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2022 angeboten</a:t>
            </a:r>
            <a:r>
              <a:rPr lang="de-DE" altLang="de-DE" sz="2000" dirty="0">
                <a:latin typeface="Comic Sans MS" panose="030F0702030302020204" pitchFamily="66" charset="0"/>
              </a:rPr>
              <a:t>	</a:t>
            </a:r>
          </a:p>
          <a:p>
            <a:pPr eaLnBrk="1" hangingPunct="1">
              <a:buFontTx/>
              <a:buNone/>
              <a:defRPr/>
            </a:pPr>
            <a:endParaRPr lang="de-DE" altLang="de-DE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F">
  <a:themeElements>
    <a:clrScheme name="Da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C:\DOCUME~1\menhard\LOCALS~1\Temp\DaF.pot</Template>
  <TotalTime>0</TotalTime>
  <Words>1652</Words>
  <Application>Microsoft Office PowerPoint</Application>
  <PresentationFormat>Bildschirmpräsentation (4:3)</PresentationFormat>
  <Paragraphs>377</Paragraphs>
  <Slides>42</Slides>
  <Notes>15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54" baseType="lpstr">
      <vt:lpstr>MS PGothic</vt:lpstr>
      <vt:lpstr>Arial</vt:lpstr>
      <vt:lpstr>Avenir Next Condensed</vt:lpstr>
      <vt:lpstr>Avenir Next Condensed Demi Bold</vt:lpstr>
      <vt:lpstr>Calibri</vt:lpstr>
      <vt:lpstr>Comic Sans MS</vt:lpstr>
      <vt:lpstr>Gill Sans</vt:lpstr>
      <vt:lpstr>Helvetica Light</vt:lpstr>
      <vt:lpstr>Helvetica Neue Thin</vt:lpstr>
      <vt:lpstr>Verdana</vt:lpstr>
      <vt:lpstr>Wingdings</vt:lpstr>
      <vt:lpstr>DaF</vt:lpstr>
      <vt:lpstr>Herzlich Willkommen!  </vt:lpstr>
      <vt:lpstr>PowerPoint-Präsentation</vt:lpstr>
      <vt:lpstr>Master DaF www.uni-marburg.de/ma-daf </vt:lpstr>
      <vt:lpstr>PowerPoint-Präsentation</vt:lpstr>
      <vt:lpstr> Aufbau, Schwerpunkte, Wahlmöglichkeiten </vt:lpstr>
      <vt:lpstr>Wichtige Abkürzungen  </vt:lpstr>
      <vt:lpstr>Modul 1: Grundwissen Deutsch als Fremdsprache, Grammatik und Phonetik des Deutschen (12LP)</vt:lpstr>
      <vt:lpstr>Modul 2: Bewusstmachung von Sprachlern-prozessen (6LP)</vt:lpstr>
      <vt:lpstr>Modul 3: Landes- und Kulturkundedidaktik (12LP)</vt:lpstr>
      <vt:lpstr>Modul 4: Grundlagen der Unterrichtspraxis (6LP)</vt:lpstr>
      <vt:lpstr>Modul 5:  Unterrichtspraktikum (12LP)</vt:lpstr>
      <vt:lpstr>Modul 6: Unterrichtsforschung (6LP)</vt:lpstr>
      <vt:lpstr>Modul 7: Didaktik der kommunikativen Fertigkeiten, Wortschatz- und Grammatikvermittlung (12LP)   </vt:lpstr>
      <vt:lpstr>Modul 8: Angewandte Linguistik und Sprachlehr-  forschung (12LP)</vt:lpstr>
      <vt:lpstr>    Wahlpflichtbereich (12 LP)     </vt:lpstr>
      <vt:lpstr>Modul 9: Medien, Materialien und Evaluation im DaF-Unterricht (12LP) </vt:lpstr>
      <vt:lpstr>    Modul 10:  Didaktik des Deutschen als Zweitsprache (12LP)     </vt:lpstr>
      <vt:lpstr>Unsere Homepage</vt:lpstr>
      <vt:lpstr>Und hier finden Sie die Semesterplanung als Übersicht …</vt:lpstr>
      <vt:lpstr>Wo finden meine Veranstaltungen statt?</vt:lpstr>
      <vt:lpstr>Wie belege ich Veranstaltungen bei Marvin?</vt:lpstr>
      <vt:lpstr>Wie belege ich Veranstaltungen bei Marvin?</vt:lpstr>
      <vt:lpstr>Wie belege ich Veranstaltungen bei Marvin?</vt:lpstr>
      <vt:lpstr>PowerPoint-Präsentation</vt:lpstr>
      <vt:lpstr>Prüfungsanmeldung (Marvin)</vt:lpstr>
      <vt:lpstr>Notenspiegel (Marvin)</vt:lpstr>
      <vt:lpstr>Anmeldung ILIAS Sprechstunde</vt:lpstr>
      <vt:lpstr>Anmeldung ILIAS Sprechstunde</vt:lpstr>
      <vt:lpstr>Anmeldung ILIAS Sprechstunde</vt:lpstr>
      <vt:lpstr>DaF-Büro DH3 +2/2070</vt:lpstr>
      <vt:lpstr>Was muss ich tun, wenn ich  eine fachliche Auflage habe?</vt:lpstr>
      <vt:lpstr>Allgemeine Infos zur Beratung</vt:lpstr>
      <vt:lpstr>Weitere Angebote für StudienanfängerInnen</vt:lpstr>
      <vt:lpstr>Mentorinnen neue Studierende WS 2021/22</vt:lpstr>
      <vt:lpstr>Kennenlernveranstaltung</vt:lpstr>
      <vt:lpstr>Infoveranstaltung</vt:lpstr>
      <vt:lpstr>Zusatzqualifizierung BSK</vt:lpstr>
      <vt:lpstr>Zusatzqualifizierung Alpha DaF/DaZ</vt:lpstr>
      <vt:lpstr>Infoveranstaltungen</vt:lpstr>
      <vt:lpstr>PowerPoint-Präsentation</vt:lpstr>
      <vt:lpstr>PowerPoint-Präsentation</vt:lpstr>
      <vt:lpstr>PowerPoint-Präsentation</vt:lpstr>
    </vt:vector>
  </TitlesOfParts>
  <Company>Philipps-Universität Marburg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menhard</dc:creator>
  <cp:lastModifiedBy>Dimka Stoianova Dimova</cp:lastModifiedBy>
  <cp:revision>486</cp:revision>
  <dcterms:created xsi:type="dcterms:W3CDTF">2007-10-01T09:13:33Z</dcterms:created>
  <dcterms:modified xsi:type="dcterms:W3CDTF">2021-10-14T09:33:58Z</dcterms:modified>
</cp:coreProperties>
</file>