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15119350" cy="21383625"/>
  <p:notesSz cx="10234613" cy="14662150"/>
  <p:embeddedFontLst>
    <p:embeddedFont>
      <p:font typeface="Noto Sans Display" panose="020B050204050402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13ABF2-2CF7-E8D4-18CF-B6D9A79DC5E8}" name="mts" initials="MTS" userId="mt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6" autoAdjust="0"/>
    <p:restoredTop sz="94658"/>
  </p:normalViewPr>
  <p:slideViewPr>
    <p:cSldViewPr snapToGrid="0" showGuides="1">
      <p:cViewPr varScale="1">
        <p:scale>
          <a:sx n="24" d="100"/>
          <a:sy n="24" d="100"/>
        </p:scale>
        <p:origin x="289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48" d="100"/>
          <a:sy n="148" d="100"/>
        </p:scale>
        <p:origin x="5904" y="1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microsoft.com/office/2018/10/relationships/authors" Target="author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handoutMaster" Target="handoutMasters/handout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D2F04D6-5F6C-32BB-C490-E0775A20B7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999" cy="735654"/>
          </a:xfrm>
          <a:prstGeom prst="rect">
            <a:avLst/>
          </a:prstGeom>
        </p:spPr>
        <p:txBody>
          <a:bodyPr vert="horz" lIns="136118" tIns="68059" rIns="136118" bIns="68059" rtlCol="0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8D94158-030A-C64D-BCBD-A79EDB7A4D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7" y="0"/>
            <a:ext cx="4434999" cy="735654"/>
          </a:xfrm>
          <a:prstGeom prst="rect">
            <a:avLst/>
          </a:prstGeom>
        </p:spPr>
        <p:txBody>
          <a:bodyPr vert="horz" lIns="136118" tIns="68059" rIns="136118" bIns="68059" rtlCol="0"/>
          <a:lstStyle>
            <a:lvl1pPr algn="r">
              <a:defRPr sz="1800"/>
            </a:lvl1pPr>
          </a:lstStyle>
          <a:p>
            <a:fld id="{B207B137-4E60-4F16-AAB8-16F3CA7DB7C6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4570B85-74A0-3525-86FD-3D1EF1633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3926499"/>
            <a:ext cx="4434999" cy="735653"/>
          </a:xfrm>
          <a:prstGeom prst="rect">
            <a:avLst/>
          </a:prstGeom>
        </p:spPr>
        <p:txBody>
          <a:bodyPr vert="horz" lIns="136118" tIns="68059" rIns="136118" bIns="68059" rtlCol="0" anchor="b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CFEB07-81E6-6EE5-0C53-1975BC55CC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7" y="13926499"/>
            <a:ext cx="4434999" cy="735653"/>
          </a:xfrm>
          <a:prstGeom prst="rect">
            <a:avLst/>
          </a:prstGeom>
        </p:spPr>
        <p:txBody>
          <a:bodyPr vert="horz" lIns="136118" tIns="68059" rIns="136118" bIns="68059" rtlCol="0" anchor="b"/>
          <a:lstStyle>
            <a:lvl1pPr algn="r">
              <a:defRPr sz="1800"/>
            </a:lvl1pPr>
          </a:lstStyle>
          <a:p>
            <a:fld id="{A01FD939-C680-455F-8352-E7EA1F2BB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8823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4619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999" cy="735654"/>
          </a:xfrm>
          <a:prstGeom prst="rect">
            <a:avLst/>
          </a:prstGeom>
        </p:spPr>
        <p:txBody>
          <a:bodyPr vert="horz" lIns="136118" tIns="68059" rIns="136118" bIns="68059" rtlCol="0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735654"/>
          </a:xfrm>
          <a:prstGeom prst="rect">
            <a:avLst/>
          </a:prstGeom>
        </p:spPr>
        <p:txBody>
          <a:bodyPr vert="horz" lIns="136118" tIns="68059" rIns="136118" bIns="68059" rtlCol="0"/>
          <a:lstStyle>
            <a:lvl1pPr algn="r">
              <a:defRPr sz="1800"/>
            </a:lvl1pPr>
          </a:lstStyle>
          <a:p>
            <a:fld id="{D14C0C7B-7D93-4722-A46A-D2DD2897E6B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368675" y="1833563"/>
            <a:ext cx="3497263" cy="4948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6118" tIns="68059" rIns="136118" bIns="6805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2" y="7056159"/>
            <a:ext cx="8187690" cy="5773222"/>
          </a:xfrm>
          <a:prstGeom prst="rect">
            <a:avLst/>
          </a:prstGeom>
        </p:spPr>
        <p:txBody>
          <a:bodyPr vert="horz" lIns="136118" tIns="68059" rIns="136118" bIns="6805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13926499"/>
            <a:ext cx="4434999" cy="735653"/>
          </a:xfrm>
          <a:prstGeom prst="rect">
            <a:avLst/>
          </a:prstGeom>
        </p:spPr>
        <p:txBody>
          <a:bodyPr vert="horz" lIns="136118" tIns="68059" rIns="136118" bIns="68059" rtlCol="0" anchor="b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7247" y="13926499"/>
            <a:ext cx="4434999" cy="735653"/>
          </a:xfrm>
          <a:prstGeom prst="rect">
            <a:avLst/>
          </a:prstGeom>
        </p:spPr>
        <p:txBody>
          <a:bodyPr vert="horz" lIns="136118" tIns="68059" rIns="136118" bIns="68059" rtlCol="0" anchor="b"/>
          <a:lstStyle>
            <a:lvl1pPr algn="r">
              <a:defRPr sz="1800"/>
            </a:lvl1pPr>
          </a:lstStyle>
          <a:p>
            <a:fld id="{C39815A4-7AEA-44E0-9E2B-374734FF86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0544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4619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r Titel mit Bild (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DA93AD39-5042-F46D-7F41-07F60348F72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44575" y="7310438"/>
            <a:ext cx="6516002" cy="13031978"/>
          </a:xfrm>
          <a:custGeom>
            <a:avLst/>
            <a:gdLst>
              <a:gd name="connsiteX0" fmla="*/ 0 w 6516002"/>
              <a:gd name="connsiteY0" fmla="*/ 0 h 13031978"/>
              <a:gd name="connsiteX1" fmla="*/ 6516002 w 6516002"/>
              <a:gd name="connsiteY1" fmla="*/ 6516002 h 13031978"/>
              <a:gd name="connsiteX2" fmla="*/ 0 w 6516002"/>
              <a:gd name="connsiteY2" fmla="*/ 13031978 h 1303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16002" h="13031978">
                <a:moveTo>
                  <a:pt x="0" y="0"/>
                </a:moveTo>
                <a:cubicBezTo>
                  <a:pt x="3598685" y="0"/>
                  <a:pt x="6516002" y="2917304"/>
                  <a:pt x="6516002" y="6516002"/>
                </a:cubicBezTo>
                <a:cubicBezTo>
                  <a:pt x="6516002" y="10114698"/>
                  <a:pt x="3598685" y="13031978"/>
                  <a:pt x="0" y="1303197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/>
            </a:lvl1pPr>
          </a:lstStyle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3D46C7A-C31A-FEBA-5E86-46D29F66EF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988" y="1885951"/>
            <a:ext cx="10836049" cy="5153478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591B0EA-0809-D537-8628-A21C02925C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988" y="898525"/>
            <a:ext cx="10836000" cy="90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Dachzeile</a:t>
            </a:r>
          </a:p>
        </p:txBody>
      </p:sp>
    </p:spTree>
    <p:extLst>
      <p:ext uri="{BB962C8B-B14F-4D97-AF65-F5344CB8AC3E}">
        <p14:creationId xmlns:p14="http://schemas.microsoft.com/office/powerpoint/2010/main" val="343906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r Titel (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3D46C7A-C31A-FEBA-5E86-46D29F66EF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988" y="1885951"/>
            <a:ext cx="10836049" cy="5153477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591B0EA-0809-D537-8628-A21C02925C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988" y="898525"/>
            <a:ext cx="10836000" cy="90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Dachzeile</a:t>
            </a:r>
          </a:p>
        </p:txBody>
      </p:sp>
    </p:spTree>
    <p:extLst>
      <p:ext uri="{BB962C8B-B14F-4D97-AF65-F5344CB8AC3E}">
        <p14:creationId xmlns:p14="http://schemas.microsoft.com/office/powerpoint/2010/main" val="305069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leiner Titel (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3D46C7A-C31A-FEBA-5E86-46D29F66EF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988" y="1938337"/>
            <a:ext cx="10836049" cy="2919413"/>
          </a:xfrm>
        </p:spPr>
        <p:txBody>
          <a:bodyPr/>
          <a:lstStyle>
            <a:lvl1pPr>
              <a:defRPr sz="10500" spc="-300" baseline="0"/>
            </a:lvl1pPr>
          </a:lstStyle>
          <a:p>
            <a:r>
              <a:rPr lang="de-DE"/>
              <a:t>Titel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591B0EA-0809-D537-8628-A21C02925C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988" y="898525"/>
            <a:ext cx="10836000" cy="90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Dachzeile</a:t>
            </a:r>
          </a:p>
        </p:txBody>
      </p:sp>
    </p:spTree>
    <p:extLst>
      <p:ext uri="{BB962C8B-B14F-4D97-AF65-F5344CB8AC3E}">
        <p14:creationId xmlns:p14="http://schemas.microsoft.com/office/powerpoint/2010/main" val="2089927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61" userDrawn="1">
          <p15:clr>
            <a:srgbClr val="A4A3A4"/>
          </p15:clr>
        </p15:guide>
        <p15:guide id="2" pos="3401" userDrawn="1">
          <p15:clr>
            <a:srgbClr val="A4A3A4"/>
          </p15:clr>
        </p15:guide>
        <p15:guide id="3" pos="5805" userDrawn="1">
          <p15:clr>
            <a:srgbClr val="A4A3A4"/>
          </p15:clr>
        </p15:guide>
        <p15:guide id="4" pos="6145" userDrawn="1">
          <p15:clr>
            <a:srgbClr val="A4A3A4"/>
          </p15:clr>
        </p15:guide>
        <p15:guide id="5" orient="horz" pos="3401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oßer Titel (blau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3D46C7A-C31A-FEBA-5E86-46D29F66EF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988" y="1885951"/>
            <a:ext cx="10836049" cy="51534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591B0EA-0809-D537-8628-A21C02925C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988" y="898525"/>
            <a:ext cx="10836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Dachzeile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8061ADB-1A03-05A3-E7FD-0B387FF7F7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950156" y="492748"/>
            <a:ext cx="2735999" cy="339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26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leiner Titel (blau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63D46C7A-C31A-FEBA-5E86-46D29F66EF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988" y="1938337"/>
            <a:ext cx="10836049" cy="2919413"/>
          </a:xfrm>
        </p:spPr>
        <p:txBody>
          <a:bodyPr/>
          <a:lstStyle>
            <a:lvl1pPr>
              <a:defRPr sz="10500" spc="-30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591B0EA-0809-D537-8628-A21C02925C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42988" y="898525"/>
            <a:ext cx="10836000" cy="9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Dachzeile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CDE3214-15AF-2B01-AD55-3E5EE6E8EF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950156" y="492748"/>
            <a:ext cx="2735999" cy="339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99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61" userDrawn="1">
          <p15:clr>
            <a:srgbClr val="A4A3A4"/>
          </p15:clr>
        </p15:guide>
        <p15:guide id="2" pos="3401" userDrawn="1">
          <p15:clr>
            <a:srgbClr val="A4A3A4"/>
          </p15:clr>
        </p15:guide>
        <p15:guide id="3" pos="5805" userDrawn="1">
          <p15:clr>
            <a:srgbClr val="A4A3A4"/>
          </p15:clr>
        </p15:guide>
        <p15:guide id="4" pos="6145" userDrawn="1">
          <p15:clr>
            <a:srgbClr val="A4A3A4"/>
          </p15:clr>
        </p15:guide>
        <p15:guide id="5" orient="horz" pos="3401" userDrawn="1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platzhalter 13">
            <a:extLst>
              <a:ext uri="{FF2B5EF4-FFF2-40B4-BE49-F238E27FC236}">
                <a16:creationId xmlns:a16="http://schemas.microsoft.com/office/drawing/2014/main" id="{F1494866-2939-64E9-B034-5A592377C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88" y="1885951"/>
            <a:ext cx="10836049" cy="515347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/>
              <a:t>Titel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65092ED8-E314-9AD2-DC04-01263696B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6638" y="898526"/>
            <a:ext cx="10836048" cy="9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Dachzeile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5171996-BA47-519A-06C1-C36EEE7291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950156" y="492748"/>
            <a:ext cx="2736000" cy="339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53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6" r:id="rId2"/>
    <p:sldLayoutId id="2147483670" r:id="rId3"/>
    <p:sldLayoutId id="2147483668" r:id="rId4"/>
    <p:sldLayoutId id="2147483671" r:id="rId5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16000" kern="1200" spc="-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51196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000" kern="1200" spc="-100" baseline="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8550" userDrawn="1">
          <p15:clr>
            <a:srgbClr val="A4A3A4"/>
          </p15:clr>
        </p15:guide>
        <p15:guide id="3" pos="657" userDrawn="1">
          <p15:clr>
            <a:srgbClr val="F26B43"/>
          </p15:clr>
        </p15:guide>
        <p15:guide id="8" orient="horz" pos="12813" userDrawn="1">
          <p15:clr>
            <a:srgbClr val="F26B43"/>
          </p15:clr>
        </p15:guide>
        <p15:guide id="9" orient="horz" pos="566" userDrawn="1">
          <p15:clr>
            <a:srgbClr val="F26B43"/>
          </p15:clr>
        </p15:guide>
        <p15:guide id="11" pos="8867" userDrawn="1">
          <p15:clr>
            <a:srgbClr val="F26B43"/>
          </p15:clr>
        </p15:guide>
        <p15:guide id="12" pos="47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518E64-4424-6C65-04F8-8BDE94CE8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675" y="3707839"/>
            <a:ext cx="10836049" cy="6983973"/>
          </a:xfrm>
        </p:spPr>
        <p:txBody>
          <a:bodyPr/>
          <a:lstStyle/>
          <a:p>
            <a:r>
              <a:rPr lang="de-DE" sz="8800" b="1" dirty="0">
                <a:solidFill>
                  <a:schemeClr val="accent1">
                    <a:lumMod val="75000"/>
                  </a:schemeClr>
                </a:solidFill>
              </a:rPr>
              <a:t>Podiumsdiskussion </a:t>
            </a:r>
            <a:br>
              <a:rPr lang="de-DE" sz="8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8800" dirty="0">
                <a:solidFill>
                  <a:schemeClr val="accent1">
                    <a:lumMod val="75000"/>
                  </a:schemeClr>
                </a:solidFill>
              </a:rPr>
              <a:t>10 Fragen </a:t>
            </a:r>
            <a:br>
              <a:rPr lang="de-DE" sz="8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8800" dirty="0">
                <a:solidFill>
                  <a:schemeClr val="accent1">
                    <a:lumMod val="75000"/>
                  </a:schemeClr>
                </a:solidFill>
              </a:rPr>
              <a:t>zum Gendern</a:t>
            </a:r>
            <a:br>
              <a:rPr lang="de-DE" sz="18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5400" dirty="0">
                <a:solidFill>
                  <a:schemeClr val="accent1">
                    <a:lumMod val="75000"/>
                  </a:schemeClr>
                </a:solidFill>
              </a:rPr>
              <a:t>Prof. Dr. Evelyn Ferstl  und</a:t>
            </a:r>
            <a:br>
              <a:rPr lang="de-DE" sz="5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5400" dirty="0">
                <a:solidFill>
                  <a:schemeClr val="accent1">
                    <a:lumMod val="75000"/>
                  </a:schemeClr>
                </a:solidFill>
              </a:rPr>
              <a:t>Prof. Dr. Carolin Müller-Spitzer</a:t>
            </a:r>
            <a:br>
              <a:rPr lang="de-DE" sz="5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5400" dirty="0">
                <a:solidFill>
                  <a:schemeClr val="accent1">
                    <a:lumMod val="75000"/>
                  </a:schemeClr>
                </a:solidFill>
              </a:rPr>
              <a:t>im Gespräch</a:t>
            </a:r>
            <a:br>
              <a:rPr lang="de-DE" sz="54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90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90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60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60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60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90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90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de-DE" sz="9000" dirty="0">
                <a:solidFill>
                  <a:schemeClr val="accent1">
                    <a:lumMod val="75000"/>
                  </a:schemeClr>
                </a:solidFill>
              </a:rPr>
            </a:br>
            <a:endParaRPr lang="de-DE" sz="9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2F8AEAB1-9B7A-0051-FC82-BADE738758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42988" y="11613700"/>
            <a:ext cx="13069631" cy="8716228"/>
            <a:chOff x="1042988" y="11624204"/>
            <a:chExt cx="13069631" cy="8716228"/>
          </a:xfrm>
        </p:grpSpPr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A05C705F-4C24-DF4B-594B-11D600F2728A}"/>
                </a:ext>
              </a:extLst>
            </p:cNvPr>
            <p:cNvSpPr/>
            <p:nvPr/>
          </p:nvSpPr>
          <p:spPr>
            <a:xfrm>
              <a:off x="5399515" y="15982318"/>
              <a:ext cx="4356527" cy="2179057"/>
            </a:xfrm>
            <a:custGeom>
              <a:avLst/>
              <a:gdLst>
                <a:gd name="connsiteX0" fmla="*/ 0 w 4356527"/>
                <a:gd name="connsiteY0" fmla="*/ 2179057 h 2179057"/>
                <a:gd name="connsiteX1" fmla="*/ 4356527 w 4356527"/>
                <a:gd name="connsiteY1" fmla="*/ 2179057 h 2179057"/>
                <a:gd name="connsiteX2" fmla="*/ 2178263 w 4356527"/>
                <a:gd name="connsiteY2" fmla="*/ 0 h 2179057"/>
                <a:gd name="connsiteX3" fmla="*/ 0 w 4356527"/>
                <a:gd name="connsiteY3" fmla="*/ 2179057 h 21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6527" h="2179057">
                  <a:moveTo>
                    <a:pt x="0" y="2179057"/>
                  </a:moveTo>
                  <a:lnTo>
                    <a:pt x="4356527" y="2179057"/>
                  </a:lnTo>
                  <a:cubicBezTo>
                    <a:pt x="4356527" y="975593"/>
                    <a:pt x="3381290" y="0"/>
                    <a:pt x="2178263" y="0"/>
                  </a:cubicBezTo>
                  <a:cubicBezTo>
                    <a:pt x="975237" y="0"/>
                    <a:pt x="0" y="975593"/>
                    <a:pt x="0" y="2179057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C79DE863-FDE9-DA3C-FACF-8CF78684A398}"/>
                </a:ext>
              </a:extLst>
            </p:cNvPr>
            <p:cNvSpPr/>
            <p:nvPr/>
          </p:nvSpPr>
          <p:spPr>
            <a:xfrm>
              <a:off x="5399515" y="11624204"/>
              <a:ext cx="4356527" cy="2179057"/>
            </a:xfrm>
            <a:custGeom>
              <a:avLst/>
              <a:gdLst>
                <a:gd name="connsiteX0" fmla="*/ 0 w 4356527"/>
                <a:gd name="connsiteY0" fmla="*/ 2179058 h 2179057"/>
                <a:gd name="connsiteX1" fmla="*/ 4356527 w 4356527"/>
                <a:gd name="connsiteY1" fmla="*/ 2179058 h 2179057"/>
                <a:gd name="connsiteX2" fmla="*/ 2178263 w 4356527"/>
                <a:gd name="connsiteY2" fmla="*/ 0 h 2179057"/>
                <a:gd name="connsiteX3" fmla="*/ 0 w 4356527"/>
                <a:gd name="connsiteY3" fmla="*/ 2179058 h 21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6527" h="2179057">
                  <a:moveTo>
                    <a:pt x="0" y="2179058"/>
                  </a:moveTo>
                  <a:lnTo>
                    <a:pt x="4356527" y="2179058"/>
                  </a:lnTo>
                  <a:cubicBezTo>
                    <a:pt x="4356527" y="975592"/>
                    <a:pt x="3381290" y="0"/>
                    <a:pt x="2178263" y="0"/>
                  </a:cubicBezTo>
                  <a:cubicBezTo>
                    <a:pt x="975237" y="0"/>
                    <a:pt x="0" y="975592"/>
                    <a:pt x="0" y="2179058"/>
                  </a:cubicBezTo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E15C150B-CFD4-C01D-A79D-53AB47DA4CB6}"/>
                </a:ext>
              </a:extLst>
            </p:cNvPr>
            <p:cNvSpPr/>
            <p:nvPr/>
          </p:nvSpPr>
          <p:spPr>
            <a:xfrm>
              <a:off x="5399515" y="18161375"/>
              <a:ext cx="4356527" cy="2179057"/>
            </a:xfrm>
            <a:custGeom>
              <a:avLst/>
              <a:gdLst>
                <a:gd name="connsiteX0" fmla="*/ 0 w 4356527"/>
                <a:gd name="connsiteY0" fmla="*/ 2179058 h 2179057"/>
                <a:gd name="connsiteX1" fmla="*/ 4356527 w 4356527"/>
                <a:gd name="connsiteY1" fmla="*/ 2179058 h 2179057"/>
                <a:gd name="connsiteX2" fmla="*/ 2178263 w 4356527"/>
                <a:gd name="connsiteY2" fmla="*/ 0 h 2179057"/>
                <a:gd name="connsiteX3" fmla="*/ 0 w 4356527"/>
                <a:gd name="connsiteY3" fmla="*/ 2179058 h 21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6527" h="2179057">
                  <a:moveTo>
                    <a:pt x="0" y="2179058"/>
                  </a:moveTo>
                  <a:lnTo>
                    <a:pt x="4356527" y="2179058"/>
                  </a:lnTo>
                  <a:cubicBezTo>
                    <a:pt x="4356527" y="975593"/>
                    <a:pt x="3381290" y="0"/>
                    <a:pt x="2178263" y="0"/>
                  </a:cubicBezTo>
                  <a:cubicBezTo>
                    <a:pt x="975237" y="0"/>
                    <a:pt x="0" y="975593"/>
                    <a:pt x="0" y="2179058"/>
                  </a:cubicBezTo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711E6194-4554-AD88-3A5F-8AD2346410CC}"/>
                </a:ext>
              </a:extLst>
            </p:cNvPr>
            <p:cNvSpPr/>
            <p:nvPr/>
          </p:nvSpPr>
          <p:spPr>
            <a:xfrm>
              <a:off x="5399515" y="13803261"/>
              <a:ext cx="4356527" cy="2179057"/>
            </a:xfrm>
            <a:custGeom>
              <a:avLst/>
              <a:gdLst>
                <a:gd name="connsiteX0" fmla="*/ 0 w 4356527"/>
                <a:gd name="connsiteY0" fmla="*/ 2179058 h 2179057"/>
                <a:gd name="connsiteX1" fmla="*/ 4356527 w 4356527"/>
                <a:gd name="connsiteY1" fmla="*/ 2179058 h 2179057"/>
                <a:gd name="connsiteX2" fmla="*/ 2178263 w 4356527"/>
                <a:gd name="connsiteY2" fmla="*/ 0 h 2179057"/>
                <a:gd name="connsiteX3" fmla="*/ 0 w 4356527"/>
                <a:gd name="connsiteY3" fmla="*/ 2179058 h 21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6527" h="2179057">
                  <a:moveTo>
                    <a:pt x="0" y="2179058"/>
                  </a:moveTo>
                  <a:lnTo>
                    <a:pt x="4356527" y="2179058"/>
                  </a:lnTo>
                  <a:cubicBezTo>
                    <a:pt x="4356527" y="975592"/>
                    <a:pt x="3381290" y="0"/>
                    <a:pt x="2178263" y="0"/>
                  </a:cubicBezTo>
                  <a:cubicBezTo>
                    <a:pt x="975237" y="0"/>
                    <a:pt x="0" y="975592"/>
                    <a:pt x="0" y="2179058"/>
                  </a:cubicBezTo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B7E6A30D-68A0-BE77-6775-5E8F638C0302}"/>
                </a:ext>
              </a:extLst>
            </p:cNvPr>
            <p:cNvSpPr/>
            <p:nvPr/>
          </p:nvSpPr>
          <p:spPr>
            <a:xfrm>
              <a:off x="1042988" y="15982318"/>
              <a:ext cx="4356527" cy="4358114"/>
            </a:xfrm>
            <a:custGeom>
              <a:avLst/>
              <a:gdLst>
                <a:gd name="connsiteX0" fmla="*/ 0 w 4356527"/>
                <a:gd name="connsiteY0" fmla="*/ 4358115 h 4358114"/>
                <a:gd name="connsiteX1" fmla="*/ 4356527 w 4356527"/>
                <a:gd name="connsiteY1" fmla="*/ 4358115 h 4358114"/>
                <a:gd name="connsiteX2" fmla="*/ 0 w 4356527"/>
                <a:gd name="connsiteY2" fmla="*/ 0 h 4358114"/>
                <a:gd name="connsiteX3" fmla="*/ 0 w 4356527"/>
                <a:gd name="connsiteY3" fmla="*/ 4358115 h 435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6527" h="4358114">
                  <a:moveTo>
                    <a:pt x="0" y="4358115"/>
                  </a:moveTo>
                  <a:lnTo>
                    <a:pt x="4356527" y="4358115"/>
                  </a:lnTo>
                  <a:cubicBezTo>
                    <a:pt x="4356527" y="1951198"/>
                    <a:pt x="2406040" y="0"/>
                    <a:pt x="0" y="0"/>
                  </a:cubicBezTo>
                  <a:lnTo>
                    <a:pt x="0" y="43581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65B7EB9A-5AED-42DF-E6B7-40F7CCAC910E}"/>
                </a:ext>
              </a:extLst>
            </p:cNvPr>
            <p:cNvSpPr/>
            <p:nvPr/>
          </p:nvSpPr>
          <p:spPr>
            <a:xfrm>
              <a:off x="9756042" y="11624204"/>
              <a:ext cx="4356577" cy="4358114"/>
            </a:xfrm>
            <a:custGeom>
              <a:avLst/>
              <a:gdLst>
                <a:gd name="connsiteX0" fmla="*/ 0 w 4356577"/>
                <a:gd name="connsiteY0" fmla="*/ 4358115 h 4358114"/>
                <a:gd name="connsiteX1" fmla="*/ 4356578 w 4356577"/>
                <a:gd name="connsiteY1" fmla="*/ 4358115 h 4358114"/>
                <a:gd name="connsiteX2" fmla="*/ 0 w 4356577"/>
                <a:gd name="connsiteY2" fmla="*/ 0 h 4358114"/>
                <a:gd name="connsiteX3" fmla="*/ 0 w 4356577"/>
                <a:gd name="connsiteY3" fmla="*/ 4358115 h 435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6577" h="4358114">
                  <a:moveTo>
                    <a:pt x="0" y="4358115"/>
                  </a:moveTo>
                  <a:lnTo>
                    <a:pt x="4356578" y="4358115"/>
                  </a:lnTo>
                  <a:cubicBezTo>
                    <a:pt x="4356578" y="1951198"/>
                    <a:pt x="2406041" y="0"/>
                    <a:pt x="0" y="0"/>
                  </a:cubicBezTo>
                  <a:lnTo>
                    <a:pt x="0" y="435811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DAADA35F-8D3A-D26C-F52F-7DDAC8999978}"/>
                </a:ext>
              </a:extLst>
            </p:cNvPr>
            <p:cNvSpPr/>
            <p:nvPr/>
          </p:nvSpPr>
          <p:spPr>
            <a:xfrm>
              <a:off x="9756042" y="15981137"/>
              <a:ext cx="4356577" cy="4358114"/>
            </a:xfrm>
            <a:custGeom>
              <a:avLst/>
              <a:gdLst>
                <a:gd name="connsiteX0" fmla="*/ 2178263 w 4356577"/>
                <a:gd name="connsiteY0" fmla="*/ 4358115 h 4358114"/>
                <a:gd name="connsiteX1" fmla="*/ 4356578 w 4356577"/>
                <a:gd name="connsiteY1" fmla="*/ 2179058 h 4358114"/>
                <a:gd name="connsiteX2" fmla="*/ 2178263 w 4356577"/>
                <a:gd name="connsiteY2" fmla="*/ 0 h 4358114"/>
                <a:gd name="connsiteX3" fmla="*/ 0 w 4356577"/>
                <a:gd name="connsiteY3" fmla="*/ 2179058 h 4358114"/>
                <a:gd name="connsiteX4" fmla="*/ 2178263 w 4356577"/>
                <a:gd name="connsiteY4" fmla="*/ 4358115 h 435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6577" h="4358114">
                  <a:moveTo>
                    <a:pt x="2178263" y="4358115"/>
                  </a:moveTo>
                  <a:cubicBezTo>
                    <a:pt x="3381290" y="4358115"/>
                    <a:pt x="4356578" y="3382522"/>
                    <a:pt x="4356578" y="2179058"/>
                  </a:cubicBezTo>
                  <a:cubicBezTo>
                    <a:pt x="4356578" y="975593"/>
                    <a:pt x="3381290" y="0"/>
                    <a:pt x="2178263" y="0"/>
                  </a:cubicBezTo>
                  <a:cubicBezTo>
                    <a:pt x="975237" y="0"/>
                    <a:pt x="0" y="975593"/>
                    <a:pt x="0" y="2179058"/>
                  </a:cubicBezTo>
                  <a:cubicBezTo>
                    <a:pt x="0" y="3382522"/>
                    <a:pt x="975237" y="4358115"/>
                    <a:pt x="2178263" y="4358115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20" name="Ellipse 19">
            <a:extLst>
              <a:ext uri="{FF2B5EF4-FFF2-40B4-BE49-F238E27FC236}">
                <a16:creationId xmlns:a16="http://schemas.microsoft.com/office/drawing/2014/main" id="{27E4E814-2EF0-94EB-09B0-04D9613CBD9A}"/>
              </a:ext>
            </a:extLst>
          </p:cNvPr>
          <p:cNvSpPr/>
          <p:nvPr/>
        </p:nvSpPr>
        <p:spPr>
          <a:xfrm rot="1149423">
            <a:off x="8502775" y="4994119"/>
            <a:ext cx="6041896" cy="605280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107000"/>
              </a:lnSpc>
            </a:pPr>
            <a:r>
              <a:rPr lang="de-DE" sz="4800" b="1" dirty="0">
                <a:solidFill>
                  <a:schemeClr val="accent4">
                    <a:lumMod val="50000"/>
                  </a:schemeClr>
                </a:solidFill>
              </a:rPr>
              <a:t>29.10.2026 </a:t>
            </a:r>
          </a:p>
          <a:p>
            <a:pPr algn="ctr">
              <a:lnSpc>
                <a:spcPct val="107000"/>
              </a:lnSpc>
            </a:pPr>
            <a:r>
              <a:rPr lang="de-DE" sz="4000" b="1" dirty="0">
                <a:solidFill>
                  <a:schemeClr val="accent4">
                    <a:lumMod val="50000"/>
                  </a:schemeClr>
                </a:solidFill>
              </a:rPr>
              <a:t>Vortragsraum der</a:t>
            </a:r>
            <a:br>
              <a:rPr lang="de-DE" sz="40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de-DE" sz="4000" b="1" dirty="0">
                <a:solidFill>
                  <a:schemeClr val="accent4">
                    <a:lumMod val="50000"/>
                  </a:schemeClr>
                </a:solidFill>
              </a:rPr>
              <a:t>Universitätsbibliothek</a:t>
            </a:r>
            <a:br>
              <a:rPr lang="de-DE" sz="40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de-DE" sz="4000" b="1" dirty="0">
                <a:solidFill>
                  <a:schemeClr val="accent4">
                    <a:lumMod val="50000"/>
                  </a:schemeClr>
                </a:solidFill>
              </a:rPr>
              <a:t>Marburg,</a:t>
            </a:r>
            <a:br>
              <a:rPr lang="de-DE" sz="4000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de-DE" sz="4000" b="1" dirty="0">
                <a:solidFill>
                  <a:schemeClr val="accent4">
                    <a:lumMod val="50000"/>
                  </a:schemeClr>
                </a:solidFill>
              </a:rPr>
              <a:t>Deutschhausstr. 9</a:t>
            </a:r>
          </a:p>
          <a:p>
            <a:pPr algn="ctr">
              <a:lnSpc>
                <a:spcPct val="107000"/>
              </a:lnSpc>
            </a:pPr>
            <a:endParaRPr lang="de-DE" sz="4000" b="1" dirty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lnSpc>
                <a:spcPct val="107000"/>
              </a:lnSpc>
            </a:pPr>
            <a:r>
              <a:rPr lang="de-DE" sz="4400" b="1" dirty="0">
                <a:solidFill>
                  <a:schemeClr val="accent4">
                    <a:lumMod val="50000"/>
                  </a:schemeClr>
                </a:solidFill>
              </a:rPr>
              <a:t>18.15-19.30 Uhr</a:t>
            </a:r>
          </a:p>
        </p:txBody>
      </p:sp>
      <p:sp>
        <p:nvSpPr>
          <p:cNvPr id="24" name="Textplatzhalter 2">
            <a:extLst>
              <a:ext uri="{FF2B5EF4-FFF2-40B4-BE49-F238E27FC236}">
                <a16:creationId xmlns:a16="http://schemas.microsoft.com/office/drawing/2014/main" id="{A75FE085-DA3A-CF48-81AE-831F036590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2988" y="1092488"/>
            <a:ext cx="10836000" cy="900000"/>
          </a:xfrm>
        </p:spPr>
        <p:txBody>
          <a:bodyPr/>
          <a:lstStyle/>
          <a:p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GRK 2700 „Dynamik und Stabilität von Repräsentationen“</a:t>
            </a:r>
          </a:p>
          <a:p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Institut für Germanistische Sprachwissenschaft</a:t>
            </a:r>
          </a:p>
          <a:p>
            <a:endParaRPr lang="de-DE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926833"/>
      </p:ext>
    </p:extLst>
  </p:cSld>
  <p:clrMapOvr>
    <a:masterClrMapping/>
  </p:clrMapOvr>
</p:sld>
</file>

<file path=ppt/theme/theme1.xml><?xml version="1.0" encoding="utf-8"?>
<a:theme xmlns:a="http://schemas.openxmlformats.org/drawingml/2006/main" name="Plakat">
  <a:themeElements>
    <a:clrScheme name="Uni Marburg">
      <a:dk1>
        <a:sysClr val="windowText" lastClr="000000"/>
      </a:dk1>
      <a:lt1>
        <a:sysClr val="window" lastClr="FFFFFF"/>
      </a:lt1>
      <a:dk2>
        <a:srgbClr val="A32123"/>
      </a:dk2>
      <a:lt2>
        <a:srgbClr val="213F21"/>
      </a:lt2>
      <a:accent1>
        <a:srgbClr val="004899"/>
      </a:accent1>
      <a:accent2>
        <a:srgbClr val="A6D9E2"/>
      </a:accent2>
      <a:accent3>
        <a:srgbClr val="B971AC"/>
      </a:accent3>
      <a:accent4>
        <a:srgbClr val="F7DEED"/>
      </a:accent4>
      <a:accent5>
        <a:srgbClr val="F08338"/>
      </a:accent5>
      <a:accent6>
        <a:srgbClr val="C3D76B"/>
      </a:accent6>
      <a:hlink>
        <a:srgbClr val="000000"/>
      </a:hlink>
      <a:folHlink>
        <a:srgbClr val="000000"/>
      </a:folHlink>
    </a:clrScheme>
    <a:fontScheme name="Benutzerdefiniert 41">
      <a:majorFont>
        <a:latin typeface="Noto Sans Display"/>
        <a:ea typeface=""/>
        <a:cs typeface=""/>
      </a:majorFont>
      <a:minorFont>
        <a:latin typeface="Noto San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lnSpc>
            <a:spcPct val="107000"/>
          </a:lnSpc>
          <a:defRPr sz="400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07000"/>
          </a:lnSpc>
          <a:defRPr sz="4000" smtClean="0"/>
        </a:defPPr>
      </a:lstStyle>
    </a:txDef>
  </a:objectDefaults>
  <a:extraClrSchemeLst/>
  <a:custClrLst>
    <a:custClr>
      <a:srgbClr val="00305B"/>
    </a:custClr>
    <a:custClr>
      <a:srgbClr val="1A5BA3"/>
    </a:custClr>
  </a:custClrLst>
  <a:extLst>
    <a:ext uri="{05A4C25C-085E-4340-85A3-A5531E510DB2}">
      <thm15:themeFamily xmlns:thm15="http://schemas.microsoft.com/office/thememl/2012/main" name="UM_Plakat_DINA2_Markenstufe1.potx" id="{627F016E-BC06-4211-AF18-9EF604D771CE}" vid="{C902F1FD-FC91-4E53-82D1-A178B4D15EA7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Benutzerdefiniert 41">
      <a:majorFont>
        <a:latin typeface="Noto Sans Display"/>
        <a:ea typeface=""/>
        <a:cs typeface=""/>
      </a:majorFont>
      <a:minorFont>
        <a:latin typeface="Noto San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Benutzerdefiniert 41">
      <a:majorFont>
        <a:latin typeface="Noto Sans Display"/>
        <a:ea typeface=""/>
        <a:cs typeface=""/>
      </a:majorFont>
      <a:minorFont>
        <a:latin typeface="Noto Sans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</Words>
  <Application>Microsoft Office PowerPoint</Application>
  <PresentationFormat>Benutzerdefiniert</PresentationFormat>
  <Paragraphs>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Noto Sans Display</vt:lpstr>
      <vt:lpstr>Plakat</vt:lpstr>
      <vt:lpstr>Podiumsdiskussion  10 Fragen  zum Gendern  Prof. Dr. Evelyn Ferstl  und Prof. Dr. Carolin Müller-Spitzer im Gespräch         </vt:lpstr>
    </vt:vector>
  </TitlesOfParts>
  <Company>Universität Marburg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Plakat</dc:title>
  <dc:creator>Universität Marburg</dc:creator>
  <cp:lastModifiedBy>anonym</cp:lastModifiedBy>
  <cp:revision>42</cp:revision>
  <cp:lastPrinted>2026-10-12T09:05:01Z</cp:lastPrinted>
  <dcterms:created xsi:type="dcterms:W3CDTF">2025-02-24T14:50:19Z</dcterms:created>
  <dcterms:modified xsi:type="dcterms:W3CDTF">2026-10-12T10:09:45Z</dcterms:modified>
</cp:coreProperties>
</file>