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orient="horz" pos="34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Müller" initials="SM" lastIdx="4" clrIdx="0">
    <p:extLst>
      <p:ext uri="{19B8F6BF-5375-455C-9EA6-DF929625EA0E}">
        <p15:presenceInfo xmlns:p15="http://schemas.microsoft.com/office/powerpoint/2012/main" userId="Sebastian Müller" providerId="None"/>
      </p:ext>
    </p:extLst>
  </p:cmAuthor>
  <p:cmAuthor id="2" name="Lena Marie Fuckert" initials="LMF" lastIdx="3" clrIdx="1">
    <p:extLst>
      <p:ext uri="{19B8F6BF-5375-455C-9EA6-DF929625EA0E}">
        <p15:presenceInfo xmlns:p15="http://schemas.microsoft.com/office/powerpoint/2012/main" userId="Lena Marie Fuck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FFE7FF"/>
    <a:srgbClr val="FFD5FF"/>
    <a:srgbClr val="FF99CC"/>
    <a:srgbClr val="C1EFFF"/>
    <a:srgbClr val="9BE5FF"/>
    <a:srgbClr val="CB99C9"/>
    <a:srgbClr val="FFB6C1"/>
    <a:srgbClr val="D47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85" autoAdjust="0"/>
    <p:restoredTop sz="97092" autoAdjust="0"/>
  </p:normalViewPr>
  <p:slideViewPr>
    <p:cSldViewPr snapToGrid="0">
      <p:cViewPr varScale="1">
        <p:scale>
          <a:sx n="167" d="100"/>
          <a:sy n="167" d="100"/>
        </p:scale>
        <p:origin x="2636" y="88"/>
      </p:cViewPr>
      <p:guideLst>
        <p:guide orient="horz" pos="391"/>
        <p:guide pos="204"/>
        <p:guide pos="5556"/>
        <p:guide orient="horz" pos="34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0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9E8FEB3-FC68-4267-81E8-ACF80484BA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CF04D5-E848-4119-8F5B-9CAEC291E8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A41A-435C-4CD5-8216-D265A5F43DD5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7410B6-F268-46C1-B8A1-C1023EA030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F21093-55AB-4E40-ACC8-C40F03DA4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0FC1D-F29F-4762-AF53-C18DE1433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768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ADF09-53AA-48F8-A7D9-E18FE6B8E3D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31478-CB37-4C20-BCFD-7FDA112529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09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Musterverlauf </a:t>
            </a:r>
            <a:r>
              <a:rPr lang="de-DE" dirty="0" err="1"/>
              <a:t>ProfiWerk</a:t>
            </a:r>
            <a:r>
              <a:rPr lang="de-DE" dirty="0"/>
              <a:t> im 4. Semester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1B51D-8CC2-4DAD-8B83-A79D34ECF66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93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91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4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6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43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2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30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86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70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70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54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63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F49E-F781-4E14-AA5C-982A66EF6A76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4F853-E883-4CE9-BA23-5C56E8812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05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Line 48"/>
          <p:cNvSpPr>
            <a:spLocks noChangeShapeType="1"/>
          </p:cNvSpPr>
          <p:nvPr/>
        </p:nvSpPr>
        <p:spPr bwMode="auto">
          <a:xfrm>
            <a:off x="338400" y="441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092" name="Line 30"/>
          <p:cNvSpPr>
            <a:spLocks noChangeShapeType="1"/>
          </p:cNvSpPr>
          <p:nvPr/>
        </p:nvSpPr>
        <p:spPr bwMode="auto">
          <a:xfrm>
            <a:off x="337210" y="171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3" name="Line 31"/>
          <p:cNvSpPr>
            <a:spLocks noChangeShapeType="1"/>
          </p:cNvSpPr>
          <p:nvPr/>
        </p:nvSpPr>
        <p:spPr bwMode="auto">
          <a:xfrm>
            <a:off x="337210" y="225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95" name="Line 31">
            <a:extLst>
              <a:ext uri="{FF2B5EF4-FFF2-40B4-BE49-F238E27FC236}">
                <a16:creationId xmlns:a16="http://schemas.microsoft.com/office/drawing/2014/main" id="{E67D3D03-4102-42C8-95C3-3A1276021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176" y="279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9" name="Line 17"/>
          <p:cNvSpPr>
            <a:spLocks noChangeShapeType="1"/>
          </p:cNvSpPr>
          <p:nvPr/>
        </p:nvSpPr>
        <p:spPr bwMode="auto">
          <a:xfrm>
            <a:off x="338400" y="333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077" name="Text Box 15"/>
          <p:cNvSpPr txBox="1">
            <a:spLocks noChangeArrowheads="1"/>
          </p:cNvSpPr>
          <p:nvPr/>
        </p:nvSpPr>
        <p:spPr bwMode="auto">
          <a:xfrm>
            <a:off x="3221380" y="144000"/>
            <a:ext cx="27012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900" b="1" dirty="0"/>
              <a:t>Exemplarischer Studienverlaufsplan Physik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900" dirty="0"/>
              <a:t>- Beginn zum </a:t>
            </a:r>
            <a:r>
              <a:rPr lang="de-DE" altLang="de-DE" sz="900" b="1" dirty="0"/>
              <a:t>Sommersemester </a:t>
            </a:r>
            <a:r>
              <a:rPr lang="de-DE" altLang="de-DE" sz="900" dirty="0"/>
              <a:t>-</a:t>
            </a:r>
          </a:p>
        </p:txBody>
      </p:sp>
      <p:sp>
        <p:nvSpPr>
          <p:cNvPr id="2076" name="Rectangle 14"/>
          <p:cNvSpPr>
            <a:spLocks noChangeArrowheads="1"/>
          </p:cNvSpPr>
          <p:nvPr/>
        </p:nvSpPr>
        <p:spPr bwMode="auto">
          <a:xfrm>
            <a:off x="342000" y="630000"/>
            <a:ext cx="8460000" cy="48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078" name="Line 16"/>
          <p:cNvSpPr>
            <a:spLocks noChangeShapeType="1"/>
          </p:cNvSpPr>
          <p:nvPr/>
        </p:nvSpPr>
        <p:spPr bwMode="auto">
          <a:xfrm>
            <a:off x="360150" y="1170000"/>
            <a:ext cx="8460000" cy="5104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080" name="Line 18"/>
          <p:cNvSpPr>
            <a:spLocks noChangeShapeType="1"/>
          </p:cNvSpPr>
          <p:nvPr/>
        </p:nvSpPr>
        <p:spPr bwMode="auto">
          <a:xfrm>
            <a:off x="338400" y="387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D721023F-D7E5-75EA-33D2-13129B04311B}"/>
              </a:ext>
            </a:extLst>
          </p:cNvPr>
          <p:cNvGrpSpPr/>
          <p:nvPr/>
        </p:nvGrpSpPr>
        <p:grpSpPr>
          <a:xfrm>
            <a:off x="360000" y="810000"/>
            <a:ext cx="770685" cy="4500000"/>
            <a:chOff x="335217" y="863344"/>
            <a:chExt cx="770685" cy="5493480"/>
          </a:xfrm>
        </p:grpSpPr>
        <p:sp>
          <p:nvSpPr>
            <p:cNvPr id="2086" name="Rectangle 24"/>
            <p:cNvSpPr>
              <a:spLocks noChangeArrowheads="1"/>
            </p:cNvSpPr>
            <p:nvPr/>
          </p:nvSpPr>
          <p:spPr bwMode="auto">
            <a:xfrm>
              <a:off x="349902" y="863344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1. Semester</a:t>
              </a:r>
            </a:p>
          </p:txBody>
        </p:sp>
        <p:sp>
          <p:nvSpPr>
            <p:cNvPr id="2087" name="Rectangle 25"/>
            <p:cNvSpPr>
              <a:spLocks noChangeArrowheads="1"/>
            </p:cNvSpPr>
            <p:nvPr/>
          </p:nvSpPr>
          <p:spPr bwMode="auto">
            <a:xfrm>
              <a:off x="335217" y="1524701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2. Semester</a:t>
              </a:r>
            </a:p>
          </p:txBody>
        </p:sp>
        <p:sp>
          <p:nvSpPr>
            <p:cNvPr id="2088" name="Rectangle 26"/>
            <p:cNvSpPr>
              <a:spLocks noChangeArrowheads="1"/>
            </p:cNvSpPr>
            <p:nvPr/>
          </p:nvSpPr>
          <p:spPr bwMode="auto">
            <a:xfrm>
              <a:off x="337210" y="2186057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3. Semester</a:t>
              </a:r>
            </a:p>
          </p:txBody>
        </p:sp>
        <p:sp>
          <p:nvSpPr>
            <p:cNvPr id="2089" name="Rectangle 27"/>
            <p:cNvSpPr>
              <a:spLocks noChangeArrowheads="1"/>
            </p:cNvSpPr>
            <p:nvPr/>
          </p:nvSpPr>
          <p:spPr bwMode="auto">
            <a:xfrm>
              <a:off x="337210" y="2847414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4. Semester</a:t>
              </a:r>
            </a:p>
          </p:txBody>
        </p:sp>
        <p:sp>
          <p:nvSpPr>
            <p:cNvPr id="2090" name="Rectangle 28"/>
            <p:cNvSpPr>
              <a:spLocks noChangeArrowheads="1"/>
            </p:cNvSpPr>
            <p:nvPr/>
          </p:nvSpPr>
          <p:spPr bwMode="auto">
            <a:xfrm>
              <a:off x="337210" y="3508771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5. Semester</a:t>
              </a:r>
            </a:p>
          </p:txBody>
        </p:sp>
        <p:sp>
          <p:nvSpPr>
            <p:cNvPr id="2091" name="Rectangle 29"/>
            <p:cNvSpPr>
              <a:spLocks noChangeArrowheads="1"/>
            </p:cNvSpPr>
            <p:nvPr/>
          </p:nvSpPr>
          <p:spPr bwMode="auto">
            <a:xfrm>
              <a:off x="337210" y="4170127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6. Semester</a:t>
              </a:r>
            </a:p>
          </p:txBody>
        </p:sp>
        <p:sp>
          <p:nvSpPr>
            <p:cNvPr id="2094" name="Rectangle 32"/>
            <p:cNvSpPr>
              <a:spLocks noChangeArrowheads="1"/>
            </p:cNvSpPr>
            <p:nvPr/>
          </p:nvSpPr>
          <p:spPr bwMode="auto">
            <a:xfrm>
              <a:off x="337210" y="4831484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7. Semester</a:t>
              </a:r>
            </a:p>
          </p:txBody>
        </p:sp>
        <p:sp>
          <p:nvSpPr>
            <p:cNvPr id="2095" name="Rectangle 33"/>
            <p:cNvSpPr>
              <a:spLocks noChangeArrowheads="1"/>
            </p:cNvSpPr>
            <p:nvPr/>
          </p:nvSpPr>
          <p:spPr bwMode="auto">
            <a:xfrm>
              <a:off x="337210" y="5492841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8. Semester</a:t>
              </a:r>
            </a:p>
          </p:txBody>
        </p:sp>
        <p:sp>
          <p:nvSpPr>
            <p:cNvPr id="2105" name="Rectangle 44"/>
            <p:cNvSpPr>
              <a:spLocks noChangeArrowheads="1"/>
            </p:cNvSpPr>
            <p:nvPr/>
          </p:nvSpPr>
          <p:spPr bwMode="auto">
            <a:xfrm>
              <a:off x="342001" y="6154200"/>
              <a:ext cx="756000" cy="202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9. Semester</a:t>
              </a:r>
            </a:p>
          </p:txBody>
        </p:sp>
      </p:grpSp>
      <p:sp>
        <p:nvSpPr>
          <p:cNvPr id="2110" name="Line 49"/>
          <p:cNvSpPr>
            <a:spLocks noChangeShapeType="1"/>
          </p:cNvSpPr>
          <p:nvPr/>
        </p:nvSpPr>
        <p:spPr bwMode="auto">
          <a:xfrm>
            <a:off x="338400" y="4950000"/>
            <a:ext cx="8460000" cy="1702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0B7575D-D391-CD15-AC3F-81B83B45A78B}"/>
              </a:ext>
            </a:extLst>
          </p:cNvPr>
          <p:cNvGrpSpPr/>
          <p:nvPr/>
        </p:nvGrpSpPr>
        <p:grpSpPr>
          <a:xfrm>
            <a:off x="8424000" y="810000"/>
            <a:ext cx="360000" cy="4478506"/>
            <a:chOff x="8399558" y="792000"/>
            <a:chExt cx="482210" cy="4800958"/>
          </a:xfrm>
        </p:grpSpPr>
        <p:sp>
          <p:nvSpPr>
            <p:cNvPr id="2096" name="Rectangle 34"/>
            <p:cNvSpPr>
              <a:spLocks noChangeArrowheads="1"/>
            </p:cNvSpPr>
            <p:nvPr/>
          </p:nvSpPr>
          <p:spPr bwMode="auto">
            <a:xfrm>
              <a:off x="8496000" y="792000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12 LP</a:t>
              </a:r>
            </a:p>
          </p:txBody>
        </p:sp>
        <p:sp>
          <p:nvSpPr>
            <p:cNvPr id="89" name="Rectangle 34">
              <a:extLst>
                <a:ext uri="{FF2B5EF4-FFF2-40B4-BE49-F238E27FC236}">
                  <a16:creationId xmlns:a16="http://schemas.microsoft.com/office/drawing/2014/main" id="{E095719C-4917-4B7A-9FF2-DDD5B18F3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6000" y="1367998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15 LP</a:t>
              </a:r>
            </a:p>
          </p:txBody>
        </p:sp>
        <p:sp>
          <p:nvSpPr>
            <p:cNvPr id="90" name="Rectangle 34">
              <a:extLst>
                <a:ext uri="{FF2B5EF4-FFF2-40B4-BE49-F238E27FC236}">
                  <a16:creationId xmlns:a16="http://schemas.microsoft.com/office/drawing/2014/main" id="{9D4CA77F-5B00-4B2B-B01B-9BD18878B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6000" y="1943999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6 LP</a:t>
              </a:r>
            </a:p>
          </p:txBody>
        </p:sp>
        <p:sp>
          <p:nvSpPr>
            <p:cNvPr id="96" name="Rectangle 34">
              <a:extLst>
                <a:ext uri="{FF2B5EF4-FFF2-40B4-BE49-F238E27FC236}">
                  <a16:creationId xmlns:a16="http://schemas.microsoft.com/office/drawing/2014/main" id="{CFD85D06-C7FC-4722-A8B8-F4776415F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6000" y="2520000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15LP</a:t>
              </a:r>
            </a:p>
          </p:txBody>
        </p:sp>
        <p:sp>
          <p:nvSpPr>
            <p:cNvPr id="97" name="Rectangle 34">
              <a:extLst>
                <a:ext uri="{FF2B5EF4-FFF2-40B4-BE49-F238E27FC236}">
                  <a16:creationId xmlns:a16="http://schemas.microsoft.com/office/drawing/2014/main" id="{0000E5D7-21A4-4611-8833-BA53F19B3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6000" y="3095999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12 LP</a:t>
              </a:r>
            </a:p>
          </p:txBody>
        </p:sp>
        <p:sp>
          <p:nvSpPr>
            <p:cNvPr id="98" name="Rectangle 34">
              <a:extLst>
                <a:ext uri="{FF2B5EF4-FFF2-40B4-BE49-F238E27FC236}">
                  <a16:creationId xmlns:a16="http://schemas.microsoft.com/office/drawing/2014/main" id="{6113B17B-3EF0-42EE-9ED8-F986B9A79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9558" y="3671998"/>
              <a:ext cx="482210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6 LP</a:t>
              </a:r>
            </a:p>
          </p:txBody>
        </p:sp>
        <p:sp>
          <p:nvSpPr>
            <p:cNvPr id="99" name="Rectangle 34">
              <a:extLst>
                <a:ext uri="{FF2B5EF4-FFF2-40B4-BE49-F238E27FC236}">
                  <a16:creationId xmlns:a16="http://schemas.microsoft.com/office/drawing/2014/main" id="{23F5A97E-1C7B-4F3D-8E09-7594C5C3C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9558" y="4247999"/>
              <a:ext cx="482210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10,5 LP</a:t>
              </a:r>
            </a:p>
          </p:txBody>
        </p:sp>
        <p:sp>
          <p:nvSpPr>
            <p:cNvPr id="100" name="Rectangle 34">
              <a:extLst>
                <a:ext uri="{FF2B5EF4-FFF2-40B4-BE49-F238E27FC236}">
                  <a16:creationId xmlns:a16="http://schemas.microsoft.com/office/drawing/2014/main" id="{98C56825-277B-473E-B792-2B003210C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6556" y="4823999"/>
              <a:ext cx="465212" cy="1877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13,5LP</a:t>
              </a:r>
            </a:p>
          </p:txBody>
        </p:sp>
        <p:sp>
          <p:nvSpPr>
            <p:cNvPr id="101" name="Rectangle 34">
              <a:extLst>
                <a:ext uri="{FF2B5EF4-FFF2-40B4-BE49-F238E27FC236}">
                  <a16:creationId xmlns:a16="http://schemas.microsoft.com/office/drawing/2014/main" id="{B759A703-424D-4C97-88A4-B93756E77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6000" y="5399998"/>
              <a:ext cx="385768" cy="19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dirty="0"/>
                <a:t>0 LP</a:t>
              </a:r>
            </a:p>
          </p:txBody>
        </p:sp>
      </p:grp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ADEF9C42-A249-4039-9BCE-BE831EEAFB51}"/>
              </a:ext>
            </a:extLst>
          </p:cNvPr>
          <p:cNvCxnSpPr>
            <a:cxnSpLocks/>
          </p:cNvCxnSpPr>
          <p:nvPr/>
        </p:nvCxnSpPr>
        <p:spPr>
          <a:xfrm>
            <a:off x="180000" y="1350000"/>
            <a:ext cx="0" cy="3420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ADAA380C-7DC7-D259-F959-E5F2B2D8F8A4}"/>
              </a:ext>
            </a:extLst>
          </p:cNvPr>
          <p:cNvGrpSpPr/>
          <p:nvPr/>
        </p:nvGrpSpPr>
        <p:grpSpPr>
          <a:xfrm>
            <a:off x="1656000" y="5760000"/>
            <a:ext cx="5760000" cy="900000"/>
            <a:chOff x="1656000" y="5760000"/>
            <a:chExt cx="5760000" cy="90000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11D6960C-F616-55B3-C9DE-F1EC9320D440}"/>
                </a:ext>
              </a:extLst>
            </p:cNvPr>
            <p:cNvGrpSpPr/>
            <p:nvPr/>
          </p:nvGrpSpPr>
          <p:grpSpPr>
            <a:xfrm>
              <a:off x="3672144" y="6420278"/>
              <a:ext cx="1032380" cy="239722"/>
              <a:chOff x="3672144" y="6420278"/>
              <a:chExt cx="1032380" cy="239722"/>
            </a:xfrm>
          </p:grpSpPr>
          <p:sp>
            <p:nvSpPr>
              <p:cNvPr id="73" name="AutoShape 4">
                <a:extLst>
                  <a:ext uri="{FF2B5EF4-FFF2-40B4-BE49-F238E27FC236}">
                    <a16:creationId xmlns:a16="http://schemas.microsoft.com/office/drawing/2014/main" id="{78B30E5F-BCB1-41AB-A970-3A557F4F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2144" y="6420278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  <p:sp>
            <p:nvSpPr>
              <p:cNvPr id="77" name="AutoShape 11">
                <a:extLst>
                  <a:ext uri="{FF2B5EF4-FFF2-40B4-BE49-F238E27FC236}">
                    <a16:creationId xmlns:a16="http://schemas.microsoft.com/office/drawing/2014/main" id="{433E6589-1A0D-476E-8F7B-E77772697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209" y="6420278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</p:grpSp>
        <p:sp>
          <p:nvSpPr>
            <p:cNvPr id="78" name="Text Box 19">
              <a:extLst>
                <a:ext uri="{FF2B5EF4-FFF2-40B4-BE49-F238E27FC236}">
                  <a16:creationId xmlns:a16="http://schemas.microsoft.com/office/drawing/2014/main" id="{5BD64A9A-C94C-4443-99D3-62C7D9B47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6000" y="5760000"/>
              <a:ext cx="720488" cy="251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e-DE" altLang="de-DE" sz="1000" b="1" dirty="0"/>
                <a:t>Legende</a:t>
              </a:r>
            </a:p>
          </p:txBody>
        </p: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79412250-AAA3-E111-518A-90EAB73FFFC5}"/>
                </a:ext>
              </a:extLst>
            </p:cNvPr>
            <p:cNvGrpSpPr/>
            <p:nvPr/>
          </p:nvGrpSpPr>
          <p:grpSpPr>
            <a:xfrm>
              <a:off x="1656000" y="6130737"/>
              <a:ext cx="1079145" cy="529263"/>
              <a:chOff x="1656000" y="6130737"/>
              <a:chExt cx="1079145" cy="529263"/>
            </a:xfrm>
          </p:grpSpPr>
          <p:sp>
            <p:nvSpPr>
              <p:cNvPr id="79" name="Text Box 20">
                <a:extLst>
                  <a:ext uri="{FF2B5EF4-FFF2-40B4-BE49-F238E27FC236}">
                    <a16:creationId xmlns:a16="http://schemas.microsoft.com/office/drawing/2014/main" id="{EDECAC35-E052-45D8-9637-9A2E9F645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6000" y="6439005"/>
                <a:ext cx="1079145" cy="220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Wahlpflichtmodule:          </a:t>
                </a:r>
              </a:p>
            </p:txBody>
          </p:sp>
          <p:sp>
            <p:nvSpPr>
              <p:cNvPr id="80" name="Text Box 21">
                <a:extLst>
                  <a:ext uri="{FF2B5EF4-FFF2-40B4-BE49-F238E27FC236}">
                    <a16:creationId xmlns:a16="http://schemas.microsoft.com/office/drawing/2014/main" id="{4C314426-86D7-4165-84C3-E602FA3612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0913" y="6130737"/>
                <a:ext cx="1009318" cy="220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Pflichtmodule:</a:t>
                </a:r>
              </a:p>
            </p:txBody>
          </p:sp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A461A911-CD82-4216-ACDD-B4F4885D8927}"/>
                </a:ext>
              </a:extLst>
            </p:cNvPr>
            <p:cNvGrpSpPr/>
            <p:nvPr/>
          </p:nvGrpSpPr>
          <p:grpSpPr>
            <a:xfrm>
              <a:off x="2844079" y="6099514"/>
              <a:ext cx="4344638" cy="252218"/>
              <a:chOff x="2844079" y="6099514"/>
              <a:chExt cx="4344638" cy="252218"/>
            </a:xfrm>
          </p:grpSpPr>
          <p:sp>
            <p:nvSpPr>
              <p:cNvPr id="72" name="AutoShape 3">
                <a:extLst>
                  <a:ext uri="{FF2B5EF4-FFF2-40B4-BE49-F238E27FC236}">
                    <a16:creationId xmlns:a16="http://schemas.microsoft.com/office/drawing/2014/main" id="{F06C3D76-50F1-4E4C-83E0-C928B87F77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4079" y="6105762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  <p:sp>
            <p:nvSpPr>
              <p:cNvPr id="74" name="AutoShape 5">
                <a:extLst>
                  <a:ext uri="{FF2B5EF4-FFF2-40B4-BE49-F238E27FC236}">
                    <a16:creationId xmlns:a16="http://schemas.microsoft.com/office/drawing/2014/main" id="{4E33BB5A-2867-4686-99D5-DDAE083F8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8275" y="6105762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FF99CC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  <p:sp>
            <p:nvSpPr>
              <p:cNvPr id="75" name="AutoShape 7">
                <a:extLst>
                  <a:ext uri="{FF2B5EF4-FFF2-40B4-BE49-F238E27FC236}">
                    <a16:creationId xmlns:a16="http://schemas.microsoft.com/office/drawing/2014/main" id="{F1985A72-BDEF-4751-B197-B493CED26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209" y="6105762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  <p:sp>
            <p:nvSpPr>
              <p:cNvPr id="76" name="AutoShape 8">
                <a:extLst>
                  <a:ext uri="{FF2B5EF4-FFF2-40B4-BE49-F238E27FC236}">
                    <a16:creationId xmlns:a16="http://schemas.microsoft.com/office/drawing/2014/main" id="{283A4448-E534-4291-8409-984411687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2144" y="6105762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  <p:sp>
            <p:nvSpPr>
              <p:cNvPr id="82" name="AutoShape 5">
                <a:extLst>
                  <a:ext uri="{FF2B5EF4-FFF2-40B4-BE49-F238E27FC236}">
                    <a16:creationId xmlns:a16="http://schemas.microsoft.com/office/drawing/2014/main" id="{31994056-7552-4D9C-8562-02A418BEF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6338" y="6099514"/>
                <a:ext cx="204316" cy="252218"/>
              </a:xfrm>
              <a:prstGeom prst="roundRect">
                <a:avLst>
                  <a:gd name="adj" fmla="val 16667"/>
                </a:avLst>
              </a:prstGeom>
              <a:noFill/>
              <a:ln w="31750" cap="rnd" cmpd="sng">
                <a:solidFill>
                  <a:srgbClr val="C00000"/>
                </a:solidFill>
                <a:prstDash val="sysDot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 alt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87" name="AutoShape 5">
                <a:extLst>
                  <a:ext uri="{FF2B5EF4-FFF2-40B4-BE49-F238E27FC236}">
                    <a16:creationId xmlns:a16="http://schemas.microsoft.com/office/drawing/2014/main" id="{4E33BB5A-2867-4686-99D5-DDAE083F8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4402" y="6105762"/>
                <a:ext cx="204315" cy="239722"/>
              </a:xfrm>
              <a:prstGeom prst="roundRect">
                <a:avLst>
                  <a:gd name="adj" fmla="val 16667"/>
                </a:avLst>
              </a:prstGeom>
              <a:solidFill>
                <a:srgbClr val="FFE7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de-DE" sz="800"/>
              </a:p>
            </p:txBody>
          </p:sp>
        </p:grp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CBAF6CAE-621A-9C61-DEA0-E753DEE64254}"/>
                </a:ext>
              </a:extLst>
            </p:cNvPr>
            <p:cNvGrpSpPr/>
            <p:nvPr/>
          </p:nvGrpSpPr>
          <p:grpSpPr>
            <a:xfrm>
              <a:off x="2567736" y="5787161"/>
              <a:ext cx="4848264" cy="346543"/>
              <a:chOff x="2567736" y="5787161"/>
              <a:chExt cx="4848264" cy="346543"/>
            </a:xfrm>
          </p:grpSpPr>
          <p:sp>
            <p:nvSpPr>
              <p:cNvPr id="81" name="Text Box 21">
                <a:extLst>
                  <a:ext uri="{FF2B5EF4-FFF2-40B4-BE49-F238E27FC236}">
                    <a16:creationId xmlns:a16="http://schemas.microsoft.com/office/drawing/2014/main" id="{F6F920B7-30BE-48F1-B911-D1AB2A38D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2277" y="5787161"/>
                <a:ext cx="810751" cy="346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Marburger Praxismodule</a:t>
                </a:r>
              </a:p>
            </p:txBody>
          </p:sp>
          <p:sp>
            <p:nvSpPr>
              <p:cNvPr id="83" name="Text Box 22">
                <a:extLst>
                  <a:ext uri="{FF2B5EF4-FFF2-40B4-BE49-F238E27FC236}">
                    <a16:creationId xmlns:a16="http://schemas.microsoft.com/office/drawing/2014/main" id="{E3743E27-9F7C-470B-B7A7-0256479CF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7736" y="5849935"/>
                <a:ext cx="767912" cy="220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Basismodule</a:t>
                </a:r>
              </a:p>
            </p:txBody>
          </p:sp>
          <p:sp>
            <p:nvSpPr>
              <p:cNvPr id="84" name="Text Box 22">
                <a:extLst>
                  <a:ext uri="{FF2B5EF4-FFF2-40B4-BE49-F238E27FC236}">
                    <a16:creationId xmlns:a16="http://schemas.microsoft.com/office/drawing/2014/main" id="{E3743E27-9F7C-470B-B7A7-0256479CF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5037" y="5849935"/>
                <a:ext cx="847717" cy="220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Aufbaumodule</a:t>
                </a:r>
              </a:p>
            </p:txBody>
          </p:sp>
          <p:sp>
            <p:nvSpPr>
              <p:cNvPr id="85" name="Text Box 22">
                <a:extLst>
                  <a:ext uri="{FF2B5EF4-FFF2-40B4-BE49-F238E27FC236}">
                    <a16:creationId xmlns:a16="http://schemas.microsoft.com/office/drawing/2014/main" id="{E3743E27-9F7C-470B-B7A7-0256479CF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4888" y="5849935"/>
                <a:ext cx="1057377" cy="220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Vertiefungsmodule </a:t>
                </a:r>
              </a:p>
            </p:txBody>
          </p:sp>
          <p:sp>
            <p:nvSpPr>
              <p:cNvPr id="86" name="Text Box 22">
                <a:extLst>
                  <a:ext uri="{FF2B5EF4-FFF2-40B4-BE49-F238E27FC236}">
                    <a16:creationId xmlns:a16="http://schemas.microsoft.com/office/drawing/2014/main" id="{E3743E27-9F7C-470B-B7A7-0256479CF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1654" y="5850168"/>
                <a:ext cx="821235" cy="220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/>
                  <a:t>Praxismodule  </a:t>
                </a:r>
              </a:p>
            </p:txBody>
          </p:sp>
          <p:sp>
            <p:nvSpPr>
              <p:cNvPr id="88" name="Text Box 21">
                <a:extLst>
                  <a:ext uri="{FF2B5EF4-FFF2-40B4-BE49-F238E27FC236}">
                    <a16:creationId xmlns:a16="http://schemas.microsoft.com/office/drawing/2014/main" id="{F6F920B7-30BE-48F1-B911-D1AB2A38D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693" y="5850168"/>
                <a:ext cx="699307" cy="220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800" dirty="0" err="1"/>
                  <a:t>PraxisLab</a:t>
                </a:r>
                <a:endParaRPr lang="de-DE" altLang="de-DE" sz="800" dirty="0"/>
              </a:p>
            </p:txBody>
          </p:sp>
        </p:grpSp>
      </p:grpSp>
      <p:sp>
        <p:nvSpPr>
          <p:cNvPr id="107" name="AutoShape 11">
            <a:extLst>
              <a:ext uri="{FF2B5EF4-FFF2-40B4-BE49-F238E27FC236}">
                <a16:creationId xmlns:a16="http://schemas.microsoft.com/office/drawing/2014/main" id="{534810BC-BB7A-414E-B655-8CB52E2A1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271" y="1254594"/>
            <a:ext cx="1458001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Mechanik </a:t>
            </a:r>
            <a:endParaRPr lang="de-DE" altLang="de-DE" sz="8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800" dirty="0" smtClean="0"/>
              <a:t>9LP</a:t>
            </a:r>
          </a:p>
        </p:txBody>
      </p:sp>
      <p:sp>
        <p:nvSpPr>
          <p:cNvPr id="113" name="AutoShape 11">
            <a:extLst>
              <a:ext uri="{FF2B5EF4-FFF2-40B4-BE49-F238E27FC236}">
                <a16:creationId xmlns:a16="http://schemas.microsoft.com/office/drawing/2014/main" id="{2F091762-08B8-4700-B49C-2379C1DD8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000" y="702000"/>
            <a:ext cx="1440000" cy="432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Elektrizität und Wärme</a:t>
            </a:r>
          </a:p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  </a:t>
            </a:r>
            <a:r>
              <a:rPr lang="de-DE" altLang="de-DE" sz="800" dirty="0"/>
              <a:t>9LP</a:t>
            </a:r>
          </a:p>
        </p:txBody>
      </p:sp>
      <p:sp>
        <p:nvSpPr>
          <p:cNvPr id="109" name="AutoShape 11">
            <a:extLst>
              <a:ext uri="{FF2B5EF4-FFF2-40B4-BE49-F238E27FC236}">
                <a16:creationId xmlns:a16="http://schemas.microsoft.com/office/drawing/2014/main" id="{DB1D5F46-F4FF-41A2-84AE-2F000660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079" y="2325787"/>
            <a:ext cx="1440000" cy="396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Optik und Quantenphänomene </a:t>
            </a:r>
            <a:r>
              <a:rPr lang="de-DE" altLang="de-DE" sz="800" dirty="0"/>
              <a:t>9LP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C954207-88FB-5C30-7D3B-9C4A2C4C61E7}"/>
              </a:ext>
            </a:extLst>
          </p:cNvPr>
          <p:cNvGrpSpPr/>
          <p:nvPr/>
        </p:nvGrpSpPr>
        <p:grpSpPr>
          <a:xfrm>
            <a:off x="1243734" y="2843476"/>
            <a:ext cx="4133261" cy="409728"/>
            <a:chOff x="1243734" y="2820229"/>
            <a:chExt cx="4133261" cy="409728"/>
          </a:xfrm>
        </p:grpSpPr>
        <p:sp>
          <p:nvSpPr>
            <p:cNvPr id="139" name="Abgerundetes Rechteck 67">
              <a:extLst>
                <a:ext uri="{FF2B5EF4-FFF2-40B4-BE49-F238E27FC236}">
                  <a16:creationId xmlns:a16="http://schemas.microsoft.com/office/drawing/2014/main" id="{1917EF8A-1090-4789-800A-C485818292B4}"/>
                </a:ext>
              </a:extLst>
            </p:cNvPr>
            <p:cNvSpPr/>
            <p:nvPr/>
          </p:nvSpPr>
          <p:spPr>
            <a:xfrm>
              <a:off x="1243734" y="2820229"/>
              <a:ext cx="1260000" cy="396000"/>
            </a:xfrm>
            <a:prstGeom prst="round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ProfiWerk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Physik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6 LP</a:t>
              </a:r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</p:txBody>
        </p:sp>
        <p:sp>
          <p:nvSpPr>
            <p:cNvPr id="140" name="Abgerundetes Rechteck 67">
              <a:extLst>
                <a:ext uri="{FF2B5EF4-FFF2-40B4-BE49-F238E27FC236}">
                  <a16:creationId xmlns:a16="http://schemas.microsoft.com/office/drawing/2014/main" id="{72D3D62C-5A26-4ED3-B0A5-7C2569DBC47F}"/>
                </a:ext>
              </a:extLst>
            </p:cNvPr>
            <p:cNvSpPr/>
            <p:nvPr/>
          </p:nvSpPr>
          <p:spPr>
            <a:xfrm>
              <a:off x="2692251" y="2832097"/>
              <a:ext cx="1260000" cy="396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ProfiWerk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Fach 2</a:t>
              </a:r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</p:txBody>
        </p:sp>
        <p:sp>
          <p:nvSpPr>
            <p:cNvPr id="141" name="Abgerundetes Rechteck 67">
              <a:extLst>
                <a:ext uri="{FF2B5EF4-FFF2-40B4-BE49-F238E27FC236}">
                  <a16:creationId xmlns:a16="http://schemas.microsoft.com/office/drawing/2014/main" id="{0BCC5D3D-2606-48C1-9046-21CC31E26121}"/>
                </a:ext>
              </a:extLst>
            </p:cNvPr>
            <p:cNvSpPr/>
            <p:nvPr/>
          </p:nvSpPr>
          <p:spPr>
            <a:xfrm>
              <a:off x="4116995" y="2833957"/>
              <a:ext cx="1260000" cy="396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ProfiPraxis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EGL</a:t>
              </a:r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</p:txBody>
        </p:sp>
      </p:grpSp>
      <p:sp>
        <p:nvSpPr>
          <p:cNvPr id="70" name="AutoShape 11">
            <a:extLst>
              <a:ext uri="{FF2B5EF4-FFF2-40B4-BE49-F238E27FC236}">
                <a16:creationId xmlns:a16="http://schemas.microsoft.com/office/drawing/2014/main" id="{ACEBB2E8-1588-4CB3-BA4F-236E3A62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000" y="1248246"/>
            <a:ext cx="1371960" cy="374571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Grundpraktikum A    </a:t>
            </a:r>
            <a:r>
              <a:rPr lang="de-DE" altLang="de-DE" sz="800" dirty="0"/>
              <a:t>6 LP</a:t>
            </a:r>
          </a:p>
        </p:txBody>
      </p:sp>
      <p:sp>
        <p:nvSpPr>
          <p:cNvPr id="138" name="Abgerundetes Rechteck 67">
            <a:extLst>
              <a:ext uri="{FF2B5EF4-FFF2-40B4-BE49-F238E27FC236}">
                <a16:creationId xmlns:a16="http://schemas.microsoft.com/office/drawing/2014/main" id="{F0065E22-1547-4C1A-B61C-6A3A69533EBF}"/>
              </a:ext>
            </a:extLst>
          </p:cNvPr>
          <p:cNvSpPr/>
          <p:nvPr/>
        </p:nvSpPr>
        <p:spPr>
          <a:xfrm>
            <a:off x="1252251" y="1797498"/>
            <a:ext cx="1260000" cy="396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900" b="1" dirty="0"/>
          </a:p>
          <a:p>
            <a:pPr algn="ctr"/>
            <a:endParaRPr lang="de-DE" sz="900" b="1" dirty="0"/>
          </a:p>
          <a:p>
            <a:pPr algn="ctr"/>
            <a:endParaRPr lang="de-DE" sz="900" b="1" dirty="0"/>
          </a:p>
          <a:p>
            <a:pPr algn="ctr"/>
            <a:r>
              <a:rPr lang="de-DE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PraxisStart</a:t>
            </a:r>
            <a:r>
              <a:rPr lang="de-DE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EGL</a:t>
            </a:r>
          </a:p>
          <a:p>
            <a:pPr algn="ctr"/>
            <a:endParaRPr lang="de-DE" sz="900" dirty="0"/>
          </a:p>
          <a:p>
            <a:pPr algn="ctr"/>
            <a:endParaRPr lang="de-DE" sz="900" dirty="0"/>
          </a:p>
          <a:p>
            <a:pPr algn="ctr"/>
            <a:endParaRPr lang="de-DE" sz="900" dirty="0"/>
          </a:p>
        </p:txBody>
      </p:sp>
      <p:sp>
        <p:nvSpPr>
          <p:cNvPr id="91" name="AutoShape 11">
            <a:extLst>
              <a:ext uri="{FF2B5EF4-FFF2-40B4-BE49-F238E27FC236}">
                <a16:creationId xmlns:a16="http://schemas.microsoft.com/office/drawing/2014/main" id="{08F806E4-BBE6-41C0-8A60-F93064C89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000" y="1763988"/>
            <a:ext cx="1260000" cy="396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Grundpraktikum B    </a:t>
            </a:r>
            <a:r>
              <a:rPr lang="de-DE" altLang="de-DE" sz="800" dirty="0"/>
              <a:t>6 LP</a:t>
            </a:r>
          </a:p>
        </p:txBody>
      </p:sp>
      <p:sp>
        <p:nvSpPr>
          <p:cNvPr id="92" name="AutoShape 8">
            <a:extLst>
              <a:ext uri="{FF2B5EF4-FFF2-40B4-BE49-F238E27FC236}">
                <a16:creationId xmlns:a16="http://schemas.microsoft.com/office/drawing/2014/main" id="{56AA0065-A387-4500-9970-565EB4CB7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0" y="4482000"/>
            <a:ext cx="1260000" cy="396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Kern-Teilchen- und Astrophysik </a:t>
            </a:r>
            <a:r>
              <a:rPr lang="de-DE" altLang="de-DE" sz="800" dirty="0"/>
              <a:t>6 LP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0349646-5E20-A3BC-AA5B-C4C9FC5217DC}"/>
              </a:ext>
            </a:extLst>
          </p:cNvPr>
          <p:cNvGrpSpPr/>
          <p:nvPr/>
        </p:nvGrpSpPr>
        <p:grpSpPr>
          <a:xfrm>
            <a:off x="1178271" y="3315632"/>
            <a:ext cx="4284000" cy="468000"/>
            <a:chOff x="1188000" y="2826000"/>
            <a:chExt cx="4284000" cy="468000"/>
          </a:xfrm>
        </p:grpSpPr>
        <p:sp>
          <p:nvSpPr>
            <p:cNvPr id="142" name="Abgerundetes Rechteck 69">
              <a:extLst>
                <a:ext uri="{FF2B5EF4-FFF2-40B4-BE49-F238E27FC236}">
                  <a16:creationId xmlns:a16="http://schemas.microsoft.com/office/drawing/2014/main" id="{729F3A3B-98F9-412F-96AB-3ADCE186AD5A}"/>
                </a:ext>
              </a:extLst>
            </p:cNvPr>
            <p:cNvSpPr/>
            <p:nvPr/>
          </p:nvSpPr>
          <p:spPr>
            <a:xfrm>
              <a:off x="1188000" y="2826000"/>
              <a:ext cx="4284000" cy="468000"/>
            </a:xfrm>
            <a:prstGeom prst="roundRect">
              <a:avLst/>
            </a:prstGeom>
            <a:solidFill>
              <a:srgbClr val="FFE7FF"/>
            </a:solidFill>
            <a:ln w="12700">
              <a:noFill/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sz="900" dirty="0"/>
                <a:t> </a:t>
              </a:r>
            </a:p>
          </p:txBody>
        </p:sp>
        <p:sp>
          <p:nvSpPr>
            <p:cNvPr id="147" name="Abgerundetes Rechteck 67">
              <a:extLst>
                <a:ext uri="{FF2B5EF4-FFF2-40B4-BE49-F238E27FC236}">
                  <a16:creationId xmlns:a16="http://schemas.microsoft.com/office/drawing/2014/main" id="{4E7F4CD0-61D6-460D-8940-6E5DD4AD9089}"/>
                </a:ext>
              </a:extLst>
            </p:cNvPr>
            <p:cNvSpPr/>
            <p:nvPr/>
          </p:nvSpPr>
          <p:spPr>
            <a:xfrm>
              <a:off x="1260000" y="2862000"/>
              <a:ext cx="1260000" cy="396000"/>
            </a:xfrm>
            <a:prstGeom prst="roundRect">
              <a:avLst/>
            </a:prstGeom>
            <a:solidFill>
              <a:srgbClr val="FF99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PraxisLab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Physik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6 LP</a:t>
              </a:r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</p:txBody>
        </p:sp>
        <p:sp>
          <p:nvSpPr>
            <p:cNvPr id="152" name="Abgerundetes Rechteck 67">
              <a:extLst>
                <a:ext uri="{FF2B5EF4-FFF2-40B4-BE49-F238E27FC236}">
                  <a16:creationId xmlns:a16="http://schemas.microsoft.com/office/drawing/2014/main" id="{B595483A-B26E-4831-AA56-D7D4F5C35123}"/>
                </a:ext>
              </a:extLst>
            </p:cNvPr>
            <p:cNvSpPr/>
            <p:nvPr/>
          </p:nvSpPr>
          <p:spPr>
            <a:xfrm>
              <a:off x="4140000" y="2862000"/>
              <a:ext cx="1260000" cy="396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PraxisLab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EGL</a:t>
              </a:r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</p:txBody>
        </p:sp>
        <p:sp>
          <p:nvSpPr>
            <p:cNvPr id="153" name="Abgerundetes Rechteck 67">
              <a:extLst>
                <a:ext uri="{FF2B5EF4-FFF2-40B4-BE49-F238E27FC236}">
                  <a16:creationId xmlns:a16="http://schemas.microsoft.com/office/drawing/2014/main" id="{CE6C1795-1131-48C6-9E83-C2455DFED7FF}"/>
                </a:ext>
              </a:extLst>
            </p:cNvPr>
            <p:cNvSpPr/>
            <p:nvPr/>
          </p:nvSpPr>
          <p:spPr>
            <a:xfrm>
              <a:off x="2700000" y="2862000"/>
              <a:ext cx="1260000" cy="396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endParaRPr lang="de-DE" sz="900" b="1" dirty="0"/>
            </a:p>
            <a:p>
              <a:pPr algn="ctr"/>
              <a:r>
                <a:rPr lang="de-DE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PraxisLab</a:t>
              </a:r>
              <a:r>
                <a:rPr lang="de-DE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800" dirty="0">
                  <a:latin typeface="Arial" panose="020B0604020202020204" pitchFamily="34" charset="0"/>
                  <a:cs typeface="Arial" panose="020B0604020202020204" pitchFamily="34" charset="0"/>
                </a:rPr>
                <a:t>Fach 2</a:t>
              </a:r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  <a:p>
              <a:pPr algn="ctr"/>
              <a:endParaRPr lang="de-DE" sz="900" dirty="0"/>
            </a:p>
          </p:txBody>
        </p:sp>
      </p:grpSp>
      <p:sp>
        <p:nvSpPr>
          <p:cNvPr id="23" name="AutoShape 4">
            <a:extLst>
              <a:ext uri="{FF2B5EF4-FFF2-40B4-BE49-F238E27FC236}">
                <a16:creationId xmlns:a16="http://schemas.microsoft.com/office/drawing/2014/main" id="{C8464CF7-9A8F-66D4-362C-93553D4F3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00" y="2322000"/>
            <a:ext cx="1440000" cy="396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Theoretische Physik 1: Mechanik </a:t>
            </a:r>
            <a:r>
              <a:rPr lang="de-DE" altLang="de-DE" sz="800" dirty="0"/>
              <a:t>6 LP</a:t>
            </a:r>
          </a:p>
        </p:txBody>
      </p:sp>
      <p:sp>
        <p:nvSpPr>
          <p:cNvPr id="41" name="Freihandform 40">
            <a:extLst>
              <a:ext uri="{FF2B5EF4-FFF2-40B4-BE49-F238E27FC236}">
                <a16:creationId xmlns:a16="http://schemas.microsoft.com/office/drawing/2014/main" id="{5F172EEF-3620-C65B-807B-0A908AF461F8}"/>
              </a:ext>
            </a:extLst>
          </p:cNvPr>
          <p:cNvSpPr/>
          <p:nvPr/>
        </p:nvSpPr>
        <p:spPr>
          <a:xfrm>
            <a:off x="1188000" y="1745999"/>
            <a:ext cx="4283999" cy="2071715"/>
          </a:xfrm>
          <a:custGeom>
            <a:avLst/>
            <a:gdLst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540000 h 1548000"/>
              <a:gd name="connsiteX3" fmla="*/ 2808000 w 4283999"/>
              <a:gd name="connsiteY3" fmla="*/ 540000 h 1548000"/>
              <a:gd name="connsiteX4" fmla="*/ 2844000 w 4283999"/>
              <a:gd name="connsiteY4" fmla="*/ 540000 h 1548000"/>
              <a:gd name="connsiteX5" fmla="*/ 4283999 w 4283999"/>
              <a:gd name="connsiteY5" fmla="*/ 54000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391468 h 1548000"/>
              <a:gd name="connsiteX3" fmla="*/ 2808000 w 4283999"/>
              <a:gd name="connsiteY3" fmla="*/ 540000 h 1548000"/>
              <a:gd name="connsiteX4" fmla="*/ 2844000 w 4283999"/>
              <a:gd name="connsiteY4" fmla="*/ 540000 h 1548000"/>
              <a:gd name="connsiteX5" fmla="*/ 4283999 w 4283999"/>
              <a:gd name="connsiteY5" fmla="*/ 54000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391468 h 1548000"/>
              <a:gd name="connsiteX3" fmla="*/ 2808000 w 4283999"/>
              <a:gd name="connsiteY3" fmla="*/ 540000 h 1548000"/>
              <a:gd name="connsiteX4" fmla="*/ 2844000 w 4283999"/>
              <a:gd name="connsiteY4" fmla="*/ 369188 h 1548000"/>
              <a:gd name="connsiteX5" fmla="*/ 4283999 w 4283999"/>
              <a:gd name="connsiteY5" fmla="*/ 54000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391468 h 1548000"/>
              <a:gd name="connsiteX3" fmla="*/ 2817939 w 4283999"/>
              <a:gd name="connsiteY3" fmla="*/ 384041 h 1548000"/>
              <a:gd name="connsiteX4" fmla="*/ 2844000 w 4283999"/>
              <a:gd name="connsiteY4" fmla="*/ 369188 h 1548000"/>
              <a:gd name="connsiteX5" fmla="*/ 4283999 w 4283999"/>
              <a:gd name="connsiteY5" fmla="*/ 54000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391468 h 1548000"/>
              <a:gd name="connsiteX3" fmla="*/ 2817939 w 4283999"/>
              <a:gd name="connsiteY3" fmla="*/ 384041 h 1548000"/>
              <a:gd name="connsiteX4" fmla="*/ 2844000 w 4283999"/>
              <a:gd name="connsiteY4" fmla="*/ 369188 h 1548000"/>
              <a:gd name="connsiteX5" fmla="*/ 4283999 w 4283999"/>
              <a:gd name="connsiteY5" fmla="*/ 384041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04000 w 4283999"/>
              <a:gd name="connsiteY2" fmla="*/ 391468 h 1548000"/>
              <a:gd name="connsiteX3" fmla="*/ 2817939 w 4283999"/>
              <a:gd name="connsiteY3" fmla="*/ 384041 h 1548000"/>
              <a:gd name="connsiteX4" fmla="*/ 2834060 w 4283999"/>
              <a:gd name="connsiteY4" fmla="*/ 376616 h 1548000"/>
              <a:gd name="connsiteX5" fmla="*/ 4283999 w 4283999"/>
              <a:gd name="connsiteY5" fmla="*/ 384041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374183 w 4283999"/>
              <a:gd name="connsiteY2" fmla="*/ 777650 h 1548000"/>
              <a:gd name="connsiteX3" fmla="*/ 2817939 w 4283999"/>
              <a:gd name="connsiteY3" fmla="*/ 384041 h 1548000"/>
              <a:gd name="connsiteX4" fmla="*/ 2834060 w 4283999"/>
              <a:gd name="connsiteY4" fmla="*/ 376616 h 1548000"/>
              <a:gd name="connsiteX5" fmla="*/ 4283999 w 4283999"/>
              <a:gd name="connsiteY5" fmla="*/ 384041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374183 w 4283999"/>
              <a:gd name="connsiteY2" fmla="*/ 777650 h 1548000"/>
              <a:gd name="connsiteX3" fmla="*/ 2817939 w 4283999"/>
              <a:gd name="connsiteY3" fmla="*/ 384041 h 1548000"/>
              <a:gd name="connsiteX4" fmla="*/ 2834060 w 4283999"/>
              <a:gd name="connsiteY4" fmla="*/ 777652 h 1548000"/>
              <a:gd name="connsiteX5" fmla="*/ 4283999 w 4283999"/>
              <a:gd name="connsiteY5" fmla="*/ 384041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374183 w 4283999"/>
              <a:gd name="connsiteY2" fmla="*/ 777650 h 1548000"/>
              <a:gd name="connsiteX3" fmla="*/ 2817939 w 4283999"/>
              <a:gd name="connsiteY3" fmla="*/ 384041 h 1548000"/>
              <a:gd name="connsiteX4" fmla="*/ 2834060 w 4283999"/>
              <a:gd name="connsiteY4" fmla="*/ 777652 h 1548000"/>
              <a:gd name="connsiteX5" fmla="*/ 4283999 w 4283999"/>
              <a:gd name="connsiteY5" fmla="*/ 77765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374183 w 4283999"/>
              <a:gd name="connsiteY2" fmla="*/ 777650 h 1548000"/>
              <a:gd name="connsiteX3" fmla="*/ 2837817 w 4283999"/>
              <a:gd name="connsiteY3" fmla="*/ 777650 h 1548000"/>
              <a:gd name="connsiteX4" fmla="*/ 2834060 w 4283999"/>
              <a:gd name="connsiteY4" fmla="*/ 777652 h 1548000"/>
              <a:gd name="connsiteX5" fmla="*/ 4283999 w 4283999"/>
              <a:gd name="connsiteY5" fmla="*/ 77765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413940 w 4283999"/>
              <a:gd name="connsiteY2" fmla="*/ 792503 h 1548000"/>
              <a:gd name="connsiteX3" fmla="*/ 2837817 w 4283999"/>
              <a:gd name="connsiteY3" fmla="*/ 777650 h 1548000"/>
              <a:gd name="connsiteX4" fmla="*/ 2834060 w 4283999"/>
              <a:gd name="connsiteY4" fmla="*/ 777652 h 1548000"/>
              <a:gd name="connsiteX5" fmla="*/ 4283999 w 4283999"/>
              <a:gd name="connsiteY5" fmla="*/ 77765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  <a:gd name="connsiteX0" fmla="*/ 0 w 4283999"/>
              <a:gd name="connsiteY0" fmla="*/ 0 h 1548000"/>
              <a:gd name="connsiteX1" fmla="*/ 1404000 w 4283999"/>
              <a:gd name="connsiteY1" fmla="*/ 0 h 1548000"/>
              <a:gd name="connsiteX2" fmla="*/ 1394062 w 4283999"/>
              <a:gd name="connsiteY2" fmla="*/ 777650 h 1548000"/>
              <a:gd name="connsiteX3" fmla="*/ 2837817 w 4283999"/>
              <a:gd name="connsiteY3" fmla="*/ 777650 h 1548000"/>
              <a:gd name="connsiteX4" fmla="*/ 2834060 w 4283999"/>
              <a:gd name="connsiteY4" fmla="*/ 777652 h 1548000"/>
              <a:gd name="connsiteX5" fmla="*/ 4283999 w 4283999"/>
              <a:gd name="connsiteY5" fmla="*/ 777650 h 1548000"/>
              <a:gd name="connsiteX6" fmla="*/ 4283999 w 4283999"/>
              <a:gd name="connsiteY6" fmla="*/ 1548000 h 1548000"/>
              <a:gd name="connsiteX7" fmla="*/ 2844000 w 4283999"/>
              <a:gd name="connsiteY7" fmla="*/ 1548000 h 1548000"/>
              <a:gd name="connsiteX8" fmla="*/ 2808000 w 4283999"/>
              <a:gd name="connsiteY8" fmla="*/ 1548000 h 1548000"/>
              <a:gd name="connsiteX9" fmla="*/ 1404000 w 4283999"/>
              <a:gd name="connsiteY9" fmla="*/ 1548000 h 1548000"/>
              <a:gd name="connsiteX10" fmla="*/ 0 w 4283999"/>
              <a:gd name="connsiteY10" fmla="*/ 1548000 h 1548000"/>
              <a:gd name="connsiteX11" fmla="*/ 0 w 4283999"/>
              <a:gd name="connsiteY11" fmla="*/ 0 h 15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83999" h="1548000">
                <a:moveTo>
                  <a:pt x="0" y="0"/>
                </a:moveTo>
                <a:lnTo>
                  <a:pt x="1404000" y="0"/>
                </a:lnTo>
                <a:lnTo>
                  <a:pt x="1394062" y="777650"/>
                </a:lnTo>
                <a:lnTo>
                  <a:pt x="2837817" y="777650"/>
                </a:lnTo>
                <a:lnTo>
                  <a:pt x="2834060" y="777652"/>
                </a:lnTo>
                <a:lnTo>
                  <a:pt x="4283999" y="777650"/>
                </a:lnTo>
                <a:lnTo>
                  <a:pt x="4283999" y="1548000"/>
                </a:lnTo>
                <a:lnTo>
                  <a:pt x="2844000" y="1548000"/>
                </a:lnTo>
                <a:lnTo>
                  <a:pt x="2808000" y="1548000"/>
                </a:lnTo>
                <a:lnTo>
                  <a:pt x="1404000" y="1548000"/>
                </a:lnTo>
                <a:lnTo>
                  <a:pt x="0" y="154800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 dirty="0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33AB11DF-B995-76AB-A714-1D1D7849F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00" y="2862000"/>
            <a:ext cx="2340000" cy="396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Theoretische Physik 2: Quantenmechanik und Statistische Physik </a:t>
            </a:r>
            <a:r>
              <a:rPr lang="de-DE" altLang="de-DE" sz="800" dirty="0"/>
              <a:t>6 LP</a:t>
            </a:r>
          </a:p>
        </p:txBody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9E466CF2-CB5C-6D8A-0577-ADA2BEDEA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000" y="3942000"/>
            <a:ext cx="1260000" cy="396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Moderne Themen der Schulphysik </a:t>
            </a:r>
            <a:r>
              <a:rPr lang="de-DE" altLang="de-DE" sz="800" dirty="0"/>
              <a:t>6 LP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6F81DFF2-199B-4C68-B8E9-FF5BB8423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000" y="3996000"/>
            <a:ext cx="1440000" cy="792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Praxis und Didaktik der Schulversuche </a:t>
            </a:r>
            <a:r>
              <a:rPr lang="de-DE" altLang="de-DE" sz="800" dirty="0"/>
              <a:t>9 LP</a:t>
            </a: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013998DB-A0F1-9261-655F-CA1FE2571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000" y="4482000"/>
            <a:ext cx="2340000" cy="396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Vertiefung zur Experimentalphysik </a:t>
            </a:r>
            <a:r>
              <a:rPr lang="de-DE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800" b="1" dirty="0">
                <a:ea typeface="Calibri" panose="020F0502020204030204" pitchFamily="34" charset="0"/>
                <a:cs typeface="Times New Roman" panose="02020603050405020304" pitchFamily="18" charset="0"/>
              </a:rPr>
              <a:t>Mechanik, Elektrizität, Atomphysik</a:t>
            </a:r>
            <a:r>
              <a:rPr lang="de-DE" sz="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800" dirty="0"/>
              <a:t>3 LP</a:t>
            </a: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84C49B81-7CE3-1E7F-F9AD-A8F4E4CAF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000" y="702000"/>
            <a:ext cx="1620000" cy="396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de-DE" altLang="de-DE" sz="800" b="1" dirty="0"/>
              <a:t>Mathematische Methoden der Physik </a:t>
            </a:r>
            <a:r>
              <a:rPr lang="de-DE" altLang="de-DE" sz="800" dirty="0"/>
              <a:t>3LP</a:t>
            </a:r>
          </a:p>
        </p:txBody>
      </p:sp>
    </p:spTree>
    <p:extLst>
      <p:ext uri="{BB962C8B-B14F-4D97-AF65-F5344CB8AC3E}">
        <p14:creationId xmlns:p14="http://schemas.microsoft.com/office/powerpoint/2010/main" val="2296365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Bildschirmpräsentation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Generischer Studienverlaufsplan</dc:title>
  <dc:creator>Sebastian Müller</dc:creator>
  <cp:lastModifiedBy>(lokal) Catrin Ellenberger</cp:lastModifiedBy>
  <cp:revision>163</cp:revision>
  <cp:lastPrinted>2023-07-04T11:22:19Z</cp:lastPrinted>
  <dcterms:created xsi:type="dcterms:W3CDTF">2017-08-21T12:46:48Z</dcterms:created>
  <dcterms:modified xsi:type="dcterms:W3CDTF">2024-02-22T09:41:26Z</dcterms:modified>
</cp:coreProperties>
</file>