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5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5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6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4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8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2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2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0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6EDF5A-A029-4364-8BE8-6CD917EECCE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9030E1-3B3B-4F42-92A4-E2FE3CF1DB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0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EBC29A1-2F7D-667A-0982-64D0E4ACD143}"/>
              </a:ext>
            </a:extLst>
          </p:cNvPr>
          <p:cNvSpPr txBox="1"/>
          <p:nvPr/>
        </p:nvSpPr>
        <p:spPr>
          <a:xfrm>
            <a:off x="461582" y="940063"/>
            <a:ext cx="3795712" cy="789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Aft>
                <a:spcPts val="300"/>
              </a:spcAft>
              <a:buNone/>
            </a:pPr>
            <a:r>
              <a:rPr lang="de-D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Projektleiter:				</a:t>
            </a: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Dr. M. Huber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Aft>
                <a:spcPts val="300"/>
              </a:spcAft>
              <a:buNone/>
            </a:pPr>
            <a:r>
              <a:rPr lang="de-D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Stellvertretende Projektleiterin:	</a:t>
            </a: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A. Konur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Aft>
                <a:spcPts val="300"/>
              </a:spcAft>
            </a:pPr>
            <a:r>
              <a:rPr lang="de-D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BBS:					</a:t>
            </a: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Javier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Serrania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0C2EA59-6471-12F6-7E2F-E6B23F62BEC3}"/>
              </a:ext>
            </a:extLst>
          </p:cNvPr>
          <p:cNvSpPr txBox="1"/>
          <p:nvPr/>
        </p:nvSpPr>
        <p:spPr>
          <a:xfrm>
            <a:off x="409861" y="174123"/>
            <a:ext cx="9086278" cy="673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de-DE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Aufzeichnung gentechnischer Arbeiten in der FACS </a:t>
            </a:r>
            <a:r>
              <a:rPr lang="de-DE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</a:t>
            </a:r>
            <a:r>
              <a:rPr lang="de-DE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facility</a:t>
            </a:r>
            <a:r>
              <a:rPr lang="de-DE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(UMR 221)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(Ebene 0, Räume 0290-1-2 + 0280-1; Räume der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</a:t>
            </a: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facility</a:t>
            </a:r>
            <a:r>
              <a:rPr lang="de-D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„FACS“)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6F2760E4-7D9E-8B52-2672-491F50021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71448"/>
              </p:ext>
            </p:extLst>
          </p:nvPr>
        </p:nvGraphicFramePr>
        <p:xfrm>
          <a:off x="116542" y="1888954"/>
          <a:ext cx="9646026" cy="4177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776">
                  <a:extLst>
                    <a:ext uri="{9D8B030D-6E8A-4147-A177-3AD203B41FA5}">
                      <a16:colId xmlns:a16="http://schemas.microsoft.com/office/drawing/2014/main" val="22303735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39883364"/>
                    </a:ext>
                  </a:extLst>
                </a:gridCol>
                <a:gridCol w="717176">
                  <a:extLst>
                    <a:ext uri="{9D8B030D-6E8A-4147-A177-3AD203B41FA5}">
                      <a16:colId xmlns:a16="http://schemas.microsoft.com/office/drawing/2014/main" val="1162637038"/>
                    </a:ext>
                  </a:extLst>
                </a:gridCol>
                <a:gridCol w="663389">
                  <a:extLst>
                    <a:ext uri="{9D8B030D-6E8A-4147-A177-3AD203B41FA5}">
                      <a16:colId xmlns:a16="http://schemas.microsoft.com/office/drawing/2014/main" val="2068137460"/>
                    </a:ext>
                  </a:extLst>
                </a:gridCol>
                <a:gridCol w="801829">
                  <a:extLst>
                    <a:ext uri="{9D8B030D-6E8A-4147-A177-3AD203B41FA5}">
                      <a16:colId xmlns:a16="http://schemas.microsoft.com/office/drawing/2014/main" val="2670771639"/>
                    </a:ext>
                  </a:extLst>
                </a:gridCol>
                <a:gridCol w="461425">
                  <a:extLst>
                    <a:ext uri="{9D8B030D-6E8A-4147-A177-3AD203B41FA5}">
                      <a16:colId xmlns:a16="http://schemas.microsoft.com/office/drawing/2014/main" val="109122171"/>
                    </a:ext>
                  </a:extLst>
                </a:gridCol>
                <a:gridCol w="735875">
                  <a:extLst>
                    <a:ext uri="{9D8B030D-6E8A-4147-A177-3AD203B41FA5}">
                      <a16:colId xmlns:a16="http://schemas.microsoft.com/office/drawing/2014/main" val="1570207364"/>
                    </a:ext>
                  </a:extLst>
                </a:gridCol>
                <a:gridCol w="690282">
                  <a:extLst>
                    <a:ext uri="{9D8B030D-6E8A-4147-A177-3AD203B41FA5}">
                      <a16:colId xmlns:a16="http://schemas.microsoft.com/office/drawing/2014/main" val="3453269318"/>
                    </a:ext>
                  </a:extLst>
                </a:gridCol>
                <a:gridCol w="580304">
                  <a:extLst>
                    <a:ext uri="{9D8B030D-6E8A-4147-A177-3AD203B41FA5}">
                      <a16:colId xmlns:a16="http://schemas.microsoft.com/office/drawing/2014/main" val="4073472594"/>
                    </a:ext>
                  </a:extLst>
                </a:gridCol>
                <a:gridCol w="916802">
                  <a:extLst>
                    <a:ext uri="{9D8B030D-6E8A-4147-A177-3AD203B41FA5}">
                      <a16:colId xmlns:a16="http://schemas.microsoft.com/office/drawing/2014/main" val="3262879360"/>
                    </a:ext>
                  </a:extLst>
                </a:gridCol>
                <a:gridCol w="927688">
                  <a:extLst>
                    <a:ext uri="{9D8B030D-6E8A-4147-A177-3AD203B41FA5}">
                      <a16:colId xmlns:a16="http://schemas.microsoft.com/office/drawing/2014/main" val="1371840483"/>
                    </a:ext>
                  </a:extLst>
                </a:gridCol>
                <a:gridCol w="705826">
                  <a:extLst>
                    <a:ext uri="{9D8B030D-6E8A-4147-A177-3AD203B41FA5}">
                      <a16:colId xmlns:a16="http://schemas.microsoft.com/office/drawing/2014/main" val="3151635338"/>
                    </a:ext>
                  </a:extLst>
                </a:gridCol>
                <a:gridCol w="509445">
                  <a:extLst>
                    <a:ext uri="{9D8B030D-6E8A-4147-A177-3AD203B41FA5}">
                      <a16:colId xmlns:a16="http://schemas.microsoft.com/office/drawing/2014/main" val="805087999"/>
                    </a:ext>
                  </a:extLst>
                </a:gridCol>
                <a:gridCol w="645068">
                  <a:extLst>
                    <a:ext uri="{9D8B030D-6E8A-4147-A177-3AD203B41FA5}">
                      <a16:colId xmlns:a16="http://schemas.microsoft.com/office/drawing/2014/main" val="4200171244"/>
                    </a:ext>
                  </a:extLst>
                </a:gridCol>
              </a:tblGrid>
              <a:tr h="283376">
                <a:tc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Gentechnische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Arbeit</a:t>
                      </a: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Autoklav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740393"/>
                  </a:ext>
                </a:extLst>
              </a:tr>
              <a:tr h="35650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UMR (</a:t>
                      </a:r>
                      <a:r>
                        <a:rPr lang="en-US" sz="9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eigene</a:t>
                      </a:r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Anlage)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Bezeichnung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Spender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übertragene</a:t>
                      </a:r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DNA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Empfänger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Vektor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Sicherheitsstufe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 (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S2)*</a:t>
                      </a:r>
                    </a:p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lauf</a:t>
                      </a:r>
                      <a:r>
                        <a:rPr lang="en-US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Nummer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034243509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634235039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787923556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067019331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136987805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472756592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737033136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25332341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741662227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515367138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685317434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666035756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566265137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738160355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633599823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3928340749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452256302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1853930989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391047567"/>
                  </a:ext>
                </a:extLst>
              </a:tr>
              <a:tr h="182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1" marR="9141" marT="9141" marB="0"/>
                </a:tc>
                <a:extLst>
                  <a:ext uri="{0D108BD9-81ED-4DB2-BD59-A6C34878D82A}">
                    <a16:rowId xmlns:a16="http://schemas.microsoft.com/office/drawing/2014/main" val="2781135855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E90AD734-905E-43EE-8F8E-E7DB01A19368}"/>
              </a:ext>
            </a:extLst>
          </p:cNvPr>
          <p:cNvSpPr txBox="1"/>
          <p:nvPr/>
        </p:nvSpPr>
        <p:spPr>
          <a:xfrm>
            <a:off x="0" y="61699"/>
            <a:ext cx="142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Vorschlag Ina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D72D3E-057F-4D62-97DF-B51E759B0294}"/>
              </a:ext>
            </a:extLst>
          </p:cNvPr>
          <p:cNvSpPr txBox="1"/>
          <p:nvPr/>
        </p:nvSpPr>
        <p:spPr>
          <a:xfrm>
            <a:off x="409861" y="6556919"/>
            <a:ext cx="8754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* Bei gentechnischen Arbeiten der Sicherheitsstufe 2 muss eine Mitteilung nach § 9 Abs. 4a GenTG zur Durchführung der Arbeiten in der UMR 221 vorliegen.</a:t>
            </a:r>
          </a:p>
        </p:txBody>
      </p:sp>
    </p:spTree>
    <p:extLst>
      <p:ext uri="{BB962C8B-B14F-4D97-AF65-F5344CB8AC3E}">
        <p14:creationId xmlns:p14="http://schemas.microsoft.com/office/powerpoint/2010/main" val="353141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353</Words>
  <Application>Microsoft Office PowerPoint</Application>
  <PresentationFormat>A4-Papier (210 x 297 mm)</PresentationFormat>
  <Paragraphs>257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Hartmann Raifer</dc:creator>
  <cp:lastModifiedBy>Gavin Giel</cp:lastModifiedBy>
  <cp:revision>13</cp:revision>
  <dcterms:created xsi:type="dcterms:W3CDTF">2025-05-06T12:25:57Z</dcterms:created>
  <dcterms:modified xsi:type="dcterms:W3CDTF">2025-07-01T11:06:00Z</dcterms:modified>
</cp:coreProperties>
</file>