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2694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6B959-1932-4F63-AC1E-777A80838ED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2BB3BAF-DDDA-4882-93D0-BD3DCF1596EE}">
      <dgm:prSet phldrT="[Text]" custT="1"/>
      <dgm:spPr/>
      <dgm:t>
        <a:bodyPr/>
        <a:lstStyle/>
        <a:p>
          <a:r>
            <a:rPr lang="de-DE" sz="1200" dirty="0"/>
            <a:t>Dokumentenanalyse</a:t>
          </a:r>
          <a:r>
            <a:rPr lang="de-DE" sz="800" dirty="0"/>
            <a:t>, </a:t>
          </a:r>
          <a:r>
            <a:rPr lang="de-DE" sz="1200" dirty="0"/>
            <a:t>Pretest-Durchführung</a:t>
          </a:r>
        </a:p>
      </dgm:t>
    </dgm:pt>
    <dgm:pt modelId="{58965FE1-2DB3-4607-B9C4-C715084BCB88}" type="parTrans" cxnId="{CA190304-2D1D-4724-88EC-E3721E9C0109}">
      <dgm:prSet/>
      <dgm:spPr/>
      <dgm:t>
        <a:bodyPr/>
        <a:lstStyle/>
        <a:p>
          <a:endParaRPr lang="de-DE"/>
        </a:p>
      </dgm:t>
    </dgm:pt>
    <dgm:pt modelId="{63188A14-D62A-41C0-8879-AAF15993408A}" type="sibTrans" cxnId="{CA190304-2D1D-4724-88EC-E3721E9C0109}">
      <dgm:prSet/>
      <dgm:spPr/>
      <dgm:t>
        <a:bodyPr/>
        <a:lstStyle/>
        <a:p>
          <a:endParaRPr lang="de-DE"/>
        </a:p>
      </dgm:t>
    </dgm:pt>
    <dgm:pt modelId="{A009A2E6-1422-4262-AD28-C5550A549B0B}">
      <dgm:prSet phldrT="[Text]" custT="1"/>
      <dgm:spPr/>
      <dgm:t>
        <a:bodyPr/>
        <a:lstStyle/>
        <a:p>
          <a:r>
            <a:rPr lang="de-DE" sz="1200" dirty="0"/>
            <a:t>Datenerhebung im Juni 2019 (und Juni 2020</a:t>
          </a:r>
          <a:r>
            <a:rPr lang="de-DE" sz="800" dirty="0"/>
            <a:t>)</a:t>
          </a:r>
        </a:p>
      </dgm:t>
    </dgm:pt>
    <dgm:pt modelId="{003383C5-6F37-400A-91FC-28792F602A99}" type="parTrans" cxnId="{E53F0753-8B6E-40A5-B1B8-6EC2A7D06F7E}">
      <dgm:prSet/>
      <dgm:spPr/>
      <dgm:t>
        <a:bodyPr/>
        <a:lstStyle/>
        <a:p>
          <a:endParaRPr lang="de-DE"/>
        </a:p>
      </dgm:t>
    </dgm:pt>
    <dgm:pt modelId="{200C00E3-B915-4599-8E35-8198ED197A33}" type="sibTrans" cxnId="{E53F0753-8B6E-40A5-B1B8-6EC2A7D06F7E}">
      <dgm:prSet/>
      <dgm:spPr/>
      <dgm:t>
        <a:bodyPr/>
        <a:lstStyle/>
        <a:p>
          <a:endParaRPr lang="de-DE"/>
        </a:p>
      </dgm:t>
    </dgm:pt>
    <dgm:pt modelId="{AD887E7F-B6E5-4125-92D0-07D4B3F7A8AE}">
      <dgm:prSet phldrT="[Text]" custT="1"/>
      <dgm:spPr/>
      <dgm:t>
        <a:bodyPr/>
        <a:lstStyle/>
        <a:p>
          <a:r>
            <a:rPr lang="de-DE" sz="1200" dirty="0"/>
            <a:t>Analyse und Interpretation</a:t>
          </a:r>
        </a:p>
      </dgm:t>
    </dgm:pt>
    <dgm:pt modelId="{2CC23663-7BFB-4A56-A336-009F4840BA28}" type="parTrans" cxnId="{20F7DB9F-326E-44B0-A537-2A7C9B2B6A6B}">
      <dgm:prSet/>
      <dgm:spPr/>
      <dgm:t>
        <a:bodyPr/>
        <a:lstStyle/>
        <a:p>
          <a:endParaRPr lang="de-DE"/>
        </a:p>
      </dgm:t>
    </dgm:pt>
    <dgm:pt modelId="{AD0FFBE8-47AC-4221-8871-4CF8612CA97C}" type="sibTrans" cxnId="{20F7DB9F-326E-44B0-A537-2A7C9B2B6A6B}">
      <dgm:prSet/>
      <dgm:spPr/>
      <dgm:t>
        <a:bodyPr/>
        <a:lstStyle/>
        <a:p>
          <a:endParaRPr lang="de-DE"/>
        </a:p>
      </dgm:t>
    </dgm:pt>
    <dgm:pt modelId="{E0329ED1-0009-4175-8FEC-74DF91828B6B}">
      <dgm:prSet phldrT="[Text]" custT="1"/>
      <dgm:spPr/>
      <dgm:t>
        <a:bodyPr/>
        <a:lstStyle/>
        <a:p>
          <a:r>
            <a:rPr lang="de-DE" sz="1200" dirty="0"/>
            <a:t>Theorie-entwicklung</a:t>
          </a:r>
        </a:p>
      </dgm:t>
    </dgm:pt>
    <dgm:pt modelId="{EAEBACBF-C47C-4565-B222-E3E6B2533446}" type="parTrans" cxnId="{CDE0E31D-95B2-42F5-8BB1-F2DF38F24168}">
      <dgm:prSet/>
      <dgm:spPr/>
      <dgm:t>
        <a:bodyPr/>
        <a:lstStyle/>
        <a:p>
          <a:endParaRPr lang="de-DE"/>
        </a:p>
      </dgm:t>
    </dgm:pt>
    <dgm:pt modelId="{66E34EE6-8CEC-4C0B-AAA6-B6B73E67CB1E}" type="sibTrans" cxnId="{CDE0E31D-95B2-42F5-8BB1-F2DF38F24168}">
      <dgm:prSet/>
      <dgm:spPr/>
      <dgm:t>
        <a:bodyPr/>
        <a:lstStyle/>
        <a:p>
          <a:endParaRPr lang="de-DE"/>
        </a:p>
      </dgm:t>
    </dgm:pt>
    <dgm:pt modelId="{F9A099D4-F426-4385-A7BD-0CFC9B0FBB2A}" type="pres">
      <dgm:prSet presAssocID="{8616B959-1932-4F63-AC1E-777A80838ED7}" presName="Name0" presStyleCnt="0">
        <dgm:presLayoutVars>
          <dgm:dir/>
          <dgm:resizeHandles val="exact"/>
        </dgm:presLayoutVars>
      </dgm:prSet>
      <dgm:spPr/>
    </dgm:pt>
    <dgm:pt modelId="{62F1ED28-85C5-47D7-9A83-C2B3C49E7D66}" type="pres">
      <dgm:prSet presAssocID="{02BB3BAF-DDDA-4882-93D0-BD3DCF1596EE}" presName="parTxOnly" presStyleLbl="node1" presStyleIdx="0" presStyleCnt="4">
        <dgm:presLayoutVars>
          <dgm:bulletEnabled val="1"/>
        </dgm:presLayoutVars>
      </dgm:prSet>
      <dgm:spPr/>
    </dgm:pt>
    <dgm:pt modelId="{80C76FB2-DA09-4D92-AAF8-6062B556C9F0}" type="pres">
      <dgm:prSet presAssocID="{63188A14-D62A-41C0-8879-AAF15993408A}" presName="parSpace" presStyleCnt="0"/>
      <dgm:spPr/>
    </dgm:pt>
    <dgm:pt modelId="{28086C5F-FF64-452E-A1C2-FDC038C89168}" type="pres">
      <dgm:prSet presAssocID="{A009A2E6-1422-4262-AD28-C5550A549B0B}" presName="parTxOnly" presStyleLbl="node1" presStyleIdx="1" presStyleCnt="4">
        <dgm:presLayoutVars>
          <dgm:bulletEnabled val="1"/>
        </dgm:presLayoutVars>
      </dgm:prSet>
      <dgm:spPr/>
    </dgm:pt>
    <dgm:pt modelId="{D31EB042-B013-4F8F-B9E3-752E33A66669}" type="pres">
      <dgm:prSet presAssocID="{200C00E3-B915-4599-8E35-8198ED197A33}" presName="parSpace" presStyleCnt="0"/>
      <dgm:spPr/>
    </dgm:pt>
    <dgm:pt modelId="{2213D142-DA5E-4D94-B3B6-6DECBFF21665}" type="pres">
      <dgm:prSet presAssocID="{AD887E7F-B6E5-4125-92D0-07D4B3F7A8AE}" presName="parTxOnly" presStyleLbl="node1" presStyleIdx="2" presStyleCnt="4">
        <dgm:presLayoutVars>
          <dgm:bulletEnabled val="1"/>
        </dgm:presLayoutVars>
      </dgm:prSet>
      <dgm:spPr/>
    </dgm:pt>
    <dgm:pt modelId="{B1692FE7-65AE-483B-A12C-595B1B7B631B}" type="pres">
      <dgm:prSet presAssocID="{AD0FFBE8-47AC-4221-8871-4CF8612CA97C}" presName="parSpace" presStyleCnt="0"/>
      <dgm:spPr/>
    </dgm:pt>
    <dgm:pt modelId="{55C81811-9B3E-44EA-BBC8-3FE4F16B14CC}" type="pres">
      <dgm:prSet presAssocID="{E0329ED1-0009-4175-8FEC-74DF91828B6B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CA190304-2D1D-4724-88EC-E3721E9C0109}" srcId="{8616B959-1932-4F63-AC1E-777A80838ED7}" destId="{02BB3BAF-DDDA-4882-93D0-BD3DCF1596EE}" srcOrd="0" destOrd="0" parTransId="{58965FE1-2DB3-4607-B9C4-C715084BCB88}" sibTransId="{63188A14-D62A-41C0-8879-AAF15993408A}"/>
    <dgm:cxn modelId="{CDE0E31D-95B2-42F5-8BB1-F2DF38F24168}" srcId="{8616B959-1932-4F63-AC1E-777A80838ED7}" destId="{E0329ED1-0009-4175-8FEC-74DF91828B6B}" srcOrd="3" destOrd="0" parTransId="{EAEBACBF-C47C-4565-B222-E3E6B2533446}" sibTransId="{66E34EE6-8CEC-4C0B-AAA6-B6B73E67CB1E}"/>
    <dgm:cxn modelId="{99994F5B-8480-4518-8DD9-45270C609D35}" type="presOf" srcId="{A009A2E6-1422-4262-AD28-C5550A549B0B}" destId="{28086C5F-FF64-452E-A1C2-FDC038C89168}" srcOrd="0" destOrd="0" presId="urn:microsoft.com/office/officeart/2005/8/layout/hChevron3"/>
    <dgm:cxn modelId="{E53F0753-8B6E-40A5-B1B8-6EC2A7D06F7E}" srcId="{8616B959-1932-4F63-AC1E-777A80838ED7}" destId="{A009A2E6-1422-4262-AD28-C5550A549B0B}" srcOrd="1" destOrd="0" parTransId="{003383C5-6F37-400A-91FC-28792F602A99}" sibTransId="{200C00E3-B915-4599-8E35-8198ED197A33}"/>
    <dgm:cxn modelId="{A086D687-4FCC-4F6D-B5BD-C255FC4ACA83}" type="presOf" srcId="{AD887E7F-B6E5-4125-92D0-07D4B3F7A8AE}" destId="{2213D142-DA5E-4D94-B3B6-6DECBFF21665}" srcOrd="0" destOrd="0" presId="urn:microsoft.com/office/officeart/2005/8/layout/hChevron3"/>
    <dgm:cxn modelId="{20F7DB9F-326E-44B0-A537-2A7C9B2B6A6B}" srcId="{8616B959-1932-4F63-AC1E-777A80838ED7}" destId="{AD887E7F-B6E5-4125-92D0-07D4B3F7A8AE}" srcOrd="2" destOrd="0" parTransId="{2CC23663-7BFB-4A56-A336-009F4840BA28}" sibTransId="{AD0FFBE8-47AC-4221-8871-4CF8612CA97C}"/>
    <dgm:cxn modelId="{6A3C9AB3-2B1A-429E-8DE1-1007536C90E9}" type="presOf" srcId="{8616B959-1932-4F63-AC1E-777A80838ED7}" destId="{F9A099D4-F426-4385-A7BD-0CFC9B0FBB2A}" srcOrd="0" destOrd="0" presId="urn:microsoft.com/office/officeart/2005/8/layout/hChevron3"/>
    <dgm:cxn modelId="{AAE97EE3-3CED-4BAA-9D27-2F1B2E0A32DC}" type="presOf" srcId="{02BB3BAF-DDDA-4882-93D0-BD3DCF1596EE}" destId="{62F1ED28-85C5-47D7-9A83-C2B3C49E7D66}" srcOrd="0" destOrd="0" presId="urn:microsoft.com/office/officeart/2005/8/layout/hChevron3"/>
    <dgm:cxn modelId="{5CBBA7E4-D35A-488D-BB1C-BB6FA112675B}" type="presOf" srcId="{E0329ED1-0009-4175-8FEC-74DF91828B6B}" destId="{55C81811-9B3E-44EA-BBC8-3FE4F16B14CC}" srcOrd="0" destOrd="0" presId="urn:microsoft.com/office/officeart/2005/8/layout/hChevron3"/>
    <dgm:cxn modelId="{F8E93D11-C5FF-461D-BC6B-7195DE9ED8FF}" type="presParOf" srcId="{F9A099D4-F426-4385-A7BD-0CFC9B0FBB2A}" destId="{62F1ED28-85C5-47D7-9A83-C2B3C49E7D66}" srcOrd="0" destOrd="0" presId="urn:microsoft.com/office/officeart/2005/8/layout/hChevron3"/>
    <dgm:cxn modelId="{69628475-85AB-4C24-BAB5-1DC06CD268EF}" type="presParOf" srcId="{F9A099D4-F426-4385-A7BD-0CFC9B0FBB2A}" destId="{80C76FB2-DA09-4D92-AAF8-6062B556C9F0}" srcOrd="1" destOrd="0" presId="urn:microsoft.com/office/officeart/2005/8/layout/hChevron3"/>
    <dgm:cxn modelId="{A08337FE-A975-4FB9-ADE0-196FCA9333A8}" type="presParOf" srcId="{F9A099D4-F426-4385-A7BD-0CFC9B0FBB2A}" destId="{28086C5F-FF64-452E-A1C2-FDC038C89168}" srcOrd="2" destOrd="0" presId="urn:microsoft.com/office/officeart/2005/8/layout/hChevron3"/>
    <dgm:cxn modelId="{C5D47B80-B062-4F29-9522-31F65C6366A4}" type="presParOf" srcId="{F9A099D4-F426-4385-A7BD-0CFC9B0FBB2A}" destId="{D31EB042-B013-4F8F-B9E3-752E33A66669}" srcOrd="3" destOrd="0" presId="urn:microsoft.com/office/officeart/2005/8/layout/hChevron3"/>
    <dgm:cxn modelId="{9D3D2854-E660-4894-9C98-582C463919CF}" type="presParOf" srcId="{F9A099D4-F426-4385-A7BD-0CFC9B0FBB2A}" destId="{2213D142-DA5E-4D94-B3B6-6DECBFF21665}" srcOrd="4" destOrd="0" presId="urn:microsoft.com/office/officeart/2005/8/layout/hChevron3"/>
    <dgm:cxn modelId="{FD6183BE-174E-4D9A-BB21-501F06595EC7}" type="presParOf" srcId="{F9A099D4-F426-4385-A7BD-0CFC9B0FBB2A}" destId="{B1692FE7-65AE-483B-A12C-595B1B7B631B}" srcOrd="5" destOrd="0" presId="urn:microsoft.com/office/officeart/2005/8/layout/hChevron3"/>
    <dgm:cxn modelId="{F490ACEB-8745-40D1-8731-4874EA94D51E}" type="presParOf" srcId="{F9A099D4-F426-4385-A7BD-0CFC9B0FBB2A}" destId="{55C81811-9B3E-44EA-BBC8-3FE4F16B14C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1ED28-85C5-47D7-9A83-C2B3C49E7D66}">
      <dsp:nvSpPr>
        <dsp:cNvPr id="0" name=""/>
        <dsp:cNvSpPr/>
      </dsp:nvSpPr>
      <dsp:spPr>
        <a:xfrm>
          <a:off x="1916" y="76729"/>
          <a:ext cx="1922920" cy="7691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Dokumentenanalyse</a:t>
          </a:r>
          <a:r>
            <a:rPr lang="de-DE" sz="800" kern="1200" dirty="0"/>
            <a:t>, </a:t>
          </a:r>
          <a:r>
            <a:rPr lang="de-DE" sz="1200" kern="1200" dirty="0"/>
            <a:t>Pretest-Durchführung</a:t>
          </a:r>
        </a:p>
      </dsp:txBody>
      <dsp:txXfrm>
        <a:off x="1916" y="76729"/>
        <a:ext cx="1730628" cy="769168"/>
      </dsp:txXfrm>
    </dsp:sp>
    <dsp:sp modelId="{28086C5F-FF64-452E-A1C2-FDC038C89168}">
      <dsp:nvSpPr>
        <dsp:cNvPr id="0" name=""/>
        <dsp:cNvSpPr/>
      </dsp:nvSpPr>
      <dsp:spPr>
        <a:xfrm>
          <a:off x="1540252" y="76729"/>
          <a:ext cx="1922920" cy="7691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Datenerhebung im Juni 2019 (und Juni 2020</a:t>
          </a:r>
          <a:r>
            <a:rPr lang="de-DE" sz="800" kern="1200" dirty="0"/>
            <a:t>)</a:t>
          </a:r>
        </a:p>
      </dsp:txBody>
      <dsp:txXfrm>
        <a:off x="1924836" y="76729"/>
        <a:ext cx="1153752" cy="769168"/>
      </dsp:txXfrm>
    </dsp:sp>
    <dsp:sp modelId="{2213D142-DA5E-4D94-B3B6-6DECBFF21665}">
      <dsp:nvSpPr>
        <dsp:cNvPr id="0" name=""/>
        <dsp:cNvSpPr/>
      </dsp:nvSpPr>
      <dsp:spPr>
        <a:xfrm>
          <a:off x="3078589" y="76729"/>
          <a:ext cx="1922920" cy="7691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Analyse und Interpretation</a:t>
          </a:r>
        </a:p>
      </dsp:txBody>
      <dsp:txXfrm>
        <a:off x="3463173" y="76729"/>
        <a:ext cx="1153752" cy="769168"/>
      </dsp:txXfrm>
    </dsp:sp>
    <dsp:sp modelId="{55C81811-9B3E-44EA-BBC8-3FE4F16B14CC}">
      <dsp:nvSpPr>
        <dsp:cNvPr id="0" name=""/>
        <dsp:cNvSpPr/>
      </dsp:nvSpPr>
      <dsp:spPr>
        <a:xfrm>
          <a:off x="4616925" y="76729"/>
          <a:ext cx="1922920" cy="7691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Theorie-entwicklung</a:t>
          </a:r>
        </a:p>
      </dsp:txBody>
      <dsp:txXfrm>
        <a:off x="5001509" y="76729"/>
        <a:ext cx="1153752" cy="769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E4C11-B8A3-4594-9F75-8783A41714FC}" type="datetimeFigureOut">
              <a:rPr lang="de-DE" smtClean="0"/>
              <a:t>08. Jun. 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FFE0D-8062-4851-B77A-6EEDA44A34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417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9614" rtl="0" eaLnBrk="1" latinLnBrk="0" hangingPunct="1">
      <a:defRPr sz="262" kern="1200">
        <a:solidFill>
          <a:schemeClr val="tx1"/>
        </a:solidFill>
        <a:latin typeface="+mn-lt"/>
        <a:ea typeface="+mn-ea"/>
        <a:cs typeface="+mn-cs"/>
      </a:defRPr>
    </a:lvl1pPr>
    <a:lvl2pPr marL="99807" algn="l" defTabSz="199614" rtl="0" eaLnBrk="1" latinLnBrk="0" hangingPunct="1">
      <a:defRPr sz="262" kern="1200">
        <a:solidFill>
          <a:schemeClr val="tx1"/>
        </a:solidFill>
        <a:latin typeface="+mn-lt"/>
        <a:ea typeface="+mn-ea"/>
        <a:cs typeface="+mn-cs"/>
      </a:defRPr>
    </a:lvl2pPr>
    <a:lvl3pPr marL="199614" algn="l" defTabSz="199614" rtl="0" eaLnBrk="1" latinLnBrk="0" hangingPunct="1">
      <a:defRPr sz="262" kern="1200">
        <a:solidFill>
          <a:schemeClr val="tx1"/>
        </a:solidFill>
        <a:latin typeface="+mn-lt"/>
        <a:ea typeface="+mn-ea"/>
        <a:cs typeface="+mn-cs"/>
      </a:defRPr>
    </a:lvl3pPr>
    <a:lvl4pPr marL="299420" algn="l" defTabSz="199614" rtl="0" eaLnBrk="1" latinLnBrk="0" hangingPunct="1">
      <a:defRPr sz="262" kern="1200">
        <a:solidFill>
          <a:schemeClr val="tx1"/>
        </a:solidFill>
        <a:latin typeface="+mn-lt"/>
        <a:ea typeface="+mn-ea"/>
        <a:cs typeface="+mn-cs"/>
      </a:defRPr>
    </a:lvl4pPr>
    <a:lvl5pPr marL="399227" algn="l" defTabSz="199614" rtl="0" eaLnBrk="1" latinLnBrk="0" hangingPunct="1">
      <a:defRPr sz="262" kern="1200">
        <a:solidFill>
          <a:schemeClr val="tx1"/>
        </a:solidFill>
        <a:latin typeface="+mn-lt"/>
        <a:ea typeface="+mn-ea"/>
        <a:cs typeface="+mn-cs"/>
      </a:defRPr>
    </a:lvl5pPr>
    <a:lvl6pPr marL="499034" algn="l" defTabSz="199614" rtl="0" eaLnBrk="1" latinLnBrk="0" hangingPunct="1">
      <a:defRPr sz="262" kern="1200">
        <a:solidFill>
          <a:schemeClr val="tx1"/>
        </a:solidFill>
        <a:latin typeface="+mn-lt"/>
        <a:ea typeface="+mn-ea"/>
        <a:cs typeface="+mn-cs"/>
      </a:defRPr>
    </a:lvl6pPr>
    <a:lvl7pPr marL="598841" algn="l" defTabSz="199614" rtl="0" eaLnBrk="1" latinLnBrk="0" hangingPunct="1">
      <a:defRPr sz="262" kern="1200">
        <a:solidFill>
          <a:schemeClr val="tx1"/>
        </a:solidFill>
        <a:latin typeface="+mn-lt"/>
        <a:ea typeface="+mn-ea"/>
        <a:cs typeface="+mn-cs"/>
      </a:defRPr>
    </a:lvl7pPr>
    <a:lvl8pPr marL="698647" algn="l" defTabSz="199614" rtl="0" eaLnBrk="1" latinLnBrk="0" hangingPunct="1">
      <a:defRPr sz="262" kern="1200">
        <a:solidFill>
          <a:schemeClr val="tx1"/>
        </a:solidFill>
        <a:latin typeface="+mn-lt"/>
        <a:ea typeface="+mn-ea"/>
        <a:cs typeface="+mn-cs"/>
      </a:defRPr>
    </a:lvl8pPr>
    <a:lvl9pPr marL="798454" algn="l" defTabSz="199614" rtl="0" eaLnBrk="1" latinLnBrk="0" hangingPunct="1">
      <a:defRPr sz="2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3B5C-00BB-4509-AA3F-2C41E1581E72}" type="datetimeFigureOut">
              <a:rPr lang="de-DE" smtClean="0"/>
              <a:t>08. Jun. 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3913-3688-4756-AC2A-1E71B6E062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338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3B5C-00BB-4509-AA3F-2C41E1581E72}" type="datetimeFigureOut">
              <a:rPr lang="de-DE" smtClean="0"/>
              <a:t>08. Jun. 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3913-3688-4756-AC2A-1E71B6E062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397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3B5C-00BB-4509-AA3F-2C41E1581E72}" type="datetimeFigureOut">
              <a:rPr lang="de-DE" smtClean="0"/>
              <a:t>08. Jun. 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3913-3688-4756-AC2A-1E71B6E062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14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3B5C-00BB-4509-AA3F-2C41E1581E72}" type="datetimeFigureOut">
              <a:rPr lang="de-DE" smtClean="0"/>
              <a:t>08. Jun. 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3913-3688-4756-AC2A-1E71B6E062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187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3B5C-00BB-4509-AA3F-2C41E1581E72}" type="datetimeFigureOut">
              <a:rPr lang="de-DE" smtClean="0"/>
              <a:t>08. Jun. 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3913-3688-4756-AC2A-1E71B6E062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983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3B5C-00BB-4509-AA3F-2C41E1581E72}" type="datetimeFigureOut">
              <a:rPr lang="de-DE" smtClean="0"/>
              <a:t>08. Jun. 2021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3913-3688-4756-AC2A-1E71B6E062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31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3B5C-00BB-4509-AA3F-2C41E1581E72}" type="datetimeFigureOut">
              <a:rPr lang="de-DE" smtClean="0"/>
              <a:t>08. Jun. 2021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3913-3688-4756-AC2A-1E71B6E062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718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3B5C-00BB-4509-AA3F-2C41E1581E72}" type="datetimeFigureOut">
              <a:rPr lang="de-DE" smtClean="0"/>
              <a:t>08. Jun. 2021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3913-3688-4756-AC2A-1E71B6E062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41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3B5C-00BB-4509-AA3F-2C41E1581E72}" type="datetimeFigureOut">
              <a:rPr lang="de-DE" smtClean="0"/>
              <a:t>08. Jun. 2021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3913-3688-4756-AC2A-1E71B6E062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320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3B5C-00BB-4509-AA3F-2C41E1581E72}" type="datetimeFigureOut">
              <a:rPr lang="de-DE" smtClean="0"/>
              <a:t>08. Jun. 2021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3913-3688-4756-AC2A-1E71B6E062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41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3B5C-00BB-4509-AA3F-2C41E1581E72}" type="datetimeFigureOut">
              <a:rPr lang="de-DE" smtClean="0"/>
              <a:t>08. Jun. 2021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3913-3688-4756-AC2A-1E71B6E062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988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53B5C-00BB-4509-AA3F-2C41E1581E72}" type="datetimeFigureOut">
              <a:rPr lang="de-DE" smtClean="0"/>
              <a:t>08. Jun. 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B3913-3688-4756-AC2A-1E71B6E062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652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1.xml"/><Relationship Id="rId7" Type="http://schemas.openxmlformats.org/officeDocument/2006/relationships/diagramLayout" Target="../diagrams/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Data" Target="../diagrams/data1.xml"/><Relationship Id="rId11" Type="http://schemas.openxmlformats.org/officeDocument/2006/relationships/image" Target="../media/image2.png"/><Relationship Id="rId5" Type="http://schemas.openxmlformats.org/officeDocument/2006/relationships/hyperlink" Target="mailto:verena.wellnitz@uni-marburg.de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0" y="1406722"/>
            <a:ext cx="6551289" cy="64438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54309" y="1453503"/>
            <a:ext cx="6551289" cy="712596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tIns="180000" numCol="2" spcCol="360000">
            <a:spAutoFit/>
          </a:bodyPr>
          <a:lstStyle/>
          <a:p>
            <a:r>
              <a:rPr lang="en-US" sz="1200" b="1" dirty="0" err="1"/>
              <a:t>Einleitung</a:t>
            </a:r>
            <a:endParaRPr lang="en-US" sz="1200" b="1" dirty="0"/>
          </a:p>
          <a:p>
            <a:r>
              <a:rPr lang="de-DE" sz="1200" dirty="0"/>
              <a:t>In Gambia endet die Schulpflicht nach der 9. Klasse. 55% der erwachsenen Bevölkerung sind alphabetisiert (2015). Das Dissertationsvorhaben untersucht Bildungsprozesse von SchülerInnen der 6. Klasse an einer sechsjährigen privaten Grundschule in </a:t>
            </a:r>
            <a:r>
              <a:rPr lang="de-DE" sz="1200" dirty="0" err="1"/>
              <a:t>Serrekunda</a:t>
            </a:r>
            <a:r>
              <a:rPr lang="de-DE" sz="1200" dirty="0"/>
              <a:t>, einem Stadtviertel der größten Stadt Gambias.</a:t>
            </a:r>
          </a:p>
          <a:p>
            <a:endParaRPr lang="en-US" sz="1200" dirty="0"/>
          </a:p>
          <a:p>
            <a:r>
              <a:rPr lang="en-US" sz="1200" b="1" dirty="0" err="1"/>
              <a:t>Theoretische</a:t>
            </a:r>
            <a:r>
              <a:rPr lang="en-US" sz="1200" b="1" dirty="0"/>
              <a:t> </a:t>
            </a:r>
            <a:r>
              <a:rPr lang="en-US" sz="1200" b="1" dirty="0" err="1"/>
              <a:t>Ausgangsbasis</a:t>
            </a:r>
            <a:endParaRPr lang="de-DE" sz="1200" dirty="0"/>
          </a:p>
          <a:p>
            <a:pPr marL="142921" indent="-142921">
              <a:buFont typeface="Arial" panose="020B0604020202020204" pitchFamily="34" charset="0"/>
              <a:buChar char="•"/>
            </a:pPr>
            <a:r>
              <a:rPr lang="de-DE" sz="1200" i="1" dirty="0"/>
              <a:t>Bildung als Prozess der Transformation grundlegender Figuren des Welt- u. Selbstverhältnisses</a:t>
            </a:r>
            <a:r>
              <a:rPr lang="de-DE" sz="1200" dirty="0"/>
              <a:t>, ausgelöst durch Krisenerfahrungen  (Koller 2018)</a:t>
            </a:r>
            <a:endParaRPr lang="en-US" sz="1200" dirty="0"/>
          </a:p>
          <a:p>
            <a:pPr marL="142921" indent="-142921">
              <a:buFont typeface="Arial" panose="020B0604020202020204" pitchFamily="34" charset="0"/>
              <a:buChar char="•"/>
            </a:pPr>
            <a:r>
              <a:rPr lang="en-US" sz="1200" dirty="0" err="1"/>
              <a:t>Übergang</a:t>
            </a:r>
            <a:r>
              <a:rPr lang="en-US" sz="1200" dirty="0"/>
              <a:t> </a:t>
            </a:r>
            <a:r>
              <a:rPr lang="en-US" sz="1200" dirty="0" err="1"/>
              <a:t>als</a:t>
            </a:r>
            <a:r>
              <a:rPr lang="en-US" sz="1200" dirty="0"/>
              <a:t> </a:t>
            </a:r>
            <a:r>
              <a:rPr lang="en-US" sz="1200" dirty="0" err="1"/>
              <a:t>Auslöser</a:t>
            </a:r>
            <a:r>
              <a:rPr lang="en-US" sz="1200" dirty="0"/>
              <a:t> </a:t>
            </a:r>
            <a:r>
              <a:rPr lang="en-US" sz="1200" i="1" dirty="0" err="1"/>
              <a:t>transformatorischer</a:t>
            </a:r>
            <a:r>
              <a:rPr lang="en-US" sz="1200" i="1" dirty="0"/>
              <a:t> </a:t>
            </a:r>
            <a:r>
              <a:rPr lang="en-US" sz="1200" i="1" dirty="0" err="1"/>
              <a:t>Bildungsprozesse</a:t>
            </a:r>
            <a:r>
              <a:rPr lang="en-US" sz="1200" i="1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Maschke</a:t>
            </a:r>
            <a:r>
              <a:rPr lang="en-US" sz="1200" dirty="0"/>
              <a:t>/</a:t>
            </a:r>
            <a:r>
              <a:rPr lang="en-US" sz="1200" dirty="0" err="1"/>
              <a:t>Wellnitz</a:t>
            </a:r>
            <a:r>
              <a:rPr lang="en-US" sz="1200" dirty="0"/>
              <a:t> 2020)</a:t>
            </a:r>
          </a:p>
          <a:p>
            <a:pPr marL="142921" indent="-142921">
              <a:buFont typeface="Arial" panose="020B0604020202020204" pitchFamily="34" charset="0"/>
              <a:buChar char="•"/>
            </a:pPr>
            <a:r>
              <a:rPr lang="en-US" sz="1200" dirty="0" err="1"/>
              <a:t>Sozialer</a:t>
            </a:r>
            <a:r>
              <a:rPr lang="en-US" sz="1200" dirty="0"/>
              <a:t> </a:t>
            </a:r>
            <a:r>
              <a:rPr lang="en-US" sz="1200" dirty="0" err="1"/>
              <a:t>Raum</a:t>
            </a:r>
            <a:r>
              <a:rPr lang="en-US" sz="1200" dirty="0"/>
              <a:t> </a:t>
            </a:r>
            <a:r>
              <a:rPr lang="en-US" sz="1200" dirty="0" err="1"/>
              <a:t>als</a:t>
            </a:r>
            <a:r>
              <a:rPr lang="en-US" sz="1200" dirty="0"/>
              <a:t> ‘</a:t>
            </a:r>
            <a:r>
              <a:rPr lang="en-US" sz="1200" dirty="0" err="1"/>
              <a:t>mehrdimensionales</a:t>
            </a:r>
            <a:r>
              <a:rPr lang="en-US" sz="1200" dirty="0"/>
              <a:t> </a:t>
            </a:r>
            <a:r>
              <a:rPr lang="en-US" sz="1200" dirty="0" err="1"/>
              <a:t>Kräftefeld</a:t>
            </a:r>
            <a:r>
              <a:rPr lang="en-US" sz="1200" dirty="0"/>
              <a:t>’(Bourdieu); </a:t>
            </a:r>
            <a:r>
              <a:rPr lang="de-DE" sz="1200" dirty="0"/>
              <a:t>individuelle  biographische Bildungsprozesse sind abhängig von den Welt- und Selbstdeutungen bestimmter gesellschaftlicher Gruppen (Koller 2018)</a:t>
            </a:r>
          </a:p>
          <a:p>
            <a:pPr marL="142921" indent="-142921">
              <a:buFont typeface="Arial" panose="020B0604020202020204" pitchFamily="34" charset="0"/>
              <a:buChar char="•"/>
            </a:pPr>
            <a:r>
              <a:rPr lang="de-DE" sz="1200" dirty="0"/>
              <a:t>Neben individueller Transformation berücksichtigt das Konzept des </a:t>
            </a:r>
            <a:r>
              <a:rPr lang="de-DE" sz="1200" i="1" dirty="0"/>
              <a:t>transformative </a:t>
            </a:r>
            <a:r>
              <a:rPr lang="de-DE" sz="1200" i="1" dirty="0" err="1"/>
              <a:t>learning</a:t>
            </a:r>
            <a:r>
              <a:rPr lang="de-DE" sz="1200" i="1" dirty="0"/>
              <a:t> </a:t>
            </a:r>
            <a:r>
              <a:rPr lang="de-DE" sz="1200" dirty="0"/>
              <a:t>auch Veränderungen auf der sozialen und politischen Ebene (v. Felden 2017)</a:t>
            </a:r>
          </a:p>
          <a:p>
            <a:pPr marL="142921" indent="-142921">
              <a:buFont typeface="Arial" panose="020B0604020202020204" pitchFamily="34" charset="0"/>
              <a:buChar char="•"/>
            </a:pPr>
            <a:r>
              <a:rPr lang="de-DE" sz="1200" i="1" dirty="0"/>
              <a:t>Transformative </a:t>
            </a:r>
            <a:r>
              <a:rPr lang="de-DE" sz="1200" i="1" dirty="0" err="1"/>
              <a:t>learning</a:t>
            </a:r>
            <a:r>
              <a:rPr lang="de-DE" sz="1200" i="1" dirty="0"/>
              <a:t> aus afrikanischer Sicht</a:t>
            </a:r>
            <a:r>
              <a:rPr lang="de-DE" sz="1200" dirty="0"/>
              <a:t> verändert das Kollektiv (</a:t>
            </a:r>
            <a:r>
              <a:rPr lang="de-DE" sz="1200" dirty="0" err="1"/>
              <a:t>Ntseane</a:t>
            </a:r>
            <a:r>
              <a:rPr lang="de-DE" sz="1200" dirty="0"/>
              <a:t> 2012)</a:t>
            </a:r>
            <a:endParaRPr lang="en-US" sz="1125" dirty="0"/>
          </a:p>
          <a:p>
            <a:endParaRPr lang="de-DE" sz="1100" b="1" dirty="0"/>
          </a:p>
          <a:p>
            <a:endParaRPr lang="de-DE" sz="1100" b="1" dirty="0"/>
          </a:p>
          <a:p>
            <a:endParaRPr lang="de-DE" sz="1100" b="1" dirty="0"/>
          </a:p>
          <a:p>
            <a:endParaRPr lang="de-DE" sz="1100" b="1" dirty="0"/>
          </a:p>
          <a:p>
            <a:endParaRPr lang="de-DE" sz="1100" b="1" dirty="0"/>
          </a:p>
          <a:p>
            <a:endParaRPr lang="de-DE" sz="1100" b="1" dirty="0"/>
          </a:p>
          <a:p>
            <a:endParaRPr lang="de-DE" sz="1100" b="1" dirty="0"/>
          </a:p>
          <a:p>
            <a:endParaRPr lang="en-US" sz="1125" b="1" dirty="0"/>
          </a:p>
          <a:p>
            <a:r>
              <a:rPr lang="en-US" sz="1200" b="1" dirty="0" err="1"/>
              <a:t>Methodologie</a:t>
            </a:r>
            <a:endParaRPr lang="en-US" sz="1200" b="1" dirty="0"/>
          </a:p>
          <a:p>
            <a:pPr marL="142921" indent="-142921">
              <a:buFont typeface="Arial" panose="020B0604020202020204" pitchFamily="34" charset="0"/>
              <a:buChar char="•"/>
            </a:pPr>
            <a:r>
              <a:rPr lang="en-US" sz="1200" dirty="0" err="1"/>
              <a:t>Qualitativ-exploratives</a:t>
            </a:r>
            <a:r>
              <a:rPr lang="en-US" sz="1200" dirty="0"/>
              <a:t>, </a:t>
            </a:r>
            <a:r>
              <a:rPr lang="en-US" sz="1200" dirty="0" err="1"/>
              <a:t>ethnografisches</a:t>
            </a:r>
            <a:r>
              <a:rPr lang="en-US" sz="1200" dirty="0"/>
              <a:t> Design, </a:t>
            </a:r>
          </a:p>
          <a:p>
            <a:pPr marL="142921" indent="-142921">
              <a:buFont typeface="Arial" panose="020B0604020202020204" pitchFamily="34" charset="0"/>
              <a:buChar char="•"/>
            </a:pPr>
            <a:r>
              <a:rPr lang="en-US" sz="1200" dirty="0" err="1"/>
              <a:t>Dokumentarische</a:t>
            </a:r>
            <a:r>
              <a:rPr lang="en-US" sz="1200" dirty="0"/>
              <a:t> </a:t>
            </a:r>
            <a:r>
              <a:rPr lang="en-US" sz="1200" dirty="0" err="1"/>
              <a:t>Methode</a:t>
            </a:r>
            <a:endParaRPr lang="en-US" sz="1200" dirty="0"/>
          </a:p>
          <a:p>
            <a:r>
              <a:rPr lang="en-US" sz="1200" b="1" dirty="0" err="1"/>
              <a:t>Methode</a:t>
            </a:r>
            <a:r>
              <a:rPr lang="en-US" sz="1200" b="1" dirty="0"/>
              <a:t>(n)</a:t>
            </a:r>
          </a:p>
          <a:p>
            <a:pPr marL="142921" indent="-142921">
              <a:buFont typeface="Arial" panose="020B0604020202020204" pitchFamily="34" charset="0"/>
              <a:buChar char="•"/>
            </a:pPr>
            <a:r>
              <a:rPr lang="en-US" sz="1200" dirty="0" err="1"/>
              <a:t>Teilnehmende</a:t>
            </a:r>
            <a:r>
              <a:rPr lang="en-US" sz="1200" dirty="0"/>
              <a:t> (</a:t>
            </a:r>
            <a:r>
              <a:rPr lang="en-US" sz="1200" dirty="0" err="1"/>
              <a:t>Unterrichts</a:t>
            </a:r>
            <a:r>
              <a:rPr lang="en-US" sz="1200" dirty="0"/>
              <a:t>-)</a:t>
            </a:r>
            <a:r>
              <a:rPr lang="en-US" sz="1200" dirty="0" err="1"/>
              <a:t>beobachtung</a:t>
            </a:r>
            <a:endParaRPr lang="en-US" sz="1200" dirty="0"/>
          </a:p>
          <a:p>
            <a:pPr marL="142921" indent="-142921">
              <a:buFont typeface="Arial" panose="020B0604020202020204" pitchFamily="34" charset="0"/>
              <a:buChar char="•"/>
            </a:pPr>
            <a:r>
              <a:rPr lang="en-US" sz="1200" dirty="0" err="1"/>
              <a:t>Experteninterviews</a:t>
            </a:r>
            <a:r>
              <a:rPr lang="en-US" sz="1200" dirty="0"/>
              <a:t> </a:t>
            </a:r>
            <a:r>
              <a:rPr lang="en-US" sz="1200" dirty="0" err="1"/>
              <a:t>mit</a:t>
            </a:r>
            <a:r>
              <a:rPr lang="en-US" sz="1200" dirty="0"/>
              <a:t> </a:t>
            </a:r>
            <a:r>
              <a:rPr lang="en-US" sz="1200" dirty="0" err="1"/>
              <a:t>LehrerInnen</a:t>
            </a:r>
            <a:r>
              <a:rPr lang="en-US" sz="1200" dirty="0"/>
              <a:t> (n = 5)</a:t>
            </a:r>
          </a:p>
          <a:p>
            <a:pPr marL="142921" indent="-142921">
              <a:buFont typeface="Arial" panose="020B0604020202020204" pitchFamily="34" charset="0"/>
              <a:buChar char="•"/>
            </a:pPr>
            <a:r>
              <a:rPr lang="en-US" sz="1200" dirty="0" err="1"/>
              <a:t>Schulbuchanalysen</a:t>
            </a:r>
            <a:endParaRPr lang="en-US" sz="1200" dirty="0"/>
          </a:p>
          <a:p>
            <a:pPr marL="142921" indent="-142921">
              <a:buFont typeface="Arial" panose="020B0604020202020204" pitchFamily="34" charset="0"/>
              <a:buChar char="•"/>
            </a:pPr>
            <a:r>
              <a:rPr lang="en-US" sz="1200" b="1" dirty="0" err="1"/>
              <a:t>Sozialräumliche</a:t>
            </a:r>
            <a:r>
              <a:rPr lang="en-US" sz="1200" b="1" dirty="0"/>
              <a:t> </a:t>
            </a:r>
            <a:r>
              <a:rPr lang="en-US" sz="1200" b="1" dirty="0" err="1"/>
              <a:t>Karten</a:t>
            </a:r>
            <a:r>
              <a:rPr lang="en-US" sz="1200" b="1" dirty="0"/>
              <a:t> (</a:t>
            </a:r>
            <a:r>
              <a:rPr lang="en-US" sz="1200" b="1" dirty="0" err="1"/>
              <a:t>Maschke</a:t>
            </a:r>
            <a:r>
              <a:rPr lang="en-US" sz="1200" b="1" dirty="0"/>
              <a:t>/</a:t>
            </a:r>
            <a:r>
              <a:rPr lang="en-US" sz="1200" b="1" dirty="0" err="1"/>
              <a:t>Wellnitz</a:t>
            </a:r>
            <a:r>
              <a:rPr lang="en-US" sz="1200" b="1" dirty="0"/>
              <a:t> 2020) </a:t>
            </a:r>
            <a:r>
              <a:rPr lang="en-US" sz="1200" b="1" dirty="0" err="1"/>
              <a:t>mit</a:t>
            </a:r>
            <a:r>
              <a:rPr lang="en-US" sz="1200" b="1" dirty="0"/>
              <a:t>  </a:t>
            </a:r>
            <a:r>
              <a:rPr lang="en-US" sz="1200" b="1" dirty="0" err="1"/>
              <a:t>SchülerInnen</a:t>
            </a:r>
            <a:r>
              <a:rPr lang="en-US" sz="1200" b="1" dirty="0"/>
              <a:t> und Alumni (n = 12). Dieses </a:t>
            </a:r>
            <a:r>
              <a:rPr lang="en-US" sz="1200" b="1" dirty="0" err="1"/>
              <a:t>triangulierende</a:t>
            </a:r>
            <a:r>
              <a:rPr lang="en-US" sz="1200" b="1" dirty="0"/>
              <a:t> </a:t>
            </a:r>
            <a:r>
              <a:rPr lang="en-US" sz="1200" b="1" dirty="0" err="1"/>
              <a:t>Verfahren</a:t>
            </a:r>
            <a:r>
              <a:rPr lang="en-US" sz="1200" b="1" dirty="0"/>
              <a:t> </a:t>
            </a:r>
            <a:r>
              <a:rPr lang="en-US" sz="1200" b="1" dirty="0" err="1"/>
              <a:t>innerhalb</a:t>
            </a:r>
            <a:r>
              <a:rPr lang="en-US" sz="1200" b="1" dirty="0"/>
              <a:t> der </a:t>
            </a:r>
            <a:r>
              <a:rPr lang="en-US" sz="1200" b="1" dirty="0" err="1"/>
              <a:t>Dokumentarischen</a:t>
            </a:r>
            <a:r>
              <a:rPr lang="en-US" sz="1200" b="1" dirty="0"/>
              <a:t> </a:t>
            </a:r>
            <a:r>
              <a:rPr lang="en-US" sz="1200" b="1" dirty="0" err="1"/>
              <a:t>Methode</a:t>
            </a:r>
            <a:r>
              <a:rPr lang="en-US" sz="1200" b="1" dirty="0"/>
              <a:t> </a:t>
            </a:r>
            <a:r>
              <a:rPr lang="en-US" sz="1200" b="1" dirty="0" err="1"/>
              <a:t>ermöglicht</a:t>
            </a:r>
            <a:r>
              <a:rPr lang="en-US" sz="1200" b="1" dirty="0"/>
              <a:t> die </a:t>
            </a:r>
            <a:r>
              <a:rPr lang="en-US" sz="1200" b="1" dirty="0" err="1"/>
              <a:t>Rekonstruktion</a:t>
            </a:r>
            <a:r>
              <a:rPr lang="en-US" sz="1200" b="1" dirty="0"/>
              <a:t> von </a:t>
            </a:r>
            <a:r>
              <a:rPr lang="en-US" sz="1200" b="1" dirty="0" err="1"/>
              <a:t>Bildungsprozessen</a:t>
            </a:r>
            <a:r>
              <a:rPr lang="en-US" sz="1200" b="1" dirty="0"/>
              <a:t> und </a:t>
            </a:r>
            <a:r>
              <a:rPr lang="en-US" sz="1200" b="1" dirty="0" err="1"/>
              <a:t>Strategien</a:t>
            </a:r>
            <a:r>
              <a:rPr lang="en-US" sz="1200" b="1" dirty="0"/>
              <a:t> </a:t>
            </a:r>
            <a:r>
              <a:rPr lang="en-US" sz="1200" b="1" dirty="0" err="1"/>
              <a:t>zur</a:t>
            </a:r>
            <a:r>
              <a:rPr lang="en-US" sz="1200" b="1" dirty="0"/>
              <a:t> </a:t>
            </a:r>
            <a:r>
              <a:rPr lang="en-US" sz="1200" b="1" dirty="0" err="1"/>
              <a:t>Bewältigung</a:t>
            </a:r>
            <a:r>
              <a:rPr lang="en-US" sz="1200" b="1" dirty="0"/>
              <a:t> </a:t>
            </a:r>
            <a:r>
              <a:rPr lang="en-US" sz="1200" b="1" dirty="0" err="1"/>
              <a:t>biografischer</a:t>
            </a:r>
            <a:r>
              <a:rPr lang="en-US" sz="1200" b="1" dirty="0"/>
              <a:t> </a:t>
            </a:r>
            <a:r>
              <a:rPr lang="en-US" sz="1200" b="1" dirty="0" err="1"/>
              <a:t>Übergänge</a:t>
            </a:r>
            <a:r>
              <a:rPr lang="en-US" sz="1200" b="1" dirty="0"/>
              <a:t>.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de-DE" sz="1200" b="1" dirty="0"/>
              <a:t>Ergebnisse</a:t>
            </a:r>
          </a:p>
          <a:p>
            <a:pPr marL="142921" indent="-142921">
              <a:buFont typeface="Arial" panose="020B0604020202020204" pitchFamily="34" charset="0"/>
              <a:buChar char="•"/>
            </a:pPr>
            <a:r>
              <a:rPr lang="de-DE" sz="1200" dirty="0"/>
              <a:t>Elemente aus verschiedenen Zeiten und Räumen werden sichtbar</a:t>
            </a:r>
          </a:p>
          <a:p>
            <a:pPr marL="142921" indent="-142921">
              <a:buFont typeface="Arial" panose="020B0604020202020204" pitchFamily="34" charset="0"/>
              <a:buChar char="•"/>
            </a:pPr>
            <a:r>
              <a:rPr lang="de-DE" sz="1200" dirty="0"/>
              <a:t>Subjekt zwischen </a:t>
            </a:r>
            <a:r>
              <a:rPr lang="de-DE" sz="1200" dirty="0" err="1"/>
              <a:t>transformatorischer</a:t>
            </a:r>
            <a:r>
              <a:rPr lang="de-DE" sz="1200" dirty="0"/>
              <a:t> Bildung und kollektivem Delegationsauftrag</a:t>
            </a:r>
          </a:p>
          <a:p>
            <a:pPr marL="142921" indent="-142921">
              <a:buFont typeface="Arial" panose="020B0604020202020204" pitchFamily="34" charset="0"/>
              <a:buChar char="•"/>
            </a:pPr>
            <a:r>
              <a:rPr lang="de-DE" sz="1200" dirty="0"/>
              <a:t>Unsichere Bildungsverläufe/Übergänge</a:t>
            </a:r>
          </a:p>
          <a:p>
            <a:endParaRPr lang="de-DE" sz="1200" dirty="0"/>
          </a:p>
          <a:p>
            <a:pPr marL="142921" indent="-142921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dirty="0"/>
              <a:t>Diskussion</a:t>
            </a:r>
          </a:p>
          <a:p>
            <a:pPr marL="142921" indent="-142921">
              <a:buFont typeface="Arial" panose="020B0604020202020204" pitchFamily="34" charset="0"/>
              <a:buChar char="•"/>
            </a:pPr>
            <a:r>
              <a:rPr lang="de-DE" sz="1200" dirty="0" err="1"/>
              <a:t>Tertium</a:t>
            </a:r>
            <a:r>
              <a:rPr lang="de-DE" sz="1200" dirty="0"/>
              <a:t> </a:t>
            </a:r>
            <a:r>
              <a:rPr lang="de-DE" sz="1200" dirty="0" err="1"/>
              <a:t>comparationes</a:t>
            </a:r>
            <a:r>
              <a:rPr lang="de-DE" sz="1200" dirty="0"/>
              <a:t> als ‚</a:t>
            </a:r>
            <a:r>
              <a:rPr lang="de-DE" sz="1200" dirty="0" err="1"/>
              <a:t>Denkraum</a:t>
            </a:r>
            <a:r>
              <a:rPr lang="de-DE" sz="1200" dirty="0"/>
              <a:t>‘ zur Vermeidung </a:t>
            </a:r>
            <a:r>
              <a:rPr lang="de-DE" sz="1200" dirty="0" err="1"/>
              <a:t>eurozentristischer</a:t>
            </a:r>
            <a:r>
              <a:rPr lang="de-DE" sz="1200" dirty="0"/>
              <a:t> Perspektiven (Fritzsche 2012)</a:t>
            </a:r>
          </a:p>
          <a:p>
            <a:endParaRPr lang="en-US" sz="1200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125" b="1" dirty="0"/>
          </a:p>
        </p:txBody>
      </p:sp>
      <p:sp>
        <p:nvSpPr>
          <p:cNvPr id="5" name="Rechteck 4"/>
          <p:cNvSpPr/>
          <p:nvPr/>
        </p:nvSpPr>
        <p:spPr>
          <a:xfrm>
            <a:off x="0" y="-6928"/>
            <a:ext cx="6857999" cy="1471511"/>
          </a:xfrm>
          <a:prstGeom prst="rect">
            <a:avLst/>
          </a:prstGeom>
          <a:solidFill>
            <a:schemeClr val="accent1"/>
          </a:solidFill>
        </p:spPr>
        <p:txBody>
          <a:bodyPr wrap="square" lIns="252000" tIns="180000" rIns="252000" bIns="180000">
            <a:spAutoFit/>
          </a:bodyPr>
          <a:lstStyle/>
          <a:p>
            <a:pPr algn="just"/>
            <a:r>
              <a:rPr lang="de-DE" b="1" dirty="0">
                <a:solidFill>
                  <a:schemeClr val="bg1"/>
                </a:solidFill>
              </a:rPr>
              <a:t>Wie können transformatorische Bildungsprozesse vor dem Hintergrund einer kollektiven Gesellschaft gelesen werden?</a:t>
            </a:r>
          </a:p>
          <a:p>
            <a:pPr algn="just"/>
            <a:r>
              <a:rPr lang="de-DE" sz="1200" dirty="0">
                <a:solidFill>
                  <a:schemeClr val="bg1"/>
                </a:solidFill>
              </a:rPr>
              <a:t>FB 21 - Erziehungswissenschaften, AG Allgemeine Erziehungswissenschaft</a:t>
            </a:r>
          </a:p>
          <a:p>
            <a:pPr algn="just"/>
            <a:r>
              <a:rPr lang="de-DE" sz="1200" dirty="0">
                <a:solidFill>
                  <a:schemeClr val="bg1"/>
                </a:solidFill>
              </a:rPr>
              <a:t>Erstgutachterin: Prof. Dr. Sabine Maschke - Zweitgutachter: Prof. Dr. Wolfgang </a:t>
            </a:r>
            <a:r>
              <a:rPr lang="de-DE" sz="1200" dirty="0" err="1">
                <a:solidFill>
                  <a:schemeClr val="bg1"/>
                </a:solidFill>
              </a:rPr>
              <a:t>Seitter</a:t>
            </a:r>
            <a:endParaRPr lang="de-DE" sz="1200" dirty="0">
              <a:solidFill>
                <a:schemeClr val="bg1"/>
              </a:solidFill>
            </a:endParaRPr>
          </a:p>
          <a:p>
            <a:pPr algn="just"/>
            <a:r>
              <a:rPr lang="de-DE" sz="1200" dirty="0">
                <a:solidFill>
                  <a:schemeClr val="bg1"/>
                </a:solidFill>
              </a:rPr>
              <a:t>Dissertationsprojekt von Verena </a:t>
            </a:r>
            <a:r>
              <a:rPr lang="de-DE" sz="1200" dirty="0" err="1">
                <a:solidFill>
                  <a:schemeClr val="bg1"/>
                </a:solidFill>
              </a:rPr>
              <a:t>Wellnitz</a:t>
            </a:r>
            <a:r>
              <a:rPr lang="de-DE" sz="1200" dirty="0">
                <a:solidFill>
                  <a:schemeClr val="bg1"/>
                </a:solidFill>
              </a:rPr>
              <a:t> M.A., </a:t>
            </a:r>
            <a:r>
              <a:rPr lang="de-DE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verena.wellnitz@uni-marburg.de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63834" y="8652133"/>
            <a:ext cx="65417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v</a:t>
            </a:r>
            <a:r>
              <a:rPr lang="de-DE" sz="800" dirty="0"/>
              <a:t>. Felden, Heide (2017): Transformative Learning, Bildung und </a:t>
            </a:r>
            <a:r>
              <a:rPr lang="de-DE" sz="800" dirty="0" err="1"/>
              <a:t>Biographical</a:t>
            </a:r>
            <a:r>
              <a:rPr lang="de-DE" sz="800" dirty="0"/>
              <a:t> Research. In: Anna </a:t>
            </a:r>
            <a:r>
              <a:rPr lang="de-DE" sz="800" dirty="0" err="1"/>
              <a:t>Laros</a:t>
            </a:r>
            <a:r>
              <a:rPr lang="de-DE" sz="800" dirty="0"/>
              <a:t>, Thomas Fuhr und Edward W. Taylor (</a:t>
            </a:r>
            <a:r>
              <a:rPr lang="de-DE" sz="800" dirty="0" err="1"/>
              <a:t>Hg</a:t>
            </a:r>
            <a:r>
              <a:rPr lang="de-DE" sz="800" dirty="0"/>
              <a:t>.): Transformative </a:t>
            </a:r>
            <a:r>
              <a:rPr lang="de-DE" sz="800" dirty="0" err="1"/>
              <a:t>learning</a:t>
            </a:r>
            <a:r>
              <a:rPr lang="de-DE" sz="800" dirty="0"/>
              <a:t> </a:t>
            </a:r>
            <a:r>
              <a:rPr lang="de-DE" sz="800" dirty="0" err="1"/>
              <a:t>meets</a:t>
            </a:r>
            <a:r>
              <a:rPr lang="de-DE" sz="800" dirty="0"/>
              <a:t> Bildung. An international </a:t>
            </a:r>
            <a:r>
              <a:rPr lang="de-DE" sz="800" dirty="0" err="1"/>
              <a:t>exchange</a:t>
            </a:r>
            <a:r>
              <a:rPr lang="de-DE" sz="800" dirty="0"/>
              <a:t>. Rotterdam, Taipei: Sense Publishers, pp. 153–164.</a:t>
            </a:r>
          </a:p>
          <a:p>
            <a:r>
              <a:rPr lang="de-DE" sz="800" dirty="0"/>
              <a:t>Fritzsche, Bettina (2012): Das Andere aus dem standortgebundenen Bilde heraus verstehen: Potenziale der dokumentarischen Methode in kulturvergleichend angelegten Studien. In: ZQF 13. (1), S. 93–109</a:t>
            </a:r>
          </a:p>
          <a:p>
            <a:r>
              <a:rPr lang="de-DE" sz="800" dirty="0"/>
              <a:t>Koller, H.-C. (2018): Bildung anders denken. Einführung in die Theorie transformatorischer Bildungsprozesse. Stuttgart: Kohlhammer</a:t>
            </a:r>
          </a:p>
          <a:p>
            <a:r>
              <a:rPr lang="en-US" sz="800" dirty="0" err="1"/>
              <a:t>Maschke</a:t>
            </a:r>
            <a:r>
              <a:rPr lang="en-US" sz="800" dirty="0"/>
              <a:t>, Sabine; </a:t>
            </a:r>
            <a:r>
              <a:rPr lang="en-US" sz="800" dirty="0" err="1"/>
              <a:t>Wellnitz</a:t>
            </a:r>
            <a:r>
              <a:rPr lang="en-US" sz="800" dirty="0"/>
              <a:t>, Verena (2020): The Method of the Socio-Spatial Map for the Recon-</a:t>
            </a:r>
            <a:r>
              <a:rPr lang="en-US" sz="800" dirty="0" err="1"/>
              <a:t>struction</a:t>
            </a:r>
            <a:r>
              <a:rPr lang="en-US" sz="800" dirty="0"/>
              <a:t> of Transformative Educational Processes in Educational Contexts. In: IJREE 7 (2-2019), pp. 207–215. DOI: 10.3224/ijree.v7i2.08.</a:t>
            </a:r>
            <a:endParaRPr lang="de-DE" sz="800" dirty="0"/>
          </a:p>
          <a:p>
            <a:r>
              <a:rPr lang="de-DE" sz="800" dirty="0" err="1"/>
              <a:t>Ntseane</a:t>
            </a:r>
            <a:r>
              <a:rPr lang="de-DE" sz="800" dirty="0"/>
              <a:t>, P. G. (2012): </a:t>
            </a:r>
            <a:r>
              <a:rPr lang="en-US" sz="800" dirty="0"/>
              <a:t>Transformative Learning Theory. A Perspective from Africa. In: Edward Woodbury Taylor: The handbook of transformative learning. Theory, research, and practice. 1st ed. Hg. v. Patricia </a:t>
            </a:r>
            <a:r>
              <a:rPr lang="en-US" sz="800" dirty="0" err="1"/>
              <a:t>Cranton</a:t>
            </a:r>
            <a:r>
              <a:rPr lang="en-US" sz="800" dirty="0"/>
              <a:t>. San Francisco: Jossey-Bass (Jossey-Bass higher and adult education series), pp. 274–288. </a:t>
            </a:r>
            <a:endParaRPr lang="de-DE" sz="800" dirty="0"/>
          </a:p>
        </p:txBody>
      </p:sp>
      <p:graphicFrame>
        <p:nvGraphicFramePr>
          <p:cNvPr id="21" name="Diagramm 20"/>
          <p:cNvGraphicFramePr/>
          <p:nvPr>
            <p:extLst>
              <p:ext uri="{D42A27DB-BD31-4B8C-83A1-F6EECF244321}">
                <p14:modId xmlns:p14="http://schemas.microsoft.com/office/powerpoint/2010/main" val="3314499792"/>
              </p:ext>
            </p:extLst>
          </p:nvPr>
        </p:nvGraphicFramePr>
        <p:xfrm>
          <a:off x="173361" y="7767606"/>
          <a:ext cx="6541763" cy="922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Rechteckige Legende 2"/>
          <p:cNvSpPr/>
          <p:nvPr/>
        </p:nvSpPr>
        <p:spPr>
          <a:xfrm>
            <a:off x="5150323" y="4150922"/>
            <a:ext cx="1479741" cy="1019959"/>
          </a:xfrm>
          <a:prstGeom prst="wedgeRectCallout">
            <a:avLst>
              <a:gd name="adj1" fmla="val -68722"/>
              <a:gd name="adj2" fmla="val -480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„The </a:t>
            </a:r>
            <a:r>
              <a:rPr lang="de-DE" sz="1000" dirty="0" err="1">
                <a:solidFill>
                  <a:schemeClr val="tx1"/>
                </a:solidFill>
              </a:rPr>
              <a:t>words</a:t>
            </a:r>
            <a:r>
              <a:rPr lang="de-DE" sz="1000" dirty="0">
                <a:solidFill>
                  <a:schemeClr val="tx1"/>
                </a:solidFill>
              </a:rPr>
              <a:t> he </a:t>
            </a:r>
            <a:r>
              <a:rPr lang="de-DE" sz="1000" dirty="0" err="1">
                <a:solidFill>
                  <a:schemeClr val="tx1"/>
                </a:solidFill>
              </a:rPr>
              <a:t>gave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me</a:t>
            </a:r>
            <a:r>
              <a:rPr lang="de-DE" sz="1000" dirty="0">
                <a:solidFill>
                  <a:schemeClr val="tx1"/>
                </a:solidFill>
              </a:rPr>
              <a:t>, I </a:t>
            </a:r>
            <a:r>
              <a:rPr lang="de-DE" sz="1000" dirty="0" err="1">
                <a:solidFill>
                  <a:schemeClr val="tx1"/>
                </a:solidFill>
              </a:rPr>
              <a:t>wrote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it</a:t>
            </a:r>
            <a:r>
              <a:rPr lang="de-DE" sz="1000" dirty="0">
                <a:solidFill>
                  <a:schemeClr val="tx1"/>
                </a:solidFill>
              </a:rPr>
              <a:t> down in </a:t>
            </a:r>
            <a:r>
              <a:rPr lang="de-DE" sz="1000" dirty="0" err="1">
                <a:solidFill>
                  <a:schemeClr val="tx1"/>
                </a:solidFill>
              </a:rPr>
              <a:t>my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diary</a:t>
            </a:r>
            <a:r>
              <a:rPr lang="de-DE" sz="1000" dirty="0">
                <a:solidFill>
                  <a:schemeClr val="tx1"/>
                </a:solidFill>
              </a:rPr>
              <a:t>, so </a:t>
            </a:r>
            <a:r>
              <a:rPr lang="de-DE" sz="1000" dirty="0" err="1">
                <a:solidFill>
                  <a:schemeClr val="tx1"/>
                </a:solidFill>
              </a:rPr>
              <a:t>that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when</a:t>
            </a:r>
            <a:r>
              <a:rPr lang="de-DE" sz="1000" dirty="0">
                <a:solidFill>
                  <a:schemeClr val="tx1"/>
                </a:solidFill>
              </a:rPr>
              <a:t> I </a:t>
            </a:r>
            <a:r>
              <a:rPr lang="de-DE" sz="1000" dirty="0" err="1">
                <a:solidFill>
                  <a:schemeClr val="tx1"/>
                </a:solidFill>
              </a:rPr>
              <a:t>go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to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another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school</a:t>
            </a:r>
            <a:r>
              <a:rPr lang="de-DE" sz="1000" dirty="0">
                <a:solidFill>
                  <a:schemeClr val="tx1"/>
                </a:solidFill>
              </a:rPr>
              <a:t>, I </a:t>
            </a:r>
            <a:r>
              <a:rPr lang="de-DE" sz="1000" dirty="0" err="1">
                <a:solidFill>
                  <a:schemeClr val="tx1"/>
                </a:solidFill>
              </a:rPr>
              <a:t>can</a:t>
            </a:r>
            <a:r>
              <a:rPr lang="de-DE" sz="1000" dirty="0">
                <a:solidFill>
                  <a:schemeClr val="tx1"/>
                </a:solidFill>
              </a:rPr>
              <a:t> also </a:t>
            </a:r>
            <a:r>
              <a:rPr lang="de-DE" sz="1000" dirty="0" err="1">
                <a:solidFill>
                  <a:schemeClr val="tx1"/>
                </a:solidFill>
              </a:rPr>
              <a:t>use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that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words</a:t>
            </a:r>
            <a:r>
              <a:rPr lang="de-DE" sz="1000" dirty="0">
                <a:solidFill>
                  <a:schemeClr val="tx1"/>
                </a:solidFill>
              </a:rPr>
              <a:t>.“</a:t>
            </a:r>
          </a:p>
        </p:txBody>
      </p:sp>
      <p:sp>
        <p:nvSpPr>
          <p:cNvPr id="2" name="Sprechblase: rechteckig 1">
            <a:extLst>
              <a:ext uri="{FF2B5EF4-FFF2-40B4-BE49-F238E27FC236}">
                <a16:creationId xmlns:a16="http://schemas.microsoft.com/office/drawing/2014/main" id="{FEFD9C4E-6190-4257-9540-85206DA1C50B}"/>
              </a:ext>
            </a:extLst>
          </p:cNvPr>
          <p:cNvSpPr/>
          <p:nvPr/>
        </p:nvSpPr>
        <p:spPr>
          <a:xfrm>
            <a:off x="269054" y="7047228"/>
            <a:ext cx="1099526" cy="730733"/>
          </a:xfrm>
          <a:prstGeom prst="wedgeRectCallout">
            <a:avLst>
              <a:gd name="adj1" fmla="val 65231"/>
              <a:gd name="adj2" fmla="val -568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 am we; I am because we are; we are because of I am.’ </a:t>
            </a:r>
            <a:endParaRPr lang="de-DE" sz="1000" dirty="0">
              <a:solidFill>
                <a:schemeClr val="tx1"/>
              </a:solidFill>
            </a:endParaRPr>
          </a:p>
        </p:txBody>
      </p:sp>
      <p:pic>
        <p:nvPicPr>
          <p:cNvPr id="4" name="Wellnitz">
            <a:hlinkClick r:id="" action="ppaction://media"/>
            <a:extLst>
              <a:ext uri="{FF2B5EF4-FFF2-40B4-BE49-F238E27FC236}">
                <a16:creationId xmlns:a16="http://schemas.microsoft.com/office/drawing/2014/main" id="{FC94936D-F84B-4BF8-9E0A-D85ADE50FE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242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573</Words>
  <Application>Microsoft Office PowerPoint</Application>
  <PresentationFormat>A4-Papier (210 x 297 mm)</PresentationFormat>
  <Paragraphs>56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>Philipps-Universität Marburg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Verena Wellnitz</dc:creator>
  <cp:lastModifiedBy>Uwe Feldbusch</cp:lastModifiedBy>
  <cp:revision>92</cp:revision>
  <dcterms:created xsi:type="dcterms:W3CDTF">2019-09-04T09:50:44Z</dcterms:created>
  <dcterms:modified xsi:type="dcterms:W3CDTF">2021-06-08T09:27:01Z</dcterms:modified>
</cp:coreProperties>
</file>