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797675" cy="9874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7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1896" y="114"/>
      </p:cViewPr>
      <p:guideLst>
        <p:guide orient="horz" pos="2160"/>
        <p:guide pos="45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35432-6B38-4526-8751-702DF4C2F5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020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2278A-B709-46D3-8910-C20377B12A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948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E1EDC-6960-49D7-8E25-CB25EBAB8B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471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A7378-4A34-44F0-B913-047CFD0C9A0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647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8F958-57B2-4F75-B983-D8D7AF9C742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9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A892-169B-46C9-B2BB-64C7234EB0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632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F0683-4266-4167-9758-B9EEBB86A0A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999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F9F97-891C-4647-8B76-C992E74D66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020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9"/>
          <p:cNvGrpSpPr>
            <a:grpSpLocks/>
          </p:cNvGrpSpPr>
          <p:nvPr userDrawn="1"/>
        </p:nvGrpSpPr>
        <p:grpSpPr bwMode="auto">
          <a:xfrm>
            <a:off x="169605" y="220830"/>
            <a:ext cx="8785225" cy="6264275"/>
            <a:chOff x="113" y="259"/>
            <a:chExt cx="5534" cy="3946"/>
          </a:xfrm>
        </p:grpSpPr>
        <p:sp>
          <p:nvSpPr>
            <p:cNvPr id="6" name="Line 42"/>
            <p:cNvSpPr>
              <a:spLocks noChangeShapeType="1"/>
            </p:cNvSpPr>
            <p:nvPr/>
          </p:nvSpPr>
          <p:spPr bwMode="auto">
            <a:xfrm>
              <a:off x="431" y="1070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Line 43"/>
            <p:cNvSpPr>
              <a:spLocks noChangeShapeType="1"/>
            </p:cNvSpPr>
            <p:nvPr/>
          </p:nvSpPr>
          <p:spPr bwMode="auto">
            <a:xfrm>
              <a:off x="431" y="1569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Line 44"/>
            <p:cNvSpPr>
              <a:spLocks noChangeShapeType="1"/>
            </p:cNvSpPr>
            <p:nvPr/>
          </p:nvSpPr>
          <p:spPr bwMode="auto">
            <a:xfrm>
              <a:off x="431" y="2023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45"/>
            <p:cNvSpPr>
              <a:spLocks noChangeShapeType="1"/>
            </p:cNvSpPr>
            <p:nvPr/>
          </p:nvSpPr>
          <p:spPr bwMode="auto">
            <a:xfrm>
              <a:off x="431" y="2477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46"/>
            <p:cNvSpPr>
              <a:spLocks noChangeShapeType="1"/>
            </p:cNvSpPr>
            <p:nvPr/>
          </p:nvSpPr>
          <p:spPr bwMode="auto">
            <a:xfrm>
              <a:off x="431" y="2976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 rot="10800000">
              <a:off x="113" y="889"/>
              <a:ext cx="220" cy="2238"/>
            </a:xfrm>
            <a:prstGeom prst="upArrow">
              <a:avLst>
                <a:gd name="adj1" fmla="val 50000"/>
                <a:gd name="adj2" fmla="val 254318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31" y="572"/>
              <a:ext cx="5216" cy="29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31" y="753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1. Semester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31" y="1250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2. Semester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31" y="1746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3. Semester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31" y="2202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4. Semester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31" y="2653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5. Semester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31" y="3152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6. Semester</a:t>
              </a:r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1066" y="259"/>
              <a:ext cx="34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de-DE" altLang="de-DE" sz="1000" b="1" dirty="0"/>
                <a:t>Exemplarischer Studienverlaufsplan </a:t>
              </a:r>
              <a:r>
                <a:rPr lang="de-DE" altLang="de-DE" sz="1000" dirty="0"/>
                <a:t>für</a:t>
              </a:r>
              <a:r>
                <a:rPr lang="de-DE" altLang="de-DE" sz="1000" b="1" dirty="0"/>
                <a:t> </a:t>
              </a:r>
              <a:r>
                <a:rPr lang="de-DE" altLang="de-DE" sz="1000" b="0" dirty="0"/>
                <a:t>BA</a:t>
              </a:r>
              <a:r>
                <a:rPr lang="de-DE" altLang="de-DE" sz="1000" b="0" baseline="0" dirty="0"/>
                <a:t> „Erziehungs- und Bildungswissenschaft““</a:t>
              </a:r>
            </a:p>
            <a:p>
              <a:pPr algn="ctr"/>
              <a:r>
                <a:rPr lang="de-DE" altLang="de-DE" sz="1000" b="0" baseline="0" dirty="0"/>
                <a:t>Stand: 11.06.2018</a:t>
              </a:r>
              <a:endParaRPr lang="de-DE" altLang="de-DE" sz="1000" dirty="0"/>
            </a:p>
          </p:txBody>
        </p:sp>
        <p:sp>
          <p:nvSpPr>
            <p:cNvPr id="29" name="Rectangle 65"/>
            <p:cNvSpPr>
              <a:spLocks noChangeArrowheads="1"/>
            </p:cNvSpPr>
            <p:nvPr/>
          </p:nvSpPr>
          <p:spPr bwMode="auto">
            <a:xfrm>
              <a:off x="5356" y="766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0" name="Rectangle 66"/>
            <p:cNvSpPr>
              <a:spLocks noChangeArrowheads="1"/>
            </p:cNvSpPr>
            <p:nvPr/>
          </p:nvSpPr>
          <p:spPr bwMode="auto">
            <a:xfrm>
              <a:off x="5356" y="1265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1" name="Rectangle 67"/>
            <p:cNvSpPr>
              <a:spLocks noChangeArrowheads="1"/>
            </p:cNvSpPr>
            <p:nvPr/>
          </p:nvSpPr>
          <p:spPr bwMode="auto">
            <a:xfrm>
              <a:off x="5356" y="1759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2" name="Rectangle 68"/>
            <p:cNvSpPr>
              <a:spLocks noChangeArrowheads="1"/>
            </p:cNvSpPr>
            <p:nvPr/>
          </p:nvSpPr>
          <p:spPr bwMode="auto">
            <a:xfrm>
              <a:off x="5356" y="2212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3" name="Rectangle 69"/>
            <p:cNvSpPr>
              <a:spLocks noChangeArrowheads="1"/>
            </p:cNvSpPr>
            <p:nvPr/>
          </p:nvSpPr>
          <p:spPr bwMode="auto">
            <a:xfrm>
              <a:off x="5356" y="2671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4" name="Rectangle 70"/>
            <p:cNvSpPr>
              <a:spLocks noChangeArrowheads="1"/>
            </p:cNvSpPr>
            <p:nvPr/>
          </p:nvSpPr>
          <p:spPr bwMode="auto">
            <a:xfrm>
              <a:off x="5356" y="3165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35" name="AutoShape 73"/>
            <p:cNvSpPr>
              <a:spLocks noChangeArrowheads="1"/>
            </p:cNvSpPr>
            <p:nvPr/>
          </p:nvSpPr>
          <p:spPr bwMode="auto">
            <a:xfrm>
              <a:off x="1519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36" name="Text Box 74"/>
            <p:cNvSpPr txBox="1">
              <a:spLocks noChangeArrowheads="1"/>
            </p:cNvSpPr>
            <p:nvPr userDrawn="1"/>
          </p:nvSpPr>
          <p:spPr bwMode="auto">
            <a:xfrm>
              <a:off x="793" y="4062"/>
              <a:ext cx="817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 dirty="0"/>
                <a:t>Wahlpflichtmodule:</a:t>
              </a:r>
            </a:p>
          </p:txBody>
        </p:sp>
        <p:sp>
          <p:nvSpPr>
            <p:cNvPr id="37" name="Text Box 75"/>
            <p:cNvSpPr txBox="1">
              <a:spLocks noChangeArrowheads="1"/>
            </p:cNvSpPr>
            <p:nvPr/>
          </p:nvSpPr>
          <p:spPr bwMode="auto">
            <a:xfrm>
              <a:off x="793" y="3700"/>
              <a:ext cx="63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Pflichtmodule:</a:t>
              </a:r>
            </a:p>
          </p:txBody>
        </p:sp>
        <p:sp>
          <p:nvSpPr>
            <p:cNvPr id="38" name="AutoShape 76"/>
            <p:cNvSpPr>
              <a:spLocks noChangeArrowheads="1"/>
            </p:cNvSpPr>
            <p:nvPr/>
          </p:nvSpPr>
          <p:spPr bwMode="auto">
            <a:xfrm>
              <a:off x="1923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39" name="AutoShape 77"/>
            <p:cNvSpPr>
              <a:spLocks noChangeArrowheads="1"/>
            </p:cNvSpPr>
            <p:nvPr/>
          </p:nvSpPr>
          <p:spPr bwMode="auto">
            <a:xfrm>
              <a:off x="3213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0" name="AutoShape 78"/>
            <p:cNvSpPr>
              <a:spLocks noChangeArrowheads="1"/>
            </p:cNvSpPr>
            <p:nvPr/>
          </p:nvSpPr>
          <p:spPr bwMode="auto">
            <a:xfrm>
              <a:off x="1515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1" name="AutoShape 79"/>
            <p:cNvSpPr>
              <a:spLocks noChangeArrowheads="1"/>
            </p:cNvSpPr>
            <p:nvPr/>
          </p:nvSpPr>
          <p:spPr bwMode="auto">
            <a:xfrm>
              <a:off x="3622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2" name="AutoShape 80"/>
            <p:cNvSpPr>
              <a:spLocks noChangeArrowheads="1"/>
            </p:cNvSpPr>
            <p:nvPr/>
          </p:nvSpPr>
          <p:spPr bwMode="auto">
            <a:xfrm>
              <a:off x="2352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3" name="AutoShape 81"/>
            <p:cNvSpPr>
              <a:spLocks noChangeArrowheads="1"/>
            </p:cNvSpPr>
            <p:nvPr/>
          </p:nvSpPr>
          <p:spPr bwMode="auto">
            <a:xfrm>
              <a:off x="1927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4" name="AutoShape 82"/>
            <p:cNvSpPr>
              <a:spLocks noChangeArrowheads="1"/>
            </p:cNvSpPr>
            <p:nvPr/>
          </p:nvSpPr>
          <p:spPr bwMode="auto">
            <a:xfrm>
              <a:off x="3209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5" name="AutoShape 83"/>
            <p:cNvSpPr>
              <a:spLocks noChangeArrowheads="1"/>
            </p:cNvSpPr>
            <p:nvPr/>
          </p:nvSpPr>
          <p:spPr bwMode="auto">
            <a:xfrm>
              <a:off x="2756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6" name="AutoShape 84"/>
            <p:cNvSpPr>
              <a:spLocks noChangeArrowheads="1"/>
            </p:cNvSpPr>
            <p:nvPr/>
          </p:nvSpPr>
          <p:spPr bwMode="auto">
            <a:xfrm>
              <a:off x="2332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7" name="AutoShape 85"/>
            <p:cNvSpPr>
              <a:spLocks noChangeArrowheads="1"/>
            </p:cNvSpPr>
            <p:nvPr/>
          </p:nvSpPr>
          <p:spPr bwMode="auto">
            <a:xfrm>
              <a:off x="2760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48" name="Text Box 86"/>
            <p:cNvSpPr txBox="1">
              <a:spLocks noChangeArrowheads="1"/>
            </p:cNvSpPr>
            <p:nvPr/>
          </p:nvSpPr>
          <p:spPr bwMode="auto">
            <a:xfrm>
              <a:off x="1428" y="3518"/>
              <a:ext cx="26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 Basis             Aufbau          Vertiefung          Profil                Praxis         Abschluss	</a:t>
              </a:r>
            </a:p>
          </p:txBody>
        </p:sp>
        <p:sp>
          <p:nvSpPr>
            <p:cNvPr id="49" name="Text Box 87"/>
            <p:cNvSpPr txBox="1">
              <a:spLocks noChangeArrowheads="1"/>
            </p:cNvSpPr>
            <p:nvPr/>
          </p:nvSpPr>
          <p:spPr bwMode="auto">
            <a:xfrm>
              <a:off x="1428" y="3941"/>
              <a:ext cx="263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 Basis             Aufbau          Vertiefung          Profil                Praxis         	</a:t>
              </a:r>
            </a:p>
          </p:txBody>
        </p:sp>
        <p:sp>
          <p:nvSpPr>
            <p:cNvPr id="50" name="Text Box 88"/>
            <p:cNvSpPr txBox="1">
              <a:spLocks noChangeArrowheads="1"/>
            </p:cNvSpPr>
            <p:nvPr/>
          </p:nvSpPr>
          <p:spPr bwMode="auto">
            <a:xfrm>
              <a:off x="385" y="3503"/>
              <a:ext cx="45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000" b="1"/>
                <a:t>Legende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580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E7C35-9208-40B6-ACDC-1564D2F154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35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40CAF-6F9B-4FE0-A48D-F9FD656CC21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964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C13751-C991-436D-A3EF-27C9BCEF862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9" name="Group 89"/>
          <p:cNvGrpSpPr>
            <a:grpSpLocks/>
          </p:cNvGrpSpPr>
          <p:nvPr/>
        </p:nvGrpSpPr>
        <p:grpSpPr bwMode="auto">
          <a:xfrm>
            <a:off x="201942" y="190415"/>
            <a:ext cx="8785225" cy="6345238"/>
            <a:chOff x="113" y="208"/>
            <a:chExt cx="5534" cy="3997"/>
          </a:xfrm>
        </p:grpSpPr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>
              <a:off x="431" y="1070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431" y="1569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>
              <a:off x="431" y="2023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>
              <a:off x="431" y="2477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431" y="2976"/>
              <a:ext cx="521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485" name="AutoShape 5"/>
            <p:cNvSpPr>
              <a:spLocks noChangeArrowheads="1"/>
            </p:cNvSpPr>
            <p:nvPr/>
          </p:nvSpPr>
          <p:spPr bwMode="auto">
            <a:xfrm>
              <a:off x="3742" y="842"/>
              <a:ext cx="734" cy="697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0" bIns="0" anchor="ctr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de-DE" altLang="de-DE" sz="800" b="1" dirty="0"/>
                <a:t>Grundfragen der Erziehungs- und Bildungs-wissenschaft </a:t>
              </a:r>
            </a:p>
            <a:p>
              <a:pPr algn="ctr">
                <a:lnSpc>
                  <a:spcPts val="1300"/>
                </a:lnSpc>
              </a:pPr>
              <a:r>
                <a:rPr lang="de-DE" altLang="de-DE" sz="800" b="1" dirty="0"/>
                <a:t>12 LP</a:t>
              </a:r>
            </a:p>
            <a:p>
              <a:pPr algn="ctr">
                <a:lnSpc>
                  <a:spcPts val="1300"/>
                </a:lnSpc>
              </a:pPr>
              <a:endParaRPr lang="de-DE" altLang="de-DE" sz="900" b="1" dirty="0"/>
            </a:p>
          </p:txBody>
        </p:sp>
        <p:sp>
          <p:nvSpPr>
            <p:cNvPr id="20486" name="AutoShape 6"/>
            <p:cNvSpPr>
              <a:spLocks noChangeArrowheads="1"/>
            </p:cNvSpPr>
            <p:nvPr/>
          </p:nvSpPr>
          <p:spPr bwMode="auto">
            <a:xfrm rot="10800000">
              <a:off x="113" y="889"/>
              <a:ext cx="220" cy="2238"/>
            </a:xfrm>
            <a:prstGeom prst="upArrow">
              <a:avLst>
                <a:gd name="adj1" fmla="val 50000"/>
                <a:gd name="adj2" fmla="val 254318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431" y="572"/>
              <a:ext cx="5216" cy="29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431" y="753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1. Semester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431" y="1250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2. Semester</a:t>
              </a: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431" y="1746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3. Semester</a:t>
              </a: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431" y="2202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4. Semester</a:t>
              </a:r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431" y="2653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5. Semester</a:t>
              </a: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431" y="3152"/>
              <a:ext cx="469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6. Semester</a:t>
              </a:r>
            </a:p>
          </p:txBody>
        </p:sp>
        <p:sp>
          <p:nvSpPr>
            <p:cNvPr id="20501" name="AutoShape 21"/>
            <p:cNvSpPr>
              <a:spLocks noChangeArrowheads="1"/>
            </p:cNvSpPr>
            <p:nvPr/>
          </p:nvSpPr>
          <p:spPr bwMode="auto">
            <a:xfrm>
              <a:off x="993" y="1086"/>
              <a:ext cx="1112" cy="933"/>
            </a:xfrm>
            <a:prstGeom prst="roundRect">
              <a:avLst>
                <a:gd name="adj" fmla="val 16667"/>
              </a:avLst>
            </a:prstGeom>
            <a:solidFill>
              <a:srgbClr val="CCFFFF">
                <a:alpha val="89999"/>
              </a:srgbClr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r>
                <a:rPr lang="de-DE" altLang="de-DE" sz="800" b="1" dirty="0"/>
                <a:t>Praktikum und Professionalisierung</a:t>
              </a:r>
            </a:p>
            <a:p>
              <a:pPr algn="ctr"/>
              <a:endParaRPr lang="de-DE" altLang="de-DE" sz="900" b="1" dirty="0"/>
            </a:p>
            <a:p>
              <a:pPr algn="ctr"/>
              <a:endParaRPr lang="de-DE" altLang="de-DE" sz="900" b="1" dirty="0"/>
            </a:p>
            <a:p>
              <a:pPr algn="ctr"/>
              <a:endParaRPr lang="de-DE" altLang="de-DE" sz="900" b="1" dirty="0"/>
            </a:p>
            <a:p>
              <a:pPr algn="ctr"/>
              <a:endParaRPr lang="de-DE" altLang="de-DE" sz="900" b="1" dirty="0"/>
            </a:p>
            <a:p>
              <a:pPr algn="ctr"/>
              <a:endParaRPr lang="de-DE" altLang="de-DE" sz="900" b="1" dirty="0"/>
            </a:p>
            <a:p>
              <a:pPr algn="ctr"/>
              <a:r>
                <a:rPr lang="de-DE" altLang="de-DE" sz="900" b="1" dirty="0"/>
                <a:t>18 LP</a:t>
              </a:r>
            </a:p>
            <a:p>
              <a:pPr algn="ctr"/>
              <a:endParaRPr lang="de-DE" altLang="de-DE" sz="900" b="1" dirty="0"/>
            </a:p>
          </p:txBody>
        </p:sp>
        <p:sp>
          <p:nvSpPr>
            <p:cNvPr id="20503" name="AutoShape 23"/>
            <p:cNvSpPr>
              <a:spLocks noChangeArrowheads="1"/>
            </p:cNvSpPr>
            <p:nvPr/>
          </p:nvSpPr>
          <p:spPr bwMode="auto">
            <a:xfrm>
              <a:off x="2539" y="2478"/>
              <a:ext cx="1855" cy="499"/>
            </a:xfrm>
            <a:prstGeom prst="roundRect">
              <a:avLst>
                <a:gd name="adj" fmla="val 16667"/>
              </a:avLst>
            </a:prstGeom>
            <a:solidFill>
              <a:srgbClr val="CCFFCC">
                <a:alpha val="89999"/>
              </a:srgbClr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0" bIns="0" anchor="ctr">
              <a:spAutoFit/>
            </a:bodyPr>
            <a:lstStyle/>
            <a:p>
              <a:pPr algn="ctr"/>
              <a:r>
                <a:rPr lang="de-DE" altLang="de-DE" sz="700" b="1" dirty="0"/>
                <a:t>Problemstellungen und Praxisfelder in der Sozial- und Rehabilitationspädagogik </a:t>
              </a:r>
            </a:p>
            <a:p>
              <a:pPr algn="ctr">
                <a:lnSpc>
                  <a:spcPct val="150000"/>
                </a:lnSpc>
              </a:pPr>
              <a:r>
                <a:rPr lang="de-DE" altLang="de-DE" sz="700" b="1" dirty="0"/>
                <a:t>oder </a:t>
              </a:r>
            </a:p>
            <a:p>
              <a:pPr algn="ctr"/>
              <a:r>
                <a:rPr lang="de-DE" altLang="de-DE" sz="700" b="1" dirty="0"/>
                <a:t>Professionelles Handeln in der Jugend- und Erwachsenenbildung </a:t>
              </a:r>
            </a:p>
            <a:p>
              <a:pPr algn="ctr"/>
              <a:r>
                <a:rPr lang="de-DE" altLang="de-DE" sz="800" b="1" dirty="0"/>
                <a:t>12 LP</a:t>
              </a:r>
            </a:p>
          </p:txBody>
        </p:sp>
        <p:sp>
          <p:nvSpPr>
            <p:cNvPr id="20511" name="AutoShape 31"/>
            <p:cNvSpPr>
              <a:spLocks noChangeArrowheads="1"/>
            </p:cNvSpPr>
            <p:nvPr/>
          </p:nvSpPr>
          <p:spPr bwMode="auto">
            <a:xfrm>
              <a:off x="2884" y="3024"/>
              <a:ext cx="1619" cy="396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144000" bIns="144000" anchor="ctr">
              <a:spAutoFit/>
            </a:bodyPr>
            <a:lstStyle/>
            <a:p>
              <a:pPr algn="ctr"/>
              <a:r>
                <a:rPr lang="de-DE" altLang="de-DE" sz="800" b="1" dirty="0"/>
                <a:t>Bachelorarbeit</a:t>
              </a:r>
            </a:p>
            <a:p>
              <a:pPr algn="ctr"/>
              <a:r>
                <a:rPr lang="de-DE" altLang="de-DE" sz="900" b="1" dirty="0"/>
                <a:t>12 LP</a:t>
              </a:r>
            </a:p>
          </p:txBody>
        </p:sp>
        <p:sp>
          <p:nvSpPr>
            <p:cNvPr id="20521" name="Text Box 41"/>
            <p:cNvSpPr txBox="1">
              <a:spLocks noChangeArrowheads="1"/>
            </p:cNvSpPr>
            <p:nvPr/>
          </p:nvSpPr>
          <p:spPr bwMode="auto">
            <a:xfrm>
              <a:off x="1066" y="208"/>
              <a:ext cx="3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de-DE" altLang="de-DE" sz="1000" b="1"/>
                <a:t>Exemplarischer Studienverlaufsplan </a:t>
              </a:r>
              <a:r>
                <a:rPr lang="de-DE" altLang="de-DE" sz="1000"/>
                <a:t>für</a:t>
              </a:r>
              <a:r>
                <a:rPr lang="de-DE" altLang="de-DE" sz="1000" b="1"/>
                <a:t> </a:t>
              </a:r>
              <a:r>
                <a:rPr lang="de-DE" altLang="de-DE" sz="1000"/>
                <a:t>Bachelorstudiengänge </a:t>
              </a:r>
            </a:p>
            <a:p>
              <a:pPr algn="ctr"/>
              <a:r>
                <a:rPr lang="de-DE" altLang="de-DE" sz="1000"/>
                <a:t>- Studienverlaufsplan nach Semestern -</a:t>
              </a:r>
            </a:p>
          </p:txBody>
        </p:sp>
        <p:sp>
          <p:nvSpPr>
            <p:cNvPr id="20545" name="Rectangle 65"/>
            <p:cNvSpPr>
              <a:spLocks noChangeArrowheads="1"/>
            </p:cNvSpPr>
            <p:nvPr/>
          </p:nvSpPr>
          <p:spPr bwMode="auto">
            <a:xfrm>
              <a:off x="5356" y="766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46" name="Rectangle 66"/>
            <p:cNvSpPr>
              <a:spLocks noChangeArrowheads="1"/>
            </p:cNvSpPr>
            <p:nvPr/>
          </p:nvSpPr>
          <p:spPr bwMode="auto">
            <a:xfrm>
              <a:off x="5356" y="1265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47" name="Rectangle 67"/>
            <p:cNvSpPr>
              <a:spLocks noChangeArrowheads="1"/>
            </p:cNvSpPr>
            <p:nvPr/>
          </p:nvSpPr>
          <p:spPr bwMode="auto">
            <a:xfrm>
              <a:off x="5356" y="1759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48" name="Rectangle 68"/>
            <p:cNvSpPr>
              <a:spLocks noChangeArrowheads="1"/>
            </p:cNvSpPr>
            <p:nvPr/>
          </p:nvSpPr>
          <p:spPr bwMode="auto">
            <a:xfrm>
              <a:off x="5356" y="2212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49" name="Rectangle 69"/>
            <p:cNvSpPr>
              <a:spLocks noChangeArrowheads="1"/>
            </p:cNvSpPr>
            <p:nvPr/>
          </p:nvSpPr>
          <p:spPr bwMode="auto">
            <a:xfrm>
              <a:off x="5356" y="2671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50" name="Rectangle 70"/>
            <p:cNvSpPr>
              <a:spLocks noChangeArrowheads="1"/>
            </p:cNvSpPr>
            <p:nvPr/>
          </p:nvSpPr>
          <p:spPr bwMode="auto">
            <a:xfrm>
              <a:off x="5356" y="3165"/>
              <a:ext cx="291" cy="1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de-DE" altLang="de-DE" sz="800"/>
                <a:t>30 LP</a:t>
              </a:r>
            </a:p>
          </p:txBody>
        </p:sp>
        <p:sp>
          <p:nvSpPr>
            <p:cNvPr id="20553" name="AutoShape 73"/>
            <p:cNvSpPr>
              <a:spLocks noChangeArrowheads="1"/>
            </p:cNvSpPr>
            <p:nvPr/>
          </p:nvSpPr>
          <p:spPr bwMode="auto">
            <a:xfrm>
              <a:off x="1519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54" name="Text Box 74"/>
            <p:cNvSpPr txBox="1">
              <a:spLocks noChangeArrowheads="1"/>
            </p:cNvSpPr>
            <p:nvPr/>
          </p:nvSpPr>
          <p:spPr bwMode="auto">
            <a:xfrm>
              <a:off x="793" y="4062"/>
              <a:ext cx="817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Wahlpflichtmodule:</a:t>
              </a:r>
            </a:p>
          </p:txBody>
        </p:sp>
        <p:sp>
          <p:nvSpPr>
            <p:cNvPr id="20555" name="Text Box 75"/>
            <p:cNvSpPr txBox="1">
              <a:spLocks noChangeArrowheads="1"/>
            </p:cNvSpPr>
            <p:nvPr/>
          </p:nvSpPr>
          <p:spPr bwMode="auto">
            <a:xfrm>
              <a:off x="793" y="3700"/>
              <a:ext cx="63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Pflichtmodule:</a:t>
              </a:r>
            </a:p>
          </p:txBody>
        </p:sp>
        <p:sp>
          <p:nvSpPr>
            <p:cNvPr id="20556" name="AutoShape 76"/>
            <p:cNvSpPr>
              <a:spLocks noChangeArrowheads="1"/>
            </p:cNvSpPr>
            <p:nvPr/>
          </p:nvSpPr>
          <p:spPr bwMode="auto">
            <a:xfrm>
              <a:off x="1923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57" name="AutoShape 77"/>
            <p:cNvSpPr>
              <a:spLocks noChangeArrowheads="1"/>
            </p:cNvSpPr>
            <p:nvPr/>
          </p:nvSpPr>
          <p:spPr bwMode="auto">
            <a:xfrm>
              <a:off x="3213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58" name="AutoShape 78"/>
            <p:cNvSpPr>
              <a:spLocks noChangeArrowheads="1"/>
            </p:cNvSpPr>
            <p:nvPr/>
          </p:nvSpPr>
          <p:spPr bwMode="auto">
            <a:xfrm>
              <a:off x="1515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59" name="AutoShape 79"/>
            <p:cNvSpPr>
              <a:spLocks noChangeArrowheads="1"/>
            </p:cNvSpPr>
            <p:nvPr/>
          </p:nvSpPr>
          <p:spPr bwMode="auto">
            <a:xfrm>
              <a:off x="3622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0" name="AutoShape 80"/>
            <p:cNvSpPr>
              <a:spLocks noChangeArrowheads="1"/>
            </p:cNvSpPr>
            <p:nvPr/>
          </p:nvSpPr>
          <p:spPr bwMode="auto">
            <a:xfrm>
              <a:off x="2352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1" name="AutoShape 81"/>
            <p:cNvSpPr>
              <a:spLocks noChangeArrowheads="1"/>
            </p:cNvSpPr>
            <p:nvPr/>
          </p:nvSpPr>
          <p:spPr bwMode="auto">
            <a:xfrm>
              <a:off x="1927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2" name="AutoShape 82"/>
            <p:cNvSpPr>
              <a:spLocks noChangeArrowheads="1"/>
            </p:cNvSpPr>
            <p:nvPr/>
          </p:nvSpPr>
          <p:spPr bwMode="auto">
            <a:xfrm>
              <a:off x="3209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3" name="AutoShape 83"/>
            <p:cNvSpPr>
              <a:spLocks noChangeArrowheads="1"/>
            </p:cNvSpPr>
            <p:nvPr/>
          </p:nvSpPr>
          <p:spPr bwMode="auto">
            <a:xfrm>
              <a:off x="2756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4" name="AutoShape 84"/>
            <p:cNvSpPr>
              <a:spLocks noChangeArrowheads="1"/>
            </p:cNvSpPr>
            <p:nvPr/>
          </p:nvSpPr>
          <p:spPr bwMode="auto">
            <a:xfrm>
              <a:off x="2332" y="4058"/>
              <a:ext cx="128" cy="14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5" name="AutoShape 85"/>
            <p:cNvSpPr>
              <a:spLocks noChangeArrowheads="1"/>
            </p:cNvSpPr>
            <p:nvPr/>
          </p:nvSpPr>
          <p:spPr bwMode="auto">
            <a:xfrm>
              <a:off x="2760" y="3700"/>
              <a:ext cx="120" cy="139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endParaRPr lang="de-DE" altLang="de-DE" sz="800"/>
            </a:p>
          </p:txBody>
        </p:sp>
        <p:sp>
          <p:nvSpPr>
            <p:cNvPr id="20566" name="Text Box 86"/>
            <p:cNvSpPr txBox="1">
              <a:spLocks noChangeArrowheads="1"/>
            </p:cNvSpPr>
            <p:nvPr/>
          </p:nvSpPr>
          <p:spPr bwMode="auto">
            <a:xfrm>
              <a:off x="1428" y="3518"/>
              <a:ext cx="26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 Basis             Aufbau          Vertiefung          Profil                Praxis         Abschluss	</a:t>
              </a:r>
            </a:p>
          </p:txBody>
        </p:sp>
        <p:sp>
          <p:nvSpPr>
            <p:cNvPr id="20567" name="Text Box 87"/>
            <p:cNvSpPr txBox="1">
              <a:spLocks noChangeArrowheads="1"/>
            </p:cNvSpPr>
            <p:nvPr/>
          </p:nvSpPr>
          <p:spPr bwMode="auto">
            <a:xfrm>
              <a:off x="1428" y="3941"/>
              <a:ext cx="263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800"/>
                <a:t> Basis             Aufbau          Vertiefung          Profil                Praxis         	</a:t>
              </a:r>
            </a:p>
          </p:txBody>
        </p:sp>
        <p:sp>
          <p:nvSpPr>
            <p:cNvPr id="20568" name="Text Box 88"/>
            <p:cNvSpPr txBox="1">
              <a:spLocks noChangeArrowheads="1"/>
            </p:cNvSpPr>
            <p:nvPr/>
          </p:nvSpPr>
          <p:spPr bwMode="auto">
            <a:xfrm>
              <a:off x="385" y="3503"/>
              <a:ext cx="45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000" b="1"/>
                <a:t>Legende</a:t>
              </a:r>
            </a:p>
          </p:txBody>
        </p:sp>
      </p:grpSp>
      <p:sp>
        <p:nvSpPr>
          <p:cNvPr id="58" name="AutoShape 28"/>
          <p:cNvSpPr>
            <a:spLocks noChangeArrowheads="1"/>
          </p:cNvSpPr>
          <p:nvPr/>
        </p:nvSpPr>
        <p:spPr bwMode="auto">
          <a:xfrm>
            <a:off x="3019303" y="836712"/>
            <a:ext cx="1363163" cy="540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>
            <a:spAutoFit/>
          </a:bodyPr>
          <a:lstStyle/>
          <a:p>
            <a:pPr algn="ctr"/>
            <a:r>
              <a:rPr lang="de-DE" altLang="de-DE" sz="800" b="1" dirty="0"/>
              <a:t>Pädagogische Theorie und Praxis</a:t>
            </a:r>
          </a:p>
          <a:p>
            <a:pPr algn="ctr"/>
            <a:r>
              <a:rPr lang="de-DE" altLang="de-DE" sz="800" b="1" dirty="0"/>
              <a:t>9 LP</a:t>
            </a:r>
          </a:p>
        </p:txBody>
      </p:sp>
      <p:sp>
        <p:nvSpPr>
          <p:cNvPr id="67" name="AutoShape 84"/>
          <p:cNvSpPr>
            <a:spLocks noChangeArrowheads="1"/>
          </p:cNvSpPr>
          <p:nvPr/>
        </p:nvSpPr>
        <p:spPr bwMode="auto">
          <a:xfrm>
            <a:off x="3200406" y="4624075"/>
            <a:ext cx="1299586" cy="7491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dirty="0"/>
              <a:t>Reflexive Fallarbeit</a:t>
            </a:r>
          </a:p>
          <a:p>
            <a:pPr algn="ctr"/>
            <a:r>
              <a:rPr lang="de-DE" altLang="de-DE" sz="800" dirty="0"/>
              <a:t>oder </a:t>
            </a:r>
            <a:r>
              <a:rPr lang="de-DE" altLang="de-DE" sz="700" dirty="0"/>
              <a:t>Konzeptionsentwicklung/ Angebotsentwicklung </a:t>
            </a:r>
          </a:p>
          <a:p>
            <a:pPr algn="ctr"/>
            <a:r>
              <a:rPr lang="de-DE" altLang="de-DE" sz="800" b="1" dirty="0"/>
              <a:t>6LP</a:t>
            </a:r>
          </a:p>
        </p:txBody>
      </p:sp>
      <p:sp>
        <p:nvSpPr>
          <p:cNvPr id="68" name="AutoShape 65"/>
          <p:cNvSpPr>
            <a:spLocks noChangeArrowheads="1"/>
          </p:cNvSpPr>
          <p:nvPr/>
        </p:nvSpPr>
        <p:spPr bwMode="auto">
          <a:xfrm>
            <a:off x="2033593" y="4661298"/>
            <a:ext cx="987423" cy="61119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44000" bIns="144000" anchor="ctr">
            <a:spAutoFit/>
          </a:bodyPr>
          <a:lstStyle/>
          <a:p>
            <a:pPr algn="ctr"/>
            <a:r>
              <a:rPr lang="de-DE" altLang="de-DE" sz="800" b="1" dirty="0"/>
              <a:t>Projektstudium</a:t>
            </a:r>
          </a:p>
          <a:p>
            <a:pPr algn="ctr"/>
            <a:r>
              <a:rPr lang="de-DE" altLang="de-DE" sz="900" b="1" dirty="0"/>
              <a:t>6 LP</a:t>
            </a:r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>
            <a:off x="2637334" y="3320630"/>
            <a:ext cx="1075341" cy="1021556"/>
          </a:xfrm>
          <a:prstGeom prst="roundRect">
            <a:avLst>
              <a:gd name="adj" fmla="val 16667"/>
            </a:avLst>
          </a:prstGeom>
          <a:solidFill>
            <a:srgbClr val="FF99CC">
              <a:alpha val="89999"/>
            </a:srgbClr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Profilmodul II</a:t>
            </a:r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r>
              <a:rPr lang="de-DE" altLang="de-DE" sz="900" b="1" dirty="0"/>
              <a:t>12 LP</a:t>
            </a:r>
          </a:p>
        </p:txBody>
      </p:sp>
      <p:sp>
        <p:nvSpPr>
          <p:cNvPr id="64" name="AutoShape 28"/>
          <p:cNvSpPr>
            <a:spLocks noChangeArrowheads="1"/>
          </p:cNvSpPr>
          <p:nvPr/>
        </p:nvSpPr>
        <p:spPr bwMode="auto">
          <a:xfrm>
            <a:off x="1560616" y="792120"/>
            <a:ext cx="1355200" cy="68103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>
            <a:spAutoFit/>
          </a:bodyPr>
          <a:lstStyle/>
          <a:p>
            <a:pPr algn="ctr"/>
            <a:r>
              <a:rPr lang="de-DE" altLang="de-DE" sz="800" b="1" dirty="0"/>
              <a:t>Einführung in das Studium der Erziehungs- und Bildungswissenschaft </a:t>
            </a:r>
          </a:p>
          <a:p>
            <a:pPr algn="ctr"/>
            <a:r>
              <a:rPr lang="de-DE" altLang="de-DE" sz="800" b="1" dirty="0"/>
              <a:t>9 LP</a:t>
            </a:r>
          </a:p>
        </p:txBody>
      </p:sp>
      <p:sp>
        <p:nvSpPr>
          <p:cNvPr id="66" name="AutoShape 28"/>
          <p:cNvSpPr>
            <a:spLocks noChangeArrowheads="1"/>
          </p:cNvSpPr>
          <p:nvPr/>
        </p:nvSpPr>
        <p:spPr bwMode="auto">
          <a:xfrm>
            <a:off x="4499992" y="1677096"/>
            <a:ext cx="1298347" cy="48906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 bIns="36000" anchor="ctr">
            <a:spAutoFit/>
          </a:bodyPr>
          <a:lstStyle/>
          <a:p>
            <a:pPr algn="ctr"/>
            <a:r>
              <a:rPr lang="de-DE" altLang="de-DE" sz="800" b="1" dirty="0"/>
              <a:t>Forschungs-methoden II 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  <p:sp>
        <p:nvSpPr>
          <p:cNvPr id="69" name="AutoShape 5"/>
          <p:cNvSpPr>
            <a:spLocks noChangeArrowheads="1"/>
          </p:cNvSpPr>
          <p:nvPr/>
        </p:nvSpPr>
        <p:spPr bwMode="auto">
          <a:xfrm>
            <a:off x="7243141" y="1196753"/>
            <a:ext cx="1165225" cy="1106686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>
            <a:spAutoFit/>
          </a:bodyPr>
          <a:lstStyle/>
          <a:p>
            <a:pPr algn="ctr"/>
            <a:r>
              <a:rPr lang="de-DE" altLang="de-DE" sz="800" b="1" dirty="0"/>
              <a:t>Gesellschaftliche, politische und kulturelle Kontexte von Bildung und Erziehung</a:t>
            </a:r>
          </a:p>
          <a:p>
            <a:pPr algn="ctr"/>
            <a:r>
              <a:rPr lang="de-DE" altLang="de-DE" sz="800" b="1" dirty="0"/>
              <a:t>12 LP</a:t>
            </a:r>
          </a:p>
          <a:p>
            <a:pPr algn="ctr"/>
            <a:endParaRPr lang="de-DE" altLang="de-DE" sz="900" b="1" dirty="0"/>
          </a:p>
        </p:txBody>
      </p:sp>
      <p:sp>
        <p:nvSpPr>
          <p:cNvPr id="71" name="AutoShape 47"/>
          <p:cNvSpPr>
            <a:spLocks noChangeArrowheads="1"/>
          </p:cNvSpPr>
          <p:nvPr/>
        </p:nvSpPr>
        <p:spPr bwMode="auto">
          <a:xfrm>
            <a:off x="4323422" y="3188573"/>
            <a:ext cx="2399970" cy="506086"/>
          </a:xfrm>
          <a:prstGeom prst="roundRect">
            <a:avLst>
              <a:gd name="adj" fmla="val 16667"/>
            </a:avLst>
          </a:prstGeom>
          <a:solidFill>
            <a:srgbClr val="FFFF99">
              <a:alpha val="89999"/>
            </a:srgbClr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 bIns="36000" anchor="ctr">
            <a:spAutoFit/>
          </a:bodyPr>
          <a:lstStyle/>
          <a:p>
            <a:pPr algn="ctr"/>
            <a:r>
              <a:rPr lang="de-DE" altLang="de-DE" sz="800" b="1" dirty="0"/>
              <a:t>Einführung in die Erwachsenenbildung und</a:t>
            </a:r>
          </a:p>
          <a:p>
            <a:pPr algn="ctr"/>
            <a:r>
              <a:rPr lang="de-DE" altLang="de-DE" sz="800" b="1" dirty="0"/>
              <a:t>Außerschulische Jugendbildung </a:t>
            </a:r>
          </a:p>
          <a:p>
            <a:pPr algn="ctr"/>
            <a:r>
              <a:rPr lang="de-DE" altLang="de-DE" sz="900" b="1" dirty="0"/>
              <a:t>12 LP</a:t>
            </a:r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>
            <a:off x="1505025" y="3312793"/>
            <a:ext cx="1075341" cy="1021556"/>
          </a:xfrm>
          <a:prstGeom prst="roundRect">
            <a:avLst>
              <a:gd name="adj" fmla="val 16667"/>
            </a:avLst>
          </a:prstGeom>
          <a:solidFill>
            <a:srgbClr val="FF99CC">
              <a:alpha val="89999"/>
            </a:srgbClr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Profilmodul I</a:t>
            </a:r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endParaRPr lang="de-DE" altLang="de-DE" sz="900" b="1" dirty="0"/>
          </a:p>
          <a:p>
            <a:pPr algn="ctr"/>
            <a:r>
              <a:rPr lang="de-DE" altLang="de-DE" sz="900" b="1" dirty="0"/>
              <a:t>12 LP</a:t>
            </a:r>
          </a:p>
        </p:txBody>
      </p:sp>
      <p:sp>
        <p:nvSpPr>
          <p:cNvPr id="59" name="AutoShape 78"/>
          <p:cNvSpPr>
            <a:spLocks noChangeArrowheads="1"/>
          </p:cNvSpPr>
          <p:nvPr/>
        </p:nvSpPr>
        <p:spPr bwMode="auto">
          <a:xfrm>
            <a:off x="7495302" y="2506032"/>
            <a:ext cx="821113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Import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  <p:sp>
        <p:nvSpPr>
          <p:cNvPr id="60" name="AutoShape 78"/>
          <p:cNvSpPr>
            <a:spLocks noChangeArrowheads="1"/>
          </p:cNvSpPr>
          <p:nvPr/>
        </p:nvSpPr>
        <p:spPr bwMode="auto">
          <a:xfrm>
            <a:off x="7503065" y="4779607"/>
            <a:ext cx="821113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Import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  <p:sp>
        <p:nvSpPr>
          <p:cNvPr id="73" name="AutoShape 78"/>
          <p:cNvSpPr>
            <a:spLocks noChangeArrowheads="1"/>
          </p:cNvSpPr>
          <p:nvPr/>
        </p:nvSpPr>
        <p:spPr bwMode="auto">
          <a:xfrm>
            <a:off x="7484904" y="3218864"/>
            <a:ext cx="821113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Import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  <p:sp>
        <p:nvSpPr>
          <p:cNvPr id="74" name="AutoShape 78"/>
          <p:cNvSpPr>
            <a:spLocks noChangeArrowheads="1"/>
          </p:cNvSpPr>
          <p:nvPr/>
        </p:nvSpPr>
        <p:spPr bwMode="auto">
          <a:xfrm>
            <a:off x="7503065" y="3949695"/>
            <a:ext cx="821113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altLang="de-DE" sz="800" b="1" dirty="0"/>
              <a:t>Import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  <p:sp>
        <p:nvSpPr>
          <p:cNvPr id="75" name="AutoShape 47"/>
          <p:cNvSpPr>
            <a:spLocks noChangeArrowheads="1"/>
          </p:cNvSpPr>
          <p:nvPr/>
        </p:nvSpPr>
        <p:spPr bwMode="auto">
          <a:xfrm>
            <a:off x="4317650" y="2477700"/>
            <a:ext cx="2399970" cy="506086"/>
          </a:xfrm>
          <a:prstGeom prst="roundRect">
            <a:avLst>
              <a:gd name="adj" fmla="val 16667"/>
            </a:avLst>
          </a:prstGeom>
          <a:solidFill>
            <a:srgbClr val="FFFF99">
              <a:alpha val="89999"/>
            </a:srgbClr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 bIns="36000" anchor="ctr">
            <a:spAutoFit/>
          </a:bodyPr>
          <a:lstStyle/>
          <a:p>
            <a:pPr algn="ctr"/>
            <a:r>
              <a:rPr lang="de-DE" altLang="de-DE" sz="800" b="1" dirty="0"/>
              <a:t>Einführung in die Sozial- und Rehabilitationspädagogik </a:t>
            </a:r>
          </a:p>
          <a:p>
            <a:pPr algn="ctr"/>
            <a:r>
              <a:rPr lang="de-DE" altLang="de-DE" sz="900" b="1" dirty="0"/>
              <a:t>12 LP</a:t>
            </a:r>
          </a:p>
        </p:txBody>
      </p:sp>
      <p:sp>
        <p:nvSpPr>
          <p:cNvPr id="61" name="AutoShape 28"/>
          <p:cNvSpPr>
            <a:spLocks noChangeArrowheads="1"/>
          </p:cNvSpPr>
          <p:nvPr/>
        </p:nvSpPr>
        <p:spPr bwMode="auto">
          <a:xfrm>
            <a:off x="4499305" y="890671"/>
            <a:ext cx="1298347" cy="48906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36000" bIns="36000" anchor="ctr">
            <a:spAutoFit/>
          </a:bodyPr>
          <a:lstStyle/>
          <a:p>
            <a:pPr algn="ctr"/>
            <a:r>
              <a:rPr lang="de-DE" altLang="de-DE" sz="800" b="1" dirty="0"/>
              <a:t>Forschungs-methoden I </a:t>
            </a:r>
          </a:p>
          <a:p>
            <a:pPr algn="ctr"/>
            <a:r>
              <a:rPr lang="de-DE" altLang="de-DE" sz="800" b="1" dirty="0"/>
              <a:t>6 LP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</Words>
  <Application>Microsoft Office PowerPoint</Application>
  <PresentationFormat>Bildschirmpräsentation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Standarddesign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Sabine Dopke</dc:creator>
  <cp:lastModifiedBy>Christine Hartig</cp:lastModifiedBy>
  <cp:revision>149</cp:revision>
  <dcterms:created xsi:type="dcterms:W3CDTF">2009-08-18T08:09:03Z</dcterms:created>
  <dcterms:modified xsi:type="dcterms:W3CDTF">2022-07-22T07:47:17Z</dcterms:modified>
</cp:coreProperties>
</file>