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73" r:id="rId2"/>
    <p:sldId id="271" r:id="rId3"/>
    <p:sldId id="272" r:id="rId4"/>
    <p:sldId id="274" r:id="rId5"/>
    <p:sldId id="275" r:id="rId6"/>
    <p:sldId id="276" r:id="rId7"/>
    <p:sldId id="280" r:id="rId8"/>
    <p:sldId id="277" r:id="rId9"/>
    <p:sldId id="281" r:id="rId10"/>
    <p:sldId id="279" r:id="rId11"/>
    <p:sldId id="282" r:id="rId12"/>
  </p:sldIdLst>
  <p:sldSz cx="7035800" cy="5276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E4"/>
    <a:srgbClr val="00A4CC"/>
    <a:srgbClr val="00A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458" y="84"/>
      </p:cViewPr>
      <p:guideLst>
        <p:guide orient="horz"/>
        <p:guide pos="2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7BC26-D43F-F640-9DF4-5C47E75B483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B9B52-9D0B-FE48-A3D9-F2C85266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1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B9B52-9D0B-FE48-A3D9-F2C852661F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9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687" y="1639253"/>
            <a:ext cx="5980430" cy="113110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5372" y="2990215"/>
            <a:ext cx="4925060" cy="1348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91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55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1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83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1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46AA-2EF9-6049-BC58-7B66564B696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264B-32A7-204E-8158-9E387F36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46AA-2EF9-6049-BC58-7B66564B696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264B-32A7-204E-8158-9E387F36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5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052" y="162459"/>
            <a:ext cx="2109518" cy="346415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054" y="162459"/>
            <a:ext cx="6213736" cy="346415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46AA-2EF9-6049-BC58-7B66564B696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264B-32A7-204E-8158-9E387F36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4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46AA-2EF9-6049-BC58-7B66564B696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264B-32A7-204E-8158-9E387F36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0" y="3390870"/>
            <a:ext cx="5980430" cy="1048041"/>
          </a:xfrm>
        </p:spPr>
        <p:txBody>
          <a:bodyPr anchor="t"/>
          <a:lstStyle>
            <a:lvl1pPr algn="l">
              <a:defRPr sz="2309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780" y="2236555"/>
            <a:ext cx="5980430" cy="1154311"/>
          </a:xfrm>
        </p:spPr>
        <p:txBody>
          <a:bodyPr anchor="b"/>
          <a:lstStyle>
            <a:lvl1pPr marL="0" indent="0">
              <a:buNone/>
              <a:defRPr sz="1154">
                <a:solidFill>
                  <a:schemeClr val="tx1">
                    <a:tint val="75000"/>
                  </a:schemeClr>
                </a:solidFill>
              </a:defRPr>
            </a:lvl1pPr>
            <a:lvl2pPr marL="263880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2pPr>
            <a:lvl3pPr marL="527761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3pPr>
            <a:lvl4pPr marL="791641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4pPr>
            <a:lvl5pPr marL="1055521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5pPr>
            <a:lvl6pPr marL="1319401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6pPr>
            <a:lvl7pPr marL="1583282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7pPr>
            <a:lvl8pPr marL="1847162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8pPr>
            <a:lvl9pPr marL="2111043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46AA-2EF9-6049-BC58-7B66564B696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264B-32A7-204E-8158-9E387F36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4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057" y="947887"/>
            <a:ext cx="4161627" cy="2678735"/>
          </a:xfrm>
        </p:spPr>
        <p:txBody>
          <a:bodyPr/>
          <a:lstStyle>
            <a:lvl1pPr>
              <a:defRPr sz="1616"/>
            </a:lvl1pPr>
            <a:lvl2pPr>
              <a:defRPr sz="1385"/>
            </a:lvl2pPr>
            <a:lvl3pPr>
              <a:defRPr sz="1154"/>
            </a:lvl3pPr>
            <a:lvl4pPr>
              <a:defRPr sz="1039"/>
            </a:lvl4pPr>
            <a:lvl5pPr>
              <a:defRPr sz="1039"/>
            </a:lvl5pPr>
            <a:lvl6pPr>
              <a:defRPr sz="1039"/>
            </a:lvl6pPr>
            <a:lvl7pPr>
              <a:defRPr sz="1039"/>
            </a:lvl7pPr>
            <a:lvl8pPr>
              <a:defRPr sz="1039"/>
            </a:lvl8pPr>
            <a:lvl9pPr>
              <a:defRPr sz="10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7947" y="947887"/>
            <a:ext cx="4161627" cy="2678735"/>
          </a:xfrm>
        </p:spPr>
        <p:txBody>
          <a:bodyPr/>
          <a:lstStyle>
            <a:lvl1pPr>
              <a:defRPr sz="1616"/>
            </a:lvl1pPr>
            <a:lvl2pPr>
              <a:defRPr sz="1385"/>
            </a:lvl2pPr>
            <a:lvl3pPr>
              <a:defRPr sz="1154"/>
            </a:lvl3pPr>
            <a:lvl4pPr>
              <a:defRPr sz="1039"/>
            </a:lvl4pPr>
            <a:lvl5pPr>
              <a:defRPr sz="1039"/>
            </a:lvl5pPr>
            <a:lvl6pPr>
              <a:defRPr sz="1039"/>
            </a:lvl6pPr>
            <a:lvl7pPr>
              <a:defRPr sz="1039"/>
            </a:lvl7pPr>
            <a:lvl8pPr>
              <a:defRPr sz="1039"/>
            </a:lvl8pPr>
            <a:lvl9pPr>
              <a:defRPr sz="10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46AA-2EF9-6049-BC58-7B66564B696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264B-32A7-204E-8158-9E387F36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2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90" y="211328"/>
            <a:ext cx="6332220" cy="8794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790" y="1181184"/>
            <a:ext cx="3108700" cy="492261"/>
          </a:xfrm>
        </p:spPr>
        <p:txBody>
          <a:bodyPr anchor="b"/>
          <a:lstStyle>
            <a:lvl1pPr marL="0" indent="0">
              <a:buNone/>
              <a:defRPr sz="1385" b="1"/>
            </a:lvl1pPr>
            <a:lvl2pPr marL="263880" indent="0">
              <a:buNone/>
              <a:defRPr sz="1154" b="1"/>
            </a:lvl2pPr>
            <a:lvl3pPr marL="527761" indent="0">
              <a:buNone/>
              <a:defRPr sz="1039" b="1"/>
            </a:lvl3pPr>
            <a:lvl4pPr marL="791641" indent="0">
              <a:buNone/>
              <a:defRPr sz="924" b="1"/>
            </a:lvl4pPr>
            <a:lvl5pPr marL="1055521" indent="0">
              <a:buNone/>
              <a:defRPr sz="924" b="1"/>
            </a:lvl5pPr>
            <a:lvl6pPr marL="1319401" indent="0">
              <a:buNone/>
              <a:defRPr sz="924" b="1"/>
            </a:lvl6pPr>
            <a:lvl7pPr marL="1583282" indent="0">
              <a:buNone/>
              <a:defRPr sz="924" b="1"/>
            </a:lvl7pPr>
            <a:lvl8pPr marL="1847162" indent="0">
              <a:buNone/>
              <a:defRPr sz="924" b="1"/>
            </a:lvl8pPr>
            <a:lvl9pPr marL="2111043" indent="0">
              <a:buNone/>
              <a:defRPr sz="92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790" y="1673448"/>
            <a:ext cx="3108700" cy="3040297"/>
          </a:xfrm>
        </p:spPr>
        <p:txBody>
          <a:bodyPr/>
          <a:lstStyle>
            <a:lvl1pPr>
              <a:defRPr sz="1385"/>
            </a:lvl1pPr>
            <a:lvl2pPr>
              <a:defRPr sz="1154"/>
            </a:lvl2pPr>
            <a:lvl3pPr>
              <a:defRPr sz="1039"/>
            </a:lvl3pPr>
            <a:lvl4pPr>
              <a:defRPr sz="924"/>
            </a:lvl4pPr>
            <a:lvl5pPr>
              <a:defRPr sz="924"/>
            </a:lvl5pPr>
            <a:lvl6pPr>
              <a:defRPr sz="924"/>
            </a:lvl6pPr>
            <a:lvl7pPr>
              <a:defRPr sz="924"/>
            </a:lvl7pPr>
            <a:lvl8pPr>
              <a:defRPr sz="924"/>
            </a:lvl8pPr>
            <a:lvl9pPr>
              <a:defRPr sz="92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74092" y="1181184"/>
            <a:ext cx="3109921" cy="492261"/>
          </a:xfrm>
        </p:spPr>
        <p:txBody>
          <a:bodyPr anchor="b"/>
          <a:lstStyle>
            <a:lvl1pPr marL="0" indent="0">
              <a:buNone/>
              <a:defRPr sz="1385" b="1"/>
            </a:lvl1pPr>
            <a:lvl2pPr marL="263880" indent="0">
              <a:buNone/>
              <a:defRPr sz="1154" b="1"/>
            </a:lvl2pPr>
            <a:lvl3pPr marL="527761" indent="0">
              <a:buNone/>
              <a:defRPr sz="1039" b="1"/>
            </a:lvl3pPr>
            <a:lvl4pPr marL="791641" indent="0">
              <a:buNone/>
              <a:defRPr sz="924" b="1"/>
            </a:lvl4pPr>
            <a:lvl5pPr marL="1055521" indent="0">
              <a:buNone/>
              <a:defRPr sz="924" b="1"/>
            </a:lvl5pPr>
            <a:lvl6pPr marL="1319401" indent="0">
              <a:buNone/>
              <a:defRPr sz="924" b="1"/>
            </a:lvl6pPr>
            <a:lvl7pPr marL="1583282" indent="0">
              <a:buNone/>
              <a:defRPr sz="924" b="1"/>
            </a:lvl7pPr>
            <a:lvl8pPr marL="1847162" indent="0">
              <a:buNone/>
              <a:defRPr sz="924" b="1"/>
            </a:lvl8pPr>
            <a:lvl9pPr marL="2111043" indent="0">
              <a:buNone/>
              <a:defRPr sz="92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74092" y="1673448"/>
            <a:ext cx="3109921" cy="3040297"/>
          </a:xfrm>
        </p:spPr>
        <p:txBody>
          <a:bodyPr/>
          <a:lstStyle>
            <a:lvl1pPr>
              <a:defRPr sz="1385"/>
            </a:lvl1pPr>
            <a:lvl2pPr>
              <a:defRPr sz="1154"/>
            </a:lvl2pPr>
            <a:lvl3pPr>
              <a:defRPr sz="1039"/>
            </a:lvl3pPr>
            <a:lvl4pPr>
              <a:defRPr sz="924"/>
            </a:lvl4pPr>
            <a:lvl5pPr>
              <a:defRPr sz="924"/>
            </a:lvl5pPr>
            <a:lvl6pPr>
              <a:defRPr sz="924"/>
            </a:lvl6pPr>
            <a:lvl7pPr>
              <a:defRPr sz="924"/>
            </a:lvl7pPr>
            <a:lvl8pPr>
              <a:defRPr sz="924"/>
            </a:lvl8pPr>
            <a:lvl9pPr>
              <a:defRPr sz="92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46AA-2EF9-6049-BC58-7B66564B696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264B-32A7-204E-8158-9E387F36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0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46AA-2EF9-6049-BC58-7B66564B696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264B-32A7-204E-8158-9E387F36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46AA-2EF9-6049-BC58-7B66564B696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264B-32A7-204E-8158-9E387F36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93" y="210106"/>
            <a:ext cx="2314729" cy="894133"/>
          </a:xfrm>
        </p:spPr>
        <p:txBody>
          <a:bodyPr anchor="b"/>
          <a:lstStyle>
            <a:lvl1pPr algn="l">
              <a:defRPr sz="1154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0802" y="210106"/>
            <a:ext cx="3933208" cy="4503645"/>
          </a:xfrm>
        </p:spPr>
        <p:txBody>
          <a:bodyPr/>
          <a:lstStyle>
            <a:lvl1pPr>
              <a:defRPr sz="1847"/>
            </a:lvl1pPr>
            <a:lvl2pPr>
              <a:defRPr sz="1616"/>
            </a:lvl2pPr>
            <a:lvl3pPr>
              <a:defRPr sz="1385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1793" y="1104230"/>
            <a:ext cx="2314729" cy="3609512"/>
          </a:xfrm>
        </p:spPr>
        <p:txBody>
          <a:bodyPr/>
          <a:lstStyle>
            <a:lvl1pPr marL="0" indent="0">
              <a:buNone/>
              <a:defRPr sz="808"/>
            </a:lvl1pPr>
            <a:lvl2pPr marL="263880" indent="0">
              <a:buNone/>
              <a:defRPr sz="693"/>
            </a:lvl2pPr>
            <a:lvl3pPr marL="527761" indent="0">
              <a:buNone/>
              <a:defRPr sz="577"/>
            </a:lvl3pPr>
            <a:lvl4pPr marL="791641" indent="0">
              <a:buNone/>
              <a:defRPr sz="519"/>
            </a:lvl4pPr>
            <a:lvl5pPr marL="1055521" indent="0">
              <a:buNone/>
              <a:defRPr sz="519"/>
            </a:lvl5pPr>
            <a:lvl6pPr marL="1319401" indent="0">
              <a:buNone/>
              <a:defRPr sz="519"/>
            </a:lvl6pPr>
            <a:lvl7pPr marL="1583282" indent="0">
              <a:buNone/>
              <a:defRPr sz="519"/>
            </a:lvl7pPr>
            <a:lvl8pPr marL="1847162" indent="0">
              <a:buNone/>
              <a:defRPr sz="519"/>
            </a:lvl8pPr>
            <a:lvl9pPr marL="2111043" indent="0">
              <a:buNone/>
              <a:defRPr sz="51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46AA-2EF9-6049-BC58-7B66564B696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264B-32A7-204E-8158-9E387F36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4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066" y="3693799"/>
            <a:ext cx="4221480" cy="436073"/>
          </a:xfrm>
        </p:spPr>
        <p:txBody>
          <a:bodyPr anchor="b"/>
          <a:lstStyle>
            <a:lvl1pPr algn="l">
              <a:defRPr sz="1154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9066" y="471496"/>
            <a:ext cx="4221480" cy="3166110"/>
          </a:xfrm>
        </p:spPr>
        <p:txBody>
          <a:bodyPr/>
          <a:lstStyle>
            <a:lvl1pPr marL="0" indent="0">
              <a:buNone/>
              <a:defRPr sz="1847"/>
            </a:lvl1pPr>
            <a:lvl2pPr marL="263880" indent="0">
              <a:buNone/>
              <a:defRPr sz="1616"/>
            </a:lvl2pPr>
            <a:lvl3pPr marL="527761" indent="0">
              <a:buNone/>
              <a:defRPr sz="1385"/>
            </a:lvl3pPr>
            <a:lvl4pPr marL="791641" indent="0">
              <a:buNone/>
              <a:defRPr sz="1154"/>
            </a:lvl4pPr>
            <a:lvl5pPr marL="1055521" indent="0">
              <a:buNone/>
              <a:defRPr sz="1154"/>
            </a:lvl5pPr>
            <a:lvl6pPr marL="1319401" indent="0">
              <a:buNone/>
              <a:defRPr sz="1154"/>
            </a:lvl6pPr>
            <a:lvl7pPr marL="1583282" indent="0">
              <a:buNone/>
              <a:defRPr sz="1154"/>
            </a:lvl7pPr>
            <a:lvl8pPr marL="1847162" indent="0">
              <a:buNone/>
              <a:defRPr sz="1154"/>
            </a:lvl8pPr>
            <a:lvl9pPr marL="2111043" indent="0">
              <a:buNone/>
              <a:defRPr sz="115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9066" y="4129877"/>
            <a:ext cx="4221480" cy="619297"/>
          </a:xfrm>
        </p:spPr>
        <p:txBody>
          <a:bodyPr/>
          <a:lstStyle>
            <a:lvl1pPr marL="0" indent="0">
              <a:buNone/>
              <a:defRPr sz="808"/>
            </a:lvl1pPr>
            <a:lvl2pPr marL="263880" indent="0">
              <a:buNone/>
              <a:defRPr sz="693"/>
            </a:lvl2pPr>
            <a:lvl3pPr marL="527761" indent="0">
              <a:buNone/>
              <a:defRPr sz="577"/>
            </a:lvl3pPr>
            <a:lvl4pPr marL="791641" indent="0">
              <a:buNone/>
              <a:defRPr sz="519"/>
            </a:lvl4pPr>
            <a:lvl5pPr marL="1055521" indent="0">
              <a:buNone/>
              <a:defRPr sz="519"/>
            </a:lvl5pPr>
            <a:lvl6pPr marL="1319401" indent="0">
              <a:buNone/>
              <a:defRPr sz="519"/>
            </a:lvl6pPr>
            <a:lvl7pPr marL="1583282" indent="0">
              <a:buNone/>
              <a:defRPr sz="519"/>
            </a:lvl7pPr>
            <a:lvl8pPr marL="1847162" indent="0">
              <a:buNone/>
              <a:defRPr sz="519"/>
            </a:lvl8pPr>
            <a:lvl9pPr marL="2111043" indent="0">
              <a:buNone/>
              <a:defRPr sz="51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46AA-2EF9-6049-BC58-7B66564B696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264B-32A7-204E-8158-9E387F36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790" y="211328"/>
            <a:ext cx="6332220" cy="879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790" y="1231274"/>
            <a:ext cx="6332220" cy="348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792" y="4890868"/>
            <a:ext cx="1641687" cy="280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246AA-2EF9-6049-BC58-7B66564B696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3900" y="4890868"/>
            <a:ext cx="2228004" cy="280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42328" y="4890868"/>
            <a:ext cx="1641687" cy="280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6264B-32A7-204E-8158-9E387F36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4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3880" rtl="0" eaLnBrk="1" latinLnBrk="0" hangingPunct="1">
        <a:spcBef>
          <a:spcPct val="0"/>
        </a:spcBef>
        <a:buNone/>
        <a:defRPr sz="25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910" indent="-197910" algn="l" defTabSz="263880" rtl="0" eaLnBrk="1" latinLnBrk="0" hangingPunct="1">
        <a:spcBef>
          <a:spcPct val="20000"/>
        </a:spcBef>
        <a:buFont typeface="Arial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1pPr>
      <a:lvl2pPr marL="428806" indent="-164925" algn="l" defTabSz="263880" rtl="0" eaLnBrk="1" latinLnBrk="0" hangingPunct="1">
        <a:spcBef>
          <a:spcPct val="20000"/>
        </a:spcBef>
        <a:buFont typeface="Arial"/>
        <a:buChar char="–"/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659702" indent="-131940" algn="l" defTabSz="263880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923581" indent="-131940" algn="l" defTabSz="263880" rtl="0" eaLnBrk="1" latinLnBrk="0" hangingPunct="1">
        <a:spcBef>
          <a:spcPct val="20000"/>
        </a:spcBef>
        <a:buFont typeface="Arial"/>
        <a:buChar char="–"/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187461" indent="-131940" algn="l" defTabSz="263880" rtl="0" eaLnBrk="1" latinLnBrk="0" hangingPunct="1">
        <a:spcBef>
          <a:spcPct val="20000"/>
        </a:spcBef>
        <a:buFont typeface="Arial"/>
        <a:buChar char="»"/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451342" indent="-131940" algn="l" defTabSz="263880" rtl="0" eaLnBrk="1" latinLnBrk="0" hangingPunct="1">
        <a:spcBef>
          <a:spcPct val="20000"/>
        </a:spcBef>
        <a:buFont typeface="Arial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715223" indent="-131940" algn="l" defTabSz="263880" rtl="0" eaLnBrk="1" latinLnBrk="0" hangingPunct="1">
        <a:spcBef>
          <a:spcPct val="20000"/>
        </a:spcBef>
        <a:buFont typeface="Arial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1979103" indent="-131940" algn="l" defTabSz="263880" rtl="0" eaLnBrk="1" latinLnBrk="0" hangingPunct="1">
        <a:spcBef>
          <a:spcPct val="20000"/>
        </a:spcBef>
        <a:buFont typeface="Arial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242983" indent="-131940" algn="l" defTabSz="263880" rtl="0" eaLnBrk="1" latinLnBrk="0" hangingPunct="1">
        <a:spcBef>
          <a:spcPct val="20000"/>
        </a:spcBef>
        <a:buFont typeface="Arial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3880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1pPr>
      <a:lvl2pPr marL="263880" algn="l" defTabSz="263880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2pPr>
      <a:lvl3pPr marL="527761" algn="l" defTabSz="263880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3pPr>
      <a:lvl4pPr marL="791641" algn="l" defTabSz="263880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055521" algn="l" defTabSz="263880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319401" algn="l" defTabSz="263880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583282" algn="l" defTabSz="263880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847162" algn="l" defTabSz="263880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111043" algn="l" defTabSz="263880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409A-84E2-4CE2-A94F-8D35939A7A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/>
              <a:t>Erasmus + Staff Mobility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8EAA7-AFCE-4057-ABE2-673BC8E8FB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University of Hertfordshire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16A7B2-9372-413C-B9D2-F0F48682A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7" y="395856"/>
            <a:ext cx="2043353" cy="36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8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A522-D9E2-4ED3-968A-212CD761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328"/>
            <a:ext cx="7035800" cy="8794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Europe Week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1A80-0CA0-483C-A0FF-9E3949455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66" y="1974849"/>
            <a:ext cx="6564267" cy="2194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In the 14</a:t>
            </a:r>
            <a:r>
              <a:rPr lang="en-GB" sz="2600" baseline="30000" dirty="0"/>
              <a:t>th</a:t>
            </a:r>
            <a:r>
              <a:rPr lang="en-GB" sz="2600" dirty="0"/>
              <a:t> edition of the Europe Week </a:t>
            </a:r>
            <a:br>
              <a:rPr lang="en-GB" sz="2600" dirty="0"/>
            </a:br>
            <a:r>
              <a:rPr lang="en-GB" sz="2600" dirty="0"/>
              <a:t>(5</a:t>
            </a:r>
            <a:r>
              <a:rPr lang="en-GB" sz="2600" baseline="30000" dirty="0"/>
              <a:t>th</a:t>
            </a:r>
            <a:r>
              <a:rPr lang="en-GB" sz="2600" dirty="0"/>
              <a:t> – 9</a:t>
            </a:r>
            <a:r>
              <a:rPr lang="en-GB" sz="2600" baseline="30000" dirty="0"/>
              <a:t>th</a:t>
            </a:r>
            <a:r>
              <a:rPr lang="en-GB" sz="2600" dirty="0"/>
              <a:t> March 2018) the University has been hosting 25 lecturers from 17 of our partner institutions in 10 countries.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5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0A368-8F9A-4301-A180-EF555D40D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90" y="1677650"/>
            <a:ext cx="6332220" cy="2698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For Europe Week enquiries please contact European and Study Abroad Office at University of Hertfordshire: </a:t>
            </a:r>
            <a:r>
              <a:rPr lang="en-GB" sz="2600" b="1" dirty="0"/>
              <a:t>studyabroad@herts.ac.uk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D66056-6604-454F-8A95-831394EC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328"/>
            <a:ext cx="7035800" cy="8794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EDC7C-198C-4111-B38B-CBF8530D5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" y="4353160"/>
            <a:ext cx="2043353" cy="36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4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93AA22-9676-420A-B39C-6C9E36CE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694"/>
            <a:ext cx="7035799" cy="84304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Staff Mobility at University of Hertfordshire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0D98A5-95FB-4673-BAE3-0C09131C8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1643743"/>
            <a:ext cx="6574972" cy="2536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University of Hertfordshire participates in Erasmus + programme and actively supports staff exchange for both academic and professional members of staff. </a:t>
            </a:r>
          </a:p>
        </p:txBody>
      </p:sp>
    </p:spTree>
    <p:extLst>
      <p:ext uri="{BB962C8B-B14F-4D97-AF65-F5344CB8AC3E}">
        <p14:creationId xmlns:p14="http://schemas.microsoft.com/office/powerpoint/2010/main" val="48910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18CB2-AF68-4C97-B3CC-1F4598C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328"/>
            <a:ext cx="7035800" cy="8794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Number of outbound mobilities in 2016/17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F4DAAB-3FE9-4943-B7B4-EDA6108E8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GB" sz="2400" dirty="0"/>
              <a:t>Total number of mobilities: </a:t>
            </a:r>
            <a:r>
              <a:rPr lang="en-GB" sz="2400" b="1" dirty="0"/>
              <a:t>58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Teaching mobilities: </a:t>
            </a:r>
            <a:r>
              <a:rPr lang="en-GB" sz="2400" b="1" dirty="0"/>
              <a:t>28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Training mobilities: </a:t>
            </a:r>
            <a:r>
              <a:rPr lang="en-GB" sz="2400" b="1" dirty="0"/>
              <a:t>30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Academic staff: </a:t>
            </a:r>
            <a:r>
              <a:rPr lang="en-GB" sz="2400" b="1" dirty="0"/>
              <a:t>45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Professional staff: </a:t>
            </a:r>
            <a:r>
              <a:rPr lang="en-GB" sz="2400" b="1" dirty="0"/>
              <a:t>13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05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7634-63E0-40FA-835B-BB1B33887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328"/>
            <a:ext cx="7035800" cy="8794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Destinations chosen by UH staff in 2016/2017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130CC6D4-56E3-44F4-9E47-39CAD3F767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08" y="1647969"/>
            <a:ext cx="5127384" cy="307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08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0536-1059-464D-9C92-065DB052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328"/>
            <a:ext cx="7035800" cy="8794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Challenges for outbound staff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92BB3-5B61-44BF-8703-CB306A368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8532"/>
            <a:ext cx="7035800" cy="31914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200" dirty="0"/>
              <a:t>Encouraging first-timers to apply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Supporting first-timers in starting the process (contacting Partner Institution, arranging teaching and training)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Encouraging people to not withdraw during the process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To increase the number of participating professional staff</a:t>
            </a:r>
          </a:p>
        </p:txBody>
      </p:sp>
    </p:spTree>
    <p:extLst>
      <p:ext uri="{BB962C8B-B14F-4D97-AF65-F5344CB8AC3E}">
        <p14:creationId xmlns:p14="http://schemas.microsoft.com/office/powerpoint/2010/main" val="60245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7301-7939-41B5-AA7E-DD1B0F6A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328"/>
            <a:ext cx="7035800" cy="8794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Support we give to the outgoing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CD19-E8CF-4D18-995B-549C19DD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262743"/>
            <a:ext cx="6781800" cy="36684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Encouraging staff members to apply by announcing the exchange opportunity via all internal information channels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Emphasising that the opportunity is available to all staff members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Targeting professional staff </a:t>
            </a:r>
          </a:p>
        </p:txBody>
      </p:sp>
    </p:spTree>
    <p:extLst>
      <p:ext uri="{BB962C8B-B14F-4D97-AF65-F5344CB8AC3E}">
        <p14:creationId xmlns:p14="http://schemas.microsoft.com/office/powerpoint/2010/main" val="66144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F29E9-2BE6-46D2-B7A5-372C9CFF7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7" y="1634045"/>
            <a:ext cx="6716486" cy="29923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Simplifying the application process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Publishing invitations to the International Weeks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Supporting first-timers in communication with partner universities and searching for the relevant opportunities. 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57A1C7-E75B-47C1-A06C-A31550046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328"/>
            <a:ext cx="7035800" cy="8794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Support we give to the outgoing staff</a:t>
            </a:r>
          </a:p>
        </p:txBody>
      </p:sp>
    </p:spTree>
    <p:extLst>
      <p:ext uri="{BB962C8B-B14F-4D97-AF65-F5344CB8AC3E}">
        <p14:creationId xmlns:p14="http://schemas.microsoft.com/office/powerpoint/2010/main" val="259362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CAA2-8B8C-445F-ABED-6A743268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328"/>
            <a:ext cx="7035800" cy="8794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Inbound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staff mobility – Europe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E175C-BCFC-49D1-9F99-FE62D26CC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231275"/>
            <a:ext cx="6705600" cy="392855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International Week at UH has been running for 14 years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 event is organised every year in early March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Erasmus+ funded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Social and cultural activities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Formal dinner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Staff entertainment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Europe Quiz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Research Forum</a:t>
            </a:r>
            <a:endParaRPr lang="en-GB" sz="2000" dirty="0"/>
          </a:p>
          <a:p>
            <a:pPr>
              <a:lnSpc>
                <a:spcPct val="150000"/>
              </a:lnSpc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896510-C5A1-4EA1-AC9C-8FD92C318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15" y="2780281"/>
            <a:ext cx="2953657" cy="22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76052-F044-4E98-B566-F79D1606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90" y="1971504"/>
            <a:ext cx="6332220" cy="19908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600" dirty="0"/>
              <a:t>During the event visiting lecturers from partner universities and schools teach our students through our existing programme modules.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3871E0-BF7B-4FC6-B314-8E43FA04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328"/>
            <a:ext cx="7035800" cy="8794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Inbound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staff mobility – Europe Week</a:t>
            </a:r>
          </a:p>
        </p:txBody>
      </p:sp>
    </p:spTree>
    <p:extLst>
      <p:ext uri="{BB962C8B-B14F-4D97-AF65-F5344CB8AC3E}">
        <p14:creationId xmlns:p14="http://schemas.microsoft.com/office/powerpoint/2010/main" val="2397850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278</Words>
  <Application>Microsoft Office PowerPoint</Application>
  <PresentationFormat>Custom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Erasmus + Staff Mobility</vt:lpstr>
      <vt:lpstr>Staff Mobility at University of Hertfordshire </vt:lpstr>
      <vt:lpstr>Number of outbound mobilities in 2016/17</vt:lpstr>
      <vt:lpstr>Destinations chosen by UH staff in 2016/2017</vt:lpstr>
      <vt:lpstr>Challenges for outbound staff mobility</vt:lpstr>
      <vt:lpstr>Support we give to the outgoing staff</vt:lpstr>
      <vt:lpstr>Support we give to the outgoing staff</vt:lpstr>
      <vt:lpstr>Inbound staff mobility – Europe Week</vt:lpstr>
      <vt:lpstr>Inbound staff mobility – Europe Week</vt:lpstr>
      <vt:lpstr>Europe Week 2018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 Screens</dc:title>
  <dc:creator>Magpie Comms</dc:creator>
  <cp:lastModifiedBy>Kasia Serwinska</cp:lastModifiedBy>
  <cp:revision>85</cp:revision>
  <dcterms:created xsi:type="dcterms:W3CDTF">2014-11-05T17:12:21Z</dcterms:created>
  <dcterms:modified xsi:type="dcterms:W3CDTF">2018-04-24T23:45:50Z</dcterms:modified>
</cp:coreProperties>
</file>