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361" r:id="rId2"/>
    <p:sldId id="418" r:id="rId3"/>
    <p:sldId id="417" r:id="rId4"/>
    <p:sldId id="382" r:id="rId5"/>
    <p:sldId id="411" r:id="rId6"/>
    <p:sldId id="366" r:id="rId7"/>
    <p:sldId id="396" r:id="rId8"/>
    <p:sldId id="371" r:id="rId9"/>
    <p:sldId id="373" r:id="rId10"/>
    <p:sldId id="381" r:id="rId11"/>
    <p:sldId id="414" r:id="rId12"/>
    <p:sldId id="415" r:id="rId13"/>
    <p:sldId id="419" r:id="rId14"/>
    <p:sldId id="420" r:id="rId15"/>
    <p:sldId id="392" r:id="rId16"/>
    <p:sldId id="393" r:id="rId17"/>
    <p:sldId id="416" r:id="rId18"/>
    <p:sldId id="412" r:id="rId19"/>
    <p:sldId id="370" r:id="rId20"/>
    <p:sldId id="369" r:id="rId21"/>
    <p:sldId id="368" r:id="rId22"/>
    <p:sldId id="404" r:id="rId23"/>
    <p:sldId id="405" r:id="rId24"/>
    <p:sldId id="409" r:id="rId25"/>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4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FA800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2"/>
    <p:restoredTop sz="84938" autoAdjust="0"/>
  </p:normalViewPr>
  <p:slideViewPr>
    <p:cSldViewPr snapToGrid="0" snapToObjects="1" showGuides="1">
      <p:cViewPr varScale="1">
        <p:scale>
          <a:sx n="104" d="100"/>
          <a:sy n="104" d="100"/>
        </p:scale>
        <p:origin x="1176" y="108"/>
      </p:cViewPr>
      <p:guideLst>
        <p:guide orient="horz" pos="2160"/>
        <p:guide pos="449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5D0D7C8-5998-4AA5-957C-1FC0005C758D}" type="datetimeFigureOut">
              <a:rPr lang="de-DE" smtClean="0"/>
              <a:t>21.11.2022</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16221AF-03A9-442F-9558-8FBF7A127A72}" type="slidenum">
              <a:rPr lang="de-DE" smtClean="0"/>
              <a:t>‹Nr.›</a:t>
            </a:fld>
            <a:endParaRPr lang="de-DE"/>
          </a:p>
        </p:txBody>
      </p:sp>
    </p:spTree>
    <p:extLst>
      <p:ext uri="{BB962C8B-B14F-4D97-AF65-F5344CB8AC3E}">
        <p14:creationId xmlns:p14="http://schemas.microsoft.com/office/powerpoint/2010/main" val="649897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71CB44-EDE1-9F43-99F3-4C6B0E7482CE}" type="datetimeFigureOut">
              <a:rPr lang="de-DE" smtClean="0"/>
              <a:t>21.11.2022</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40738D-0DEB-9A4C-94F2-836EE1C80E16}" type="slidenum">
              <a:rPr lang="de-DE" smtClean="0"/>
              <a:t>‹Nr.›</a:t>
            </a:fld>
            <a:endParaRPr lang="de-DE"/>
          </a:p>
        </p:txBody>
      </p:sp>
    </p:spTree>
    <p:extLst>
      <p:ext uri="{BB962C8B-B14F-4D97-AF65-F5344CB8AC3E}">
        <p14:creationId xmlns:p14="http://schemas.microsoft.com/office/powerpoint/2010/main" val="874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C440738D-0DEB-9A4C-94F2-836EE1C80E16}" type="slidenum">
              <a:rPr lang="de-DE" smtClean="0"/>
              <a:t>1</a:t>
            </a:fld>
            <a:endParaRPr lang="de-DE" dirty="0"/>
          </a:p>
        </p:txBody>
      </p:sp>
    </p:spTree>
    <p:extLst>
      <p:ext uri="{BB962C8B-B14F-4D97-AF65-F5344CB8AC3E}">
        <p14:creationId xmlns:p14="http://schemas.microsoft.com/office/powerpoint/2010/main" val="2588441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nSpc>
                <a:spcPct val="120000"/>
              </a:lnSpc>
            </a:pPr>
            <a:r>
              <a:rPr lang="de-DE" b="0" dirty="0">
                <a:solidFill>
                  <a:schemeClr val="tx1"/>
                </a:solidFill>
                <a:latin typeface="Arial" panose="020B0604020202020204" pitchFamily="34" charset="0"/>
                <a:cs typeface="Arial" panose="020B0604020202020204" pitchFamily="34" charset="0"/>
              </a:rPr>
              <a:t>Sperrige Aufbauten benötigen eine Bodenfreiheit von mindestens 5 cm und einen Abstand zum Frontschieber von mindestens 10 cm, damit die Strömung im Abzug nicht beeinträchtigt wird.</a:t>
            </a:r>
          </a:p>
          <a:p>
            <a:r>
              <a:rPr lang="de-DE" sz="1200" b="0" i="0" u="none" strike="noStrike" kern="1200" baseline="0" dirty="0">
                <a:solidFill>
                  <a:schemeClr val="tx1"/>
                </a:solidFill>
                <a:latin typeface="Arial" panose="020B0604020202020204" pitchFamily="34" charset="0"/>
                <a:ea typeface="+mn-ea"/>
                <a:cs typeface="Arial" panose="020B0604020202020204" pitchFamily="34" charset="0"/>
              </a:rPr>
              <a:t>(Quelle: Info Merkblatt T032-1 der BG RCI)</a:t>
            </a:r>
            <a:endParaRPr lang="de-DE" b="0" dirty="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440738D-0DEB-9A4C-94F2-836EE1C80E16}" type="slidenum">
              <a:rPr lang="de-DE" smtClean="0"/>
              <a:t>13</a:t>
            </a:fld>
            <a:endParaRPr lang="de-DE"/>
          </a:p>
        </p:txBody>
      </p:sp>
    </p:spTree>
    <p:extLst>
      <p:ext uri="{BB962C8B-B14F-4D97-AF65-F5344CB8AC3E}">
        <p14:creationId xmlns:p14="http://schemas.microsoft.com/office/powerpoint/2010/main" val="81129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Arial" panose="020B0604020202020204" pitchFamily="34" charset="0"/>
                <a:ea typeface="+mn-ea"/>
                <a:cs typeface="Arial" panose="020B0604020202020204" pitchFamily="34" charset="0"/>
              </a:rPr>
              <a:t>Technische Regeln für Gefahrstoffe (TRGS) 526, Kapitel 4.3.1: Der Arbeitgeber hat dafür zu sorgen, dass Beschäftigte in Laboratorien Ordnung halten.  </a:t>
            </a:r>
          </a:p>
        </p:txBody>
      </p:sp>
      <p:sp>
        <p:nvSpPr>
          <p:cNvPr id="4" name="Foliennummernplatzhalter 3"/>
          <p:cNvSpPr>
            <a:spLocks noGrp="1"/>
          </p:cNvSpPr>
          <p:nvPr>
            <p:ph type="sldNum" sz="quarter" idx="10"/>
          </p:nvPr>
        </p:nvSpPr>
        <p:spPr/>
        <p:txBody>
          <a:bodyPr/>
          <a:lstStyle/>
          <a:p>
            <a:fld id="{C440738D-0DEB-9A4C-94F2-836EE1C80E16}" type="slidenum">
              <a:rPr lang="de-DE" smtClean="0"/>
              <a:t>14</a:t>
            </a:fld>
            <a:endParaRPr lang="de-DE"/>
          </a:p>
        </p:txBody>
      </p:sp>
    </p:spTree>
    <p:extLst>
      <p:ext uri="{BB962C8B-B14F-4D97-AF65-F5344CB8AC3E}">
        <p14:creationId xmlns:p14="http://schemas.microsoft.com/office/powerpoint/2010/main" val="376578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40738D-0DEB-9A4C-94F2-836EE1C80E16}" type="slidenum">
              <a:rPr lang="de-DE" smtClean="0"/>
              <a:t>17</a:t>
            </a:fld>
            <a:endParaRPr lang="de-DE"/>
          </a:p>
        </p:txBody>
      </p:sp>
    </p:spTree>
    <p:extLst>
      <p:ext uri="{BB962C8B-B14F-4D97-AF65-F5344CB8AC3E}">
        <p14:creationId xmlns:p14="http://schemas.microsoft.com/office/powerpoint/2010/main" val="368295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40738D-0DEB-9A4C-94F2-836EE1C80E16}" type="slidenum">
              <a:rPr lang="de-DE" smtClean="0"/>
              <a:t>18</a:t>
            </a:fld>
            <a:endParaRPr lang="de-DE"/>
          </a:p>
        </p:txBody>
      </p:sp>
    </p:spTree>
    <p:extLst>
      <p:ext uri="{BB962C8B-B14F-4D97-AF65-F5344CB8AC3E}">
        <p14:creationId xmlns:p14="http://schemas.microsoft.com/office/powerpoint/2010/main" val="57679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latin typeface="Arial"/>
                <a:cs typeface="Arial"/>
              </a:rPr>
              <a:t>Der Frontschieber kann jederzeit</a:t>
            </a:r>
            <a:r>
              <a:rPr lang="de-DE" sz="1200" b="0" baseline="0" dirty="0">
                <a:solidFill>
                  <a:schemeClr val="tx1"/>
                </a:solidFill>
                <a:latin typeface="Arial"/>
                <a:cs typeface="Arial"/>
              </a:rPr>
              <a:t> auch manuell geöffnet und </a:t>
            </a:r>
            <a:r>
              <a:rPr lang="de-DE" sz="1200" b="0" dirty="0">
                <a:solidFill>
                  <a:schemeClr val="tx1"/>
                </a:solidFill>
                <a:latin typeface="Arial"/>
                <a:cs typeface="Arial"/>
              </a:rPr>
              <a:t>geschlossen werden.</a:t>
            </a:r>
          </a:p>
          <a:p>
            <a:endParaRPr lang="de-DE" dirty="0"/>
          </a:p>
        </p:txBody>
      </p:sp>
      <p:sp>
        <p:nvSpPr>
          <p:cNvPr id="4" name="Foliennummernplatzhalter 3"/>
          <p:cNvSpPr>
            <a:spLocks noGrp="1"/>
          </p:cNvSpPr>
          <p:nvPr>
            <p:ph type="sldNum" sz="quarter" idx="10"/>
          </p:nvPr>
        </p:nvSpPr>
        <p:spPr/>
        <p:txBody>
          <a:bodyPr/>
          <a:lstStyle/>
          <a:p>
            <a:fld id="{C440738D-0DEB-9A4C-94F2-836EE1C80E16}" type="slidenum">
              <a:rPr lang="de-DE" smtClean="0"/>
              <a:t>19</a:t>
            </a:fld>
            <a:endParaRPr lang="de-DE"/>
          </a:p>
        </p:txBody>
      </p:sp>
    </p:spTree>
    <p:extLst>
      <p:ext uri="{BB962C8B-B14F-4D97-AF65-F5344CB8AC3E}">
        <p14:creationId xmlns:p14="http://schemas.microsoft.com/office/powerpoint/2010/main" val="555274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solidFill>
                  <a:schemeClr val="tx1"/>
                </a:solidFill>
                <a:latin typeface="Arial" panose="020B0604020202020204" pitchFamily="34" charset="0"/>
                <a:cs typeface="Arial" panose="020B0604020202020204" pitchFamily="34" charset="0"/>
              </a:rPr>
              <a:t>Bei Bedarf kann der/die Sicherheitsreferent/in behilflich</a:t>
            </a:r>
            <a:r>
              <a:rPr lang="de-DE" b="0" baseline="0" dirty="0">
                <a:solidFill>
                  <a:schemeClr val="tx1"/>
                </a:solidFill>
                <a:latin typeface="Arial" panose="020B0604020202020204" pitchFamily="34" charset="0"/>
                <a:cs typeface="Arial" panose="020B0604020202020204" pitchFamily="34" charset="0"/>
              </a:rPr>
              <a:t> sein. Grundsätzlich muss für Änderungen im Arbeitsablauf, wie sie sich z.B. aus einer abgeschalteten Lüftungsanlage ergeben, eine Gefährdungsbeurteilung erstellt werden.</a:t>
            </a:r>
            <a:endParaRPr lang="de-DE" b="0" dirty="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440738D-0DEB-9A4C-94F2-836EE1C80E16}" type="slidenum">
              <a:rPr lang="de-DE" smtClean="0"/>
              <a:t>20</a:t>
            </a:fld>
            <a:endParaRPr lang="de-DE"/>
          </a:p>
        </p:txBody>
      </p:sp>
    </p:spTree>
    <p:extLst>
      <p:ext uri="{BB962C8B-B14F-4D97-AF65-F5344CB8AC3E}">
        <p14:creationId xmlns:p14="http://schemas.microsoft.com/office/powerpoint/2010/main" val="197262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20000"/>
              </a:lnSpc>
            </a:pPr>
            <a:r>
              <a:rPr lang="de-DE" b="0" dirty="0">
                <a:solidFill>
                  <a:schemeClr val="tx1"/>
                </a:solidFill>
                <a:latin typeface="Arial" panose="020B0604020202020204" pitchFamily="34" charset="0"/>
                <a:cs typeface="Arial" panose="020B0604020202020204" pitchFamily="34" charset="0"/>
              </a:rPr>
              <a:t>Erkundigen Sie sich, ob in Ihrem Bereich die Lüftungsanlagen einem Gleichzeitigkeitsfaktor unterliegen. An der Philipps-Universität ist derzeit (stand 25.03.2019) der Neubau Chemie das einzige Gebäude mit dieser Einschränkung (Erklärung: Der Neubau verfügt über 600(!) Abzüge. Um den Luftstrom für alle Abzüge bei geöffnetem Frontschieber gleichzeitig gewährleisten zu können, wären absurd große Lüftungsanlage notwendig gewesen und damit verbunden unwirtschaftlich hohe Kosten.)</a:t>
            </a:r>
          </a:p>
        </p:txBody>
      </p:sp>
      <p:sp>
        <p:nvSpPr>
          <p:cNvPr id="4" name="Foliennummernplatzhalter 3"/>
          <p:cNvSpPr>
            <a:spLocks noGrp="1"/>
          </p:cNvSpPr>
          <p:nvPr>
            <p:ph type="sldNum" sz="quarter" idx="5"/>
          </p:nvPr>
        </p:nvSpPr>
        <p:spPr/>
        <p:txBody>
          <a:bodyPr/>
          <a:lstStyle/>
          <a:p>
            <a:fld id="{C440738D-0DEB-9A4C-94F2-836EE1C80E16}" type="slidenum">
              <a:rPr lang="de-DE" smtClean="0"/>
              <a:t>21</a:t>
            </a:fld>
            <a:endParaRPr lang="de-DE"/>
          </a:p>
        </p:txBody>
      </p:sp>
    </p:spTree>
    <p:extLst>
      <p:ext uri="{BB962C8B-B14F-4D97-AF65-F5344CB8AC3E}">
        <p14:creationId xmlns:p14="http://schemas.microsoft.com/office/powerpoint/2010/main" val="24236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handelt sich um ein wörtliches Zitat aus der TRGS 526.</a:t>
            </a:r>
          </a:p>
          <a:p>
            <a:r>
              <a:rPr lang="de-DE" dirty="0"/>
              <a:t>Links zu rechtlichen Vorgaben finden Sie auch auf der Seite „Sicherheit“ der Philipps-Universität:</a:t>
            </a:r>
          </a:p>
          <a:p>
            <a:r>
              <a:rPr lang="de-DE" dirty="0"/>
              <a:t>https://</a:t>
            </a:r>
            <a:r>
              <a:rPr lang="de-DE" dirty="0" err="1"/>
              <a:t>www.uni-marburg.de</a:t>
            </a:r>
            <a:r>
              <a:rPr lang="de-DE" dirty="0"/>
              <a:t>/de/</a:t>
            </a:r>
            <a:r>
              <a:rPr lang="de-DE" dirty="0" err="1"/>
              <a:t>universitaet</a:t>
            </a:r>
            <a:r>
              <a:rPr lang="de-DE" dirty="0"/>
              <a:t>/</a:t>
            </a:r>
            <a:r>
              <a:rPr lang="de-DE" dirty="0" err="1"/>
              <a:t>administration</a:t>
            </a:r>
            <a:r>
              <a:rPr lang="de-DE" dirty="0"/>
              <a:t>/</a:t>
            </a:r>
            <a:r>
              <a:rPr lang="de-DE" dirty="0" err="1"/>
              <a:t>sicherheit</a:t>
            </a:r>
            <a:endParaRPr lang="de-DE" dirty="0"/>
          </a:p>
          <a:p>
            <a:endParaRPr lang="de-DE" dirty="0"/>
          </a:p>
        </p:txBody>
      </p:sp>
      <p:sp>
        <p:nvSpPr>
          <p:cNvPr id="4" name="Foliennummernplatzhalter 3"/>
          <p:cNvSpPr>
            <a:spLocks noGrp="1"/>
          </p:cNvSpPr>
          <p:nvPr>
            <p:ph type="sldNum" sz="quarter" idx="5"/>
          </p:nvPr>
        </p:nvSpPr>
        <p:spPr/>
        <p:txBody>
          <a:bodyPr/>
          <a:lstStyle/>
          <a:p>
            <a:fld id="{C440738D-0DEB-9A4C-94F2-836EE1C80E16}" type="slidenum">
              <a:rPr lang="de-DE" smtClean="0"/>
              <a:t>22</a:t>
            </a:fld>
            <a:endParaRPr lang="de-DE"/>
          </a:p>
        </p:txBody>
      </p:sp>
    </p:spTree>
    <p:extLst>
      <p:ext uri="{BB962C8B-B14F-4D97-AF65-F5344CB8AC3E}">
        <p14:creationId xmlns:p14="http://schemas.microsoft.com/office/powerpoint/2010/main" val="436882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handelt sich um ein wörtliches Zitat aus der TRGS 526.</a:t>
            </a:r>
          </a:p>
          <a:p>
            <a:r>
              <a:rPr lang="de-DE" dirty="0"/>
              <a:t>Links zu rechtlichen Vorgaben finden Sie auch auf der Seite „Sicherheit“ der Philipps-Universität:</a:t>
            </a:r>
          </a:p>
          <a:p>
            <a:r>
              <a:rPr lang="de-DE" dirty="0"/>
              <a:t>https://</a:t>
            </a:r>
            <a:r>
              <a:rPr lang="de-DE" dirty="0" err="1"/>
              <a:t>www.uni-marburg.de</a:t>
            </a:r>
            <a:r>
              <a:rPr lang="de-DE" dirty="0"/>
              <a:t>/de/</a:t>
            </a:r>
            <a:r>
              <a:rPr lang="de-DE" dirty="0" err="1"/>
              <a:t>universitaet</a:t>
            </a:r>
            <a:r>
              <a:rPr lang="de-DE" dirty="0"/>
              <a:t>/</a:t>
            </a:r>
            <a:r>
              <a:rPr lang="de-DE" dirty="0" err="1"/>
              <a:t>administration</a:t>
            </a:r>
            <a:r>
              <a:rPr lang="de-DE" dirty="0"/>
              <a:t>/</a:t>
            </a:r>
            <a:r>
              <a:rPr lang="de-DE" dirty="0" err="1"/>
              <a:t>sicherheit</a:t>
            </a:r>
            <a:endParaRPr lang="de-DE" dirty="0"/>
          </a:p>
        </p:txBody>
      </p:sp>
      <p:sp>
        <p:nvSpPr>
          <p:cNvPr id="4" name="Foliennummernplatzhalter 3"/>
          <p:cNvSpPr>
            <a:spLocks noGrp="1"/>
          </p:cNvSpPr>
          <p:nvPr>
            <p:ph type="sldNum" sz="quarter" idx="5"/>
          </p:nvPr>
        </p:nvSpPr>
        <p:spPr/>
        <p:txBody>
          <a:bodyPr/>
          <a:lstStyle/>
          <a:p>
            <a:fld id="{C440738D-0DEB-9A4C-94F2-836EE1C80E16}" type="slidenum">
              <a:rPr lang="de-DE" smtClean="0"/>
              <a:t>23</a:t>
            </a:fld>
            <a:endParaRPr lang="de-DE"/>
          </a:p>
        </p:txBody>
      </p:sp>
    </p:spTree>
    <p:extLst>
      <p:ext uri="{BB962C8B-B14F-4D97-AF65-F5344CB8AC3E}">
        <p14:creationId xmlns:p14="http://schemas.microsoft.com/office/powerpoint/2010/main" val="127050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handelt sich um ein wörtliches Zitat aus der TRGS 526.</a:t>
            </a:r>
          </a:p>
          <a:p>
            <a:r>
              <a:rPr lang="de-DE" dirty="0"/>
              <a:t>Links zu rechtlichen Vorgaben finden Sie auch auf der Seite „Sicherheit“ der Philipps-Universität:</a:t>
            </a:r>
          </a:p>
          <a:p>
            <a:r>
              <a:rPr lang="de-DE" dirty="0"/>
              <a:t>https://</a:t>
            </a:r>
            <a:r>
              <a:rPr lang="de-DE" dirty="0" err="1"/>
              <a:t>www.uni-marburg.de</a:t>
            </a:r>
            <a:r>
              <a:rPr lang="de-DE" dirty="0"/>
              <a:t>/de/</a:t>
            </a:r>
            <a:r>
              <a:rPr lang="de-DE" dirty="0" err="1"/>
              <a:t>universitaet</a:t>
            </a:r>
            <a:r>
              <a:rPr lang="de-DE" dirty="0"/>
              <a:t>/</a:t>
            </a:r>
            <a:r>
              <a:rPr lang="de-DE" dirty="0" err="1"/>
              <a:t>administration</a:t>
            </a:r>
            <a:r>
              <a:rPr lang="de-DE" dirty="0"/>
              <a:t>/</a:t>
            </a:r>
            <a:r>
              <a:rPr lang="de-DE" dirty="0" err="1"/>
              <a:t>sicherheit</a:t>
            </a:r>
            <a:endParaRPr lang="de-DE" dirty="0"/>
          </a:p>
          <a:p>
            <a:endParaRPr lang="de-DE" dirty="0"/>
          </a:p>
        </p:txBody>
      </p:sp>
      <p:sp>
        <p:nvSpPr>
          <p:cNvPr id="4" name="Foliennummernplatzhalter 3"/>
          <p:cNvSpPr>
            <a:spLocks noGrp="1"/>
          </p:cNvSpPr>
          <p:nvPr>
            <p:ph type="sldNum" sz="quarter" idx="5"/>
          </p:nvPr>
        </p:nvSpPr>
        <p:spPr/>
        <p:txBody>
          <a:bodyPr/>
          <a:lstStyle/>
          <a:p>
            <a:fld id="{C440738D-0DEB-9A4C-94F2-836EE1C80E16}" type="slidenum">
              <a:rPr lang="de-DE" smtClean="0"/>
              <a:t>24</a:t>
            </a:fld>
            <a:endParaRPr lang="de-DE"/>
          </a:p>
        </p:txBody>
      </p:sp>
    </p:spTree>
    <p:extLst>
      <p:ext uri="{BB962C8B-B14F-4D97-AF65-F5344CB8AC3E}">
        <p14:creationId xmlns:p14="http://schemas.microsoft.com/office/powerpoint/2010/main" val="233822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latin typeface="Arial" panose="020B0604020202020204" pitchFamily="34" charset="0"/>
                <a:cs typeface="Arial" panose="020B0604020202020204" pitchFamily="34" charset="0"/>
              </a:rPr>
              <a:t>Bei Arbeiten</a:t>
            </a:r>
            <a:r>
              <a:rPr lang="de-DE" sz="1200" b="0" baseline="0" dirty="0">
                <a:solidFill>
                  <a:schemeClr val="tx1"/>
                </a:solidFill>
                <a:latin typeface="Arial" panose="020B0604020202020204" pitchFamily="34" charset="0"/>
                <a:cs typeface="Arial" panose="020B0604020202020204" pitchFamily="34" charset="0"/>
              </a:rPr>
              <a:t> mit Gefahrstoffen </a:t>
            </a:r>
            <a:r>
              <a:rPr lang="de-DE" sz="1200" b="0" dirty="0">
                <a:solidFill>
                  <a:schemeClr val="tx1"/>
                </a:solidFill>
                <a:latin typeface="Arial" panose="020B0604020202020204" pitchFamily="34" charset="0"/>
                <a:cs typeface="Arial" panose="020B0604020202020204" pitchFamily="34" charset="0"/>
              </a:rPr>
              <a:t>muss die Lüftungsleistung 100% betragen. </a:t>
            </a:r>
          </a:p>
          <a:p>
            <a:r>
              <a:rPr lang="de-DE" sz="1200" b="0" dirty="0">
                <a:solidFill>
                  <a:schemeClr val="tx1"/>
                </a:solidFill>
                <a:latin typeface="Arial" panose="020B0604020202020204" pitchFamily="34" charset="0"/>
                <a:cs typeface="Arial" panose="020B0604020202020204" pitchFamily="34" charset="0"/>
              </a:rPr>
              <a:t>Die meisten neuen Labore sind mittlerweile mit einer manuellen Lüftungssteuerung ausgestattet. Im Bereich der Labortür</a:t>
            </a:r>
            <a:r>
              <a:rPr lang="de-DE" sz="1200" b="0" baseline="0" dirty="0">
                <a:solidFill>
                  <a:schemeClr val="tx1"/>
                </a:solidFill>
                <a:latin typeface="Arial" panose="020B0604020202020204" pitchFamily="34" charset="0"/>
                <a:cs typeface="Arial" panose="020B0604020202020204" pitchFamily="34" charset="0"/>
              </a:rPr>
              <a:t> </a:t>
            </a:r>
            <a:r>
              <a:rPr lang="de-DE" sz="1200" b="0" dirty="0">
                <a:solidFill>
                  <a:schemeClr val="tx1"/>
                </a:solidFill>
                <a:latin typeface="Arial" panose="020B0604020202020204" pitchFamily="34" charset="0"/>
                <a:cs typeface="Arial" panose="020B0604020202020204" pitchFamily="34" charset="0"/>
              </a:rPr>
              <a:t>befindet sich das Schalttableau zur</a:t>
            </a:r>
            <a:r>
              <a:rPr lang="de-DE" sz="1200" b="0" baseline="0" dirty="0">
                <a:solidFill>
                  <a:schemeClr val="tx1"/>
                </a:solidFill>
                <a:latin typeface="Arial" panose="020B0604020202020204" pitchFamily="34" charset="0"/>
                <a:cs typeface="Arial" panose="020B0604020202020204" pitchFamily="34" charset="0"/>
              </a:rPr>
              <a:t> </a:t>
            </a:r>
            <a:r>
              <a:rPr lang="de-DE" sz="1200" b="0" dirty="0">
                <a:solidFill>
                  <a:schemeClr val="tx1"/>
                </a:solidFill>
                <a:latin typeface="Arial" panose="020B0604020202020204" pitchFamily="34" charset="0"/>
                <a:cs typeface="Arial" panose="020B0604020202020204" pitchFamily="34" charset="0"/>
              </a:rPr>
              <a:t>Steuerung der Lüftungsanlage.</a:t>
            </a:r>
          </a:p>
          <a:p>
            <a:r>
              <a:rPr lang="de-DE" sz="1200" b="0" dirty="0">
                <a:solidFill>
                  <a:schemeClr val="tx1"/>
                </a:solidFill>
                <a:latin typeface="Arial" panose="020B0604020202020204" pitchFamily="34" charset="0"/>
                <a:cs typeface="Arial" panose="020B0604020202020204" pitchFamily="34" charset="0"/>
              </a:rPr>
              <a:t>Diese Anzeige muss 100% anzeigen,</a:t>
            </a:r>
            <a:r>
              <a:rPr lang="de-DE" sz="1200" b="0" baseline="0" dirty="0">
                <a:solidFill>
                  <a:schemeClr val="tx1"/>
                </a:solidFill>
                <a:latin typeface="Arial" panose="020B0604020202020204" pitchFamily="34" charset="0"/>
                <a:cs typeface="Arial" panose="020B0604020202020204" pitchFamily="34" charset="0"/>
              </a:rPr>
              <a:t> damit</a:t>
            </a:r>
            <a:r>
              <a:rPr lang="de-DE" sz="1200" b="0" dirty="0">
                <a:solidFill>
                  <a:schemeClr val="tx1"/>
                </a:solidFill>
                <a:latin typeface="Arial" panose="020B0604020202020204" pitchFamily="34" charset="0"/>
                <a:cs typeface="Arial" panose="020B0604020202020204" pitchFamily="34" charset="0"/>
              </a:rPr>
              <a:t> die Abzüge voll funktionsfähig sind. Am Anzeigetableau des</a:t>
            </a:r>
            <a:r>
              <a:rPr lang="de-DE" sz="1200" b="0" baseline="0" dirty="0">
                <a:solidFill>
                  <a:schemeClr val="tx1"/>
                </a:solidFill>
                <a:latin typeface="Arial" panose="020B0604020202020204" pitchFamily="34" charset="0"/>
                <a:cs typeface="Arial" panose="020B0604020202020204" pitchFamily="34" charset="0"/>
              </a:rPr>
              <a:t> Laborabzugs selber</a:t>
            </a:r>
            <a:r>
              <a:rPr lang="de-DE" sz="1200" b="0" dirty="0">
                <a:solidFill>
                  <a:schemeClr val="tx1"/>
                </a:solidFill>
                <a:latin typeface="Arial" panose="020B0604020202020204" pitchFamily="34" charset="0"/>
                <a:cs typeface="Arial" panose="020B0604020202020204" pitchFamily="34" charset="0"/>
              </a:rPr>
              <a:t> leuchtet dann ebenfalls eine grüne Lampe.</a:t>
            </a:r>
          </a:p>
          <a:p>
            <a:r>
              <a:rPr lang="de-DE" sz="1200" b="0" dirty="0">
                <a:solidFill>
                  <a:schemeClr val="tx1"/>
                </a:solidFill>
                <a:latin typeface="Arial" panose="020B0604020202020204" pitchFamily="34" charset="0"/>
                <a:cs typeface="Arial" panose="020B0604020202020204" pitchFamily="34" charset="0"/>
              </a:rPr>
              <a:t>Um Energie zu sparen, schaltet die Anlage abends automatisch auf 30% Lüftungsleistung.</a:t>
            </a:r>
            <a:r>
              <a:rPr lang="de-DE" sz="1200" b="0" baseline="0" dirty="0">
                <a:solidFill>
                  <a:schemeClr val="tx1"/>
                </a:solidFill>
                <a:latin typeface="Arial" panose="020B0604020202020204" pitchFamily="34" charset="0"/>
                <a:cs typeface="Arial" panose="020B0604020202020204" pitchFamily="34" charset="0"/>
              </a:rPr>
              <a:t> </a:t>
            </a:r>
            <a:r>
              <a:rPr lang="de-DE" sz="1200" b="0" dirty="0">
                <a:solidFill>
                  <a:schemeClr val="tx1"/>
                </a:solidFill>
                <a:latin typeface="Arial" panose="020B0604020202020204" pitchFamily="34" charset="0"/>
                <a:cs typeface="Arial" panose="020B0604020202020204" pitchFamily="34" charset="0"/>
              </a:rPr>
              <a:t>Bei Bedarf kann die Leistung aber jederzeit wieder auf 100% erhöht werden.</a:t>
            </a:r>
          </a:p>
          <a:p>
            <a:endParaRPr lang="de-DE" b="1" dirty="0"/>
          </a:p>
        </p:txBody>
      </p:sp>
      <p:sp>
        <p:nvSpPr>
          <p:cNvPr id="4" name="Foliennummernplatzhalter 3"/>
          <p:cNvSpPr>
            <a:spLocks noGrp="1"/>
          </p:cNvSpPr>
          <p:nvPr>
            <p:ph type="sldNum" sz="quarter" idx="10"/>
          </p:nvPr>
        </p:nvSpPr>
        <p:spPr/>
        <p:txBody>
          <a:bodyPr/>
          <a:lstStyle/>
          <a:p>
            <a:fld id="{C440738D-0DEB-9A4C-94F2-836EE1C80E16}" type="slidenum">
              <a:rPr lang="de-DE" smtClean="0"/>
              <a:t>3</a:t>
            </a:fld>
            <a:endParaRPr lang="de-DE"/>
          </a:p>
        </p:txBody>
      </p:sp>
    </p:spTree>
    <p:extLst>
      <p:ext uri="{BB962C8B-B14F-4D97-AF65-F5344CB8AC3E}">
        <p14:creationId xmlns:p14="http://schemas.microsoft.com/office/powerpoint/2010/main" val="418593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solidFill>
                  <a:schemeClr val="tx1"/>
                </a:solidFill>
                <a:latin typeface="Arial" panose="020B0604020202020204" pitchFamily="34" charset="0"/>
                <a:cs typeface="Arial" panose="020B0604020202020204" pitchFamily="34" charset="0"/>
              </a:rPr>
              <a:t>Neben der Schutzfunktion spart ein geschlossener Frontschieber ERHEBLICHE Mengen Lüftungsleistung und damit Energie.</a:t>
            </a:r>
          </a:p>
          <a:p>
            <a:r>
              <a:rPr lang="de-DE" b="0" dirty="0">
                <a:solidFill>
                  <a:schemeClr val="tx1"/>
                </a:solidFill>
                <a:latin typeface="Arial" panose="020B0604020202020204" pitchFamily="34" charset="0"/>
                <a:cs typeface="Arial" panose="020B0604020202020204" pitchFamily="34" charset="0"/>
              </a:rPr>
              <a:t>Je nach Ausstattung des Gebäudes kann der benötigte Volumenstrom von zu vielen offen stehenden Abzüge die Kapazität der Abluftanlagen übersteigen. Eine ausreichende Strömungsgeschwindigkeit an den einzelnen Abzügen, und damit der Schutz vor flüchtigen Gefahrstoffen, würde dann nicht mehr erreicht.</a:t>
            </a:r>
            <a:r>
              <a:rPr lang="de-DE" b="0" baseline="0" dirty="0">
                <a:solidFill>
                  <a:schemeClr val="tx1"/>
                </a:solidFill>
                <a:latin typeface="Arial" panose="020B0604020202020204" pitchFamily="34" charset="0"/>
                <a:cs typeface="Arial" panose="020B0604020202020204" pitchFamily="34" charset="0"/>
              </a:rPr>
              <a:t/>
            </a:r>
            <a:br>
              <a:rPr lang="de-DE" b="0" baseline="0" dirty="0">
                <a:solidFill>
                  <a:schemeClr val="tx1"/>
                </a:solidFill>
                <a:latin typeface="Arial" panose="020B0604020202020204" pitchFamily="34" charset="0"/>
                <a:cs typeface="Arial" panose="020B0604020202020204" pitchFamily="34" charset="0"/>
              </a:rPr>
            </a:br>
            <a:endParaRPr lang="de-DE" b="0" dirty="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440738D-0DEB-9A4C-94F2-836EE1C80E16}" type="slidenum">
              <a:rPr lang="de-DE" smtClean="0"/>
              <a:t>5</a:t>
            </a:fld>
            <a:endParaRPr lang="de-DE"/>
          </a:p>
        </p:txBody>
      </p:sp>
    </p:spTree>
    <p:extLst>
      <p:ext uri="{BB962C8B-B14F-4D97-AF65-F5344CB8AC3E}">
        <p14:creationId xmlns:p14="http://schemas.microsoft.com/office/powerpoint/2010/main" val="193037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solidFill>
                  <a:schemeClr val="tx1"/>
                </a:solidFill>
                <a:latin typeface="Arial" panose="020B0604020202020204" pitchFamily="34" charset="0"/>
                <a:cs typeface="Arial" panose="020B0604020202020204" pitchFamily="34" charset="0"/>
              </a:rPr>
              <a:t>Neben der Schutzfunktion spart ein geschlossener Frontschieber ERHEBLICHE Mengen Lüftungsleistung und damit Energie.</a:t>
            </a:r>
          </a:p>
          <a:p>
            <a:r>
              <a:rPr lang="de-DE" b="0" dirty="0">
                <a:solidFill>
                  <a:schemeClr val="tx1"/>
                </a:solidFill>
                <a:latin typeface="Arial" panose="020B0604020202020204" pitchFamily="34" charset="0"/>
                <a:cs typeface="Arial" panose="020B0604020202020204" pitchFamily="34" charset="0"/>
              </a:rPr>
              <a:t>Je nach Ausstattung des Gebäudes kann der benötigte Volumenstrom von zu vielen offen stehenden Abzüge die Kapazität der Abluftanlagen übersteigen. Eine ausreichende Strömungsgeschwindigkeit an den einzelnen Abzügen, und damit der Schutz vor flüchtigen Gefahrstoffen, würde dann nicht mehr erreicht.</a:t>
            </a:r>
            <a:r>
              <a:rPr lang="de-DE" b="0" baseline="0" dirty="0">
                <a:solidFill>
                  <a:schemeClr val="tx1"/>
                </a:solidFill>
                <a:latin typeface="Arial" panose="020B0604020202020204" pitchFamily="34" charset="0"/>
                <a:cs typeface="Arial" panose="020B0604020202020204" pitchFamily="34" charset="0"/>
              </a:rPr>
              <a:t/>
            </a:r>
            <a:br>
              <a:rPr lang="de-DE" b="0" baseline="0" dirty="0">
                <a:solidFill>
                  <a:schemeClr val="tx1"/>
                </a:solidFill>
                <a:latin typeface="Arial" panose="020B0604020202020204" pitchFamily="34" charset="0"/>
                <a:cs typeface="Arial" panose="020B0604020202020204" pitchFamily="34" charset="0"/>
              </a:rPr>
            </a:br>
            <a:endParaRPr lang="de-DE" b="0" dirty="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440738D-0DEB-9A4C-94F2-836EE1C80E16}" type="slidenum">
              <a:rPr lang="de-DE" smtClean="0"/>
              <a:t>6</a:t>
            </a:fld>
            <a:endParaRPr lang="de-DE"/>
          </a:p>
        </p:txBody>
      </p:sp>
    </p:spTree>
    <p:extLst>
      <p:ext uri="{BB962C8B-B14F-4D97-AF65-F5344CB8AC3E}">
        <p14:creationId xmlns:p14="http://schemas.microsoft.com/office/powerpoint/2010/main" val="270159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Arial" panose="020B0604020202020204" pitchFamily="34" charset="0"/>
                <a:cs typeface="Arial" panose="020B0604020202020204" pitchFamily="34" charset="0"/>
              </a:rPr>
              <a:t>Das </a:t>
            </a:r>
            <a:r>
              <a:rPr lang="de-DE" b="0" dirty="0">
                <a:solidFill>
                  <a:schemeClr val="tx1"/>
                </a:solidFill>
              </a:rPr>
              <a:t>Öffnen bis zum Begrenzer sollte nur für die Dauer der aktiven Tätigkeit am Abzug erfolgen</a:t>
            </a:r>
            <a:r>
              <a:rPr lang="de-DE" b="0" dirty="0">
                <a:solidFill>
                  <a:schemeClr val="tx1"/>
                </a:solidFill>
                <a:latin typeface="Arial" panose="020B0604020202020204" pitchFamily="34" charset="0"/>
                <a:cs typeface="Arial" panose="020B0604020202020204" pitchFamily="34" charset="0"/>
              </a:rPr>
              <a:t>! In dieser Stellung besteht zwar ein </a:t>
            </a:r>
            <a:r>
              <a:rPr lang="de-DE" b="0" dirty="0">
                <a:solidFill>
                  <a:schemeClr val="tx1"/>
                </a:solidFill>
              </a:rPr>
              <a:t>ausreichender Schutz vor flüchtigen Gefahrstoffen, aber natürlich ein deutlich verminderter Schutz vor Splitterwirkung und Ähnlichem! Zudem wird</a:t>
            </a:r>
            <a:r>
              <a:rPr lang="de-DE" b="0" dirty="0">
                <a:solidFill>
                  <a:schemeClr val="tx1"/>
                </a:solidFill>
                <a:latin typeface="Arial" panose="020B0604020202020204" pitchFamily="34" charset="0"/>
                <a:cs typeface="Arial" panose="020B0604020202020204" pitchFamily="34" charset="0"/>
              </a:rPr>
              <a:t> eine erheblich größere</a:t>
            </a:r>
            <a:r>
              <a:rPr lang="de-DE" b="0" baseline="0" dirty="0">
                <a:solidFill>
                  <a:schemeClr val="tx1"/>
                </a:solidFill>
                <a:latin typeface="Arial" panose="020B0604020202020204" pitchFamily="34" charset="0"/>
                <a:cs typeface="Arial" panose="020B0604020202020204" pitchFamily="34" charset="0"/>
              </a:rPr>
              <a:t> </a:t>
            </a:r>
            <a:r>
              <a:rPr lang="de-DE" b="0" dirty="0">
                <a:solidFill>
                  <a:schemeClr val="tx1"/>
                </a:solidFill>
                <a:latin typeface="Arial" panose="020B0604020202020204" pitchFamily="34" charset="0"/>
                <a:cs typeface="Arial" panose="020B0604020202020204" pitchFamily="34" charset="0"/>
              </a:rPr>
              <a:t>Luftmenge benötigt, was zu einem stark erhöhten Energieverbrauch führt. Daher sollte der Frontschieber nach jeder Tätigkeit im Abzug wieder komplett geschlossen werden.</a:t>
            </a:r>
          </a:p>
          <a:p>
            <a:r>
              <a:rPr lang="de-DE" b="0" dirty="0">
                <a:solidFill>
                  <a:schemeClr val="tx1"/>
                </a:solidFill>
              </a:rPr>
              <a:t>Bei älteren Abzügen gibt es häufig keine Arretierung bei 50 cm.</a:t>
            </a:r>
            <a:r>
              <a:rPr lang="de-DE" b="0" baseline="0" dirty="0">
                <a:solidFill>
                  <a:schemeClr val="tx1"/>
                </a:solidFill>
              </a:rPr>
              <a:t> Daher sollte die 50 cm Markierung, z.B. mit einem Aufkleber oder einem Farbstrich, direkt am Abzug angebracht werden.</a:t>
            </a:r>
            <a:endParaRPr lang="de-DE" b="0" dirty="0">
              <a:solidFill>
                <a:schemeClr val="tx1"/>
              </a:solidFill>
            </a:endParaRPr>
          </a:p>
          <a:p>
            <a:endParaRPr lang="de-DE" b="1" dirty="0"/>
          </a:p>
        </p:txBody>
      </p:sp>
      <p:sp>
        <p:nvSpPr>
          <p:cNvPr id="4" name="Foliennummernplatzhalter 3"/>
          <p:cNvSpPr>
            <a:spLocks noGrp="1"/>
          </p:cNvSpPr>
          <p:nvPr>
            <p:ph type="sldNum" sz="quarter" idx="10"/>
          </p:nvPr>
        </p:nvSpPr>
        <p:spPr/>
        <p:txBody>
          <a:bodyPr/>
          <a:lstStyle/>
          <a:p>
            <a:fld id="{C440738D-0DEB-9A4C-94F2-836EE1C80E16}" type="slidenum">
              <a:rPr lang="de-DE" smtClean="0"/>
              <a:t>7</a:t>
            </a:fld>
            <a:endParaRPr lang="de-DE"/>
          </a:p>
        </p:txBody>
      </p:sp>
    </p:spTree>
    <p:extLst>
      <p:ext uri="{BB962C8B-B14F-4D97-AF65-F5344CB8AC3E}">
        <p14:creationId xmlns:p14="http://schemas.microsoft.com/office/powerpoint/2010/main" val="349379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solidFill>
                  <a:schemeClr val="tx1"/>
                </a:solidFill>
                <a:latin typeface="Arial" panose="020B0604020202020204" pitchFamily="34" charset="0"/>
                <a:cs typeface="Arial" panose="020B0604020202020204" pitchFamily="34" charset="0"/>
              </a:rPr>
              <a:t>In dieser Stellung besteht keinerlei Schutz vor flüchtigen Gefahrstoffen, Splitterwirkung und Ähnlichem! Zudem wird eine erheblich größere</a:t>
            </a:r>
            <a:r>
              <a:rPr lang="de-DE" b="0" baseline="0" dirty="0">
                <a:solidFill>
                  <a:schemeClr val="tx1"/>
                </a:solidFill>
                <a:latin typeface="Arial" panose="020B0604020202020204" pitchFamily="34" charset="0"/>
                <a:cs typeface="Arial" panose="020B0604020202020204" pitchFamily="34" charset="0"/>
              </a:rPr>
              <a:t> </a:t>
            </a:r>
            <a:r>
              <a:rPr lang="de-DE" b="0" dirty="0">
                <a:solidFill>
                  <a:schemeClr val="tx1"/>
                </a:solidFill>
                <a:latin typeface="Arial" panose="020B0604020202020204" pitchFamily="34" charset="0"/>
                <a:cs typeface="Arial" panose="020B0604020202020204" pitchFamily="34" charset="0"/>
              </a:rPr>
              <a:t>Luftmenge benötigt, was zu einem stark erhöhten Energieverbrauch führt. Der Frontschieber sollte nach jeder Tätigkeit im Abzug wieder komplett geschlossen werden.</a:t>
            </a:r>
          </a:p>
        </p:txBody>
      </p:sp>
      <p:sp>
        <p:nvSpPr>
          <p:cNvPr id="4" name="Foliennummernplatzhalter 3"/>
          <p:cNvSpPr>
            <a:spLocks noGrp="1"/>
          </p:cNvSpPr>
          <p:nvPr>
            <p:ph type="sldNum" sz="quarter" idx="10"/>
          </p:nvPr>
        </p:nvSpPr>
        <p:spPr/>
        <p:txBody>
          <a:bodyPr/>
          <a:lstStyle/>
          <a:p>
            <a:fld id="{C440738D-0DEB-9A4C-94F2-836EE1C80E16}" type="slidenum">
              <a:rPr lang="de-DE" smtClean="0"/>
              <a:t>8</a:t>
            </a:fld>
            <a:endParaRPr lang="de-DE"/>
          </a:p>
        </p:txBody>
      </p:sp>
    </p:spTree>
    <p:extLst>
      <p:ext uri="{BB962C8B-B14F-4D97-AF65-F5344CB8AC3E}">
        <p14:creationId xmlns:p14="http://schemas.microsoft.com/office/powerpoint/2010/main" val="96586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Arial" panose="020B0604020202020204" pitchFamily="34" charset="0"/>
                <a:cs typeface="Arial" panose="020B0604020202020204" pitchFamily="34" charset="0"/>
              </a:rPr>
              <a:t>Zu- und Abluft bilden in allen Laboren ein aufeinander abgestimmtes System, das durch geöffnete Türen oder Fenster gestört wird. Die geänderten Druckverhältnisse können im ungünstigsten Fall dazu führen, dass die Strömungsgeschwindigkeit im Abzug abnimmt und Gefahrstoffe in das Labor entweichen.</a:t>
            </a:r>
            <a:endParaRPr lang="de-DE" sz="1200" b="0" dirty="0">
              <a:solidFill>
                <a:schemeClr val="tx1"/>
              </a:solidFill>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C440738D-0DEB-9A4C-94F2-836EE1C80E16}" type="slidenum">
              <a:rPr lang="de-DE" smtClean="0"/>
              <a:t>9</a:t>
            </a:fld>
            <a:endParaRPr lang="de-DE"/>
          </a:p>
        </p:txBody>
      </p:sp>
    </p:spTree>
    <p:extLst>
      <p:ext uri="{BB962C8B-B14F-4D97-AF65-F5344CB8AC3E}">
        <p14:creationId xmlns:p14="http://schemas.microsoft.com/office/powerpoint/2010/main" val="226012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Arial" panose="020B0604020202020204" pitchFamily="34" charset="0"/>
                <a:cs typeface="Arial" panose="020B0604020202020204" pitchFamily="34" charset="0"/>
              </a:rPr>
              <a:t>Ältere Abzüge, bis Baujahr 1991, verfügen über</a:t>
            </a:r>
            <a:r>
              <a:rPr lang="de-DE" b="0" u="none" dirty="0">
                <a:solidFill>
                  <a:schemeClr val="tx1"/>
                </a:solidFill>
                <a:latin typeface="Arial" panose="020B0604020202020204" pitchFamily="34" charset="0"/>
                <a:cs typeface="Arial" panose="020B0604020202020204" pitchFamily="34" charset="0"/>
              </a:rPr>
              <a:t> keine </a:t>
            </a:r>
            <a:r>
              <a:rPr lang="de-DE" b="0" dirty="0">
                <a:solidFill>
                  <a:schemeClr val="tx1"/>
                </a:solidFill>
                <a:latin typeface="Arial" panose="020B0604020202020204" pitchFamily="34" charset="0"/>
                <a:cs typeface="Arial" panose="020B0604020202020204" pitchFamily="34" charset="0"/>
              </a:rPr>
              <a:t>selbsttätige Überwachungseinrichtung des Entlüftungsstroms.</a:t>
            </a:r>
          </a:p>
          <a:p>
            <a:r>
              <a:rPr lang="de-DE" b="0" dirty="0">
                <a:solidFill>
                  <a:schemeClr val="tx1"/>
                </a:solidFill>
                <a:latin typeface="Arial" panose="020B0604020202020204" pitchFamily="34" charset="0"/>
                <a:cs typeface="Arial" panose="020B0604020202020204" pitchFamily="34" charset="0"/>
              </a:rPr>
              <a:t>Daher muss bei diesen Abzügen ein z.B. Papierstreifen oder Windrädchen eingebracht werden. </a:t>
            </a:r>
          </a:p>
          <a:p>
            <a:r>
              <a:rPr lang="de-DE" b="0" dirty="0">
                <a:solidFill>
                  <a:schemeClr val="tx1"/>
                </a:solidFill>
                <a:latin typeface="Arial" panose="020B0604020202020204" pitchFamily="34" charset="0"/>
                <a:cs typeface="Arial" panose="020B0604020202020204" pitchFamily="34" charset="0"/>
              </a:rPr>
              <a:t>Bewegt sich der Papierstreifen bzw. das Windrädchen, findet eine Luftbewegung statt und der Abzug ist funktionsfähig und eingeschaltet.</a:t>
            </a:r>
          </a:p>
        </p:txBody>
      </p:sp>
      <p:sp>
        <p:nvSpPr>
          <p:cNvPr id="4" name="Foliennummernplatzhalter 3"/>
          <p:cNvSpPr>
            <a:spLocks noGrp="1"/>
          </p:cNvSpPr>
          <p:nvPr>
            <p:ph type="sldNum" sz="quarter" idx="10"/>
          </p:nvPr>
        </p:nvSpPr>
        <p:spPr/>
        <p:txBody>
          <a:bodyPr/>
          <a:lstStyle/>
          <a:p>
            <a:fld id="{C440738D-0DEB-9A4C-94F2-836EE1C80E16}" type="slidenum">
              <a:rPr lang="de-DE" smtClean="0"/>
              <a:t>10</a:t>
            </a:fld>
            <a:endParaRPr lang="de-DE"/>
          </a:p>
        </p:txBody>
      </p:sp>
    </p:spTree>
    <p:extLst>
      <p:ext uri="{BB962C8B-B14F-4D97-AF65-F5344CB8AC3E}">
        <p14:creationId xmlns:p14="http://schemas.microsoft.com/office/powerpoint/2010/main" val="111394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solidFill>
                  <a:schemeClr val="tx1"/>
                </a:solidFill>
                <a:latin typeface="Arial" panose="020B0604020202020204" pitchFamily="34" charset="0"/>
                <a:cs typeface="Arial" panose="020B0604020202020204" pitchFamily="34" charset="0"/>
              </a:rPr>
              <a:t>Bei Laborabzügen, die über die sogenannte „Stützstrahltechnik“ verfügen, treten die genannten Verwirbelungen nicht auf. Erkundigen Sie sich, welche Art von Abzug in Ihrem Bereich verwendet wird.</a:t>
            </a:r>
          </a:p>
          <a:p>
            <a:r>
              <a:rPr lang="de-DE" b="0" dirty="0">
                <a:solidFill>
                  <a:schemeClr val="tx1"/>
                </a:solidFill>
                <a:latin typeface="Arial" panose="020B0604020202020204" pitchFamily="34" charset="0"/>
                <a:cs typeface="Arial" panose="020B0604020202020204" pitchFamily="34" charset="0"/>
              </a:rPr>
              <a:t>Die Wirkungsweise eines Abzuges wird in einem Kurzfilm sehr gut dargestellt. Der Link zum Video:</a:t>
            </a:r>
            <a:r>
              <a:rPr lang="de-DE" b="0" baseline="0" dirty="0">
                <a:solidFill>
                  <a:schemeClr val="tx1"/>
                </a:solidFill>
                <a:latin typeface="Arial" panose="020B0604020202020204" pitchFamily="34" charset="0"/>
                <a:cs typeface="Arial" panose="020B0604020202020204" pitchFamily="34" charset="0"/>
              </a:rPr>
              <a:t> </a:t>
            </a:r>
            <a:r>
              <a:rPr lang="en-GB" sz="1200" dirty="0">
                <a:cs typeface="Arial"/>
              </a:rPr>
              <a:t>: </a:t>
            </a:r>
            <a:r>
              <a:rPr lang="en-GB" sz="1200" b="1" dirty="0">
                <a:cs typeface="Arial"/>
              </a:rPr>
              <a:t>http://sicheresarbeitenimlabor.de/hauptmenu/hilfe_videos.htm</a:t>
            </a:r>
            <a:endParaRPr lang="de-DE" b="1" dirty="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440738D-0DEB-9A4C-94F2-836EE1C80E16}" type="slidenum">
              <a:rPr lang="de-DE" smtClean="0"/>
              <a:t>12</a:t>
            </a:fld>
            <a:endParaRPr lang="de-DE"/>
          </a:p>
        </p:txBody>
      </p:sp>
    </p:spTree>
    <p:extLst>
      <p:ext uri="{BB962C8B-B14F-4D97-AF65-F5344CB8AC3E}">
        <p14:creationId xmlns:p14="http://schemas.microsoft.com/office/powerpoint/2010/main" val="1104541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41"/>
          <p:cNvGrpSpPr>
            <a:grpSpLocks/>
          </p:cNvGrpSpPr>
          <p:nvPr/>
        </p:nvGrpSpPr>
        <p:grpSpPr bwMode="auto">
          <a:xfrm>
            <a:off x="0" y="2422525"/>
            <a:ext cx="9144000" cy="4435475"/>
            <a:chOff x="0" y="1526"/>
            <a:chExt cx="5760" cy="2794"/>
          </a:xfrm>
        </p:grpSpPr>
        <p:sp>
          <p:nvSpPr>
            <p:cNvPr id="5" name="Rectangle 29"/>
            <p:cNvSpPr>
              <a:spLocks noChangeArrowheads="1"/>
            </p:cNvSpPr>
            <p:nvPr/>
          </p:nvSpPr>
          <p:spPr bwMode="auto">
            <a:xfrm>
              <a:off x="3923" y="3161"/>
              <a:ext cx="1837" cy="784"/>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6" name="Rectangle 30"/>
            <p:cNvSpPr>
              <a:spLocks noChangeArrowheads="1"/>
            </p:cNvSpPr>
            <p:nvPr/>
          </p:nvSpPr>
          <p:spPr bwMode="auto">
            <a:xfrm>
              <a:off x="0" y="3942"/>
              <a:ext cx="5760" cy="37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7" name="Rectangle 31"/>
            <p:cNvSpPr>
              <a:spLocks noChangeArrowheads="1"/>
            </p:cNvSpPr>
            <p:nvPr/>
          </p:nvSpPr>
          <p:spPr bwMode="auto">
            <a:xfrm>
              <a:off x="0" y="3161"/>
              <a:ext cx="3925" cy="784"/>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8" name="Rectangle 32"/>
            <p:cNvSpPr>
              <a:spLocks noChangeArrowheads="1"/>
            </p:cNvSpPr>
            <p:nvPr/>
          </p:nvSpPr>
          <p:spPr bwMode="auto">
            <a:xfrm>
              <a:off x="4938" y="1526"/>
              <a:ext cx="822" cy="839"/>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9" name="Rectangle 33"/>
            <p:cNvSpPr>
              <a:spLocks noChangeArrowheads="1"/>
            </p:cNvSpPr>
            <p:nvPr/>
          </p:nvSpPr>
          <p:spPr bwMode="auto">
            <a:xfrm>
              <a:off x="0" y="2366"/>
              <a:ext cx="3368" cy="7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0" name="Rectangle 34"/>
            <p:cNvSpPr>
              <a:spLocks noChangeArrowheads="1"/>
            </p:cNvSpPr>
            <p:nvPr/>
          </p:nvSpPr>
          <p:spPr bwMode="auto">
            <a:xfrm>
              <a:off x="0" y="1526"/>
              <a:ext cx="4934" cy="839"/>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aphicFrame>
          <p:nvGraphicFramePr>
            <p:cNvPr id="11" name="Object 39"/>
            <p:cNvGraphicFramePr>
              <a:graphicFrameLocks noChangeAspect="1"/>
            </p:cNvGraphicFramePr>
            <p:nvPr/>
          </p:nvGraphicFramePr>
          <p:xfrm>
            <a:off x="3835" y="2365"/>
            <a:ext cx="1924" cy="797"/>
          </p:xfrm>
          <a:graphic>
            <a:graphicData uri="http://schemas.openxmlformats.org/presentationml/2006/ole">
              <mc:AlternateContent xmlns:mc="http://schemas.openxmlformats.org/markup-compatibility/2006">
                <mc:Choice xmlns:v="urn:schemas-microsoft-com:vml" Requires="v">
                  <p:oleObj spid="_x0000_s1487" name="Image" r:id="rId3" imgW="2230857" imgH="923429" progId="Photoshop.Image.9">
                    <p:embed/>
                  </p:oleObj>
                </mc:Choice>
                <mc:Fallback>
                  <p:oleObj name="Image" r:id="rId3" imgW="2230857" imgH="923429" progId="Photoshop.Image.9">
                    <p:embed/>
                    <p:pic>
                      <p:nvPicPr>
                        <p:cNvPr id="11"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 y="2365"/>
                          <a:ext cx="1924" cy="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2" name="Picture 40" descr="logo_gr_ps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450" y="258763"/>
            <a:ext cx="266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p:nvPr>
        </p:nvSpPr>
        <p:spPr>
          <a:xfrm>
            <a:off x="468313" y="2419350"/>
            <a:ext cx="7199312" cy="1514475"/>
          </a:xfrm>
        </p:spPr>
        <p:txBody>
          <a:bodyPr/>
          <a:lstStyle>
            <a:lvl1pPr>
              <a:defRPr/>
            </a:lvl1pPr>
          </a:lstStyle>
          <a:p>
            <a:pPr lvl="0"/>
            <a:r>
              <a:rPr lang="de-DE" altLang="de-DE" noProof="0"/>
              <a:t>Titelmasterformat durch Klicken bearbeiten</a:t>
            </a:r>
          </a:p>
        </p:txBody>
      </p:sp>
      <p:sp>
        <p:nvSpPr>
          <p:cNvPr id="5125" name="Rectangle 5"/>
          <p:cNvSpPr>
            <a:spLocks noGrp="1" noChangeArrowheads="1"/>
          </p:cNvSpPr>
          <p:nvPr>
            <p:ph type="subTitle" idx="1"/>
          </p:nvPr>
        </p:nvSpPr>
        <p:spPr>
          <a:xfrm>
            <a:off x="468313" y="4003675"/>
            <a:ext cx="4679950" cy="1512888"/>
          </a:xfrm>
        </p:spPr>
        <p:txBody>
          <a:bodyPr/>
          <a:lstStyle>
            <a:lvl1pPr marL="179388" indent="0">
              <a:buFontTx/>
              <a:buNone/>
              <a:defRPr sz="1800"/>
            </a:lvl1pPr>
          </a:lstStyle>
          <a:p>
            <a:pPr lvl="0"/>
            <a:r>
              <a:rPr lang="de-DE" altLang="de-DE" noProof="0"/>
              <a:t>Formatvorlage des Untertitelmasters durch Klicken bearbeiten</a:t>
            </a:r>
          </a:p>
        </p:txBody>
      </p:sp>
      <p:sp>
        <p:nvSpPr>
          <p:cNvPr id="13" name="Rectangle 6"/>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chemeClr val="accent2"/>
                </a:solidFill>
              </a:defRPr>
            </a:lvl1pPr>
          </a:lstStyle>
          <a:p>
            <a:pPr>
              <a:defRPr/>
            </a:pPr>
            <a:endParaRPr lang="de-DE" altLang="de-DE"/>
          </a:p>
        </p:txBody>
      </p:sp>
    </p:spTree>
    <p:extLst>
      <p:ext uri="{BB962C8B-B14F-4D97-AF65-F5344CB8AC3E}">
        <p14:creationId xmlns:p14="http://schemas.microsoft.com/office/powerpoint/2010/main" val="344367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1"/>
          </p:nvPr>
        </p:nvSpPr>
        <p:spPr>
          <a:ln/>
        </p:spPr>
        <p:txBody>
          <a:bodyPr/>
          <a:lstStyle>
            <a:lvl1pPr>
              <a:defRPr/>
            </a:lvl1pPr>
          </a:lstStyle>
          <a:p>
            <a:pPr>
              <a:defRPr/>
            </a:pPr>
            <a:fld id="{7FB0BBD9-66C9-4F41-9192-AFA8C556CD66}" type="slidenum">
              <a:rPr lang="de-DE" altLang="de-DE"/>
              <a:pPr>
                <a:defRPr/>
              </a:pPr>
              <a:t>‹Nr.›</a:t>
            </a:fld>
            <a:endParaRPr lang="de-DE" altLang="de-DE"/>
          </a:p>
        </p:txBody>
      </p:sp>
    </p:spTree>
    <p:extLst>
      <p:ext uri="{BB962C8B-B14F-4D97-AF65-F5344CB8AC3E}">
        <p14:creationId xmlns:p14="http://schemas.microsoft.com/office/powerpoint/2010/main" val="4248358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4"/>
          <p:cNvSpPr>
            <a:spLocks noGrp="1" noChangeArrowheads="1"/>
          </p:cNvSpPr>
          <p:nvPr>
            <p:ph type="body" idx="1"/>
          </p:nvPr>
        </p:nvSpPr>
        <p:spPr bwMode="auto">
          <a:xfrm>
            <a:off x="395288" y="1971675"/>
            <a:ext cx="8229600" cy="404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p:cNvSpPr>
            <a:spLocks noGrp="1" noChangeArrowheads="1"/>
          </p:cNvSpPr>
          <p:nvPr>
            <p:ph type="sldNum" sz="quarter" idx="4"/>
          </p:nvPr>
        </p:nvSpPr>
        <p:spPr bwMode="auto">
          <a:xfrm>
            <a:off x="323850" y="62325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chemeClr val="accent2"/>
                </a:solidFill>
              </a:defRPr>
            </a:lvl1pPr>
          </a:lstStyle>
          <a:p>
            <a:pPr>
              <a:defRPr/>
            </a:pPr>
            <a:fld id="{0406C0A7-F6FE-439D-88EE-6951D9C1EA5C}" type="slidenum">
              <a:rPr lang="de-DE" altLang="de-DE"/>
              <a:pPr>
                <a:defRPr/>
              </a:pPr>
              <a:t>‹Nr.›</a:t>
            </a:fld>
            <a:endParaRPr lang="de-DE" altLang="de-DE"/>
          </a:p>
        </p:txBody>
      </p:sp>
      <p:grpSp>
        <p:nvGrpSpPr>
          <p:cNvPr id="1030" name="Group 21"/>
          <p:cNvGrpSpPr>
            <a:grpSpLocks/>
          </p:cNvGrpSpPr>
          <p:nvPr userDrawn="1"/>
        </p:nvGrpSpPr>
        <p:grpSpPr bwMode="auto">
          <a:xfrm>
            <a:off x="-3175" y="2438400"/>
            <a:ext cx="9144000" cy="4419600"/>
            <a:chOff x="-2" y="1536"/>
            <a:chExt cx="5760" cy="2784"/>
          </a:xfrm>
        </p:grpSpPr>
        <p:sp>
          <p:nvSpPr>
            <p:cNvPr id="1032" name="Rectangle 15"/>
            <p:cNvSpPr>
              <a:spLocks noChangeArrowheads="1"/>
            </p:cNvSpPr>
            <p:nvPr/>
          </p:nvSpPr>
          <p:spPr bwMode="auto">
            <a:xfrm>
              <a:off x="-2" y="1536"/>
              <a:ext cx="156" cy="817"/>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033" name="Line 13"/>
            <p:cNvSpPr>
              <a:spLocks noChangeShapeType="1"/>
            </p:cNvSpPr>
            <p:nvPr/>
          </p:nvSpPr>
          <p:spPr bwMode="auto">
            <a:xfrm>
              <a:off x="-2" y="3953"/>
              <a:ext cx="5760" cy="0"/>
            </a:xfrm>
            <a:prstGeom prst="line">
              <a:avLst/>
            </a:prstGeom>
            <a:noFill/>
            <a:ln w="6350">
              <a:solidFill>
                <a:srgbClr val="E4E5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 name="Rectangle 16"/>
            <p:cNvSpPr>
              <a:spLocks noChangeArrowheads="1"/>
            </p:cNvSpPr>
            <p:nvPr/>
          </p:nvSpPr>
          <p:spPr bwMode="auto">
            <a:xfrm>
              <a:off x="-2" y="3176"/>
              <a:ext cx="156" cy="778"/>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035" name="Rectangle 17"/>
            <p:cNvSpPr>
              <a:spLocks noChangeArrowheads="1"/>
            </p:cNvSpPr>
            <p:nvPr/>
          </p:nvSpPr>
          <p:spPr bwMode="auto">
            <a:xfrm>
              <a:off x="-2" y="3952"/>
              <a:ext cx="156" cy="36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1036" name="Rectangle 18"/>
            <p:cNvSpPr>
              <a:spLocks noChangeArrowheads="1"/>
            </p:cNvSpPr>
            <p:nvPr/>
          </p:nvSpPr>
          <p:spPr bwMode="auto">
            <a:xfrm>
              <a:off x="-2" y="2354"/>
              <a:ext cx="156" cy="821"/>
            </a:xfrm>
            <a:prstGeom prst="rect">
              <a:avLst/>
            </a:prstGeom>
            <a:solidFill>
              <a:srgbClr val="BFD6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pic>
        <p:nvPicPr>
          <p:cNvPr id="1031" name="Picture 22" descr="logo_kl_ps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150" y="6354763"/>
            <a:ext cx="1130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839473"/>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l" rtl="0" eaLnBrk="1" fontAlgn="base" hangingPunct="1">
        <a:spcBef>
          <a:spcPct val="0"/>
        </a:spcBef>
        <a:spcAft>
          <a:spcPct val="0"/>
        </a:spcAft>
        <a:defRPr sz="2800">
          <a:solidFill>
            <a:srgbClr val="B40000"/>
          </a:solidFill>
          <a:latin typeface="+mj-lt"/>
          <a:ea typeface="+mj-ea"/>
          <a:cs typeface="+mj-cs"/>
        </a:defRPr>
      </a:lvl1pPr>
      <a:lvl2pPr algn="l" rtl="0" eaLnBrk="1" fontAlgn="base" hangingPunct="1">
        <a:spcBef>
          <a:spcPct val="0"/>
        </a:spcBef>
        <a:spcAft>
          <a:spcPct val="0"/>
        </a:spcAft>
        <a:defRPr sz="2800">
          <a:solidFill>
            <a:srgbClr val="B40000"/>
          </a:solidFill>
          <a:latin typeface="Arial" charset="0"/>
        </a:defRPr>
      </a:lvl2pPr>
      <a:lvl3pPr algn="l" rtl="0" eaLnBrk="1" fontAlgn="base" hangingPunct="1">
        <a:spcBef>
          <a:spcPct val="0"/>
        </a:spcBef>
        <a:spcAft>
          <a:spcPct val="0"/>
        </a:spcAft>
        <a:defRPr sz="2800">
          <a:solidFill>
            <a:srgbClr val="B40000"/>
          </a:solidFill>
          <a:latin typeface="Arial" charset="0"/>
        </a:defRPr>
      </a:lvl3pPr>
      <a:lvl4pPr algn="l" rtl="0" eaLnBrk="1" fontAlgn="base" hangingPunct="1">
        <a:spcBef>
          <a:spcPct val="0"/>
        </a:spcBef>
        <a:spcAft>
          <a:spcPct val="0"/>
        </a:spcAft>
        <a:defRPr sz="2800">
          <a:solidFill>
            <a:srgbClr val="B40000"/>
          </a:solidFill>
          <a:latin typeface="Arial" charset="0"/>
        </a:defRPr>
      </a:lvl4pPr>
      <a:lvl5pPr algn="l" rtl="0" eaLnBrk="1" fontAlgn="base" hangingPunct="1">
        <a:spcBef>
          <a:spcPct val="0"/>
        </a:spcBef>
        <a:spcAft>
          <a:spcPct val="0"/>
        </a:spcAft>
        <a:defRPr sz="2800">
          <a:solidFill>
            <a:srgbClr val="B40000"/>
          </a:solidFill>
          <a:latin typeface="Arial" charset="0"/>
        </a:defRPr>
      </a:lvl5pPr>
      <a:lvl6pPr marL="457200" algn="l" rtl="0" eaLnBrk="1" fontAlgn="base" hangingPunct="1">
        <a:spcBef>
          <a:spcPct val="0"/>
        </a:spcBef>
        <a:spcAft>
          <a:spcPct val="0"/>
        </a:spcAft>
        <a:defRPr sz="2800">
          <a:solidFill>
            <a:srgbClr val="B40000"/>
          </a:solidFill>
          <a:latin typeface="Arial" charset="0"/>
        </a:defRPr>
      </a:lvl6pPr>
      <a:lvl7pPr marL="914400" algn="l" rtl="0" eaLnBrk="1" fontAlgn="base" hangingPunct="1">
        <a:spcBef>
          <a:spcPct val="0"/>
        </a:spcBef>
        <a:spcAft>
          <a:spcPct val="0"/>
        </a:spcAft>
        <a:defRPr sz="2800">
          <a:solidFill>
            <a:srgbClr val="B40000"/>
          </a:solidFill>
          <a:latin typeface="Arial" charset="0"/>
        </a:defRPr>
      </a:lvl7pPr>
      <a:lvl8pPr marL="1371600" algn="l" rtl="0" eaLnBrk="1" fontAlgn="base" hangingPunct="1">
        <a:spcBef>
          <a:spcPct val="0"/>
        </a:spcBef>
        <a:spcAft>
          <a:spcPct val="0"/>
        </a:spcAft>
        <a:defRPr sz="2800">
          <a:solidFill>
            <a:srgbClr val="B40000"/>
          </a:solidFill>
          <a:latin typeface="Arial" charset="0"/>
        </a:defRPr>
      </a:lvl8pPr>
      <a:lvl9pPr marL="1828800" algn="l" rtl="0" eaLnBrk="1" fontAlgn="base" hangingPunct="1">
        <a:spcBef>
          <a:spcPct val="0"/>
        </a:spcBef>
        <a:spcAft>
          <a:spcPct val="0"/>
        </a:spcAft>
        <a:defRPr sz="2800">
          <a:solidFill>
            <a:srgbClr val="B40000"/>
          </a:solidFill>
          <a:latin typeface="Arial" charset="0"/>
        </a:defRPr>
      </a:lvl9pPr>
    </p:titleStyle>
    <p:bodyStyle>
      <a:lvl1pPr marL="342900" indent="-342900" algn="l" rtl="0" eaLnBrk="1" fontAlgn="base" hangingPunct="1">
        <a:spcBef>
          <a:spcPct val="20000"/>
        </a:spcBef>
        <a:spcAft>
          <a:spcPct val="0"/>
        </a:spcAft>
        <a:buChar char="•"/>
        <a:defRPr sz="20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66"/>
          </a:solidFill>
          <a:latin typeface="+mn-lt"/>
        </a:defRPr>
      </a:lvl2pPr>
      <a:lvl3pPr marL="1143000" indent="-228600" algn="l" rtl="0" eaLnBrk="1" fontAlgn="base" hangingPunct="1">
        <a:spcBef>
          <a:spcPct val="20000"/>
        </a:spcBef>
        <a:spcAft>
          <a:spcPct val="0"/>
        </a:spcAft>
        <a:buChar char="•"/>
        <a:defRPr>
          <a:solidFill>
            <a:srgbClr val="000066"/>
          </a:solidFill>
          <a:latin typeface="+mn-lt"/>
        </a:defRPr>
      </a:lvl3pPr>
      <a:lvl4pPr marL="1600200" indent="-228600" algn="l" rtl="0" eaLnBrk="1" fontAlgn="base" hangingPunct="1">
        <a:spcBef>
          <a:spcPct val="20000"/>
        </a:spcBef>
        <a:spcAft>
          <a:spcPct val="0"/>
        </a:spcAft>
        <a:buChar char="–"/>
        <a:defRPr>
          <a:solidFill>
            <a:srgbClr val="000066"/>
          </a:solidFill>
          <a:latin typeface="+mn-lt"/>
        </a:defRPr>
      </a:lvl4pPr>
      <a:lvl5pPr marL="2057400" indent="-228600" algn="l" rtl="0" eaLnBrk="1" fontAlgn="base" hangingPunct="1">
        <a:spcBef>
          <a:spcPct val="20000"/>
        </a:spcBef>
        <a:spcAft>
          <a:spcPct val="0"/>
        </a:spcAft>
        <a:buChar char="»"/>
        <a:defRPr>
          <a:solidFill>
            <a:srgbClr val="000066"/>
          </a:solidFill>
          <a:latin typeface="+mn-lt"/>
        </a:defRPr>
      </a:lvl5pPr>
      <a:lvl6pPr marL="2514600" indent="-228600" algn="l" rtl="0" eaLnBrk="1" fontAlgn="base" hangingPunct="1">
        <a:spcBef>
          <a:spcPct val="20000"/>
        </a:spcBef>
        <a:spcAft>
          <a:spcPct val="0"/>
        </a:spcAft>
        <a:buChar char="»"/>
        <a:defRPr>
          <a:solidFill>
            <a:srgbClr val="000066"/>
          </a:solidFill>
          <a:latin typeface="+mn-lt"/>
        </a:defRPr>
      </a:lvl6pPr>
      <a:lvl7pPr marL="2971800" indent="-228600" algn="l" rtl="0" eaLnBrk="1" fontAlgn="base" hangingPunct="1">
        <a:spcBef>
          <a:spcPct val="20000"/>
        </a:spcBef>
        <a:spcAft>
          <a:spcPct val="0"/>
        </a:spcAft>
        <a:buChar char="»"/>
        <a:defRPr>
          <a:solidFill>
            <a:srgbClr val="000066"/>
          </a:solidFill>
          <a:latin typeface="+mn-lt"/>
        </a:defRPr>
      </a:lvl7pPr>
      <a:lvl8pPr marL="3429000" indent="-228600" algn="l" rtl="0" eaLnBrk="1" fontAlgn="base" hangingPunct="1">
        <a:spcBef>
          <a:spcPct val="20000"/>
        </a:spcBef>
        <a:spcAft>
          <a:spcPct val="0"/>
        </a:spcAft>
        <a:buChar char="»"/>
        <a:defRPr>
          <a:solidFill>
            <a:srgbClr val="000066"/>
          </a:solidFill>
          <a:latin typeface="+mn-lt"/>
        </a:defRPr>
      </a:lvl8pPr>
      <a:lvl9pPr marL="3886200" indent="-228600" algn="l" rtl="0" eaLnBrk="1" fontAlgn="base" hangingPunct="1">
        <a:spcBef>
          <a:spcPct val="20000"/>
        </a:spcBef>
        <a:spcAft>
          <a:spcPct val="0"/>
        </a:spcAft>
        <a:buChar char="»"/>
        <a:defRPr>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p:cNvSpPr txBox="1"/>
          <p:nvPr/>
        </p:nvSpPr>
        <p:spPr>
          <a:xfrm>
            <a:off x="750463" y="2497827"/>
            <a:ext cx="5749907" cy="1200329"/>
          </a:xfrm>
          <a:prstGeom prst="rect">
            <a:avLst/>
          </a:prstGeom>
          <a:noFill/>
        </p:spPr>
        <p:txBody>
          <a:bodyPr wrap="none" rtlCol="0">
            <a:spAutoFit/>
          </a:bodyPr>
          <a:lstStyle/>
          <a:p>
            <a:pPr algn="ctr"/>
            <a:r>
              <a:rPr lang="de-DE" sz="2400" b="1" dirty="0">
                <a:solidFill>
                  <a:srgbClr val="FF0000"/>
                </a:solidFill>
              </a:rPr>
              <a:t>So </a:t>
            </a:r>
            <a:r>
              <a:rPr lang="de-DE" sz="2400" b="1" dirty="0" smtClean="0">
                <a:solidFill>
                  <a:srgbClr val="FF0000"/>
                </a:solidFill>
              </a:rPr>
              <a:t>Arbeitest </a:t>
            </a:r>
            <a:r>
              <a:rPr lang="de-DE" sz="2400" b="1" dirty="0">
                <a:solidFill>
                  <a:srgbClr val="FF0000"/>
                </a:solidFill>
              </a:rPr>
              <a:t>Du </a:t>
            </a:r>
            <a:r>
              <a:rPr lang="de-DE" sz="2400" b="1" dirty="0" smtClean="0">
                <a:solidFill>
                  <a:srgbClr val="FF0000"/>
                </a:solidFill>
              </a:rPr>
              <a:t>sicher am Abzug und </a:t>
            </a:r>
            <a:br>
              <a:rPr lang="de-DE" sz="2400" b="1" dirty="0" smtClean="0">
                <a:solidFill>
                  <a:srgbClr val="FF0000"/>
                </a:solidFill>
              </a:rPr>
            </a:br>
            <a:r>
              <a:rPr lang="de-DE" sz="2400" b="1" dirty="0" smtClean="0">
                <a:solidFill>
                  <a:srgbClr val="FF0000"/>
                </a:solidFill>
              </a:rPr>
              <a:t>sparst Energie </a:t>
            </a:r>
            <a:r>
              <a:rPr lang="de-DE" sz="2400" b="1" dirty="0">
                <a:solidFill>
                  <a:srgbClr val="FF0000"/>
                </a:solidFill>
              </a:rPr>
              <a:t>im </a:t>
            </a:r>
            <a:r>
              <a:rPr lang="de-DE" sz="2400" b="1" dirty="0" smtClean="0">
                <a:solidFill>
                  <a:srgbClr val="FF0000"/>
                </a:solidFill>
              </a:rPr>
              <a:t>Labor</a:t>
            </a:r>
            <a:endParaRPr lang="de-DE" sz="2400" b="1" dirty="0">
              <a:solidFill>
                <a:srgbClr val="FF0000"/>
              </a:solidFill>
            </a:endParaRPr>
          </a:p>
          <a:p>
            <a:pPr algn="ctr"/>
            <a:endParaRPr lang="de-DE" sz="2400" b="1" dirty="0">
              <a:solidFill>
                <a:srgbClr val="FF0000"/>
              </a:solidFill>
            </a:endParaRPr>
          </a:p>
        </p:txBody>
      </p:sp>
      <p:sp>
        <p:nvSpPr>
          <p:cNvPr id="31" name="Fußzeilenplatzhalter 2">
            <a:extLst>
              <a:ext uri="{FF2B5EF4-FFF2-40B4-BE49-F238E27FC236}">
                <a16:creationId xmlns:a16="http://schemas.microsoft.com/office/drawing/2014/main" id="{5E177666-E5C1-1E45-A9ED-BAEEA2258E75}"/>
              </a:ext>
            </a:extLst>
          </p:cNvPr>
          <p:cNvSpPr txBox="1">
            <a:spLocks/>
          </p:cNvSpPr>
          <p:nvPr/>
        </p:nvSpPr>
        <p:spPr bwMode="auto">
          <a:xfrm>
            <a:off x="3625415" y="6201353"/>
            <a:ext cx="2636839"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marL="0" algn="l" defTabSz="457200" rtl="0" eaLnBrk="1" latinLnBrk="0" hangingPunct="1">
              <a:defRPr sz="1000" kern="1200" smtClean="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altLang="de-DE" dirty="0">
              <a:solidFill>
                <a:schemeClr val="accent5">
                  <a:lumMod val="60000"/>
                  <a:lumOff val="40000"/>
                </a:schemeClr>
              </a:solidFill>
            </a:endParaRPr>
          </a:p>
          <a:p>
            <a:pPr algn="ctr">
              <a:defRPr/>
            </a:pPr>
            <a:r>
              <a:rPr lang="de-DE" b="1" dirty="0" smtClean="0">
                <a:solidFill>
                  <a:schemeClr val="accent1"/>
                </a:solidFill>
                <a:latin typeface="Arial" charset="0"/>
              </a:rPr>
              <a:t>Arbeitssicherheit &amp; Umweltschutz, </a:t>
            </a:r>
            <a:br>
              <a:rPr lang="de-DE" b="1" dirty="0" smtClean="0">
                <a:solidFill>
                  <a:schemeClr val="accent1"/>
                </a:solidFill>
                <a:latin typeface="Arial" charset="0"/>
              </a:rPr>
            </a:br>
            <a:r>
              <a:rPr lang="de-DE" b="1" dirty="0" smtClean="0">
                <a:solidFill>
                  <a:schemeClr val="accent1"/>
                </a:solidFill>
                <a:latin typeface="Arial" charset="0"/>
              </a:rPr>
              <a:t>Stand</a:t>
            </a:r>
            <a:r>
              <a:rPr lang="de-DE" b="1" dirty="0">
                <a:solidFill>
                  <a:schemeClr val="accent1"/>
                </a:solidFill>
                <a:latin typeface="Arial" charset="0"/>
              </a:rPr>
              <a:t>: </a:t>
            </a:r>
            <a:r>
              <a:rPr lang="de-DE" b="1" dirty="0" smtClean="0">
                <a:solidFill>
                  <a:schemeClr val="accent1"/>
                </a:solidFill>
                <a:latin typeface="Arial" charset="0"/>
              </a:rPr>
              <a:t>November </a:t>
            </a:r>
            <a:r>
              <a:rPr lang="de-DE" b="1" dirty="0">
                <a:solidFill>
                  <a:schemeClr val="accent1"/>
                </a:solidFill>
                <a:latin typeface="Arial" charset="0"/>
              </a:rPr>
              <a:t>2022</a:t>
            </a:r>
          </a:p>
          <a:p>
            <a:pPr>
              <a:defRPr/>
            </a:pPr>
            <a:endParaRPr lang="de-DE" altLang="de-DE" dirty="0"/>
          </a:p>
        </p:txBody>
      </p:sp>
      <p:sp>
        <p:nvSpPr>
          <p:cNvPr id="32" name="Rechteck 31">
            <a:extLst>
              <a:ext uri="{FF2B5EF4-FFF2-40B4-BE49-F238E27FC236}">
                <a16:creationId xmlns:a16="http://schemas.microsoft.com/office/drawing/2014/main" id="{BAED4DA9-1472-854E-8A90-9239E1ECB0C1}"/>
              </a:ext>
            </a:extLst>
          </p:cNvPr>
          <p:cNvSpPr>
            <a:spLocks noChangeAspect="1"/>
          </p:cNvSpPr>
          <p:nvPr/>
        </p:nvSpPr>
        <p:spPr>
          <a:xfrm>
            <a:off x="1449177" y="3548270"/>
            <a:ext cx="1920188" cy="2705216"/>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33" name="Rechteck 32">
            <a:extLst>
              <a:ext uri="{FF2B5EF4-FFF2-40B4-BE49-F238E27FC236}">
                <a16:creationId xmlns:a16="http://schemas.microsoft.com/office/drawing/2014/main" id="{13A73FBF-58B4-EA47-8F21-3E35CC841436}"/>
              </a:ext>
            </a:extLst>
          </p:cNvPr>
          <p:cNvSpPr/>
          <p:nvPr/>
        </p:nvSpPr>
        <p:spPr>
          <a:xfrm>
            <a:off x="1574119" y="4252747"/>
            <a:ext cx="1679908" cy="989006"/>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34" name="Rechteck 33">
            <a:extLst>
              <a:ext uri="{FF2B5EF4-FFF2-40B4-BE49-F238E27FC236}">
                <a16:creationId xmlns:a16="http://schemas.microsoft.com/office/drawing/2014/main" id="{FAAFF6A7-FCAC-1947-9274-76973BA8B89A}"/>
              </a:ext>
            </a:extLst>
          </p:cNvPr>
          <p:cNvSpPr/>
          <p:nvPr/>
        </p:nvSpPr>
        <p:spPr>
          <a:xfrm>
            <a:off x="2376239" y="4340413"/>
            <a:ext cx="802119" cy="815402"/>
          </a:xfrm>
          <a:prstGeom prst="rect">
            <a:avLst/>
          </a:prstGeom>
          <a:solidFill>
            <a:schemeClr val="accent1">
              <a:lumMod val="20000"/>
              <a:lumOff val="80000"/>
              <a:alpha val="5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echteck 34">
            <a:extLst>
              <a:ext uri="{FF2B5EF4-FFF2-40B4-BE49-F238E27FC236}">
                <a16:creationId xmlns:a16="http://schemas.microsoft.com/office/drawing/2014/main" id="{08F3FE8B-41C2-034F-ABB4-DC3FE388E472}"/>
              </a:ext>
            </a:extLst>
          </p:cNvPr>
          <p:cNvSpPr/>
          <p:nvPr/>
        </p:nvSpPr>
        <p:spPr>
          <a:xfrm>
            <a:off x="1574119" y="5276333"/>
            <a:ext cx="1679908" cy="977153"/>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36" name="Rechteck 35">
            <a:extLst>
              <a:ext uri="{FF2B5EF4-FFF2-40B4-BE49-F238E27FC236}">
                <a16:creationId xmlns:a16="http://schemas.microsoft.com/office/drawing/2014/main" id="{FE0651C4-943F-F841-9362-415FFC377186}"/>
              </a:ext>
            </a:extLst>
          </p:cNvPr>
          <p:cNvSpPr/>
          <p:nvPr/>
        </p:nvSpPr>
        <p:spPr>
          <a:xfrm>
            <a:off x="1664926" y="5495386"/>
            <a:ext cx="1513432" cy="671763"/>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37" name="Rechteck 36">
            <a:extLst>
              <a:ext uri="{FF2B5EF4-FFF2-40B4-BE49-F238E27FC236}">
                <a16:creationId xmlns:a16="http://schemas.microsoft.com/office/drawing/2014/main" id="{0C4A5C36-348F-3141-90B7-A6FD772DA6EE}"/>
              </a:ext>
            </a:extLst>
          </p:cNvPr>
          <p:cNvSpPr/>
          <p:nvPr/>
        </p:nvSpPr>
        <p:spPr>
          <a:xfrm>
            <a:off x="1664924" y="4340413"/>
            <a:ext cx="818199" cy="815402"/>
          </a:xfrm>
          <a:prstGeom prst="rect">
            <a:avLst/>
          </a:prstGeom>
          <a:solidFill>
            <a:schemeClr val="accent1">
              <a:lumMod val="20000"/>
              <a:lumOff val="80000"/>
              <a:alpha val="5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65">
            <a:extLst>
              <a:ext uri="{FF2B5EF4-FFF2-40B4-BE49-F238E27FC236}">
                <a16:creationId xmlns:a16="http://schemas.microsoft.com/office/drawing/2014/main" id="{8ED65BB1-ACAE-7E49-9026-B17D9F53D252}"/>
              </a:ext>
            </a:extLst>
          </p:cNvPr>
          <p:cNvSpPr/>
          <p:nvPr/>
        </p:nvSpPr>
        <p:spPr>
          <a:xfrm>
            <a:off x="3057283" y="4722801"/>
            <a:ext cx="75675" cy="71947"/>
          </a:xfrm>
          <a:prstGeom prst="ellipse">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39" name="Oval 66">
            <a:extLst>
              <a:ext uri="{FF2B5EF4-FFF2-40B4-BE49-F238E27FC236}">
                <a16:creationId xmlns:a16="http://schemas.microsoft.com/office/drawing/2014/main" id="{54EE953B-DE1E-EF49-A764-7ADEC5994D79}"/>
              </a:ext>
            </a:extLst>
          </p:cNvPr>
          <p:cNvSpPr/>
          <p:nvPr/>
        </p:nvSpPr>
        <p:spPr>
          <a:xfrm>
            <a:off x="1718599" y="4715606"/>
            <a:ext cx="75675" cy="71947"/>
          </a:xfrm>
          <a:prstGeom prst="ellipse">
            <a:avLst/>
          </a:prstGeom>
          <a:solidFill>
            <a:srgbClr val="F2F2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40" name="Gerade Verbindung 67">
            <a:extLst>
              <a:ext uri="{FF2B5EF4-FFF2-40B4-BE49-F238E27FC236}">
                <a16:creationId xmlns:a16="http://schemas.microsoft.com/office/drawing/2014/main" id="{BD98947B-674F-254B-BE1A-22BA19212AB2}"/>
              </a:ext>
            </a:extLst>
          </p:cNvPr>
          <p:cNvCxnSpPr>
            <a:cxnSpLocks/>
          </p:cNvCxnSpPr>
          <p:nvPr/>
        </p:nvCxnSpPr>
        <p:spPr>
          <a:xfrm>
            <a:off x="2247597" y="5204849"/>
            <a:ext cx="34809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Gerade Verbindung 68">
            <a:extLst>
              <a:ext uri="{FF2B5EF4-FFF2-40B4-BE49-F238E27FC236}">
                <a16:creationId xmlns:a16="http://schemas.microsoft.com/office/drawing/2014/main" id="{7310A515-8A6A-0F4D-B47C-348C5A5722BC}"/>
              </a:ext>
            </a:extLst>
          </p:cNvPr>
          <p:cNvCxnSpPr>
            <a:cxnSpLocks/>
          </p:cNvCxnSpPr>
          <p:nvPr/>
        </p:nvCxnSpPr>
        <p:spPr>
          <a:xfrm>
            <a:off x="2335879" y="5576500"/>
            <a:ext cx="17246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hteck 41">
            <a:extLst>
              <a:ext uri="{FF2B5EF4-FFF2-40B4-BE49-F238E27FC236}">
                <a16:creationId xmlns:a16="http://schemas.microsoft.com/office/drawing/2014/main" id="{0ED031EA-AE70-9345-9331-575D45388575}"/>
              </a:ext>
            </a:extLst>
          </p:cNvPr>
          <p:cNvSpPr/>
          <p:nvPr/>
        </p:nvSpPr>
        <p:spPr>
          <a:xfrm>
            <a:off x="1574119" y="3691763"/>
            <a:ext cx="1679908" cy="57598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43" name="Rechteck 42">
            <a:extLst>
              <a:ext uri="{FF2B5EF4-FFF2-40B4-BE49-F238E27FC236}">
                <a16:creationId xmlns:a16="http://schemas.microsoft.com/office/drawing/2014/main" id="{E365C73A-D1AC-8147-9868-06BB603C50F8}"/>
              </a:ext>
            </a:extLst>
          </p:cNvPr>
          <p:cNvSpPr/>
          <p:nvPr/>
        </p:nvSpPr>
        <p:spPr>
          <a:xfrm>
            <a:off x="1664926" y="3758913"/>
            <a:ext cx="1513432" cy="432086"/>
          </a:xfrm>
          <a:prstGeom prst="rect">
            <a:avLst/>
          </a:prstGeom>
          <a:solidFill>
            <a:schemeClr val="accent1">
              <a:lumMod val="20000"/>
              <a:lumOff val="80000"/>
              <a:alpha val="5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44" name="Oval 71">
            <a:extLst>
              <a:ext uri="{FF2B5EF4-FFF2-40B4-BE49-F238E27FC236}">
                <a16:creationId xmlns:a16="http://schemas.microsoft.com/office/drawing/2014/main" id="{96984830-2C11-5447-A695-9406DD06932A}"/>
              </a:ext>
            </a:extLst>
          </p:cNvPr>
          <p:cNvSpPr/>
          <p:nvPr/>
        </p:nvSpPr>
        <p:spPr>
          <a:xfrm>
            <a:off x="3093299" y="5355344"/>
            <a:ext cx="75675" cy="71947"/>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45" name="Oval 72">
            <a:extLst>
              <a:ext uri="{FF2B5EF4-FFF2-40B4-BE49-F238E27FC236}">
                <a16:creationId xmlns:a16="http://schemas.microsoft.com/office/drawing/2014/main" id="{E92A1E87-E649-6E4E-A68A-CEE4B4709ECF}"/>
              </a:ext>
            </a:extLst>
          </p:cNvPr>
          <p:cNvSpPr/>
          <p:nvPr/>
        </p:nvSpPr>
        <p:spPr>
          <a:xfrm>
            <a:off x="2949580" y="5355344"/>
            <a:ext cx="75675" cy="71947"/>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46" name="Rechteck 45">
            <a:extLst>
              <a:ext uri="{FF2B5EF4-FFF2-40B4-BE49-F238E27FC236}">
                <a16:creationId xmlns:a16="http://schemas.microsoft.com/office/drawing/2014/main" id="{DC2B5E2E-FDEB-E041-8BD4-EA42B74F2403}"/>
              </a:ext>
            </a:extLst>
          </p:cNvPr>
          <p:cNvSpPr/>
          <p:nvPr/>
        </p:nvSpPr>
        <p:spPr>
          <a:xfrm>
            <a:off x="1804122" y="5355344"/>
            <a:ext cx="22155" cy="65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47" name="Rechteck 46">
            <a:extLst>
              <a:ext uri="{FF2B5EF4-FFF2-40B4-BE49-F238E27FC236}">
                <a16:creationId xmlns:a16="http://schemas.microsoft.com/office/drawing/2014/main" id="{C056E0DC-36EB-1540-8EE9-60DA7C5745BA}"/>
              </a:ext>
            </a:extLst>
          </p:cNvPr>
          <p:cNvSpPr/>
          <p:nvPr/>
        </p:nvSpPr>
        <p:spPr>
          <a:xfrm>
            <a:off x="1857461" y="5355344"/>
            <a:ext cx="22155" cy="65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48" name="Rechteck 47">
            <a:extLst>
              <a:ext uri="{FF2B5EF4-FFF2-40B4-BE49-F238E27FC236}">
                <a16:creationId xmlns:a16="http://schemas.microsoft.com/office/drawing/2014/main" id="{5628DD5B-0574-ED4C-BEA1-2CF50BD30BA9}"/>
              </a:ext>
            </a:extLst>
          </p:cNvPr>
          <p:cNvSpPr/>
          <p:nvPr/>
        </p:nvSpPr>
        <p:spPr>
          <a:xfrm>
            <a:off x="1910799" y="5355344"/>
            <a:ext cx="22155" cy="65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49" name="Rechteck 48">
            <a:extLst>
              <a:ext uri="{FF2B5EF4-FFF2-40B4-BE49-F238E27FC236}">
                <a16:creationId xmlns:a16="http://schemas.microsoft.com/office/drawing/2014/main" id="{95A8371E-8E55-7B4E-8AA8-8FF123C1944A}"/>
              </a:ext>
            </a:extLst>
          </p:cNvPr>
          <p:cNvSpPr/>
          <p:nvPr/>
        </p:nvSpPr>
        <p:spPr>
          <a:xfrm>
            <a:off x="1964138" y="5355344"/>
            <a:ext cx="22155" cy="65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50" name="Gerade Verbindung 77">
            <a:extLst>
              <a:ext uri="{FF2B5EF4-FFF2-40B4-BE49-F238E27FC236}">
                <a16:creationId xmlns:a16="http://schemas.microsoft.com/office/drawing/2014/main" id="{95F397EF-8F70-EE4E-8955-A12B0A12176B}"/>
              </a:ext>
            </a:extLst>
          </p:cNvPr>
          <p:cNvCxnSpPr>
            <a:cxnSpLocks/>
          </p:cNvCxnSpPr>
          <p:nvPr/>
        </p:nvCxnSpPr>
        <p:spPr>
          <a:xfrm>
            <a:off x="2483124" y="4340416"/>
            <a:ext cx="0" cy="81540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125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560736" y="576121"/>
            <a:ext cx="228600" cy="487168"/>
          </a:xfrm>
          <a:prstGeom prst="rect">
            <a:avLst/>
          </a:prstGeom>
          <a:solidFill>
            <a:schemeClr val="bg1"/>
          </a:solidFill>
          <a:ln w="127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feld 4"/>
          <p:cNvSpPr txBox="1"/>
          <p:nvPr/>
        </p:nvSpPr>
        <p:spPr>
          <a:xfrm>
            <a:off x="1463857" y="4777339"/>
            <a:ext cx="4061872" cy="1391343"/>
          </a:xfrm>
          <a:prstGeom prst="rect">
            <a:avLst/>
          </a:prstGeom>
          <a:noFill/>
        </p:spPr>
        <p:txBody>
          <a:bodyPr wrap="square" rtlCol="0">
            <a:spAutoFit/>
          </a:bodyPr>
          <a:lstStyle/>
          <a:p>
            <a:pPr>
              <a:lnSpc>
                <a:spcPct val="120000"/>
              </a:lnSpc>
            </a:pPr>
            <a:r>
              <a:rPr lang="de-DE" dirty="0"/>
              <a:t>Beispiel aus der Praxis:</a:t>
            </a:r>
          </a:p>
          <a:p>
            <a:pPr>
              <a:lnSpc>
                <a:spcPct val="120000"/>
              </a:lnSpc>
            </a:pPr>
            <a:r>
              <a:rPr lang="de-DE" dirty="0"/>
              <a:t>Der Papierstreifen wird deutlich in den Abzug gesogen. Die Luftströmung ist damit leicht überprüfbar.</a:t>
            </a:r>
          </a:p>
        </p:txBody>
      </p:sp>
      <p:sp>
        <p:nvSpPr>
          <p:cNvPr id="9" name="Textfeld 8">
            <a:extLst>
              <a:ext uri="{FF2B5EF4-FFF2-40B4-BE49-F238E27FC236}">
                <a16:creationId xmlns:a16="http://schemas.microsoft.com/office/drawing/2014/main" id="{7BF66F6B-DBA9-9C44-A8F1-46E6EB2243EC}"/>
              </a:ext>
            </a:extLst>
          </p:cNvPr>
          <p:cNvSpPr txBox="1"/>
          <p:nvPr/>
        </p:nvSpPr>
        <p:spPr>
          <a:xfrm>
            <a:off x="603110" y="213009"/>
            <a:ext cx="7954531" cy="461665"/>
          </a:xfrm>
          <a:prstGeom prst="rect">
            <a:avLst/>
          </a:prstGeom>
          <a:noFill/>
        </p:spPr>
        <p:txBody>
          <a:bodyPr wrap="square" rtlCol="0">
            <a:spAutoFit/>
          </a:bodyPr>
          <a:lstStyle/>
          <a:p>
            <a:pPr lvl="0" algn="ctr" defTabSz="914400" fontAlgn="base">
              <a:spcBef>
                <a:spcPct val="0"/>
              </a:spcBef>
              <a:spcAft>
                <a:spcPct val="0"/>
              </a:spcAft>
              <a:defRPr/>
            </a:pPr>
            <a:r>
              <a:rPr lang="de-DE" sz="2400" b="1" dirty="0"/>
              <a:t>Kontrolle der Luftströmung b</a:t>
            </a:r>
            <a:r>
              <a:rPr lang="de-DE" sz="2400" b="1" dirty="0">
                <a:solidFill>
                  <a:srgbClr val="000000"/>
                </a:solidFill>
                <a:latin typeface="Arial" panose="020B0604020202020204" pitchFamily="34" charset="0"/>
                <a:cs typeface="Arial" panose="020B0604020202020204" pitchFamily="34" charset="0"/>
              </a:rPr>
              <a:t>ei ä</a:t>
            </a:r>
            <a:r>
              <a:rPr kumimoji="0" lang="de-DE"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lteren</a:t>
            </a: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Abzügen</a:t>
            </a:r>
          </a:p>
        </p:txBody>
      </p:sp>
      <p:sp>
        <p:nvSpPr>
          <p:cNvPr id="10" name="Rechteck 9"/>
          <p:cNvSpPr/>
          <p:nvPr/>
        </p:nvSpPr>
        <p:spPr>
          <a:xfrm>
            <a:off x="740550" y="1766620"/>
            <a:ext cx="3801633" cy="2388539"/>
          </a:xfrm>
          <a:prstGeom prst="rect">
            <a:avLst/>
          </a:prstGeom>
        </p:spPr>
        <p:txBody>
          <a:bodyPr wrap="square">
            <a:spAutoFit/>
          </a:bodyPr>
          <a:lstStyle/>
          <a:p>
            <a:pPr>
              <a:lnSpc>
                <a:spcPct val="120000"/>
              </a:lnSpc>
            </a:pPr>
            <a:r>
              <a:rPr lang="de-DE" dirty="0"/>
              <a:t>Ältere Abzüge, bis Baujahr 1991, verfügen über </a:t>
            </a:r>
            <a:r>
              <a:rPr lang="de-DE" u="sng" dirty="0"/>
              <a:t>keine</a:t>
            </a:r>
            <a:r>
              <a:rPr lang="de-DE" dirty="0"/>
              <a:t> Dauerüberwachung des Entlüftungsstroms.</a:t>
            </a:r>
          </a:p>
          <a:p>
            <a:pPr>
              <a:lnSpc>
                <a:spcPct val="120000"/>
              </a:lnSpc>
            </a:pPr>
            <a:r>
              <a:rPr lang="de-DE" dirty="0"/>
              <a:t>Mit einem Papierstreifen oder einem Windrad kann hier die Luftströmung überprüft werden.</a:t>
            </a:r>
          </a:p>
        </p:txBody>
      </p:sp>
      <p:pic>
        <p:nvPicPr>
          <p:cNvPr id="13" name="Grafik 12">
            <a:extLst>
              <a:ext uri="{FF2B5EF4-FFF2-40B4-BE49-F238E27FC236}">
                <a16:creationId xmlns:a16="http://schemas.microsoft.com/office/drawing/2014/main" id="{649AC606-BACB-9140-8EAA-1F4BB5D5F368}"/>
              </a:ext>
            </a:extLst>
          </p:cNvPr>
          <p:cNvPicPr>
            <a:picLocks noChangeAspect="1"/>
          </p:cNvPicPr>
          <p:nvPr/>
        </p:nvPicPr>
        <p:blipFill>
          <a:blip r:embed="rId3"/>
          <a:stretch>
            <a:fillRect/>
          </a:stretch>
        </p:blipFill>
        <p:spPr>
          <a:xfrm>
            <a:off x="4399270" y="1671485"/>
            <a:ext cx="3952568" cy="2964426"/>
          </a:xfrm>
          <a:prstGeom prst="rect">
            <a:avLst/>
          </a:prstGeom>
        </p:spPr>
      </p:pic>
      <p:cxnSp>
        <p:nvCxnSpPr>
          <p:cNvPr id="11" name="Gerade Verbindung mit Pfeil 10"/>
          <p:cNvCxnSpPr>
            <a:cxnSpLocks/>
          </p:cNvCxnSpPr>
          <p:nvPr/>
        </p:nvCxnSpPr>
        <p:spPr>
          <a:xfrm flipV="1">
            <a:off x="4154557" y="3323303"/>
            <a:ext cx="2816514" cy="1656201"/>
          </a:xfrm>
          <a:prstGeom prst="straightConnector1">
            <a:avLst/>
          </a:prstGeom>
          <a:ln>
            <a:solidFill>
              <a:srgbClr val="FF0000"/>
            </a:solidFill>
            <a:headEnd w="lg" len="med"/>
            <a:tailEnd type="triangle" w="lg" len="lg"/>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24670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560736" y="576121"/>
            <a:ext cx="228600" cy="487168"/>
          </a:xfrm>
          <a:prstGeom prst="rect">
            <a:avLst/>
          </a:prstGeom>
          <a:solidFill>
            <a:schemeClr val="bg1"/>
          </a:solidFill>
          <a:ln w="127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Flussdiagramm: Zusammenstellen 46"/>
          <p:cNvSpPr/>
          <p:nvPr/>
        </p:nvSpPr>
        <p:spPr>
          <a:xfrm>
            <a:off x="6870015" y="3779246"/>
            <a:ext cx="194083" cy="459983"/>
          </a:xfrm>
          <a:prstGeom prst="flowChartCollat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56" name="Gerade Verbindung mit Pfeil 55"/>
          <p:cNvCxnSpPr/>
          <p:nvPr/>
        </p:nvCxnSpPr>
        <p:spPr>
          <a:xfrm flipH="1" flipV="1">
            <a:off x="7463802" y="1232671"/>
            <a:ext cx="9055" cy="1023695"/>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57" name="Gerade Verbindung mit Pfeil 56"/>
          <p:cNvCxnSpPr/>
          <p:nvPr/>
        </p:nvCxnSpPr>
        <p:spPr>
          <a:xfrm flipH="1" flipV="1">
            <a:off x="7488436" y="3062883"/>
            <a:ext cx="14863" cy="692611"/>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52" name="Textfeld 51"/>
          <p:cNvSpPr txBox="1"/>
          <p:nvPr/>
        </p:nvSpPr>
        <p:spPr>
          <a:xfrm>
            <a:off x="735976" y="1591921"/>
            <a:ext cx="4455066" cy="3416320"/>
          </a:xfrm>
          <a:prstGeom prst="rect">
            <a:avLst/>
          </a:prstGeom>
          <a:noFill/>
        </p:spPr>
        <p:txBody>
          <a:bodyPr wrap="none" rtlCol="0">
            <a:spAutoFit/>
          </a:bodyPr>
          <a:lstStyle/>
          <a:p>
            <a:r>
              <a:rPr lang="de-DE" dirty="0">
                <a:latin typeface="Arial"/>
                <a:cs typeface="Arial"/>
              </a:rPr>
              <a:t>Nicht in den Abzug hineinlehnen!</a:t>
            </a:r>
          </a:p>
          <a:p>
            <a:endParaRPr lang="de-DE" dirty="0">
              <a:latin typeface="Arial"/>
              <a:cs typeface="Arial"/>
            </a:endParaRPr>
          </a:p>
          <a:p>
            <a:r>
              <a:rPr lang="de-DE" dirty="0">
                <a:latin typeface="Arial"/>
                <a:cs typeface="Arial"/>
              </a:rPr>
              <a:t>Es besteht kein Schutz vor Gefahrstoffen!</a:t>
            </a:r>
          </a:p>
          <a:p>
            <a:endParaRPr lang="de-DE" dirty="0">
              <a:latin typeface="Arial"/>
              <a:cs typeface="Arial"/>
            </a:endParaRPr>
          </a:p>
          <a:p>
            <a:r>
              <a:rPr lang="de-DE" dirty="0">
                <a:latin typeface="Arial"/>
                <a:cs typeface="Arial"/>
              </a:rPr>
              <a:t>Es besteht kein Spritz- und Splitterschutz!</a:t>
            </a:r>
          </a:p>
          <a:p>
            <a:endParaRPr lang="de-DE" dirty="0">
              <a:latin typeface="Arial"/>
              <a:cs typeface="Arial"/>
            </a:endParaRPr>
          </a:p>
          <a:p>
            <a:endParaRPr lang="de-DE" dirty="0">
              <a:latin typeface="Arial"/>
              <a:cs typeface="Arial"/>
            </a:endParaRPr>
          </a:p>
          <a:p>
            <a:r>
              <a:rPr lang="de-DE" u="sng" dirty="0">
                <a:cs typeface="Arial"/>
              </a:rPr>
              <a:t>Merke</a:t>
            </a:r>
            <a:r>
              <a:rPr lang="de-DE" dirty="0" smtClean="0">
                <a:cs typeface="Arial"/>
              </a:rPr>
              <a:t>:</a:t>
            </a:r>
            <a:br>
              <a:rPr lang="de-DE" dirty="0" smtClean="0">
                <a:cs typeface="Arial"/>
              </a:rPr>
            </a:br>
            <a:endParaRPr lang="de-DE" dirty="0">
              <a:cs typeface="Arial"/>
            </a:endParaRPr>
          </a:p>
          <a:p>
            <a:r>
              <a:rPr lang="de-DE" i="1" dirty="0">
                <a:solidFill>
                  <a:srgbClr val="FF0000"/>
                </a:solidFill>
                <a:cs typeface="Arial"/>
              </a:rPr>
              <a:t>„Die Scheibe gehört zwischen </a:t>
            </a:r>
          </a:p>
          <a:p>
            <a:r>
              <a:rPr lang="de-DE" i="1" dirty="0">
                <a:solidFill>
                  <a:srgbClr val="FF0000"/>
                </a:solidFill>
                <a:cs typeface="Arial"/>
              </a:rPr>
              <a:t>Körper und Experiment</a:t>
            </a:r>
            <a:r>
              <a:rPr lang="de-DE" i="1" dirty="0" smtClean="0">
                <a:solidFill>
                  <a:srgbClr val="FF0000"/>
                </a:solidFill>
                <a:cs typeface="Arial"/>
              </a:rPr>
              <a:t>!“</a:t>
            </a:r>
            <a:endParaRPr lang="de-DE" dirty="0">
              <a:latin typeface="Arial"/>
              <a:cs typeface="Arial"/>
            </a:endParaRPr>
          </a:p>
          <a:p>
            <a:r>
              <a:rPr lang="de-DE" dirty="0">
                <a:cs typeface="Arial"/>
              </a:rPr>
              <a:t> </a:t>
            </a:r>
            <a:endParaRPr lang="de-DE" dirty="0">
              <a:latin typeface="Arial"/>
              <a:cs typeface="Arial"/>
            </a:endParaRPr>
          </a:p>
        </p:txBody>
      </p:sp>
      <p:sp>
        <p:nvSpPr>
          <p:cNvPr id="60" name="Textfeld 59">
            <a:extLst>
              <a:ext uri="{FF2B5EF4-FFF2-40B4-BE49-F238E27FC236}">
                <a16:creationId xmlns:a16="http://schemas.microsoft.com/office/drawing/2014/main" id="{7BF66F6B-DBA9-9C44-A8F1-46E6EB2243EC}"/>
              </a:ext>
            </a:extLst>
          </p:cNvPr>
          <p:cNvSpPr txBox="1"/>
          <p:nvPr/>
        </p:nvSpPr>
        <p:spPr>
          <a:xfrm>
            <a:off x="906231" y="351625"/>
            <a:ext cx="716573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2400" b="1" dirty="0">
                <a:solidFill>
                  <a:srgbClr val="000000"/>
                </a:solidFill>
                <a:latin typeface="Arial" panose="020B0604020202020204" pitchFamily="34" charset="0"/>
                <a:cs typeface="Arial" panose="020B0604020202020204" pitchFamily="34" charset="0"/>
              </a:rPr>
              <a:t>Kein Schutz im Innenraum des Abzugs</a:t>
            </a:r>
            <a:endPar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Rechteck 60">
            <a:extLst>
              <a:ext uri="{FF2B5EF4-FFF2-40B4-BE49-F238E27FC236}">
                <a16:creationId xmlns:a16="http://schemas.microsoft.com/office/drawing/2014/main" id="{3FD0C65A-D6E2-BF4A-80F8-860880CEC9C5}"/>
              </a:ext>
            </a:extLst>
          </p:cNvPr>
          <p:cNvSpPr/>
          <p:nvPr/>
        </p:nvSpPr>
        <p:spPr>
          <a:xfrm>
            <a:off x="5951161" y="4246940"/>
            <a:ext cx="1656513" cy="1728405"/>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Rechteck 61">
            <a:extLst>
              <a:ext uri="{FF2B5EF4-FFF2-40B4-BE49-F238E27FC236}">
                <a16:creationId xmlns:a16="http://schemas.microsoft.com/office/drawing/2014/main" id="{FAEFB1A0-89B7-5946-93D5-954A7AA52867}"/>
              </a:ext>
            </a:extLst>
          </p:cNvPr>
          <p:cNvSpPr/>
          <p:nvPr/>
        </p:nvSpPr>
        <p:spPr>
          <a:xfrm>
            <a:off x="6044309" y="1201887"/>
            <a:ext cx="60360" cy="1749373"/>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hteck 62">
            <a:extLst>
              <a:ext uri="{FF2B5EF4-FFF2-40B4-BE49-F238E27FC236}">
                <a16:creationId xmlns:a16="http://schemas.microsoft.com/office/drawing/2014/main" id="{24725F4F-33DE-8B4B-B0B7-22B2CE945312}"/>
              </a:ext>
            </a:extLst>
          </p:cNvPr>
          <p:cNvSpPr/>
          <p:nvPr/>
        </p:nvSpPr>
        <p:spPr>
          <a:xfrm>
            <a:off x="5944261" y="1430023"/>
            <a:ext cx="58676" cy="1018806"/>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4" name="Gerade Verbindung 63">
            <a:extLst>
              <a:ext uri="{FF2B5EF4-FFF2-40B4-BE49-F238E27FC236}">
                <a16:creationId xmlns:a16="http://schemas.microsoft.com/office/drawing/2014/main" id="{6FA84942-4966-9442-8AAE-FE7B625D2A0B}"/>
              </a:ext>
            </a:extLst>
          </p:cNvPr>
          <p:cNvCxnSpPr/>
          <p:nvPr/>
        </p:nvCxnSpPr>
        <p:spPr>
          <a:xfrm>
            <a:off x="5844213" y="4769253"/>
            <a:ext cx="106949"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Rechteck 64">
            <a:extLst>
              <a:ext uri="{FF2B5EF4-FFF2-40B4-BE49-F238E27FC236}">
                <a16:creationId xmlns:a16="http://schemas.microsoft.com/office/drawing/2014/main" id="{5825A0DD-C1AE-4141-AA06-046122709C4D}"/>
              </a:ext>
            </a:extLst>
          </p:cNvPr>
          <p:cNvSpPr/>
          <p:nvPr/>
        </p:nvSpPr>
        <p:spPr>
          <a:xfrm>
            <a:off x="5843336" y="4382945"/>
            <a:ext cx="106948" cy="139068"/>
          </a:xfrm>
          <a:prstGeom prst="rect">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6" name="Gerade Verbindung 65">
            <a:extLst>
              <a:ext uri="{FF2B5EF4-FFF2-40B4-BE49-F238E27FC236}">
                <a16:creationId xmlns:a16="http://schemas.microsoft.com/office/drawing/2014/main" id="{8C0609AC-4E46-6A4E-80FB-83E35FD8BD73}"/>
              </a:ext>
            </a:extLst>
          </p:cNvPr>
          <p:cNvCxnSpPr/>
          <p:nvPr/>
        </p:nvCxnSpPr>
        <p:spPr>
          <a:xfrm>
            <a:off x="5944261" y="2896513"/>
            <a:ext cx="10004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Rechteck 66">
            <a:extLst>
              <a:ext uri="{FF2B5EF4-FFF2-40B4-BE49-F238E27FC236}">
                <a16:creationId xmlns:a16="http://schemas.microsoft.com/office/drawing/2014/main" id="{378902B6-5A48-654C-B699-A94856158A25}"/>
              </a:ext>
            </a:extLst>
          </p:cNvPr>
          <p:cNvSpPr/>
          <p:nvPr/>
        </p:nvSpPr>
        <p:spPr>
          <a:xfrm>
            <a:off x="7422991" y="1490608"/>
            <a:ext cx="186297" cy="2295912"/>
          </a:xfrm>
          <a:prstGeom prst="rect">
            <a:avLst/>
          </a:prstGeom>
          <a:solidFill>
            <a:schemeClr val="bg1"/>
          </a:solidFill>
          <a:ln w="1270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Rechteck 67">
            <a:extLst>
              <a:ext uri="{FF2B5EF4-FFF2-40B4-BE49-F238E27FC236}">
                <a16:creationId xmlns:a16="http://schemas.microsoft.com/office/drawing/2014/main" id="{60721C77-B5C5-D54E-B54D-9D0D05436E00}"/>
              </a:ext>
            </a:extLst>
          </p:cNvPr>
          <p:cNvSpPr/>
          <p:nvPr/>
        </p:nvSpPr>
        <p:spPr>
          <a:xfrm>
            <a:off x="7416642" y="1005632"/>
            <a:ext cx="186297" cy="498225"/>
          </a:xfrm>
          <a:prstGeom prst="rect">
            <a:avLst/>
          </a:prstGeom>
          <a:solidFill>
            <a:schemeClr val="bg1"/>
          </a:solidFill>
          <a:ln w="127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Rechteck 68">
            <a:extLst>
              <a:ext uri="{FF2B5EF4-FFF2-40B4-BE49-F238E27FC236}">
                <a16:creationId xmlns:a16="http://schemas.microsoft.com/office/drawing/2014/main" id="{FB82A4EF-744B-2540-8F91-2A0804B8AAE2}"/>
              </a:ext>
            </a:extLst>
          </p:cNvPr>
          <p:cNvSpPr/>
          <p:nvPr/>
        </p:nvSpPr>
        <p:spPr>
          <a:xfrm>
            <a:off x="7609287" y="1186561"/>
            <a:ext cx="186297" cy="4788789"/>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chteck 69">
            <a:extLst>
              <a:ext uri="{FF2B5EF4-FFF2-40B4-BE49-F238E27FC236}">
                <a16:creationId xmlns:a16="http://schemas.microsoft.com/office/drawing/2014/main" id="{C107762D-D7CE-5E4D-A734-43F193F80643}"/>
              </a:ext>
            </a:extLst>
          </p:cNvPr>
          <p:cNvSpPr/>
          <p:nvPr/>
        </p:nvSpPr>
        <p:spPr>
          <a:xfrm>
            <a:off x="5944261" y="1186560"/>
            <a:ext cx="1479264" cy="24346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70575967-149F-994D-934E-D444C69043E5}"/>
              </a:ext>
            </a:extLst>
          </p:cNvPr>
          <p:cNvSpPr/>
          <p:nvPr/>
        </p:nvSpPr>
        <p:spPr>
          <a:xfrm>
            <a:off x="7495439" y="148616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FABBA6DB-1E5B-344A-A0FC-A1302E436520}"/>
              </a:ext>
            </a:extLst>
          </p:cNvPr>
          <p:cNvSpPr/>
          <p:nvPr/>
        </p:nvSpPr>
        <p:spPr>
          <a:xfrm>
            <a:off x="7495439" y="159579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55B6FF9F-29D5-EB42-B920-33154324AA1D}"/>
              </a:ext>
            </a:extLst>
          </p:cNvPr>
          <p:cNvSpPr/>
          <p:nvPr/>
        </p:nvSpPr>
        <p:spPr>
          <a:xfrm>
            <a:off x="7495439" y="170542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3B5F104B-B508-7E4A-B7FA-57E406EF1D42}"/>
              </a:ext>
            </a:extLst>
          </p:cNvPr>
          <p:cNvSpPr/>
          <p:nvPr/>
        </p:nvSpPr>
        <p:spPr>
          <a:xfrm>
            <a:off x="7495439" y="181505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2CF45242-0244-1A4A-8603-A985DA61CE81}"/>
              </a:ext>
            </a:extLst>
          </p:cNvPr>
          <p:cNvSpPr/>
          <p:nvPr/>
        </p:nvSpPr>
        <p:spPr>
          <a:xfrm>
            <a:off x="7495439" y="192468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A7E827C8-80DC-8143-A081-471C2A20488B}"/>
              </a:ext>
            </a:extLst>
          </p:cNvPr>
          <p:cNvSpPr/>
          <p:nvPr/>
        </p:nvSpPr>
        <p:spPr>
          <a:xfrm>
            <a:off x="7495439" y="203431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BC309A4-B44D-A94B-B7CD-7404D7EEA951}"/>
              </a:ext>
            </a:extLst>
          </p:cNvPr>
          <p:cNvSpPr/>
          <p:nvPr/>
        </p:nvSpPr>
        <p:spPr>
          <a:xfrm>
            <a:off x="7495439" y="214394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3091F55A-26C8-E541-B568-FD44E5B4CF8B}"/>
              </a:ext>
            </a:extLst>
          </p:cNvPr>
          <p:cNvSpPr/>
          <p:nvPr/>
        </p:nvSpPr>
        <p:spPr>
          <a:xfrm>
            <a:off x="7495439" y="236320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91A43232-0B97-8A48-93DE-4363E539D86E}"/>
              </a:ext>
            </a:extLst>
          </p:cNvPr>
          <p:cNvSpPr/>
          <p:nvPr/>
        </p:nvSpPr>
        <p:spPr>
          <a:xfrm>
            <a:off x="7495439" y="258246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6C7521F-A691-C14C-B2F8-62DC41CE24C2}"/>
              </a:ext>
            </a:extLst>
          </p:cNvPr>
          <p:cNvSpPr/>
          <p:nvPr/>
        </p:nvSpPr>
        <p:spPr>
          <a:xfrm>
            <a:off x="7495439" y="280172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3CC51BCD-83AE-2C49-8B75-0A1864D67A63}"/>
              </a:ext>
            </a:extLst>
          </p:cNvPr>
          <p:cNvSpPr/>
          <p:nvPr/>
        </p:nvSpPr>
        <p:spPr>
          <a:xfrm>
            <a:off x="7495439" y="225357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BDC5AD9-94A3-D14B-9E12-9A07D700189F}"/>
              </a:ext>
            </a:extLst>
          </p:cNvPr>
          <p:cNvSpPr/>
          <p:nvPr/>
        </p:nvSpPr>
        <p:spPr>
          <a:xfrm>
            <a:off x="7495439" y="247283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8CC00B4A-50DF-1E44-AAC8-27992C543EC9}"/>
              </a:ext>
            </a:extLst>
          </p:cNvPr>
          <p:cNvSpPr/>
          <p:nvPr/>
        </p:nvSpPr>
        <p:spPr>
          <a:xfrm>
            <a:off x="7495439" y="269209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0668012-2AEF-1C4D-98F6-914FE89C973D}"/>
              </a:ext>
            </a:extLst>
          </p:cNvPr>
          <p:cNvSpPr/>
          <p:nvPr/>
        </p:nvSpPr>
        <p:spPr>
          <a:xfrm>
            <a:off x="7495439" y="291135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5AC63E79-D158-174C-BF19-0533E9299CE4}"/>
              </a:ext>
            </a:extLst>
          </p:cNvPr>
          <p:cNvSpPr/>
          <p:nvPr/>
        </p:nvSpPr>
        <p:spPr>
          <a:xfrm>
            <a:off x="7495439" y="302098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3ABCF2B2-4C09-7C45-B630-B03731B967ED}"/>
              </a:ext>
            </a:extLst>
          </p:cNvPr>
          <p:cNvSpPr/>
          <p:nvPr/>
        </p:nvSpPr>
        <p:spPr>
          <a:xfrm>
            <a:off x="7495439" y="313061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A70A36C7-78CF-664F-A05B-A843895E67E0}"/>
              </a:ext>
            </a:extLst>
          </p:cNvPr>
          <p:cNvSpPr/>
          <p:nvPr/>
        </p:nvSpPr>
        <p:spPr>
          <a:xfrm>
            <a:off x="7495439" y="324024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FC8D1228-8C85-8D43-A8DD-B5CB5C12F15A}"/>
              </a:ext>
            </a:extLst>
          </p:cNvPr>
          <p:cNvSpPr/>
          <p:nvPr/>
        </p:nvSpPr>
        <p:spPr>
          <a:xfrm>
            <a:off x="7495439" y="334987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A06F55CB-8269-1148-A541-3360FEA9D90C}"/>
              </a:ext>
            </a:extLst>
          </p:cNvPr>
          <p:cNvSpPr/>
          <p:nvPr/>
        </p:nvSpPr>
        <p:spPr>
          <a:xfrm>
            <a:off x="7495439" y="345950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E5CAC212-3BCC-9141-8D1F-E6490271D357}"/>
              </a:ext>
            </a:extLst>
          </p:cNvPr>
          <p:cNvSpPr/>
          <p:nvPr/>
        </p:nvSpPr>
        <p:spPr>
          <a:xfrm>
            <a:off x="7495439" y="356913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6786E410-C802-774A-A62F-2970616F05C6}"/>
              </a:ext>
            </a:extLst>
          </p:cNvPr>
          <p:cNvSpPr/>
          <p:nvPr/>
        </p:nvSpPr>
        <p:spPr>
          <a:xfrm>
            <a:off x="7495439" y="3678757"/>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2" name="Gerade Verbindung 91">
            <a:extLst>
              <a:ext uri="{FF2B5EF4-FFF2-40B4-BE49-F238E27FC236}">
                <a16:creationId xmlns:a16="http://schemas.microsoft.com/office/drawing/2014/main" id="{9E3F37A5-32C8-5941-AD9F-574C27176314}"/>
              </a:ext>
            </a:extLst>
          </p:cNvPr>
          <p:cNvCxnSpPr/>
          <p:nvPr/>
        </p:nvCxnSpPr>
        <p:spPr>
          <a:xfrm>
            <a:off x="5844213" y="4769253"/>
            <a:ext cx="106949"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Rechteck 92">
            <a:extLst>
              <a:ext uri="{FF2B5EF4-FFF2-40B4-BE49-F238E27FC236}">
                <a16:creationId xmlns:a16="http://schemas.microsoft.com/office/drawing/2014/main" id="{3F9F0E59-9B13-9649-B167-FA2F4D0149DC}"/>
              </a:ext>
            </a:extLst>
          </p:cNvPr>
          <p:cNvSpPr/>
          <p:nvPr/>
        </p:nvSpPr>
        <p:spPr>
          <a:xfrm>
            <a:off x="5843336" y="4382945"/>
            <a:ext cx="106948" cy="139068"/>
          </a:xfrm>
          <a:prstGeom prst="rect">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4" name="Gerade Verbindung 93">
            <a:extLst>
              <a:ext uri="{FF2B5EF4-FFF2-40B4-BE49-F238E27FC236}">
                <a16:creationId xmlns:a16="http://schemas.microsoft.com/office/drawing/2014/main" id="{BCED305C-D262-7D4B-B581-AD310A28DF36}"/>
              </a:ext>
            </a:extLst>
          </p:cNvPr>
          <p:cNvCxnSpPr/>
          <p:nvPr/>
        </p:nvCxnSpPr>
        <p:spPr>
          <a:xfrm>
            <a:off x="5944261" y="3929785"/>
            <a:ext cx="10004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Oval 95">
            <a:extLst>
              <a:ext uri="{FF2B5EF4-FFF2-40B4-BE49-F238E27FC236}">
                <a16:creationId xmlns:a16="http://schemas.microsoft.com/office/drawing/2014/main" id="{CC3108AD-A32A-ED43-8A2E-31CAD0B7698F}"/>
              </a:ext>
            </a:extLst>
          </p:cNvPr>
          <p:cNvSpPr/>
          <p:nvPr/>
        </p:nvSpPr>
        <p:spPr>
          <a:xfrm rot="2729917">
            <a:off x="6117936" y="3001749"/>
            <a:ext cx="530206" cy="53020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Abgerundetes Rechteck 96">
            <a:extLst>
              <a:ext uri="{FF2B5EF4-FFF2-40B4-BE49-F238E27FC236}">
                <a16:creationId xmlns:a16="http://schemas.microsoft.com/office/drawing/2014/main" id="{FFB79FD5-B9FA-BA41-867D-1D9C389648C2}"/>
              </a:ext>
            </a:extLst>
          </p:cNvPr>
          <p:cNvSpPr/>
          <p:nvPr/>
        </p:nvSpPr>
        <p:spPr>
          <a:xfrm rot="2390177">
            <a:off x="5495552" y="3342773"/>
            <a:ext cx="475626" cy="1384249"/>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Abgerundetes Rechteck 97">
            <a:extLst>
              <a:ext uri="{FF2B5EF4-FFF2-40B4-BE49-F238E27FC236}">
                <a16:creationId xmlns:a16="http://schemas.microsoft.com/office/drawing/2014/main" id="{2C367D0D-DDE1-F142-83A1-9FDC877CC73D}"/>
              </a:ext>
            </a:extLst>
          </p:cNvPr>
          <p:cNvSpPr/>
          <p:nvPr/>
        </p:nvSpPr>
        <p:spPr>
          <a:xfrm>
            <a:off x="5147366" y="4541794"/>
            <a:ext cx="241712" cy="1267984"/>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Abgerundetes Rechteck 98">
            <a:extLst>
              <a:ext uri="{FF2B5EF4-FFF2-40B4-BE49-F238E27FC236}">
                <a16:creationId xmlns:a16="http://schemas.microsoft.com/office/drawing/2014/main" id="{D4FE32A6-9B3E-3A4C-A0FA-481D850E9082}"/>
              </a:ext>
            </a:extLst>
          </p:cNvPr>
          <p:cNvSpPr/>
          <p:nvPr/>
        </p:nvSpPr>
        <p:spPr>
          <a:xfrm rot="19200000">
            <a:off x="6174608" y="3539096"/>
            <a:ext cx="127416" cy="61200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Abgerundetes Rechteck 99">
            <a:extLst>
              <a:ext uri="{FF2B5EF4-FFF2-40B4-BE49-F238E27FC236}">
                <a16:creationId xmlns:a16="http://schemas.microsoft.com/office/drawing/2014/main" id="{3ADFF732-0304-E941-BE70-2318DC5086E9}"/>
              </a:ext>
            </a:extLst>
          </p:cNvPr>
          <p:cNvSpPr/>
          <p:nvPr/>
        </p:nvSpPr>
        <p:spPr>
          <a:xfrm>
            <a:off x="5148616" y="5841438"/>
            <a:ext cx="480922" cy="127256"/>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Abgerundetes Rechteck 100">
            <a:extLst>
              <a:ext uri="{FF2B5EF4-FFF2-40B4-BE49-F238E27FC236}">
                <a16:creationId xmlns:a16="http://schemas.microsoft.com/office/drawing/2014/main" id="{0FEF454B-7F3E-2049-8D34-6272AD05461C}"/>
              </a:ext>
            </a:extLst>
          </p:cNvPr>
          <p:cNvSpPr/>
          <p:nvPr/>
        </p:nvSpPr>
        <p:spPr>
          <a:xfrm rot="3460542">
            <a:off x="6535089" y="3675118"/>
            <a:ext cx="128084" cy="561655"/>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Pfeil nach rechts 116">
            <a:extLst>
              <a:ext uri="{FF2B5EF4-FFF2-40B4-BE49-F238E27FC236}">
                <a16:creationId xmlns:a16="http://schemas.microsoft.com/office/drawing/2014/main" id="{13578E07-E69C-9245-91B5-737401F1008E}"/>
              </a:ext>
            </a:extLst>
          </p:cNvPr>
          <p:cNvSpPr/>
          <p:nvPr/>
        </p:nvSpPr>
        <p:spPr>
          <a:xfrm rot="16200000">
            <a:off x="7300042" y="3014198"/>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Nach oben gebogener Pfeil 118">
            <a:extLst>
              <a:ext uri="{FF2B5EF4-FFF2-40B4-BE49-F238E27FC236}">
                <a16:creationId xmlns:a16="http://schemas.microsoft.com/office/drawing/2014/main" id="{6E22474B-CA00-444C-B621-5255481F2F66}"/>
              </a:ext>
            </a:extLst>
          </p:cNvPr>
          <p:cNvSpPr/>
          <p:nvPr/>
        </p:nvSpPr>
        <p:spPr>
          <a:xfrm>
            <a:off x="7224429" y="3669462"/>
            <a:ext cx="394089" cy="394089"/>
          </a:xfrm>
          <a:prstGeom prst="bentUpArrow">
            <a:avLst/>
          </a:prstGeom>
          <a:gradFill flip="none" rotWithShape="1">
            <a:gsLst>
              <a:gs pos="0">
                <a:srgbClr val="00B050"/>
              </a:gs>
              <a:gs pos="100000">
                <a:schemeClr val="accent6">
                  <a:lumMod val="40000"/>
                  <a:lumOff val="60000"/>
                </a:scheme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0" name="Nach oben gebogener Pfeil 119">
            <a:extLst>
              <a:ext uri="{FF2B5EF4-FFF2-40B4-BE49-F238E27FC236}">
                <a16:creationId xmlns:a16="http://schemas.microsoft.com/office/drawing/2014/main" id="{A1248AC0-98C5-7148-9F50-B7D9EA39F167}"/>
              </a:ext>
            </a:extLst>
          </p:cNvPr>
          <p:cNvSpPr/>
          <p:nvPr/>
        </p:nvSpPr>
        <p:spPr>
          <a:xfrm rot="16200000">
            <a:off x="6834260" y="2391054"/>
            <a:ext cx="394089" cy="394089"/>
          </a:xfrm>
          <a:prstGeom prst="bentUp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1" name="Nach oben gebogener Pfeil 120">
            <a:extLst>
              <a:ext uri="{FF2B5EF4-FFF2-40B4-BE49-F238E27FC236}">
                <a16:creationId xmlns:a16="http://schemas.microsoft.com/office/drawing/2014/main" id="{9EB1C614-C502-E44F-AB7F-21199D880319}"/>
              </a:ext>
            </a:extLst>
          </p:cNvPr>
          <p:cNvSpPr/>
          <p:nvPr/>
        </p:nvSpPr>
        <p:spPr>
          <a:xfrm rot="10800000">
            <a:off x="6305938" y="2443601"/>
            <a:ext cx="394089" cy="394089"/>
          </a:xfrm>
          <a:prstGeom prst="bentUpArrow">
            <a:avLst/>
          </a:prstGeom>
          <a:gradFill flip="none" rotWithShape="1">
            <a:gsLst>
              <a:gs pos="0">
                <a:srgbClr val="00B050"/>
              </a:gs>
              <a:gs pos="100000">
                <a:schemeClr val="accent6">
                  <a:lumMod val="40000"/>
                  <a:lumOff val="60000"/>
                </a:scheme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2" name="Pfeil nach rechts 121">
            <a:extLst>
              <a:ext uri="{FF2B5EF4-FFF2-40B4-BE49-F238E27FC236}">
                <a16:creationId xmlns:a16="http://schemas.microsoft.com/office/drawing/2014/main" id="{52FF0C07-BFA5-A540-91F8-4B0F19B4D132}"/>
              </a:ext>
            </a:extLst>
          </p:cNvPr>
          <p:cNvSpPr/>
          <p:nvPr/>
        </p:nvSpPr>
        <p:spPr>
          <a:xfrm rot="16200000">
            <a:off x="7302715" y="2294323"/>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Pfeil nach rechts 122">
            <a:extLst>
              <a:ext uri="{FF2B5EF4-FFF2-40B4-BE49-F238E27FC236}">
                <a16:creationId xmlns:a16="http://schemas.microsoft.com/office/drawing/2014/main" id="{3A402A54-42AD-DB4F-A100-903161C83CF4}"/>
              </a:ext>
            </a:extLst>
          </p:cNvPr>
          <p:cNvSpPr/>
          <p:nvPr/>
        </p:nvSpPr>
        <p:spPr>
          <a:xfrm rot="16200000">
            <a:off x="7302715" y="1537144"/>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5" name="Pfeil nach rechts 124">
            <a:extLst>
              <a:ext uri="{FF2B5EF4-FFF2-40B4-BE49-F238E27FC236}">
                <a16:creationId xmlns:a16="http://schemas.microsoft.com/office/drawing/2014/main" id="{A1B1A117-8A73-8742-B6B1-FE0D25DF4C68}"/>
              </a:ext>
            </a:extLst>
          </p:cNvPr>
          <p:cNvSpPr/>
          <p:nvPr/>
        </p:nvSpPr>
        <p:spPr>
          <a:xfrm rot="16200000">
            <a:off x="6965267" y="3189083"/>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 name="Gruppieren 3">
            <a:extLst>
              <a:ext uri="{FF2B5EF4-FFF2-40B4-BE49-F238E27FC236}">
                <a16:creationId xmlns:a16="http://schemas.microsoft.com/office/drawing/2014/main" id="{B6B34352-3F1F-8543-8CD2-85BA8C6E49D3}"/>
              </a:ext>
            </a:extLst>
          </p:cNvPr>
          <p:cNvGrpSpPr/>
          <p:nvPr/>
        </p:nvGrpSpPr>
        <p:grpSpPr>
          <a:xfrm>
            <a:off x="5494894" y="1261642"/>
            <a:ext cx="2213843" cy="4641449"/>
            <a:chOff x="2161387" y="1838682"/>
            <a:chExt cx="1756993" cy="2750807"/>
          </a:xfrm>
        </p:grpSpPr>
        <p:cxnSp>
          <p:nvCxnSpPr>
            <p:cNvPr id="102" name="Gerade Verbindung 101">
              <a:extLst>
                <a:ext uri="{FF2B5EF4-FFF2-40B4-BE49-F238E27FC236}">
                  <a16:creationId xmlns:a16="http://schemas.microsoft.com/office/drawing/2014/main" id="{672C1596-A783-B646-8FCB-B18DB65158A7}"/>
                </a:ext>
              </a:extLst>
            </p:cNvPr>
            <p:cNvCxnSpPr/>
            <p:nvPr/>
          </p:nvCxnSpPr>
          <p:spPr>
            <a:xfrm flipV="1">
              <a:off x="2161387" y="1838682"/>
              <a:ext cx="1736026" cy="2742420"/>
            </a:xfrm>
            <a:prstGeom prst="line">
              <a:avLst/>
            </a:prstGeom>
            <a:ln w="76200">
              <a:solidFill>
                <a:srgbClr val="FF0000">
                  <a:alpha val="70000"/>
                </a:srgbClr>
              </a:solidFill>
            </a:ln>
            <a:effectLst/>
          </p:spPr>
          <p:style>
            <a:lnRef idx="2">
              <a:schemeClr val="accent1"/>
            </a:lnRef>
            <a:fillRef idx="0">
              <a:schemeClr val="accent1"/>
            </a:fillRef>
            <a:effectRef idx="1">
              <a:schemeClr val="accent1"/>
            </a:effectRef>
            <a:fontRef idx="minor">
              <a:schemeClr val="tx1"/>
            </a:fontRef>
          </p:style>
        </p:cxnSp>
        <p:cxnSp>
          <p:nvCxnSpPr>
            <p:cNvPr id="103" name="Gerade Verbindung 102">
              <a:extLst>
                <a:ext uri="{FF2B5EF4-FFF2-40B4-BE49-F238E27FC236}">
                  <a16:creationId xmlns:a16="http://schemas.microsoft.com/office/drawing/2014/main" id="{51D8674F-1D94-824E-9FF0-41B34355170A}"/>
                </a:ext>
              </a:extLst>
            </p:cNvPr>
            <p:cNvCxnSpPr>
              <a:cxnSpLocks/>
            </p:cNvCxnSpPr>
            <p:nvPr/>
          </p:nvCxnSpPr>
          <p:spPr>
            <a:xfrm rot="10800000">
              <a:off x="2182354" y="1847069"/>
              <a:ext cx="1736026" cy="2742420"/>
            </a:xfrm>
            <a:prstGeom prst="line">
              <a:avLst/>
            </a:prstGeom>
            <a:ln w="76200">
              <a:solidFill>
                <a:srgbClr val="FF0000">
                  <a:alpha val="70000"/>
                </a:srgbClr>
              </a:solidFill>
            </a:ln>
            <a:effectLst/>
          </p:spPr>
          <p:style>
            <a:lnRef idx="2">
              <a:schemeClr val="accent1"/>
            </a:lnRef>
            <a:fillRef idx="0">
              <a:schemeClr val="accent1"/>
            </a:fillRef>
            <a:effectRef idx="1">
              <a:schemeClr val="accent1"/>
            </a:effectRef>
            <a:fontRef idx="minor">
              <a:schemeClr val="tx1"/>
            </a:fontRef>
          </p:style>
        </p:cxnSp>
      </p:grpSp>
      <p:pic>
        <p:nvPicPr>
          <p:cNvPr id="2" name="Grafik 1"/>
          <p:cNvPicPr>
            <a:picLocks noChangeAspect="1"/>
          </p:cNvPicPr>
          <p:nvPr/>
        </p:nvPicPr>
        <p:blipFill>
          <a:blip r:embed="rId2"/>
          <a:stretch>
            <a:fillRect/>
          </a:stretch>
        </p:blipFill>
        <p:spPr>
          <a:xfrm>
            <a:off x="619694" y="5441344"/>
            <a:ext cx="573074" cy="1054699"/>
          </a:xfrm>
          <a:prstGeom prst="rect">
            <a:avLst/>
          </a:prstGeom>
        </p:spPr>
      </p:pic>
      <p:sp>
        <p:nvSpPr>
          <p:cNvPr id="3" name="Textfeld 2"/>
          <p:cNvSpPr txBox="1"/>
          <p:nvPr/>
        </p:nvSpPr>
        <p:spPr>
          <a:xfrm>
            <a:off x="1246012" y="5440446"/>
            <a:ext cx="307660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Zudem wird eine erheblich größere Luftmenge benötigt, was zu einem </a:t>
            </a:r>
            <a:r>
              <a:rPr lang="de-DE" sz="1400" dirty="0" smtClean="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erhöhten Energieverbrauch führt.</a:t>
            </a:r>
            <a:endParaRPr lang="de-DE" sz="1400" dirty="0"/>
          </a:p>
        </p:txBody>
      </p:sp>
    </p:spTree>
    <p:extLst>
      <p:ext uri="{BB962C8B-B14F-4D97-AF65-F5344CB8AC3E}">
        <p14:creationId xmlns:p14="http://schemas.microsoft.com/office/powerpoint/2010/main" val="308842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7BF66F6B-DBA9-9C44-A8F1-46E6EB2243EC}"/>
              </a:ext>
            </a:extLst>
          </p:cNvPr>
          <p:cNvSpPr txBox="1"/>
          <p:nvPr/>
        </p:nvSpPr>
        <p:spPr>
          <a:xfrm>
            <a:off x="993521" y="211168"/>
            <a:ext cx="716573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Eingeschränkte</a:t>
            </a:r>
            <a:r>
              <a:rPr kumimoji="0" lang="de-DE" sz="2400" b="1"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l</a:t>
            </a: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ineare Luftströmung beachten</a:t>
            </a:r>
          </a:p>
        </p:txBody>
      </p:sp>
      <p:sp>
        <p:nvSpPr>
          <p:cNvPr id="111" name="Textfeld 110"/>
          <p:cNvSpPr txBox="1"/>
          <p:nvPr/>
        </p:nvSpPr>
        <p:spPr>
          <a:xfrm>
            <a:off x="712679" y="1966322"/>
            <a:ext cx="4177373" cy="2751522"/>
          </a:xfrm>
          <a:prstGeom prst="rect">
            <a:avLst/>
          </a:prstGeom>
          <a:noFill/>
        </p:spPr>
        <p:txBody>
          <a:bodyPr wrap="square" rtlCol="0">
            <a:spAutoFit/>
          </a:bodyPr>
          <a:lstStyle/>
          <a:p>
            <a:pPr>
              <a:lnSpc>
                <a:spcPct val="120000"/>
              </a:lnSpc>
            </a:pPr>
            <a:r>
              <a:rPr lang="de-DE" dirty="0">
                <a:latin typeface="Arial"/>
                <a:cs typeface="Arial"/>
              </a:rPr>
              <a:t>Im Bereich bis ca. 10 cm zur Vorderkante des Abzugs können Luftwirbel entstehen. Der Schutz vor</a:t>
            </a:r>
            <a:r>
              <a:rPr lang="de-DE" dirty="0"/>
              <a:t> leicht flüchtigen, staubenden oder Aerosole bildenden Gefahrstoffen </a:t>
            </a:r>
            <a:r>
              <a:rPr lang="de-DE" dirty="0">
                <a:latin typeface="Arial"/>
                <a:cs typeface="Arial"/>
              </a:rPr>
              <a:t>ist hier eingeschränkt.</a:t>
            </a:r>
          </a:p>
          <a:p>
            <a:pPr>
              <a:lnSpc>
                <a:spcPct val="120000"/>
              </a:lnSpc>
            </a:pPr>
            <a:endParaRPr lang="de-DE" dirty="0">
              <a:latin typeface="Arial"/>
              <a:cs typeface="Arial"/>
            </a:endParaRPr>
          </a:p>
          <a:p>
            <a:pPr>
              <a:lnSpc>
                <a:spcPct val="120000"/>
              </a:lnSpc>
            </a:pPr>
            <a:r>
              <a:rPr lang="de-DE" dirty="0">
                <a:latin typeface="Arial"/>
                <a:cs typeface="Arial"/>
              </a:rPr>
              <a:t>Dieser Bereich sollte frei bleiben! </a:t>
            </a:r>
          </a:p>
        </p:txBody>
      </p:sp>
      <p:sp>
        <p:nvSpPr>
          <p:cNvPr id="54" name="Rechteck 53">
            <a:extLst>
              <a:ext uri="{FF2B5EF4-FFF2-40B4-BE49-F238E27FC236}">
                <a16:creationId xmlns:a16="http://schemas.microsoft.com/office/drawing/2014/main" id="{9B7CF825-7AE2-FA49-9D65-F29BF64CEB02}"/>
              </a:ext>
            </a:extLst>
          </p:cNvPr>
          <p:cNvSpPr/>
          <p:nvPr/>
        </p:nvSpPr>
        <p:spPr>
          <a:xfrm>
            <a:off x="7560736" y="576121"/>
            <a:ext cx="228600" cy="487168"/>
          </a:xfrm>
          <a:prstGeom prst="rect">
            <a:avLst/>
          </a:prstGeom>
          <a:solidFill>
            <a:schemeClr val="bg1"/>
          </a:solidFill>
          <a:ln w="127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Flussdiagramm: Zusammenstellen 46">
            <a:extLst>
              <a:ext uri="{FF2B5EF4-FFF2-40B4-BE49-F238E27FC236}">
                <a16:creationId xmlns:a16="http://schemas.microsoft.com/office/drawing/2014/main" id="{FE38FF66-A096-AA4B-A19D-12AF1800E11E}"/>
              </a:ext>
            </a:extLst>
          </p:cNvPr>
          <p:cNvSpPr/>
          <p:nvPr/>
        </p:nvSpPr>
        <p:spPr>
          <a:xfrm>
            <a:off x="6233306" y="3779246"/>
            <a:ext cx="194083" cy="459983"/>
          </a:xfrm>
          <a:prstGeom prst="flowChartCollat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56" name="Gerade Verbindung mit Pfeil 55">
            <a:extLst>
              <a:ext uri="{FF2B5EF4-FFF2-40B4-BE49-F238E27FC236}">
                <a16:creationId xmlns:a16="http://schemas.microsoft.com/office/drawing/2014/main" id="{D48B52A5-7E3C-A242-B0FF-7368A799B7A6}"/>
              </a:ext>
            </a:extLst>
          </p:cNvPr>
          <p:cNvCxnSpPr/>
          <p:nvPr/>
        </p:nvCxnSpPr>
        <p:spPr>
          <a:xfrm flipH="1" flipV="1">
            <a:off x="7463802" y="1232671"/>
            <a:ext cx="9055" cy="1023695"/>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57" name="Gerade Verbindung mit Pfeil 56">
            <a:extLst>
              <a:ext uri="{FF2B5EF4-FFF2-40B4-BE49-F238E27FC236}">
                <a16:creationId xmlns:a16="http://schemas.microsoft.com/office/drawing/2014/main" id="{B21F5358-881C-B242-B757-16ECACBD3290}"/>
              </a:ext>
            </a:extLst>
          </p:cNvPr>
          <p:cNvCxnSpPr/>
          <p:nvPr/>
        </p:nvCxnSpPr>
        <p:spPr>
          <a:xfrm flipH="1" flipV="1">
            <a:off x="7488436" y="3062883"/>
            <a:ext cx="14863" cy="692611"/>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58" name="Rechteck 57">
            <a:extLst>
              <a:ext uri="{FF2B5EF4-FFF2-40B4-BE49-F238E27FC236}">
                <a16:creationId xmlns:a16="http://schemas.microsoft.com/office/drawing/2014/main" id="{35496462-6016-F141-8A55-8E1C4EB27171}"/>
              </a:ext>
            </a:extLst>
          </p:cNvPr>
          <p:cNvSpPr/>
          <p:nvPr/>
        </p:nvSpPr>
        <p:spPr>
          <a:xfrm>
            <a:off x="5951161" y="4246940"/>
            <a:ext cx="1656513" cy="1728405"/>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echteck 58">
            <a:extLst>
              <a:ext uri="{FF2B5EF4-FFF2-40B4-BE49-F238E27FC236}">
                <a16:creationId xmlns:a16="http://schemas.microsoft.com/office/drawing/2014/main" id="{39EECC57-9ECF-9B43-A436-8061284A647A}"/>
              </a:ext>
            </a:extLst>
          </p:cNvPr>
          <p:cNvSpPr/>
          <p:nvPr/>
        </p:nvSpPr>
        <p:spPr>
          <a:xfrm>
            <a:off x="6044309" y="1607000"/>
            <a:ext cx="60360" cy="1749373"/>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Rechteck 59">
            <a:extLst>
              <a:ext uri="{FF2B5EF4-FFF2-40B4-BE49-F238E27FC236}">
                <a16:creationId xmlns:a16="http://schemas.microsoft.com/office/drawing/2014/main" id="{9BD462D3-B057-4548-AB2C-914DD42AA10C}"/>
              </a:ext>
            </a:extLst>
          </p:cNvPr>
          <p:cNvSpPr/>
          <p:nvPr/>
        </p:nvSpPr>
        <p:spPr>
          <a:xfrm>
            <a:off x="5944261" y="1430023"/>
            <a:ext cx="58676" cy="1018806"/>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1" name="Gerade Verbindung 60">
            <a:extLst>
              <a:ext uri="{FF2B5EF4-FFF2-40B4-BE49-F238E27FC236}">
                <a16:creationId xmlns:a16="http://schemas.microsoft.com/office/drawing/2014/main" id="{BB7E5695-99AB-9B40-BB89-1F734A64A186}"/>
              </a:ext>
            </a:extLst>
          </p:cNvPr>
          <p:cNvCxnSpPr/>
          <p:nvPr/>
        </p:nvCxnSpPr>
        <p:spPr>
          <a:xfrm>
            <a:off x="5844213" y="4769253"/>
            <a:ext cx="106949"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Rechteck 61">
            <a:extLst>
              <a:ext uri="{FF2B5EF4-FFF2-40B4-BE49-F238E27FC236}">
                <a16:creationId xmlns:a16="http://schemas.microsoft.com/office/drawing/2014/main" id="{FC1E0322-F261-EA4E-9563-F8A1150D50E4}"/>
              </a:ext>
            </a:extLst>
          </p:cNvPr>
          <p:cNvSpPr/>
          <p:nvPr/>
        </p:nvSpPr>
        <p:spPr>
          <a:xfrm>
            <a:off x="5843336" y="4382945"/>
            <a:ext cx="106948" cy="139068"/>
          </a:xfrm>
          <a:prstGeom prst="rect">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7" name="Gerade Verbindung 76">
            <a:extLst>
              <a:ext uri="{FF2B5EF4-FFF2-40B4-BE49-F238E27FC236}">
                <a16:creationId xmlns:a16="http://schemas.microsoft.com/office/drawing/2014/main" id="{E89E7EDF-269C-0147-BB5F-55578461E3F0}"/>
              </a:ext>
            </a:extLst>
          </p:cNvPr>
          <p:cNvCxnSpPr/>
          <p:nvPr/>
        </p:nvCxnSpPr>
        <p:spPr>
          <a:xfrm>
            <a:off x="5944261" y="3301626"/>
            <a:ext cx="10004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Rechteck 77">
            <a:extLst>
              <a:ext uri="{FF2B5EF4-FFF2-40B4-BE49-F238E27FC236}">
                <a16:creationId xmlns:a16="http://schemas.microsoft.com/office/drawing/2014/main" id="{4E6DB9A5-BB00-4546-8EAD-0F983F752791}"/>
              </a:ext>
            </a:extLst>
          </p:cNvPr>
          <p:cNvSpPr/>
          <p:nvPr/>
        </p:nvSpPr>
        <p:spPr>
          <a:xfrm>
            <a:off x="7422991" y="1490608"/>
            <a:ext cx="186297" cy="2295912"/>
          </a:xfrm>
          <a:prstGeom prst="rect">
            <a:avLst/>
          </a:prstGeom>
          <a:solidFill>
            <a:schemeClr val="bg1"/>
          </a:solidFill>
          <a:ln w="1270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Rechteck 84">
            <a:extLst>
              <a:ext uri="{FF2B5EF4-FFF2-40B4-BE49-F238E27FC236}">
                <a16:creationId xmlns:a16="http://schemas.microsoft.com/office/drawing/2014/main" id="{3E6F75B6-075A-5545-BA93-61EA97DA943D}"/>
              </a:ext>
            </a:extLst>
          </p:cNvPr>
          <p:cNvSpPr/>
          <p:nvPr/>
        </p:nvSpPr>
        <p:spPr>
          <a:xfrm>
            <a:off x="7416642" y="1005632"/>
            <a:ext cx="186297" cy="498225"/>
          </a:xfrm>
          <a:prstGeom prst="rect">
            <a:avLst/>
          </a:prstGeom>
          <a:solidFill>
            <a:schemeClr val="bg1"/>
          </a:solidFill>
          <a:ln w="127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Rechteck 85">
            <a:extLst>
              <a:ext uri="{FF2B5EF4-FFF2-40B4-BE49-F238E27FC236}">
                <a16:creationId xmlns:a16="http://schemas.microsoft.com/office/drawing/2014/main" id="{FFA0C27A-52C1-9349-A3A6-0094A330E39F}"/>
              </a:ext>
            </a:extLst>
          </p:cNvPr>
          <p:cNvSpPr/>
          <p:nvPr/>
        </p:nvSpPr>
        <p:spPr>
          <a:xfrm>
            <a:off x="7609287" y="1186561"/>
            <a:ext cx="186297" cy="4788789"/>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Rechteck 86">
            <a:extLst>
              <a:ext uri="{FF2B5EF4-FFF2-40B4-BE49-F238E27FC236}">
                <a16:creationId xmlns:a16="http://schemas.microsoft.com/office/drawing/2014/main" id="{3A5E8853-61AC-954D-B7E1-CAFB863414B4}"/>
              </a:ext>
            </a:extLst>
          </p:cNvPr>
          <p:cNvSpPr/>
          <p:nvPr/>
        </p:nvSpPr>
        <p:spPr>
          <a:xfrm>
            <a:off x="5944261" y="1186560"/>
            <a:ext cx="1479264" cy="24346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0614E701-D16D-2F44-BADC-29E4AD66D02D}"/>
              </a:ext>
            </a:extLst>
          </p:cNvPr>
          <p:cNvSpPr/>
          <p:nvPr/>
        </p:nvSpPr>
        <p:spPr>
          <a:xfrm>
            <a:off x="7495439" y="148616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3DFA71AF-F785-6846-B310-51B0D1293CEB}"/>
              </a:ext>
            </a:extLst>
          </p:cNvPr>
          <p:cNvSpPr/>
          <p:nvPr/>
        </p:nvSpPr>
        <p:spPr>
          <a:xfrm>
            <a:off x="7495439" y="159579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EC452890-EEDA-444C-AF69-005ED543DAF2}"/>
              </a:ext>
            </a:extLst>
          </p:cNvPr>
          <p:cNvSpPr/>
          <p:nvPr/>
        </p:nvSpPr>
        <p:spPr>
          <a:xfrm>
            <a:off x="7495439" y="170542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909B9091-2A48-F346-9FE7-E78B600AB4E0}"/>
              </a:ext>
            </a:extLst>
          </p:cNvPr>
          <p:cNvSpPr/>
          <p:nvPr/>
        </p:nvSpPr>
        <p:spPr>
          <a:xfrm>
            <a:off x="7495439" y="181505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22964936-3C73-3241-ABC3-1A080C5E888E}"/>
              </a:ext>
            </a:extLst>
          </p:cNvPr>
          <p:cNvSpPr/>
          <p:nvPr/>
        </p:nvSpPr>
        <p:spPr>
          <a:xfrm>
            <a:off x="7495439" y="192468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0C40548B-EC9B-C04B-B4DB-41EB5F64A523}"/>
              </a:ext>
            </a:extLst>
          </p:cNvPr>
          <p:cNvSpPr/>
          <p:nvPr/>
        </p:nvSpPr>
        <p:spPr>
          <a:xfrm>
            <a:off x="7495439" y="203431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5F54AEAE-DDCC-F240-BEC2-B53771CF1633}"/>
              </a:ext>
            </a:extLst>
          </p:cNvPr>
          <p:cNvSpPr/>
          <p:nvPr/>
        </p:nvSpPr>
        <p:spPr>
          <a:xfrm>
            <a:off x="7495439" y="214394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138D622C-CFAF-374E-BBB8-A5AC4DC9BDAC}"/>
              </a:ext>
            </a:extLst>
          </p:cNvPr>
          <p:cNvSpPr/>
          <p:nvPr/>
        </p:nvSpPr>
        <p:spPr>
          <a:xfrm>
            <a:off x="7495439" y="236320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D22520CF-861D-7D40-BA15-163831F30454}"/>
              </a:ext>
            </a:extLst>
          </p:cNvPr>
          <p:cNvSpPr/>
          <p:nvPr/>
        </p:nvSpPr>
        <p:spPr>
          <a:xfrm>
            <a:off x="7495439" y="258246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7BA05DB0-22BB-6044-ACD4-98C7CD966EA2}"/>
              </a:ext>
            </a:extLst>
          </p:cNvPr>
          <p:cNvSpPr/>
          <p:nvPr/>
        </p:nvSpPr>
        <p:spPr>
          <a:xfrm>
            <a:off x="7495439" y="280172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1DFAAB52-4C35-944B-809B-8E479632B5EB}"/>
              </a:ext>
            </a:extLst>
          </p:cNvPr>
          <p:cNvSpPr/>
          <p:nvPr/>
        </p:nvSpPr>
        <p:spPr>
          <a:xfrm>
            <a:off x="7495439" y="225357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338CC4A6-718E-FA44-9F6C-9FD1F9571A4B}"/>
              </a:ext>
            </a:extLst>
          </p:cNvPr>
          <p:cNvSpPr/>
          <p:nvPr/>
        </p:nvSpPr>
        <p:spPr>
          <a:xfrm>
            <a:off x="7495439" y="247283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E6FE758-39C9-B74B-92F9-B22F2CE38C5A}"/>
              </a:ext>
            </a:extLst>
          </p:cNvPr>
          <p:cNvSpPr/>
          <p:nvPr/>
        </p:nvSpPr>
        <p:spPr>
          <a:xfrm>
            <a:off x="7495439" y="269209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C2CAC39B-0DD8-4D47-AA4D-1EC923BCFD21}"/>
              </a:ext>
            </a:extLst>
          </p:cNvPr>
          <p:cNvSpPr/>
          <p:nvPr/>
        </p:nvSpPr>
        <p:spPr>
          <a:xfrm>
            <a:off x="7495439" y="291135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AC91D469-7650-A845-A681-E00C827C564E}"/>
              </a:ext>
            </a:extLst>
          </p:cNvPr>
          <p:cNvSpPr/>
          <p:nvPr/>
        </p:nvSpPr>
        <p:spPr>
          <a:xfrm>
            <a:off x="7495439" y="302098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F20D2389-FC42-1B4B-AE62-979668BE4E6E}"/>
              </a:ext>
            </a:extLst>
          </p:cNvPr>
          <p:cNvSpPr/>
          <p:nvPr/>
        </p:nvSpPr>
        <p:spPr>
          <a:xfrm>
            <a:off x="7495439" y="313061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F475C60E-74B5-3946-8531-AFA53C562E82}"/>
              </a:ext>
            </a:extLst>
          </p:cNvPr>
          <p:cNvSpPr/>
          <p:nvPr/>
        </p:nvSpPr>
        <p:spPr>
          <a:xfrm>
            <a:off x="7495439" y="324024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37CB68A9-D24D-7347-8378-F6197A72EE6D}"/>
              </a:ext>
            </a:extLst>
          </p:cNvPr>
          <p:cNvSpPr/>
          <p:nvPr/>
        </p:nvSpPr>
        <p:spPr>
          <a:xfrm>
            <a:off x="7495439" y="334987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D7D2D7C1-1B5A-4846-AC3B-C6C3519CC7B6}"/>
              </a:ext>
            </a:extLst>
          </p:cNvPr>
          <p:cNvSpPr/>
          <p:nvPr/>
        </p:nvSpPr>
        <p:spPr>
          <a:xfrm>
            <a:off x="7495439" y="345950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F20A3CE0-2FE4-394A-AF4A-1C7CC09592AE}"/>
              </a:ext>
            </a:extLst>
          </p:cNvPr>
          <p:cNvSpPr/>
          <p:nvPr/>
        </p:nvSpPr>
        <p:spPr>
          <a:xfrm>
            <a:off x="7495439" y="356913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5435E6FA-FDD6-E84D-A772-661F3116BF2C}"/>
              </a:ext>
            </a:extLst>
          </p:cNvPr>
          <p:cNvSpPr/>
          <p:nvPr/>
        </p:nvSpPr>
        <p:spPr>
          <a:xfrm>
            <a:off x="7495439" y="3678757"/>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8" name="Gerade Verbindung 117">
            <a:extLst>
              <a:ext uri="{FF2B5EF4-FFF2-40B4-BE49-F238E27FC236}">
                <a16:creationId xmlns:a16="http://schemas.microsoft.com/office/drawing/2014/main" id="{1A07D043-0EC4-1A45-A6CC-CDDDA1D94139}"/>
              </a:ext>
            </a:extLst>
          </p:cNvPr>
          <p:cNvCxnSpPr/>
          <p:nvPr/>
        </p:nvCxnSpPr>
        <p:spPr>
          <a:xfrm>
            <a:off x="5844213" y="4769253"/>
            <a:ext cx="106949"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Rechteck 118">
            <a:extLst>
              <a:ext uri="{FF2B5EF4-FFF2-40B4-BE49-F238E27FC236}">
                <a16:creationId xmlns:a16="http://schemas.microsoft.com/office/drawing/2014/main" id="{2C45A496-939E-6845-847D-2E83DC9787DF}"/>
              </a:ext>
            </a:extLst>
          </p:cNvPr>
          <p:cNvSpPr/>
          <p:nvPr/>
        </p:nvSpPr>
        <p:spPr>
          <a:xfrm>
            <a:off x="5843336" y="4382945"/>
            <a:ext cx="106948" cy="139068"/>
          </a:xfrm>
          <a:prstGeom prst="rect">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Pfeil nach rechts 126">
            <a:extLst>
              <a:ext uri="{FF2B5EF4-FFF2-40B4-BE49-F238E27FC236}">
                <a16:creationId xmlns:a16="http://schemas.microsoft.com/office/drawing/2014/main" id="{7C078596-3F64-704B-90BC-6CBFBBDD68EC}"/>
              </a:ext>
            </a:extLst>
          </p:cNvPr>
          <p:cNvSpPr/>
          <p:nvPr/>
        </p:nvSpPr>
        <p:spPr>
          <a:xfrm rot="16200000">
            <a:off x="7300042" y="3014198"/>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8" name="Nach oben gebogener Pfeil 127">
            <a:extLst>
              <a:ext uri="{FF2B5EF4-FFF2-40B4-BE49-F238E27FC236}">
                <a16:creationId xmlns:a16="http://schemas.microsoft.com/office/drawing/2014/main" id="{F2E0FC58-1E7D-7741-B90C-9E682EBE99CE}"/>
              </a:ext>
            </a:extLst>
          </p:cNvPr>
          <p:cNvSpPr/>
          <p:nvPr/>
        </p:nvSpPr>
        <p:spPr>
          <a:xfrm>
            <a:off x="7224429" y="3669462"/>
            <a:ext cx="394089" cy="394089"/>
          </a:xfrm>
          <a:prstGeom prst="bentUpArrow">
            <a:avLst/>
          </a:prstGeom>
          <a:gradFill flip="none" rotWithShape="1">
            <a:gsLst>
              <a:gs pos="0">
                <a:srgbClr val="00B050"/>
              </a:gs>
              <a:gs pos="100000">
                <a:schemeClr val="accent6">
                  <a:lumMod val="40000"/>
                  <a:lumOff val="60000"/>
                </a:scheme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9" name="Nach oben gebogener Pfeil 128">
            <a:extLst>
              <a:ext uri="{FF2B5EF4-FFF2-40B4-BE49-F238E27FC236}">
                <a16:creationId xmlns:a16="http://schemas.microsoft.com/office/drawing/2014/main" id="{762AA268-FBEA-564F-B7B0-F32F47E4FDFD}"/>
              </a:ext>
            </a:extLst>
          </p:cNvPr>
          <p:cNvSpPr/>
          <p:nvPr/>
        </p:nvSpPr>
        <p:spPr>
          <a:xfrm rot="16200000">
            <a:off x="6834260" y="2391054"/>
            <a:ext cx="394089" cy="394089"/>
          </a:xfrm>
          <a:prstGeom prst="bentUp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0" name="Nach oben gebogener Pfeil 129">
            <a:extLst>
              <a:ext uri="{FF2B5EF4-FFF2-40B4-BE49-F238E27FC236}">
                <a16:creationId xmlns:a16="http://schemas.microsoft.com/office/drawing/2014/main" id="{F1863327-A0F7-374E-A214-DA3497E7F9C6}"/>
              </a:ext>
            </a:extLst>
          </p:cNvPr>
          <p:cNvSpPr/>
          <p:nvPr/>
        </p:nvSpPr>
        <p:spPr>
          <a:xfrm rot="10800000">
            <a:off x="6305938" y="2443601"/>
            <a:ext cx="394089" cy="394089"/>
          </a:xfrm>
          <a:prstGeom prst="bentUpArrow">
            <a:avLst/>
          </a:prstGeom>
          <a:gradFill flip="none" rotWithShape="1">
            <a:gsLst>
              <a:gs pos="0">
                <a:srgbClr val="00B050"/>
              </a:gs>
              <a:gs pos="100000">
                <a:schemeClr val="accent6">
                  <a:lumMod val="40000"/>
                  <a:lumOff val="60000"/>
                </a:scheme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1" name="Pfeil nach rechts 130">
            <a:extLst>
              <a:ext uri="{FF2B5EF4-FFF2-40B4-BE49-F238E27FC236}">
                <a16:creationId xmlns:a16="http://schemas.microsoft.com/office/drawing/2014/main" id="{5647A2A1-7C2B-094F-8807-EB115485B385}"/>
              </a:ext>
            </a:extLst>
          </p:cNvPr>
          <p:cNvSpPr/>
          <p:nvPr/>
        </p:nvSpPr>
        <p:spPr>
          <a:xfrm rot="16200000">
            <a:off x="7302715" y="2294323"/>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2" name="Pfeil nach rechts 131">
            <a:extLst>
              <a:ext uri="{FF2B5EF4-FFF2-40B4-BE49-F238E27FC236}">
                <a16:creationId xmlns:a16="http://schemas.microsoft.com/office/drawing/2014/main" id="{A062C52D-98C7-244C-9DA8-4597E7ADF822}"/>
              </a:ext>
            </a:extLst>
          </p:cNvPr>
          <p:cNvSpPr/>
          <p:nvPr/>
        </p:nvSpPr>
        <p:spPr>
          <a:xfrm rot="16200000">
            <a:off x="7302715" y="1537144"/>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3" name="Pfeil nach rechts 132">
            <a:extLst>
              <a:ext uri="{FF2B5EF4-FFF2-40B4-BE49-F238E27FC236}">
                <a16:creationId xmlns:a16="http://schemas.microsoft.com/office/drawing/2014/main" id="{D840CCF9-2262-AC40-BA84-8DA48CE17419}"/>
              </a:ext>
            </a:extLst>
          </p:cNvPr>
          <p:cNvSpPr/>
          <p:nvPr/>
        </p:nvSpPr>
        <p:spPr>
          <a:xfrm rot="16200000">
            <a:off x="6965267" y="3189083"/>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8" name="Gruppieren 137">
            <a:extLst>
              <a:ext uri="{FF2B5EF4-FFF2-40B4-BE49-F238E27FC236}">
                <a16:creationId xmlns:a16="http://schemas.microsoft.com/office/drawing/2014/main" id="{C35AD226-B695-AC4F-85AB-FA9689B91AB2}"/>
              </a:ext>
            </a:extLst>
          </p:cNvPr>
          <p:cNvGrpSpPr/>
          <p:nvPr/>
        </p:nvGrpSpPr>
        <p:grpSpPr>
          <a:xfrm>
            <a:off x="4976735" y="2510672"/>
            <a:ext cx="652912" cy="3465517"/>
            <a:chOff x="5107680" y="2492998"/>
            <a:chExt cx="781918" cy="4150253"/>
          </a:xfrm>
        </p:grpSpPr>
        <p:sp>
          <p:nvSpPr>
            <p:cNvPr id="139" name="Oval 138">
              <a:extLst>
                <a:ext uri="{FF2B5EF4-FFF2-40B4-BE49-F238E27FC236}">
                  <a16:creationId xmlns:a16="http://schemas.microsoft.com/office/drawing/2014/main" id="{165E2385-223C-6845-B493-A2485CF146CD}"/>
                </a:ext>
              </a:extLst>
            </p:cNvPr>
            <p:cNvSpPr/>
            <p:nvPr/>
          </p:nvSpPr>
          <p:spPr>
            <a:xfrm>
              <a:off x="5107680" y="2492998"/>
              <a:ext cx="634967" cy="63496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0" name="Abgerundetes Rechteck 139">
              <a:extLst>
                <a:ext uri="{FF2B5EF4-FFF2-40B4-BE49-F238E27FC236}">
                  <a16:creationId xmlns:a16="http://schemas.microsoft.com/office/drawing/2014/main" id="{29B305EC-8987-4E49-B593-483F4827CDF6}"/>
                </a:ext>
              </a:extLst>
            </p:cNvPr>
            <p:cNvSpPr/>
            <p:nvPr/>
          </p:nvSpPr>
          <p:spPr>
            <a:xfrm>
              <a:off x="5135694" y="3234770"/>
              <a:ext cx="569603" cy="1657757"/>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1" name="Abgerundetes Rechteck 140">
              <a:extLst>
                <a:ext uri="{FF2B5EF4-FFF2-40B4-BE49-F238E27FC236}">
                  <a16:creationId xmlns:a16="http://schemas.microsoft.com/office/drawing/2014/main" id="{865AB1C0-4432-1941-977E-42A1311D52EB}"/>
                </a:ext>
              </a:extLst>
            </p:cNvPr>
            <p:cNvSpPr/>
            <p:nvPr/>
          </p:nvSpPr>
          <p:spPr>
            <a:xfrm>
              <a:off x="5285097" y="4934416"/>
              <a:ext cx="289471" cy="1518519"/>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2" name="Abgerundetes Rechteck 141">
              <a:extLst>
                <a:ext uri="{FF2B5EF4-FFF2-40B4-BE49-F238E27FC236}">
                  <a16:creationId xmlns:a16="http://schemas.microsoft.com/office/drawing/2014/main" id="{0648E167-DA02-364B-9B1D-BF4A058493BA}"/>
                </a:ext>
              </a:extLst>
            </p:cNvPr>
            <p:cNvSpPr/>
            <p:nvPr/>
          </p:nvSpPr>
          <p:spPr>
            <a:xfrm rot="19200000">
              <a:off x="5737007" y="3233196"/>
              <a:ext cx="152591" cy="1327546"/>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3" name="Abgerundetes Rechteck 142">
              <a:extLst>
                <a:ext uri="{FF2B5EF4-FFF2-40B4-BE49-F238E27FC236}">
                  <a16:creationId xmlns:a16="http://schemas.microsoft.com/office/drawing/2014/main" id="{30D448BC-4114-8E44-85E4-32F2E1A1EC62}"/>
                </a:ext>
              </a:extLst>
            </p:cNvPr>
            <p:cNvSpPr/>
            <p:nvPr/>
          </p:nvSpPr>
          <p:spPr>
            <a:xfrm>
              <a:off x="5286595" y="6490851"/>
              <a:ext cx="575945" cy="15240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 name="Gruppieren 3">
            <a:extLst>
              <a:ext uri="{FF2B5EF4-FFF2-40B4-BE49-F238E27FC236}">
                <a16:creationId xmlns:a16="http://schemas.microsoft.com/office/drawing/2014/main" id="{BC15E75E-3846-6847-B0A1-48DBAC7B7AB5}"/>
              </a:ext>
            </a:extLst>
          </p:cNvPr>
          <p:cNvGrpSpPr/>
          <p:nvPr/>
        </p:nvGrpSpPr>
        <p:grpSpPr>
          <a:xfrm rot="5400000">
            <a:off x="5835175" y="3482425"/>
            <a:ext cx="316936" cy="462742"/>
            <a:chOff x="3760123" y="4898967"/>
            <a:chExt cx="316936" cy="462742"/>
          </a:xfrm>
        </p:grpSpPr>
        <p:sp>
          <p:nvSpPr>
            <p:cNvPr id="3" name="180-Grad-Pfeil 2">
              <a:extLst>
                <a:ext uri="{FF2B5EF4-FFF2-40B4-BE49-F238E27FC236}">
                  <a16:creationId xmlns:a16="http://schemas.microsoft.com/office/drawing/2014/main" id="{94149581-B0C7-844C-AEDB-ACFE9F3AD134}"/>
                </a:ext>
              </a:extLst>
            </p:cNvPr>
            <p:cNvSpPr/>
            <p:nvPr/>
          </p:nvSpPr>
          <p:spPr>
            <a:xfrm>
              <a:off x="3782290" y="4898967"/>
              <a:ext cx="294769" cy="221673"/>
            </a:xfrm>
            <a:prstGeom prst="uturnArrow">
              <a:avLst>
                <a:gd name="adj1" fmla="val 30000"/>
                <a:gd name="adj2" fmla="val 25000"/>
                <a:gd name="adj3" fmla="val 30000"/>
                <a:gd name="adj4" fmla="val 50000"/>
                <a:gd name="adj5" fmla="val 100000"/>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5" name="180-Grad-Pfeil 144">
              <a:extLst>
                <a:ext uri="{FF2B5EF4-FFF2-40B4-BE49-F238E27FC236}">
                  <a16:creationId xmlns:a16="http://schemas.microsoft.com/office/drawing/2014/main" id="{0E53A10E-8624-2046-9643-144326D37EB4}"/>
                </a:ext>
              </a:extLst>
            </p:cNvPr>
            <p:cNvSpPr/>
            <p:nvPr/>
          </p:nvSpPr>
          <p:spPr>
            <a:xfrm rot="10800000">
              <a:off x="3760123" y="5140036"/>
              <a:ext cx="294769" cy="221673"/>
            </a:xfrm>
            <a:prstGeom prst="uturnArrow">
              <a:avLst>
                <a:gd name="adj1" fmla="val 30000"/>
                <a:gd name="adj2" fmla="val 25000"/>
                <a:gd name="adj3" fmla="val 30000"/>
                <a:gd name="adj4" fmla="val 50000"/>
                <a:gd name="adj5" fmla="val 100000"/>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48" name="Gruppieren 147">
            <a:extLst>
              <a:ext uri="{FF2B5EF4-FFF2-40B4-BE49-F238E27FC236}">
                <a16:creationId xmlns:a16="http://schemas.microsoft.com/office/drawing/2014/main" id="{40ABD645-7B19-A04C-A925-A337E4D852D1}"/>
              </a:ext>
            </a:extLst>
          </p:cNvPr>
          <p:cNvGrpSpPr/>
          <p:nvPr/>
        </p:nvGrpSpPr>
        <p:grpSpPr>
          <a:xfrm rot="5400000">
            <a:off x="5874081" y="3831685"/>
            <a:ext cx="316935" cy="462742"/>
            <a:chOff x="3760123" y="4898967"/>
            <a:chExt cx="316935" cy="462742"/>
          </a:xfrm>
        </p:grpSpPr>
        <p:sp>
          <p:nvSpPr>
            <p:cNvPr id="149" name="180-Grad-Pfeil 148">
              <a:extLst>
                <a:ext uri="{FF2B5EF4-FFF2-40B4-BE49-F238E27FC236}">
                  <a16:creationId xmlns:a16="http://schemas.microsoft.com/office/drawing/2014/main" id="{372B73BD-3047-D845-B004-C46D02F34D16}"/>
                </a:ext>
              </a:extLst>
            </p:cNvPr>
            <p:cNvSpPr/>
            <p:nvPr/>
          </p:nvSpPr>
          <p:spPr>
            <a:xfrm>
              <a:off x="3782289" y="4898967"/>
              <a:ext cx="294769" cy="221673"/>
            </a:xfrm>
            <a:prstGeom prst="uturnArrow">
              <a:avLst>
                <a:gd name="adj1" fmla="val 30000"/>
                <a:gd name="adj2" fmla="val 25000"/>
                <a:gd name="adj3" fmla="val 30000"/>
                <a:gd name="adj4" fmla="val 50000"/>
                <a:gd name="adj5" fmla="val 100000"/>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0" name="180-Grad-Pfeil 149">
              <a:extLst>
                <a:ext uri="{FF2B5EF4-FFF2-40B4-BE49-F238E27FC236}">
                  <a16:creationId xmlns:a16="http://schemas.microsoft.com/office/drawing/2014/main" id="{1A30D998-2DA6-3849-AE60-076CE66A8316}"/>
                </a:ext>
              </a:extLst>
            </p:cNvPr>
            <p:cNvSpPr/>
            <p:nvPr/>
          </p:nvSpPr>
          <p:spPr>
            <a:xfrm rot="10800000">
              <a:off x="3760123" y="5140036"/>
              <a:ext cx="294769" cy="221673"/>
            </a:xfrm>
            <a:prstGeom prst="uturnArrow">
              <a:avLst>
                <a:gd name="adj1" fmla="val 30000"/>
                <a:gd name="adj2" fmla="val 25000"/>
                <a:gd name="adj3" fmla="val 30000"/>
                <a:gd name="adj4" fmla="val 50000"/>
                <a:gd name="adj5" fmla="val 100000"/>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cxnSp>
        <p:nvCxnSpPr>
          <p:cNvPr id="151" name="Gerade Verbindung mit Pfeil 150">
            <a:extLst>
              <a:ext uri="{FF2B5EF4-FFF2-40B4-BE49-F238E27FC236}">
                <a16:creationId xmlns:a16="http://schemas.microsoft.com/office/drawing/2014/main" id="{E93D9FB2-5419-0E45-8802-5BE46F9C414B}"/>
              </a:ext>
            </a:extLst>
          </p:cNvPr>
          <p:cNvCxnSpPr>
            <a:cxnSpLocks/>
          </p:cNvCxnSpPr>
          <p:nvPr/>
        </p:nvCxnSpPr>
        <p:spPr>
          <a:xfrm>
            <a:off x="5998800" y="4366588"/>
            <a:ext cx="394049"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feld 151">
            <a:extLst>
              <a:ext uri="{FF2B5EF4-FFF2-40B4-BE49-F238E27FC236}">
                <a16:creationId xmlns:a16="http://schemas.microsoft.com/office/drawing/2014/main" id="{043A880D-874C-C444-AA9B-B3D7CAA0C0D3}"/>
              </a:ext>
            </a:extLst>
          </p:cNvPr>
          <p:cNvSpPr txBox="1"/>
          <p:nvPr/>
        </p:nvSpPr>
        <p:spPr>
          <a:xfrm>
            <a:off x="5930819" y="4374803"/>
            <a:ext cx="671979" cy="307777"/>
          </a:xfrm>
          <a:prstGeom prst="rect">
            <a:avLst/>
          </a:prstGeom>
          <a:noFill/>
        </p:spPr>
        <p:txBody>
          <a:bodyPr wrap="none" rtlCol="0">
            <a:spAutoFit/>
          </a:bodyPr>
          <a:lstStyle/>
          <a:p>
            <a:r>
              <a:rPr lang="de-DE" sz="1400" dirty="0"/>
              <a:t>10 cm</a:t>
            </a:r>
          </a:p>
        </p:txBody>
      </p:sp>
      <p:sp>
        <p:nvSpPr>
          <p:cNvPr id="153" name="Pfeil nach rechts 152">
            <a:extLst>
              <a:ext uri="{FF2B5EF4-FFF2-40B4-BE49-F238E27FC236}">
                <a16:creationId xmlns:a16="http://schemas.microsoft.com/office/drawing/2014/main" id="{4552FE1C-0BDA-1A47-9998-FAD8E5C59EFA}"/>
              </a:ext>
            </a:extLst>
          </p:cNvPr>
          <p:cNvSpPr/>
          <p:nvPr/>
        </p:nvSpPr>
        <p:spPr>
          <a:xfrm rot="5400000">
            <a:off x="6187364" y="3158603"/>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498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7BF66F6B-DBA9-9C44-A8F1-46E6EB2243EC}"/>
              </a:ext>
            </a:extLst>
          </p:cNvPr>
          <p:cNvSpPr txBox="1"/>
          <p:nvPr/>
        </p:nvSpPr>
        <p:spPr>
          <a:xfrm>
            <a:off x="993521" y="211168"/>
            <a:ext cx="716573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Sperrige Aufbauten im Abzug</a:t>
            </a:r>
          </a:p>
        </p:txBody>
      </p:sp>
      <p:sp>
        <p:nvSpPr>
          <p:cNvPr id="3" name="Rechteck 2"/>
          <p:cNvSpPr/>
          <p:nvPr/>
        </p:nvSpPr>
        <p:spPr>
          <a:xfrm>
            <a:off x="872404" y="2260549"/>
            <a:ext cx="4324084" cy="1723742"/>
          </a:xfrm>
          <a:prstGeom prst="rect">
            <a:avLst/>
          </a:prstGeom>
        </p:spPr>
        <p:txBody>
          <a:bodyPr wrap="square">
            <a:spAutoFit/>
          </a:bodyPr>
          <a:lstStyle/>
          <a:p>
            <a:pPr marR="0">
              <a:lnSpc>
                <a:spcPct val="120000"/>
              </a:lnSpc>
            </a:pPr>
            <a:r>
              <a:rPr lang="de-DE" dirty="0"/>
              <a:t>Sperrige Aufbauten benötigen eine Bodenfreiheit von mindestens 5 cm und einen Abstand zum Frontschieber von mindestens 10 cm, damit die Strömung im Abzug nicht beeinträchtigt wird.</a:t>
            </a:r>
          </a:p>
        </p:txBody>
      </p:sp>
      <p:sp>
        <p:nvSpPr>
          <p:cNvPr id="161" name="Pfeil nach rechts 160">
            <a:extLst>
              <a:ext uri="{FF2B5EF4-FFF2-40B4-BE49-F238E27FC236}">
                <a16:creationId xmlns:a16="http://schemas.microsoft.com/office/drawing/2014/main" id="{13F5963F-1546-3843-B61E-38354E03C4CE}"/>
              </a:ext>
            </a:extLst>
          </p:cNvPr>
          <p:cNvSpPr/>
          <p:nvPr/>
        </p:nvSpPr>
        <p:spPr>
          <a:xfrm>
            <a:off x="6348794" y="4048148"/>
            <a:ext cx="421599" cy="208513"/>
          </a:xfrm>
          <a:prstGeom prst="rightArrow">
            <a:avLst/>
          </a:prstGeom>
          <a:gradFill>
            <a:gsLst>
              <a:gs pos="0">
                <a:srgbClr val="00B050"/>
              </a:gs>
              <a:gs pos="100000">
                <a:schemeClr val="accent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3" name="Rechteck 162">
            <a:extLst>
              <a:ext uri="{FF2B5EF4-FFF2-40B4-BE49-F238E27FC236}">
                <a16:creationId xmlns:a16="http://schemas.microsoft.com/office/drawing/2014/main" id="{74D288EE-9123-0E4D-95D2-E187955E9592}"/>
              </a:ext>
            </a:extLst>
          </p:cNvPr>
          <p:cNvSpPr/>
          <p:nvPr/>
        </p:nvSpPr>
        <p:spPr>
          <a:xfrm>
            <a:off x="5951161" y="4246940"/>
            <a:ext cx="1656513" cy="1728405"/>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4" name="Rechteck 163">
            <a:extLst>
              <a:ext uri="{FF2B5EF4-FFF2-40B4-BE49-F238E27FC236}">
                <a16:creationId xmlns:a16="http://schemas.microsoft.com/office/drawing/2014/main" id="{D89BCF59-FBCA-AD4F-B9B6-EA89862C0CBA}"/>
              </a:ext>
            </a:extLst>
          </p:cNvPr>
          <p:cNvSpPr/>
          <p:nvPr/>
        </p:nvSpPr>
        <p:spPr>
          <a:xfrm>
            <a:off x="6044309" y="2235159"/>
            <a:ext cx="60360" cy="1749373"/>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5" name="Rechteck 164">
            <a:extLst>
              <a:ext uri="{FF2B5EF4-FFF2-40B4-BE49-F238E27FC236}">
                <a16:creationId xmlns:a16="http://schemas.microsoft.com/office/drawing/2014/main" id="{82FC5067-03E9-D141-9794-620AB4D9BF83}"/>
              </a:ext>
            </a:extLst>
          </p:cNvPr>
          <p:cNvSpPr/>
          <p:nvPr/>
        </p:nvSpPr>
        <p:spPr>
          <a:xfrm>
            <a:off x="5944261" y="1430023"/>
            <a:ext cx="58676" cy="1018806"/>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6" name="Gerade Verbindung 165">
            <a:extLst>
              <a:ext uri="{FF2B5EF4-FFF2-40B4-BE49-F238E27FC236}">
                <a16:creationId xmlns:a16="http://schemas.microsoft.com/office/drawing/2014/main" id="{A1235966-A630-1B42-9EEA-445A6E783FCD}"/>
              </a:ext>
            </a:extLst>
          </p:cNvPr>
          <p:cNvCxnSpPr/>
          <p:nvPr/>
        </p:nvCxnSpPr>
        <p:spPr>
          <a:xfrm>
            <a:off x="5844213" y="4769253"/>
            <a:ext cx="106949"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Rechteck 166">
            <a:extLst>
              <a:ext uri="{FF2B5EF4-FFF2-40B4-BE49-F238E27FC236}">
                <a16:creationId xmlns:a16="http://schemas.microsoft.com/office/drawing/2014/main" id="{1118CCA4-A660-9448-AA7F-E235647FE9D6}"/>
              </a:ext>
            </a:extLst>
          </p:cNvPr>
          <p:cNvSpPr/>
          <p:nvPr/>
        </p:nvSpPr>
        <p:spPr>
          <a:xfrm>
            <a:off x="5843336" y="4382945"/>
            <a:ext cx="106948" cy="139068"/>
          </a:xfrm>
          <a:prstGeom prst="rect">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8" name="Gerade Verbindung 167">
            <a:extLst>
              <a:ext uri="{FF2B5EF4-FFF2-40B4-BE49-F238E27FC236}">
                <a16:creationId xmlns:a16="http://schemas.microsoft.com/office/drawing/2014/main" id="{C1754651-A09F-9F47-9A2F-6F1C14EE1F38}"/>
              </a:ext>
            </a:extLst>
          </p:cNvPr>
          <p:cNvCxnSpPr/>
          <p:nvPr/>
        </p:nvCxnSpPr>
        <p:spPr>
          <a:xfrm>
            <a:off x="5944261" y="3929785"/>
            <a:ext cx="10004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Rechteck 168">
            <a:extLst>
              <a:ext uri="{FF2B5EF4-FFF2-40B4-BE49-F238E27FC236}">
                <a16:creationId xmlns:a16="http://schemas.microsoft.com/office/drawing/2014/main" id="{E9F6B3C3-5365-234D-BA79-F65137E941CB}"/>
              </a:ext>
            </a:extLst>
          </p:cNvPr>
          <p:cNvSpPr/>
          <p:nvPr/>
        </p:nvSpPr>
        <p:spPr>
          <a:xfrm>
            <a:off x="7422991" y="1490608"/>
            <a:ext cx="186297" cy="2295912"/>
          </a:xfrm>
          <a:prstGeom prst="rect">
            <a:avLst/>
          </a:prstGeom>
          <a:solidFill>
            <a:schemeClr val="bg1"/>
          </a:solidFill>
          <a:ln w="1270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0" name="Rechteck 169">
            <a:extLst>
              <a:ext uri="{FF2B5EF4-FFF2-40B4-BE49-F238E27FC236}">
                <a16:creationId xmlns:a16="http://schemas.microsoft.com/office/drawing/2014/main" id="{98D8BDC0-2F3D-BC4A-B072-6B929EB328C0}"/>
              </a:ext>
            </a:extLst>
          </p:cNvPr>
          <p:cNvSpPr/>
          <p:nvPr/>
        </p:nvSpPr>
        <p:spPr>
          <a:xfrm>
            <a:off x="7416642" y="1005632"/>
            <a:ext cx="186297" cy="498225"/>
          </a:xfrm>
          <a:prstGeom prst="rect">
            <a:avLst/>
          </a:prstGeom>
          <a:solidFill>
            <a:schemeClr val="bg1"/>
          </a:solidFill>
          <a:ln w="127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1" name="Rechteck 170">
            <a:extLst>
              <a:ext uri="{FF2B5EF4-FFF2-40B4-BE49-F238E27FC236}">
                <a16:creationId xmlns:a16="http://schemas.microsoft.com/office/drawing/2014/main" id="{7F6E8CEB-195F-054C-ADD1-9C95B7AD15CF}"/>
              </a:ext>
            </a:extLst>
          </p:cNvPr>
          <p:cNvSpPr/>
          <p:nvPr/>
        </p:nvSpPr>
        <p:spPr>
          <a:xfrm>
            <a:off x="7599348" y="1186561"/>
            <a:ext cx="186297" cy="4788789"/>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2" name="Rechteck 171">
            <a:extLst>
              <a:ext uri="{FF2B5EF4-FFF2-40B4-BE49-F238E27FC236}">
                <a16:creationId xmlns:a16="http://schemas.microsoft.com/office/drawing/2014/main" id="{D2CC3FEB-37A3-6E45-8DA5-609AE5810AA4}"/>
              </a:ext>
            </a:extLst>
          </p:cNvPr>
          <p:cNvSpPr/>
          <p:nvPr/>
        </p:nvSpPr>
        <p:spPr>
          <a:xfrm>
            <a:off x="5944261" y="1186560"/>
            <a:ext cx="1479264" cy="24346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C51BADEB-AC11-1F43-99FA-D2C0CF7D274D}"/>
              </a:ext>
            </a:extLst>
          </p:cNvPr>
          <p:cNvSpPr/>
          <p:nvPr/>
        </p:nvSpPr>
        <p:spPr>
          <a:xfrm>
            <a:off x="7495439" y="148616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A0A5EB59-86C9-4E4C-A4ED-BE24F9FC8A9B}"/>
              </a:ext>
            </a:extLst>
          </p:cNvPr>
          <p:cNvSpPr/>
          <p:nvPr/>
        </p:nvSpPr>
        <p:spPr>
          <a:xfrm>
            <a:off x="7495439" y="159579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33102D57-C6A1-EA49-953C-8A975A47C901}"/>
              </a:ext>
            </a:extLst>
          </p:cNvPr>
          <p:cNvSpPr/>
          <p:nvPr/>
        </p:nvSpPr>
        <p:spPr>
          <a:xfrm>
            <a:off x="7495439" y="170542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D5A10B08-55AA-0E4E-8BEA-9D4EEA6B8A58}"/>
              </a:ext>
            </a:extLst>
          </p:cNvPr>
          <p:cNvSpPr/>
          <p:nvPr/>
        </p:nvSpPr>
        <p:spPr>
          <a:xfrm>
            <a:off x="7495439" y="181505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9E03E3A5-66B0-924E-AC00-6AA39E2896ED}"/>
              </a:ext>
            </a:extLst>
          </p:cNvPr>
          <p:cNvSpPr/>
          <p:nvPr/>
        </p:nvSpPr>
        <p:spPr>
          <a:xfrm>
            <a:off x="7495439" y="192468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EC3B4BDE-FB9F-9D4D-8D59-59F0D06840B7}"/>
              </a:ext>
            </a:extLst>
          </p:cNvPr>
          <p:cNvSpPr/>
          <p:nvPr/>
        </p:nvSpPr>
        <p:spPr>
          <a:xfrm>
            <a:off x="7495439" y="203431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711DAB15-2F9A-3C41-938B-B26412809443}"/>
              </a:ext>
            </a:extLst>
          </p:cNvPr>
          <p:cNvSpPr/>
          <p:nvPr/>
        </p:nvSpPr>
        <p:spPr>
          <a:xfrm>
            <a:off x="7495439" y="214394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112FED98-8E22-4A4D-92CC-FB602E9DC4D2}"/>
              </a:ext>
            </a:extLst>
          </p:cNvPr>
          <p:cNvSpPr/>
          <p:nvPr/>
        </p:nvSpPr>
        <p:spPr>
          <a:xfrm>
            <a:off x="7495439" y="236320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03281431-F133-C04D-BBF5-DC9E8F0632FC}"/>
              </a:ext>
            </a:extLst>
          </p:cNvPr>
          <p:cNvSpPr/>
          <p:nvPr/>
        </p:nvSpPr>
        <p:spPr>
          <a:xfrm>
            <a:off x="7495439" y="258246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C7CB2244-507F-334D-941D-F09272C07D81}"/>
              </a:ext>
            </a:extLst>
          </p:cNvPr>
          <p:cNvSpPr/>
          <p:nvPr/>
        </p:nvSpPr>
        <p:spPr>
          <a:xfrm>
            <a:off x="7495439" y="280172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E7C03D6F-4925-5F4B-B0F1-8AFC5057BC3E}"/>
              </a:ext>
            </a:extLst>
          </p:cNvPr>
          <p:cNvSpPr/>
          <p:nvPr/>
        </p:nvSpPr>
        <p:spPr>
          <a:xfrm>
            <a:off x="7495439" y="225357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14FD3A20-B19F-E144-B573-9A899FB545C9}"/>
              </a:ext>
            </a:extLst>
          </p:cNvPr>
          <p:cNvSpPr/>
          <p:nvPr/>
        </p:nvSpPr>
        <p:spPr>
          <a:xfrm>
            <a:off x="7495439" y="247283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FCBBDF0A-F4F8-8A4C-8283-6A881F6C349E}"/>
              </a:ext>
            </a:extLst>
          </p:cNvPr>
          <p:cNvSpPr/>
          <p:nvPr/>
        </p:nvSpPr>
        <p:spPr>
          <a:xfrm>
            <a:off x="7495439" y="269209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07F8DD6B-3DF6-4141-8C8B-EF3BDE8BEC6E}"/>
              </a:ext>
            </a:extLst>
          </p:cNvPr>
          <p:cNvSpPr/>
          <p:nvPr/>
        </p:nvSpPr>
        <p:spPr>
          <a:xfrm>
            <a:off x="7495439" y="291135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9F6E6E1C-2ACB-0147-87C9-ED9240EB802E}"/>
              </a:ext>
            </a:extLst>
          </p:cNvPr>
          <p:cNvSpPr/>
          <p:nvPr/>
        </p:nvSpPr>
        <p:spPr>
          <a:xfrm>
            <a:off x="7495439" y="302098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488C6015-8D10-7B4E-8219-232DBD3AEC86}"/>
              </a:ext>
            </a:extLst>
          </p:cNvPr>
          <p:cNvSpPr/>
          <p:nvPr/>
        </p:nvSpPr>
        <p:spPr>
          <a:xfrm>
            <a:off x="7495439" y="313061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DED271F1-DD24-1B45-B987-AF34BA9CE2E6}"/>
              </a:ext>
            </a:extLst>
          </p:cNvPr>
          <p:cNvSpPr/>
          <p:nvPr/>
        </p:nvSpPr>
        <p:spPr>
          <a:xfrm>
            <a:off x="7495439" y="324024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515410A2-C2AE-424C-BCB0-0FDA7BD39707}"/>
              </a:ext>
            </a:extLst>
          </p:cNvPr>
          <p:cNvSpPr/>
          <p:nvPr/>
        </p:nvSpPr>
        <p:spPr>
          <a:xfrm>
            <a:off x="7495439" y="334987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10C33F8B-A789-FD41-A3A7-F01DF7036BB5}"/>
              </a:ext>
            </a:extLst>
          </p:cNvPr>
          <p:cNvSpPr/>
          <p:nvPr/>
        </p:nvSpPr>
        <p:spPr>
          <a:xfrm>
            <a:off x="7495439" y="345950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16FE727C-D077-7F46-B06C-A0B4D0D438FF}"/>
              </a:ext>
            </a:extLst>
          </p:cNvPr>
          <p:cNvSpPr/>
          <p:nvPr/>
        </p:nvSpPr>
        <p:spPr>
          <a:xfrm>
            <a:off x="7495439" y="356913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049EDB3D-50B6-4449-A24B-564A74E49FED}"/>
              </a:ext>
            </a:extLst>
          </p:cNvPr>
          <p:cNvSpPr/>
          <p:nvPr/>
        </p:nvSpPr>
        <p:spPr>
          <a:xfrm>
            <a:off x="7495439" y="3678757"/>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5" name="Pfeil nach rechts 194">
            <a:extLst>
              <a:ext uri="{FF2B5EF4-FFF2-40B4-BE49-F238E27FC236}">
                <a16:creationId xmlns:a16="http://schemas.microsoft.com/office/drawing/2014/main" id="{524856AF-7522-F74B-9CB3-317153C9FF37}"/>
              </a:ext>
            </a:extLst>
          </p:cNvPr>
          <p:cNvSpPr/>
          <p:nvPr/>
        </p:nvSpPr>
        <p:spPr>
          <a:xfrm rot="16200000">
            <a:off x="7302715" y="2346788"/>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6" name="Pfeil nach rechts 195">
            <a:extLst>
              <a:ext uri="{FF2B5EF4-FFF2-40B4-BE49-F238E27FC236}">
                <a16:creationId xmlns:a16="http://schemas.microsoft.com/office/drawing/2014/main" id="{0145CB19-994A-C748-9AD9-E71062E04050}"/>
              </a:ext>
            </a:extLst>
          </p:cNvPr>
          <p:cNvSpPr/>
          <p:nvPr/>
        </p:nvSpPr>
        <p:spPr>
          <a:xfrm rot="16200000">
            <a:off x="7302715" y="1724519"/>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7" name="Pfeil nach rechts 196">
            <a:extLst>
              <a:ext uri="{FF2B5EF4-FFF2-40B4-BE49-F238E27FC236}">
                <a16:creationId xmlns:a16="http://schemas.microsoft.com/office/drawing/2014/main" id="{1E0B13BF-57BF-FF48-AE96-724C5787EA95}"/>
              </a:ext>
            </a:extLst>
          </p:cNvPr>
          <p:cNvSpPr/>
          <p:nvPr/>
        </p:nvSpPr>
        <p:spPr>
          <a:xfrm rot="16200000">
            <a:off x="7302715" y="2969058"/>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8" name="Pfeil nach rechts 197">
            <a:extLst>
              <a:ext uri="{FF2B5EF4-FFF2-40B4-BE49-F238E27FC236}">
                <a16:creationId xmlns:a16="http://schemas.microsoft.com/office/drawing/2014/main" id="{A1457D94-85C8-C14D-84BA-5896B3A38639}"/>
              </a:ext>
            </a:extLst>
          </p:cNvPr>
          <p:cNvSpPr/>
          <p:nvPr/>
        </p:nvSpPr>
        <p:spPr>
          <a:xfrm rot="16200000">
            <a:off x="7302715" y="3591328"/>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9" name="Pfeil nach rechts 198">
            <a:extLst>
              <a:ext uri="{FF2B5EF4-FFF2-40B4-BE49-F238E27FC236}">
                <a16:creationId xmlns:a16="http://schemas.microsoft.com/office/drawing/2014/main" id="{98AF31D6-C3A0-E841-A13C-A0CC8B90350F}"/>
              </a:ext>
            </a:extLst>
          </p:cNvPr>
          <p:cNvSpPr/>
          <p:nvPr/>
        </p:nvSpPr>
        <p:spPr>
          <a:xfrm rot="16200000">
            <a:off x="6992745" y="3343979"/>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0" name="Pfeil nach rechts 199">
            <a:extLst>
              <a:ext uri="{FF2B5EF4-FFF2-40B4-BE49-F238E27FC236}">
                <a16:creationId xmlns:a16="http://schemas.microsoft.com/office/drawing/2014/main" id="{489B1EDE-74DE-8542-A021-83D842510E2F}"/>
              </a:ext>
            </a:extLst>
          </p:cNvPr>
          <p:cNvSpPr/>
          <p:nvPr/>
        </p:nvSpPr>
        <p:spPr>
          <a:xfrm rot="5400000">
            <a:off x="6147457" y="3492064"/>
            <a:ext cx="421599" cy="208513"/>
          </a:xfrm>
          <a:prstGeom prst="right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1" name="Nach oben gebogener Pfeil 200">
            <a:extLst>
              <a:ext uri="{FF2B5EF4-FFF2-40B4-BE49-F238E27FC236}">
                <a16:creationId xmlns:a16="http://schemas.microsoft.com/office/drawing/2014/main" id="{8CE00018-D02B-E444-9022-F8DD54FC81D0}"/>
              </a:ext>
            </a:extLst>
          </p:cNvPr>
          <p:cNvSpPr/>
          <p:nvPr/>
        </p:nvSpPr>
        <p:spPr>
          <a:xfrm>
            <a:off x="6909637" y="3804373"/>
            <a:ext cx="394089" cy="394089"/>
          </a:xfrm>
          <a:prstGeom prst="bentUpArrow">
            <a:avLst/>
          </a:prstGeom>
          <a:gradFill flip="none" rotWithShape="1">
            <a:gsLst>
              <a:gs pos="0">
                <a:srgbClr val="00B050"/>
              </a:gs>
              <a:gs pos="100000">
                <a:schemeClr val="accent6">
                  <a:lumMod val="40000"/>
                  <a:lumOff val="60000"/>
                </a:scheme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2" name="Nach oben gebogener Pfeil 201">
            <a:extLst>
              <a:ext uri="{FF2B5EF4-FFF2-40B4-BE49-F238E27FC236}">
                <a16:creationId xmlns:a16="http://schemas.microsoft.com/office/drawing/2014/main" id="{C74235CA-0C97-2745-8332-E8B7A590EC88}"/>
              </a:ext>
            </a:extLst>
          </p:cNvPr>
          <p:cNvSpPr/>
          <p:nvPr/>
        </p:nvSpPr>
        <p:spPr>
          <a:xfrm rot="16200000">
            <a:off x="6856745" y="2728331"/>
            <a:ext cx="394089" cy="394089"/>
          </a:xfrm>
          <a:prstGeom prst="bentUpArrow">
            <a:avLst/>
          </a:prstGeom>
          <a:gradFill flip="none" rotWithShape="1">
            <a:gsLst>
              <a:gs pos="0">
                <a:srgbClr val="00B050"/>
              </a:gs>
              <a:gs pos="100000">
                <a:schemeClr val="accent6">
                  <a:lumMod val="40000"/>
                  <a:lumOff val="60000"/>
                </a:schemeClr>
              </a:gs>
              <a:gs pos="100000">
                <a:srgbClr val="FF00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3" name="Nach oben gebogener Pfeil 202">
            <a:extLst>
              <a:ext uri="{FF2B5EF4-FFF2-40B4-BE49-F238E27FC236}">
                <a16:creationId xmlns:a16="http://schemas.microsoft.com/office/drawing/2014/main" id="{7A681BFB-89F2-1A4E-99B3-EEBD75458F78}"/>
              </a:ext>
            </a:extLst>
          </p:cNvPr>
          <p:cNvSpPr/>
          <p:nvPr/>
        </p:nvSpPr>
        <p:spPr>
          <a:xfrm rot="10800000">
            <a:off x="6268461" y="2780877"/>
            <a:ext cx="394089" cy="394089"/>
          </a:xfrm>
          <a:prstGeom prst="bentUpArrow">
            <a:avLst/>
          </a:prstGeom>
          <a:gradFill flip="none" rotWithShape="1">
            <a:gsLst>
              <a:gs pos="0">
                <a:srgbClr val="00B050"/>
              </a:gs>
              <a:gs pos="100000">
                <a:schemeClr val="accent6">
                  <a:lumMod val="40000"/>
                  <a:lumOff val="60000"/>
                </a:scheme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1" name="Rechteck 210">
            <a:extLst>
              <a:ext uri="{FF2B5EF4-FFF2-40B4-BE49-F238E27FC236}">
                <a16:creationId xmlns:a16="http://schemas.microsoft.com/office/drawing/2014/main" id="{DB152432-D0C9-AE41-9534-B6764307651B}"/>
              </a:ext>
            </a:extLst>
          </p:cNvPr>
          <p:cNvSpPr/>
          <p:nvPr/>
        </p:nvSpPr>
        <p:spPr>
          <a:xfrm flipH="1">
            <a:off x="6480007" y="4064234"/>
            <a:ext cx="116732" cy="18148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Rechteck 211">
            <a:extLst>
              <a:ext uri="{FF2B5EF4-FFF2-40B4-BE49-F238E27FC236}">
                <a16:creationId xmlns:a16="http://schemas.microsoft.com/office/drawing/2014/main" id="{0821BC8F-83F9-D740-B636-61969507E2FF}"/>
              </a:ext>
            </a:extLst>
          </p:cNvPr>
          <p:cNvSpPr/>
          <p:nvPr/>
        </p:nvSpPr>
        <p:spPr>
          <a:xfrm flipH="1">
            <a:off x="6970409" y="4062922"/>
            <a:ext cx="116732" cy="18148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Pfeil nach rechts 212">
            <a:extLst>
              <a:ext uri="{FF2B5EF4-FFF2-40B4-BE49-F238E27FC236}">
                <a16:creationId xmlns:a16="http://schemas.microsoft.com/office/drawing/2014/main" id="{F776EA6C-054B-FC4A-9239-A58977056D78}"/>
              </a:ext>
            </a:extLst>
          </p:cNvPr>
          <p:cNvSpPr/>
          <p:nvPr/>
        </p:nvSpPr>
        <p:spPr>
          <a:xfrm>
            <a:off x="5767976" y="4046171"/>
            <a:ext cx="421599" cy="208513"/>
          </a:xfrm>
          <a:prstGeom prst="rightArrow">
            <a:avLst/>
          </a:prstGeom>
          <a:gradFill>
            <a:gsLst>
              <a:gs pos="0">
                <a:schemeClr val="accent2"/>
              </a:gs>
              <a:gs pos="0">
                <a:schemeClr val="accent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14" name="Gruppieren 213">
            <a:extLst>
              <a:ext uri="{FF2B5EF4-FFF2-40B4-BE49-F238E27FC236}">
                <a16:creationId xmlns:a16="http://schemas.microsoft.com/office/drawing/2014/main" id="{A0C2166C-0ABA-C545-99FF-4EECE57989AB}"/>
              </a:ext>
            </a:extLst>
          </p:cNvPr>
          <p:cNvGrpSpPr/>
          <p:nvPr/>
        </p:nvGrpSpPr>
        <p:grpSpPr>
          <a:xfrm>
            <a:off x="6520353" y="3004395"/>
            <a:ext cx="538485" cy="1056085"/>
            <a:chOff x="772160" y="2367280"/>
            <a:chExt cx="772160" cy="985520"/>
          </a:xfrm>
          <a:solidFill>
            <a:schemeClr val="bg2">
              <a:lumMod val="50000"/>
            </a:schemeClr>
          </a:solidFill>
        </p:grpSpPr>
        <p:sp>
          <p:nvSpPr>
            <p:cNvPr id="215" name="Rechteck 214">
              <a:extLst>
                <a:ext uri="{FF2B5EF4-FFF2-40B4-BE49-F238E27FC236}">
                  <a16:creationId xmlns:a16="http://schemas.microsoft.com/office/drawing/2014/main" id="{82CDBD00-CBFF-EB4A-BC6B-EEF07F567465}"/>
                </a:ext>
              </a:extLst>
            </p:cNvPr>
            <p:cNvSpPr/>
            <p:nvPr/>
          </p:nvSpPr>
          <p:spPr>
            <a:xfrm>
              <a:off x="772160" y="2367280"/>
              <a:ext cx="772160" cy="985520"/>
            </a:xfrm>
            <a:prstGeom prst="rect">
              <a:avLst/>
            </a:prstGeom>
            <a:grp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16" name="Gerade Verbindung 215">
              <a:extLst>
                <a:ext uri="{FF2B5EF4-FFF2-40B4-BE49-F238E27FC236}">
                  <a16:creationId xmlns:a16="http://schemas.microsoft.com/office/drawing/2014/main" id="{F4673208-953D-F44A-BB6B-8014460A244D}"/>
                </a:ext>
              </a:extLst>
            </p:cNvPr>
            <p:cNvCxnSpPr>
              <a:cxnSpLocks/>
            </p:cNvCxnSpPr>
            <p:nvPr/>
          </p:nvCxnSpPr>
          <p:spPr>
            <a:xfrm>
              <a:off x="780224" y="2372101"/>
              <a:ext cx="759049" cy="979603"/>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Gerade Verbindung 216">
              <a:extLst>
                <a:ext uri="{FF2B5EF4-FFF2-40B4-BE49-F238E27FC236}">
                  <a16:creationId xmlns:a16="http://schemas.microsoft.com/office/drawing/2014/main" id="{F82ED6C2-7E0E-8340-A073-CD0B9D192C5E}"/>
                </a:ext>
              </a:extLst>
            </p:cNvPr>
            <p:cNvCxnSpPr>
              <a:cxnSpLocks/>
            </p:cNvCxnSpPr>
            <p:nvPr/>
          </p:nvCxnSpPr>
          <p:spPr>
            <a:xfrm flipV="1">
              <a:off x="780224" y="2367280"/>
              <a:ext cx="764096" cy="978263"/>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8621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feld 42">
            <a:extLst>
              <a:ext uri="{FF2B5EF4-FFF2-40B4-BE49-F238E27FC236}">
                <a16:creationId xmlns:a16="http://schemas.microsoft.com/office/drawing/2014/main" id="{E54FBF01-05F5-C145-A03E-C180F0FCB72F}"/>
              </a:ext>
            </a:extLst>
          </p:cNvPr>
          <p:cNvSpPr txBox="1"/>
          <p:nvPr/>
        </p:nvSpPr>
        <p:spPr>
          <a:xfrm>
            <a:off x="1437933" y="209261"/>
            <a:ext cx="62729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2400" b="1" dirty="0">
                <a:solidFill>
                  <a:srgbClr val="000000"/>
                </a:solidFill>
                <a:latin typeface="Arial" panose="020B0604020202020204" pitchFamily="34" charset="0"/>
                <a:cs typeface="Arial" panose="020B0604020202020204" pitchFamily="34" charset="0"/>
              </a:rPr>
              <a:t>Der Abzug ist kein Lagerplatz</a:t>
            </a:r>
            <a:endPar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Rechteck 43"/>
          <p:cNvSpPr/>
          <p:nvPr/>
        </p:nvSpPr>
        <p:spPr>
          <a:xfrm>
            <a:off x="720723" y="1811240"/>
            <a:ext cx="4572000" cy="3718134"/>
          </a:xfrm>
          <a:prstGeom prst="rect">
            <a:avLst/>
          </a:prstGeom>
        </p:spPr>
        <p:txBody>
          <a:bodyPr>
            <a:spAutoFit/>
          </a:bodyPr>
          <a:lstStyle/>
          <a:p>
            <a:pPr marR="0">
              <a:lnSpc>
                <a:spcPct val="120000"/>
              </a:lnSpc>
            </a:pPr>
            <a:r>
              <a:rPr lang="de-DE" dirty="0">
                <a:latin typeface="Arial" panose="020B0604020202020204" pitchFamily="34" charset="0"/>
                <a:cs typeface="Arial" panose="020B0604020202020204" pitchFamily="34" charset="0"/>
              </a:rPr>
              <a:t>Die Anzahl der Gegenstände im Abzug soll auf das Nötigste reduziert sein.</a:t>
            </a:r>
          </a:p>
          <a:p>
            <a:pPr marR="0">
              <a:lnSpc>
                <a:spcPct val="120000"/>
              </a:lnSpc>
            </a:pPr>
            <a:endParaRPr lang="de-DE" dirty="0">
              <a:latin typeface="Arial" panose="020B0604020202020204" pitchFamily="34" charset="0"/>
              <a:cs typeface="Arial" panose="020B0604020202020204" pitchFamily="34" charset="0"/>
            </a:endParaRPr>
          </a:p>
          <a:p>
            <a:pPr>
              <a:lnSpc>
                <a:spcPct val="120000"/>
              </a:lnSpc>
            </a:pPr>
            <a:r>
              <a:rPr lang="de-DE" dirty="0">
                <a:latin typeface="Arial" panose="020B0604020202020204" pitchFamily="34" charset="0"/>
                <a:cs typeface="Arial" panose="020B0604020202020204" pitchFamily="34" charset="0"/>
              </a:rPr>
              <a:t>Gegenstände im Abzug können die Luftströmung im Abzug negativ beeinflussen und so die Schutzwirkung vor flüchtigen Gefahrstoffen verringern.</a:t>
            </a:r>
          </a:p>
          <a:p>
            <a:pPr>
              <a:lnSpc>
                <a:spcPct val="120000"/>
              </a:lnSpc>
            </a:pPr>
            <a:endParaRPr lang="de-DE" dirty="0">
              <a:latin typeface="Arial" panose="020B0604020202020204" pitchFamily="34" charset="0"/>
              <a:cs typeface="Arial" panose="020B0604020202020204" pitchFamily="34" charset="0"/>
            </a:endParaRPr>
          </a:p>
          <a:p>
            <a:pPr marR="0">
              <a:lnSpc>
                <a:spcPct val="120000"/>
              </a:lnSpc>
            </a:pPr>
            <a:r>
              <a:rPr lang="de-DE" dirty="0">
                <a:latin typeface="Arial" panose="020B0604020202020204" pitchFamily="34" charset="0"/>
                <a:cs typeface="Arial" panose="020B0604020202020204" pitchFamily="34" charset="0"/>
              </a:rPr>
              <a:t>Gefahrstoffe sollen arbeitstäglich aus dem Abzug in den Sicherheitsschrank gebracht werden.</a:t>
            </a:r>
          </a:p>
        </p:txBody>
      </p:sp>
      <p:grpSp>
        <p:nvGrpSpPr>
          <p:cNvPr id="9" name="Gruppieren 8">
            <a:extLst>
              <a:ext uri="{FF2B5EF4-FFF2-40B4-BE49-F238E27FC236}">
                <a16:creationId xmlns:a16="http://schemas.microsoft.com/office/drawing/2014/main" id="{B0F0AFB6-0FA5-1843-BDFD-CD2BDDAEFF59}"/>
              </a:ext>
            </a:extLst>
          </p:cNvPr>
          <p:cNvGrpSpPr/>
          <p:nvPr/>
        </p:nvGrpSpPr>
        <p:grpSpPr>
          <a:xfrm>
            <a:off x="5633970" y="1650699"/>
            <a:ext cx="2700000" cy="4011789"/>
            <a:chOff x="5633970" y="1650699"/>
            <a:chExt cx="2700000" cy="4011789"/>
          </a:xfrm>
        </p:grpSpPr>
        <p:sp>
          <p:nvSpPr>
            <p:cNvPr id="68" name="Rechteck 67">
              <a:extLst>
                <a:ext uri="{FF2B5EF4-FFF2-40B4-BE49-F238E27FC236}">
                  <a16:creationId xmlns:a16="http://schemas.microsoft.com/office/drawing/2014/main" id="{4DE4C485-2914-7C4D-B882-22344E854CCC}"/>
                </a:ext>
              </a:extLst>
            </p:cNvPr>
            <p:cNvSpPr/>
            <p:nvPr/>
          </p:nvSpPr>
          <p:spPr>
            <a:xfrm>
              <a:off x="5633970" y="1650699"/>
              <a:ext cx="2700000" cy="4000936"/>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9" name="Rechteck 68">
              <a:extLst>
                <a:ext uri="{FF2B5EF4-FFF2-40B4-BE49-F238E27FC236}">
                  <a16:creationId xmlns:a16="http://schemas.microsoft.com/office/drawing/2014/main" id="{9BCA65AA-2322-4F43-9C11-8254919FCD8B}"/>
                </a:ext>
              </a:extLst>
            </p:cNvPr>
            <p:cNvSpPr/>
            <p:nvPr/>
          </p:nvSpPr>
          <p:spPr>
            <a:xfrm>
              <a:off x="5809653" y="4206454"/>
              <a:ext cx="2362140" cy="144518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0" name="Rechteck 69">
              <a:extLst>
                <a:ext uri="{FF2B5EF4-FFF2-40B4-BE49-F238E27FC236}">
                  <a16:creationId xmlns:a16="http://schemas.microsoft.com/office/drawing/2014/main" id="{12F8F7A8-B53F-8C44-98B5-57F1100FE347}"/>
                </a:ext>
              </a:extLst>
            </p:cNvPr>
            <p:cNvSpPr/>
            <p:nvPr/>
          </p:nvSpPr>
          <p:spPr>
            <a:xfrm>
              <a:off x="5937338" y="4530426"/>
              <a:ext cx="2128055" cy="993518"/>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78" name="Gerade Verbindung 77">
              <a:extLst>
                <a:ext uri="{FF2B5EF4-FFF2-40B4-BE49-F238E27FC236}">
                  <a16:creationId xmlns:a16="http://schemas.microsoft.com/office/drawing/2014/main" id="{961674C6-E2C7-254C-BAF8-864802D878BD}"/>
                </a:ext>
              </a:extLst>
            </p:cNvPr>
            <p:cNvCxnSpPr/>
            <p:nvPr/>
          </p:nvCxnSpPr>
          <p:spPr>
            <a:xfrm>
              <a:off x="6880772" y="4650392"/>
              <a:ext cx="24250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Rechteck 80">
              <a:extLst>
                <a:ext uri="{FF2B5EF4-FFF2-40B4-BE49-F238E27FC236}">
                  <a16:creationId xmlns:a16="http://schemas.microsoft.com/office/drawing/2014/main" id="{0D5217BE-F657-6A49-9109-1C85C02FFF68}"/>
                </a:ext>
              </a:extLst>
            </p:cNvPr>
            <p:cNvSpPr/>
            <p:nvPr/>
          </p:nvSpPr>
          <p:spPr>
            <a:xfrm>
              <a:off x="5809653" y="3657043"/>
              <a:ext cx="2362140" cy="549407"/>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2" name="Oval 81">
              <a:extLst>
                <a:ext uri="{FF2B5EF4-FFF2-40B4-BE49-F238E27FC236}">
                  <a16:creationId xmlns:a16="http://schemas.microsoft.com/office/drawing/2014/main" id="{30429588-4590-B645-8B79-1CA3E5037781}"/>
                </a:ext>
              </a:extLst>
            </p:cNvPr>
            <p:cNvSpPr/>
            <p:nvPr/>
          </p:nvSpPr>
          <p:spPr>
            <a:xfrm>
              <a:off x="7945790" y="4323309"/>
              <a:ext cx="106408" cy="106408"/>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3" name="Oval 82">
              <a:extLst>
                <a:ext uri="{FF2B5EF4-FFF2-40B4-BE49-F238E27FC236}">
                  <a16:creationId xmlns:a16="http://schemas.microsoft.com/office/drawing/2014/main" id="{BA5A63FE-B4FF-6942-A316-584E47A037BF}"/>
                </a:ext>
              </a:extLst>
            </p:cNvPr>
            <p:cNvSpPr/>
            <p:nvPr/>
          </p:nvSpPr>
          <p:spPr>
            <a:xfrm>
              <a:off x="7743705" y="4323309"/>
              <a:ext cx="106408" cy="106408"/>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4" name="Rechteck 83">
              <a:extLst>
                <a:ext uri="{FF2B5EF4-FFF2-40B4-BE49-F238E27FC236}">
                  <a16:creationId xmlns:a16="http://schemas.microsoft.com/office/drawing/2014/main" id="{1DB41934-CC47-7641-8392-005543520827}"/>
                </a:ext>
              </a:extLst>
            </p:cNvPr>
            <p:cNvSpPr/>
            <p:nvPr/>
          </p:nvSpPr>
          <p:spPr>
            <a:xfrm>
              <a:off x="6133062" y="4323309"/>
              <a:ext cx="31152"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5" name="Rechteck 84">
              <a:extLst>
                <a:ext uri="{FF2B5EF4-FFF2-40B4-BE49-F238E27FC236}">
                  <a16:creationId xmlns:a16="http://schemas.microsoft.com/office/drawing/2014/main" id="{400C603C-0871-EB44-AB37-BE5CF7A2737C}"/>
                </a:ext>
              </a:extLst>
            </p:cNvPr>
            <p:cNvSpPr/>
            <p:nvPr/>
          </p:nvSpPr>
          <p:spPr>
            <a:xfrm>
              <a:off x="6208063" y="4323309"/>
              <a:ext cx="31152"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6" name="Rechteck 85">
              <a:extLst>
                <a:ext uri="{FF2B5EF4-FFF2-40B4-BE49-F238E27FC236}">
                  <a16:creationId xmlns:a16="http://schemas.microsoft.com/office/drawing/2014/main" id="{40B8B1F9-058F-0646-AFA5-CB0618A7C749}"/>
                </a:ext>
              </a:extLst>
            </p:cNvPr>
            <p:cNvSpPr/>
            <p:nvPr/>
          </p:nvSpPr>
          <p:spPr>
            <a:xfrm>
              <a:off x="6283062" y="4323309"/>
              <a:ext cx="31152"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7" name="Rechteck 86">
              <a:extLst>
                <a:ext uri="{FF2B5EF4-FFF2-40B4-BE49-F238E27FC236}">
                  <a16:creationId xmlns:a16="http://schemas.microsoft.com/office/drawing/2014/main" id="{232F742C-283D-F44B-9427-AFD7741B36AA}"/>
                </a:ext>
              </a:extLst>
            </p:cNvPr>
            <p:cNvSpPr/>
            <p:nvPr/>
          </p:nvSpPr>
          <p:spPr>
            <a:xfrm>
              <a:off x="6358063" y="4323309"/>
              <a:ext cx="31152"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93" name="Flussdiagramm: Prozess 38">
              <a:extLst>
                <a:ext uri="{FF2B5EF4-FFF2-40B4-BE49-F238E27FC236}">
                  <a16:creationId xmlns:a16="http://schemas.microsoft.com/office/drawing/2014/main" id="{A6AF1353-4610-8C4F-AA9E-2DE2645A2308}"/>
                </a:ext>
              </a:extLst>
            </p:cNvPr>
            <p:cNvSpPr/>
            <p:nvPr/>
          </p:nvSpPr>
          <p:spPr>
            <a:xfrm>
              <a:off x="7816840" y="5369178"/>
              <a:ext cx="359923" cy="282500"/>
            </a:xfrm>
            <a:prstGeom prst="flowChartProcess">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lussdiagramm: Zusammenstellen 39">
              <a:extLst>
                <a:ext uri="{FF2B5EF4-FFF2-40B4-BE49-F238E27FC236}">
                  <a16:creationId xmlns:a16="http://schemas.microsoft.com/office/drawing/2014/main" id="{87165125-B244-3848-91DE-E223394E3772}"/>
                </a:ext>
              </a:extLst>
            </p:cNvPr>
            <p:cNvSpPr/>
            <p:nvPr/>
          </p:nvSpPr>
          <p:spPr>
            <a:xfrm>
              <a:off x="7841139" y="4909611"/>
              <a:ext cx="194083" cy="459983"/>
            </a:xfrm>
            <a:prstGeom prst="flowChartCollat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5" name="Zylinder 94">
              <a:extLst>
                <a:ext uri="{FF2B5EF4-FFF2-40B4-BE49-F238E27FC236}">
                  <a16:creationId xmlns:a16="http://schemas.microsoft.com/office/drawing/2014/main" id="{C00F7E82-99F7-6845-B6CB-4D141BE4DBBE}"/>
                </a:ext>
              </a:extLst>
            </p:cNvPr>
            <p:cNvSpPr/>
            <p:nvPr/>
          </p:nvSpPr>
          <p:spPr>
            <a:xfrm>
              <a:off x="7505724" y="4986557"/>
              <a:ext cx="206807" cy="675931"/>
            </a:xfrm>
            <a:prstGeom prst="ca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Flussdiagramm: Zusammenstellen 27">
              <a:extLst>
                <a:ext uri="{FF2B5EF4-FFF2-40B4-BE49-F238E27FC236}">
                  <a16:creationId xmlns:a16="http://schemas.microsoft.com/office/drawing/2014/main" id="{E2688117-D8C4-7542-BFE1-D98570491E14}"/>
                </a:ext>
              </a:extLst>
            </p:cNvPr>
            <p:cNvSpPr/>
            <p:nvPr/>
          </p:nvSpPr>
          <p:spPr>
            <a:xfrm>
              <a:off x="7484610" y="3793129"/>
              <a:ext cx="173030" cy="410086"/>
            </a:xfrm>
            <a:prstGeom prst="flowChartCollat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7" name="Flussdiagramm: Zusammenstellen 28">
              <a:extLst>
                <a:ext uri="{FF2B5EF4-FFF2-40B4-BE49-F238E27FC236}">
                  <a16:creationId xmlns:a16="http://schemas.microsoft.com/office/drawing/2014/main" id="{B61BE84A-0735-A842-971F-46521DD63DBC}"/>
                </a:ext>
              </a:extLst>
            </p:cNvPr>
            <p:cNvSpPr/>
            <p:nvPr/>
          </p:nvSpPr>
          <p:spPr>
            <a:xfrm>
              <a:off x="5809415" y="3690343"/>
              <a:ext cx="255550" cy="514689"/>
            </a:xfrm>
            <a:prstGeom prst="flowChartCollat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8" name="Gleichschenkliges Dreieck 30">
              <a:extLst>
                <a:ext uri="{FF2B5EF4-FFF2-40B4-BE49-F238E27FC236}">
                  <a16:creationId xmlns:a16="http://schemas.microsoft.com/office/drawing/2014/main" id="{0BC1FC90-38D3-8D44-B49E-89F537F1D080}"/>
                </a:ext>
              </a:extLst>
            </p:cNvPr>
            <p:cNvSpPr/>
            <p:nvPr/>
          </p:nvSpPr>
          <p:spPr>
            <a:xfrm>
              <a:off x="6018623" y="3597185"/>
              <a:ext cx="588592" cy="605360"/>
            </a:xfrm>
            <a:prstGeom prst="triangl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Zylinder 98">
              <a:extLst>
                <a:ext uri="{FF2B5EF4-FFF2-40B4-BE49-F238E27FC236}">
                  <a16:creationId xmlns:a16="http://schemas.microsoft.com/office/drawing/2014/main" id="{6E94E62E-7BD9-F245-8E71-291378952F39}"/>
                </a:ext>
              </a:extLst>
            </p:cNvPr>
            <p:cNvSpPr/>
            <p:nvPr/>
          </p:nvSpPr>
          <p:spPr>
            <a:xfrm>
              <a:off x="7722147" y="3700175"/>
              <a:ext cx="124810" cy="505663"/>
            </a:xfrm>
            <a:prstGeom prst="can">
              <a:avLst/>
            </a:prstGeom>
            <a:solidFill>
              <a:schemeClr val="accent3">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Flussdiagramm: Prozess 3">
              <a:extLst>
                <a:ext uri="{FF2B5EF4-FFF2-40B4-BE49-F238E27FC236}">
                  <a16:creationId xmlns:a16="http://schemas.microsoft.com/office/drawing/2014/main" id="{72A13D35-5573-2247-A4BF-3A7C6DDED1BC}"/>
                </a:ext>
              </a:extLst>
            </p:cNvPr>
            <p:cNvSpPr/>
            <p:nvPr/>
          </p:nvSpPr>
          <p:spPr>
            <a:xfrm>
              <a:off x="6586332" y="3951676"/>
              <a:ext cx="320881" cy="251856"/>
            </a:xfrm>
            <a:prstGeom prst="flowChartProcess">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Flussdiagramm: Manuelle Verarbeitung 5">
              <a:extLst>
                <a:ext uri="{FF2B5EF4-FFF2-40B4-BE49-F238E27FC236}">
                  <a16:creationId xmlns:a16="http://schemas.microsoft.com/office/drawing/2014/main" id="{D2F0450F-2F90-6846-A8A6-C442E5D9463E}"/>
                </a:ext>
              </a:extLst>
            </p:cNvPr>
            <p:cNvSpPr/>
            <p:nvPr/>
          </p:nvSpPr>
          <p:spPr>
            <a:xfrm>
              <a:off x="6851345" y="3797843"/>
              <a:ext cx="673145" cy="408323"/>
            </a:xfrm>
            <a:prstGeom prst="flowChartManualOperatio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Zylinder 102">
              <a:extLst>
                <a:ext uri="{FF2B5EF4-FFF2-40B4-BE49-F238E27FC236}">
                  <a16:creationId xmlns:a16="http://schemas.microsoft.com/office/drawing/2014/main" id="{339D5BB4-C8BE-EC44-8B62-F0BB8041A372}"/>
                </a:ext>
              </a:extLst>
            </p:cNvPr>
            <p:cNvSpPr/>
            <p:nvPr/>
          </p:nvSpPr>
          <p:spPr>
            <a:xfrm>
              <a:off x="6003105" y="3335020"/>
              <a:ext cx="91625" cy="864727"/>
            </a:xfrm>
            <a:prstGeom prst="can">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Gleichschenkliges Dreieck 29">
              <a:extLst>
                <a:ext uri="{FF2B5EF4-FFF2-40B4-BE49-F238E27FC236}">
                  <a16:creationId xmlns:a16="http://schemas.microsoft.com/office/drawing/2014/main" id="{D8863526-CB1E-9B4F-ACF3-4E0353291A13}"/>
                </a:ext>
              </a:extLst>
            </p:cNvPr>
            <p:cNvSpPr/>
            <p:nvPr/>
          </p:nvSpPr>
          <p:spPr>
            <a:xfrm>
              <a:off x="7751759" y="3799817"/>
              <a:ext cx="396945" cy="40656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1070D040-7464-6F4D-ABAB-31A8BBB9FD3C}"/>
                </a:ext>
              </a:extLst>
            </p:cNvPr>
            <p:cNvSpPr/>
            <p:nvPr/>
          </p:nvSpPr>
          <p:spPr>
            <a:xfrm>
              <a:off x="5809653" y="2190012"/>
              <a:ext cx="2362140" cy="146271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2" name="Rechteck 71">
              <a:extLst>
                <a:ext uri="{FF2B5EF4-FFF2-40B4-BE49-F238E27FC236}">
                  <a16:creationId xmlns:a16="http://schemas.microsoft.com/office/drawing/2014/main" id="{6F5B188F-A530-C147-8A5A-A422833B90B9}"/>
                </a:ext>
              </a:extLst>
            </p:cNvPr>
            <p:cNvSpPr/>
            <p:nvPr/>
          </p:nvSpPr>
          <p:spPr>
            <a:xfrm>
              <a:off x="5937335" y="2319667"/>
              <a:ext cx="1150480" cy="1205956"/>
            </a:xfrm>
            <a:prstGeom prst="rect">
              <a:avLst/>
            </a:prstGeom>
            <a:solidFill>
              <a:srgbClr val="DCE6F2">
                <a:alpha val="50000"/>
              </a:srgb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3" name="Rechteck 72">
              <a:extLst>
                <a:ext uri="{FF2B5EF4-FFF2-40B4-BE49-F238E27FC236}">
                  <a16:creationId xmlns:a16="http://schemas.microsoft.com/office/drawing/2014/main" id="{41E3C648-C314-3F42-B1BC-2880805BC91D}"/>
                </a:ext>
              </a:extLst>
            </p:cNvPr>
            <p:cNvSpPr/>
            <p:nvPr/>
          </p:nvSpPr>
          <p:spPr>
            <a:xfrm>
              <a:off x="6937523" y="2319667"/>
              <a:ext cx="1127870" cy="1205956"/>
            </a:xfrm>
            <a:prstGeom prst="rect">
              <a:avLst/>
            </a:prstGeom>
            <a:solidFill>
              <a:srgbClr val="DCE6F2">
                <a:alpha val="50000"/>
              </a:srgb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4" name="Oval 73">
              <a:extLst>
                <a:ext uri="{FF2B5EF4-FFF2-40B4-BE49-F238E27FC236}">
                  <a16:creationId xmlns:a16="http://schemas.microsoft.com/office/drawing/2014/main" id="{114AD81C-09DC-C74B-AF60-C2EB6BD84FB5}"/>
                </a:ext>
              </a:extLst>
            </p:cNvPr>
            <p:cNvSpPr/>
            <p:nvPr/>
          </p:nvSpPr>
          <p:spPr>
            <a:xfrm>
              <a:off x="7895147" y="2885205"/>
              <a:ext cx="106408" cy="106408"/>
            </a:xfrm>
            <a:prstGeom prst="ellipse">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5" name="Oval 74">
              <a:extLst>
                <a:ext uri="{FF2B5EF4-FFF2-40B4-BE49-F238E27FC236}">
                  <a16:creationId xmlns:a16="http://schemas.microsoft.com/office/drawing/2014/main" id="{3E156DED-5842-8945-A65F-A96E64689392}"/>
                </a:ext>
              </a:extLst>
            </p:cNvPr>
            <p:cNvSpPr/>
            <p:nvPr/>
          </p:nvSpPr>
          <p:spPr>
            <a:xfrm>
              <a:off x="6012808" y="2874568"/>
              <a:ext cx="106408" cy="106408"/>
            </a:xfrm>
            <a:prstGeom prst="ellipse">
              <a:avLst/>
            </a:prstGeom>
            <a:solidFill>
              <a:srgbClr val="F2F2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76" name="Gerade Verbindung 75">
              <a:extLst>
                <a:ext uri="{FF2B5EF4-FFF2-40B4-BE49-F238E27FC236}">
                  <a16:creationId xmlns:a16="http://schemas.microsoft.com/office/drawing/2014/main" id="{0171021F-860E-F945-91D6-FB66FF1CE223}"/>
                </a:ext>
              </a:extLst>
            </p:cNvPr>
            <p:cNvCxnSpPr/>
            <p:nvPr/>
          </p:nvCxnSpPr>
          <p:spPr>
            <a:xfrm>
              <a:off x="6756638" y="3598141"/>
              <a:ext cx="489453"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Gerade Verbindung 76">
              <a:extLst>
                <a:ext uri="{FF2B5EF4-FFF2-40B4-BE49-F238E27FC236}">
                  <a16:creationId xmlns:a16="http://schemas.microsoft.com/office/drawing/2014/main" id="{B0ECC32A-54C2-6341-9AA2-DCE5B0E83E43}"/>
                </a:ext>
              </a:extLst>
            </p:cNvPr>
            <p:cNvCxnSpPr/>
            <p:nvPr/>
          </p:nvCxnSpPr>
          <p:spPr>
            <a:xfrm>
              <a:off x="7087815" y="2310023"/>
              <a:ext cx="0" cy="120595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Rechteck 78">
              <a:extLst>
                <a:ext uri="{FF2B5EF4-FFF2-40B4-BE49-F238E27FC236}">
                  <a16:creationId xmlns:a16="http://schemas.microsoft.com/office/drawing/2014/main" id="{78FA21C8-A0C7-614F-8201-A14942720256}"/>
                </a:ext>
              </a:extLst>
            </p:cNvPr>
            <p:cNvSpPr/>
            <p:nvPr/>
          </p:nvSpPr>
          <p:spPr>
            <a:xfrm>
              <a:off x="5809653" y="1862922"/>
              <a:ext cx="2362140" cy="851858"/>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0" name="Rechteck 79">
              <a:extLst>
                <a:ext uri="{FF2B5EF4-FFF2-40B4-BE49-F238E27FC236}">
                  <a16:creationId xmlns:a16="http://schemas.microsoft.com/office/drawing/2014/main" id="{06AC6DC5-F5A5-0C40-8624-4E019A8DAB41}"/>
                </a:ext>
              </a:extLst>
            </p:cNvPr>
            <p:cNvSpPr/>
            <p:nvPr/>
          </p:nvSpPr>
          <p:spPr>
            <a:xfrm>
              <a:off x="5937338" y="1962235"/>
              <a:ext cx="2128055" cy="639043"/>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88" name="Gerade Verbindung 87">
              <a:extLst>
                <a:ext uri="{FF2B5EF4-FFF2-40B4-BE49-F238E27FC236}">
                  <a16:creationId xmlns:a16="http://schemas.microsoft.com/office/drawing/2014/main" id="{1369E4ED-8ECC-0645-AE70-428EAC2E13FA}"/>
                </a:ext>
              </a:extLst>
            </p:cNvPr>
            <p:cNvCxnSpPr/>
            <p:nvPr/>
          </p:nvCxnSpPr>
          <p:spPr>
            <a:xfrm>
              <a:off x="6937523" y="2183179"/>
              <a:ext cx="0" cy="413048"/>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Gerade Verbindung 88">
              <a:extLst>
                <a:ext uri="{FF2B5EF4-FFF2-40B4-BE49-F238E27FC236}">
                  <a16:creationId xmlns:a16="http://schemas.microsoft.com/office/drawing/2014/main" id="{C633BA8F-CB33-A84D-B86E-B2D2D6192432}"/>
                </a:ext>
              </a:extLst>
            </p:cNvPr>
            <p:cNvCxnSpPr/>
            <p:nvPr/>
          </p:nvCxnSpPr>
          <p:spPr>
            <a:xfrm>
              <a:off x="7087525" y="2183177"/>
              <a:ext cx="0" cy="413048"/>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0" name="Rechteck 89">
              <a:extLst>
                <a:ext uri="{FF2B5EF4-FFF2-40B4-BE49-F238E27FC236}">
                  <a16:creationId xmlns:a16="http://schemas.microsoft.com/office/drawing/2014/main" id="{127A88A2-9A1E-EC4E-8638-BF3641F817A9}"/>
                </a:ext>
              </a:extLst>
            </p:cNvPr>
            <p:cNvSpPr/>
            <p:nvPr/>
          </p:nvSpPr>
          <p:spPr>
            <a:xfrm>
              <a:off x="5938887" y="2073127"/>
              <a:ext cx="2125744" cy="12115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05" name="Zylinder 104">
              <a:extLst>
                <a:ext uri="{FF2B5EF4-FFF2-40B4-BE49-F238E27FC236}">
                  <a16:creationId xmlns:a16="http://schemas.microsoft.com/office/drawing/2014/main" id="{E36DEC16-E713-384A-9547-8176425E7CE1}"/>
                </a:ext>
              </a:extLst>
            </p:cNvPr>
            <p:cNvSpPr/>
            <p:nvPr/>
          </p:nvSpPr>
          <p:spPr>
            <a:xfrm>
              <a:off x="6005707" y="3345113"/>
              <a:ext cx="89127" cy="180000"/>
            </a:xfrm>
            <a:prstGeom prst="can">
              <a:avLst/>
            </a:prstGeom>
            <a:solidFill>
              <a:schemeClr val="tx1">
                <a:lumMod val="75000"/>
                <a:lumOff val="25000"/>
                <a:alpha val="50000"/>
              </a:schemeClr>
            </a:solidFill>
            <a:ln w="127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4" name="Gerade Verbindung 113">
              <a:extLst>
                <a:ext uri="{FF2B5EF4-FFF2-40B4-BE49-F238E27FC236}">
                  <a16:creationId xmlns:a16="http://schemas.microsoft.com/office/drawing/2014/main" id="{20992164-D125-AE4D-8312-B71DB3A2839F}"/>
                </a:ext>
              </a:extLst>
            </p:cNvPr>
            <p:cNvCxnSpPr>
              <a:cxnSpLocks/>
            </p:cNvCxnSpPr>
            <p:nvPr/>
          </p:nvCxnSpPr>
          <p:spPr>
            <a:xfrm flipH="1">
              <a:off x="5941195" y="2074608"/>
              <a:ext cx="2125605"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Gerade Verbindung 114">
              <a:extLst>
                <a:ext uri="{FF2B5EF4-FFF2-40B4-BE49-F238E27FC236}">
                  <a16:creationId xmlns:a16="http://schemas.microsoft.com/office/drawing/2014/main" id="{917ADEF4-D68F-EA4C-81A2-0378A8570223}"/>
                </a:ext>
              </a:extLst>
            </p:cNvPr>
            <p:cNvCxnSpPr>
              <a:cxnSpLocks/>
            </p:cNvCxnSpPr>
            <p:nvPr/>
          </p:nvCxnSpPr>
          <p:spPr>
            <a:xfrm flipH="1">
              <a:off x="5941193" y="2190720"/>
              <a:ext cx="2125605"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Gerade Verbindung 115">
              <a:extLst>
                <a:ext uri="{FF2B5EF4-FFF2-40B4-BE49-F238E27FC236}">
                  <a16:creationId xmlns:a16="http://schemas.microsoft.com/office/drawing/2014/main" id="{28BF1263-3280-E849-A891-B4F0E0C1538B}"/>
                </a:ext>
              </a:extLst>
            </p:cNvPr>
            <p:cNvCxnSpPr/>
            <p:nvPr/>
          </p:nvCxnSpPr>
          <p:spPr>
            <a:xfrm>
              <a:off x="8066009" y="1987236"/>
              <a:ext cx="0" cy="41304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Gerade Verbindung 116">
              <a:extLst>
                <a:ext uri="{FF2B5EF4-FFF2-40B4-BE49-F238E27FC236}">
                  <a16:creationId xmlns:a16="http://schemas.microsoft.com/office/drawing/2014/main" id="{7591AD85-AA2F-6045-A68F-02F00E0C212F}"/>
                </a:ext>
              </a:extLst>
            </p:cNvPr>
            <p:cNvCxnSpPr/>
            <p:nvPr/>
          </p:nvCxnSpPr>
          <p:spPr>
            <a:xfrm>
              <a:off x="5936038" y="1994493"/>
              <a:ext cx="0" cy="41304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8061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0CA3D8C-5752-1942-81B9-72BF91300DEA}"/>
              </a:ext>
            </a:extLst>
          </p:cNvPr>
          <p:cNvSpPr/>
          <p:nvPr/>
        </p:nvSpPr>
        <p:spPr>
          <a:xfrm>
            <a:off x="2000250" y="70338"/>
            <a:ext cx="5143500" cy="6652689"/>
          </a:xfrm>
          <a:prstGeom prst="rect">
            <a:avLst/>
          </a:prstGeom>
          <a:solidFill>
            <a:schemeClr val="bg1"/>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277" name="Textfeld 276">
            <a:extLst>
              <a:ext uri="{FF2B5EF4-FFF2-40B4-BE49-F238E27FC236}">
                <a16:creationId xmlns:a16="http://schemas.microsoft.com/office/drawing/2014/main" id="{E54FBF01-05F5-C145-A03E-C180F0FCB72F}"/>
              </a:ext>
            </a:extLst>
          </p:cNvPr>
          <p:cNvSpPr txBox="1"/>
          <p:nvPr/>
        </p:nvSpPr>
        <p:spPr>
          <a:xfrm>
            <a:off x="3159580" y="4283102"/>
            <a:ext cx="2833635" cy="738664"/>
          </a:xfrm>
          <a:prstGeom prst="rect">
            <a:avLst/>
          </a:prstGeom>
          <a:noFill/>
        </p:spPr>
        <p:txBody>
          <a:bodyPr wrap="square" rtlCol="0">
            <a:spAutoFit/>
          </a:bodyPr>
          <a:lstStyle/>
          <a:p>
            <a:pPr algn="ctr"/>
            <a:r>
              <a:rPr lang="de-DE" sz="1050" b="1" dirty="0">
                <a:latin typeface="Arial" panose="020B0604020202020204" pitchFamily="34" charset="0"/>
                <a:cs typeface="Arial" panose="020B0604020202020204" pitchFamily="34" charset="0"/>
              </a:rPr>
              <a:t>Frontschieber während der Arbeit max. bis zum Begrenzer öffnen (50cm)! </a:t>
            </a:r>
          </a:p>
          <a:p>
            <a:pPr algn="ctr"/>
            <a:r>
              <a:rPr lang="de-DE" sz="1050" dirty="0">
                <a:latin typeface="Arial" panose="020B0604020202020204" pitchFamily="34" charset="0"/>
                <a:cs typeface="Arial" panose="020B0604020202020204" pitchFamily="34" charset="0"/>
              </a:rPr>
              <a:t>Do not </a:t>
            </a:r>
            <a:r>
              <a:rPr lang="de-DE" sz="1050" dirty="0" err="1">
                <a:latin typeface="Arial" panose="020B0604020202020204" pitchFamily="34" charset="0"/>
                <a:cs typeface="Arial" panose="020B0604020202020204" pitchFamily="34" charset="0"/>
              </a:rPr>
              <a:t>exceed</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sash</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limiter</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while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working</a:t>
            </a:r>
            <a:r>
              <a:rPr lang="de-DE" sz="1050" dirty="0">
                <a:latin typeface="Arial" panose="020B0604020202020204" pitchFamily="34" charset="0"/>
                <a:cs typeface="Arial" panose="020B0604020202020204" pitchFamily="34" charset="0"/>
              </a:rPr>
              <a:t> (50cm)!  </a:t>
            </a:r>
          </a:p>
        </p:txBody>
      </p:sp>
      <p:grpSp>
        <p:nvGrpSpPr>
          <p:cNvPr id="278" name="Gruppieren 277">
            <a:extLst>
              <a:ext uri="{FF2B5EF4-FFF2-40B4-BE49-F238E27FC236}">
                <a16:creationId xmlns:a16="http://schemas.microsoft.com/office/drawing/2014/main" id="{8A23F42D-F425-7845-BCC0-2A58241466FB}"/>
              </a:ext>
            </a:extLst>
          </p:cNvPr>
          <p:cNvGrpSpPr/>
          <p:nvPr/>
        </p:nvGrpSpPr>
        <p:grpSpPr>
          <a:xfrm>
            <a:off x="2264672" y="3954361"/>
            <a:ext cx="810000" cy="1200278"/>
            <a:chOff x="305369" y="6865888"/>
            <a:chExt cx="1080000" cy="1600370"/>
          </a:xfrm>
        </p:grpSpPr>
        <p:grpSp>
          <p:nvGrpSpPr>
            <p:cNvPr id="306" name="Gruppieren 305">
              <a:extLst>
                <a:ext uri="{FF2B5EF4-FFF2-40B4-BE49-F238E27FC236}">
                  <a16:creationId xmlns:a16="http://schemas.microsoft.com/office/drawing/2014/main" id="{C914B148-833E-1B46-83F9-3A26A0F7FAF8}"/>
                </a:ext>
              </a:extLst>
            </p:cNvPr>
            <p:cNvGrpSpPr>
              <a:grpSpLocks noChangeAspect="1"/>
            </p:cNvGrpSpPr>
            <p:nvPr/>
          </p:nvGrpSpPr>
          <p:grpSpPr>
            <a:xfrm>
              <a:off x="305369" y="6865888"/>
              <a:ext cx="1080000" cy="1600370"/>
              <a:chOff x="337039" y="790341"/>
              <a:chExt cx="3962400" cy="5871592"/>
            </a:xfrm>
          </p:grpSpPr>
          <p:sp>
            <p:nvSpPr>
              <p:cNvPr id="310" name="Rechteck 309">
                <a:extLst>
                  <a:ext uri="{FF2B5EF4-FFF2-40B4-BE49-F238E27FC236}">
                    <a16:creationId xmlns:a16="http://schemas.microsoft.com/office/drawing/2014/main" id="{8250BDB2-BF76-334D-BFD6-EDEB1CF11525}"/>
                  </a:ext>
                </a:extLst>
              </p:cNvPr>
              <p:cNvSpPr/>
              <p:nvPr/>
            </p:nvSpPr>
            <p:spPr>
              <a:xfrm>
                <a:off x="337039" y="790341"/>
                <a:ext cx="3962400" cy="587159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11" name="Rechteck 310">
                <a:extLst>
                  <a:ext uri="{FF2B5EF4-FFF2-40B4-BE49-F238E27FC236}">
                    <a16:creationId xmlns:a16="http://schemas.microsoft.com/office/drawing/2014/main" id="{25A50659-7A1D-8744-B3B9-62C5C4C4F20B}"/>
                  </a:ext>
                </a:extLst>
              </p:cNvPr>
              <p:cNvSpPr/>
              <p:nvPr/>
            </p:nvSpPr>
            <p:spPr>
              <a:xfrm>
                <a:off x="594863" y="4541051"/>
                <a:ext cx="3466573" cy="212088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12" name="Rechteck 311">
                <a:extLst>
                  <a:ext uri="{FF2B5EF4-FFF2-40B4-BE49-F238E27FC236}">
                    <a16:creationId xmlns:a16="http://schemas.microsoft.com/office/drawing/2014/main" id="{ADA60625-D6D3-4E47-944F-134E5DC366E0}"/>
                  </a:ext>
                </a:extLst>
              </p:cNvPr>
              <p:cNvSpPr/>
              <p:nvPr/>
            </p:nvSpPr>
            <p:spPr>
              <a:xfrm>
                <a:off x="782246" y="5016500"/>
                <a:ext cx="3123040" cy="1458042"/>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13" name="Rechteck 312">
                <a:extLst>
                  <a:ext uri="{FF2B5EF4-FFF2-40B4-BE49-F238E27FC236}">
                    <a16:creationId xmlns:a16="http://schemas.microsoft.com/office/drawing/2014/main" id="{9108AC13-230F-8443-82F4-4B0EBC860512}"/>
                  </a:ext>
                </a:extLst>
              </p:cNvPr>
              <p:cNvSpPr/>
              <p:nvPr/>
            </p:nvSpPr>
            <p:spPr>
              <a:xfrm>
                <a:off x="594862" y="1134533"/>
                <a:ext cx="3466573" cy="1724078"/>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14" name="Rechteck 313">
                <a:extLst>
                  <a:ext uri="{FF2B5EF4-FFF2-40B4-BE49-F238E27FC236}">
                    <a16:creationId xmlns:a16="http://schemas.microsoft.com/office/drawing/2014/main" id="{79DC1FF5-20BD-364C-AAE2-AB77588CF13A}"/>
                  </a:ext>
                </a:extLst>
              </p:cNvPr>
              <p:cNvSpPr/>
              <p:nvPr/>
            </p:nvSpPr>
            <p:spPr>
              <a:xfrm>
                <a:off x="782245" y="1134533"/>
                <a:ext cx="1688393"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15" name="Rechteck 314">
                <a:extLst>
                  <a:ext uri="{FF2B5EF4-FFF2-40B4-BE49-F238E27FC236}">
                    <a16:creationId xmlns:a16="http://schemas.microsoft.com/office/drawing/2014/main" id="{3E089BA6-3C9A-EC44-B483-888BB0380DC1}"/>
                  </a:ext>
                </a:extLst>
              </p:cNvPr>
              <p:cNvSpPr/>
              <p:nvPr/>
            </p:nvSpPr>
            <p:spPr>
              <a:xfrm>
                <a:off x="2250074" y="1134533"/>
                <a:ext cx="1655212"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316" name="Gerade Verbindung 315">
                <a:extLst>
                  <a:ext uri="{FF2B5EF4-FFF2-40B4-BE49-F238E27FC236}">
                    <a16:creationId xmlns:a16="http://schemas.microsoft.com/office/drawing/2014/main" id="{0536260F-0BEF-B145-A910-9E4CA5FBC2FF}"/>
                  </a:ext>
                </a:extLst>
              </p:cNvPr>
              <p:cNvCxnSpPr/>
              <p:nvPr/>
            </p:nvCxnSpPr>
            <p:spPr>
              <a:xfrm>
                <a:off x="1984616" y="2778508"/>
                <a:ext cx="7183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7" name="Gerade Verbindung 316">
                <a:extLst>
                  <a:ext uri="{FF2B5EF4-FFF2-40B4-BE49-F238E27FC236}">
                    <a16:creationId xmlns:a16="http://schemas.microsoft.com/office/drawing/2014/main" id="{947BF736-8B5F-3947-B57A-AC2825C8F345}"/>
                  </a:ext>
                </a:extLst>
              </p:cNvPr>
              <p:cNvCxnSpPr/>
              <p:nvPr/>
            </p:nvCxnSpPr>
            <p:spPr>
              <a:xfrm>
                <a:off x="2470638" y="1134533"/>
                <a:ext cx="0" cy="153755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8" name="Gerade Verbindung 317">
                <a:extLst>
                  <a:ext uri="{FF2B5EF4-FFF2-40B4-BE49-F238E27FC236}">
                    <a16:creationId xmlns:a16="http://schemas.microsoft.com/office/drawing/2014/main" id="{C9078C79-DD1B-104A-BE74-D992C5F7B9F2}"/>
                  </a:ext>
                </a:extLst>
              </p:cNvPr>
              <p:cNvCxnSpPr/>
              <p:nvPr/>
            </p:nvCxnSpPr>
            <p:spPr>
              <a:xfrm>
                <a:off x="2166792" y="5192552"/>
                <a:ext cx="35589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9" name="Rechteck 318">
                <a:extLst>
                  <a:ext uri="{FF2B5EF4-FFF2-40B4-BE49-F238E27FC236}">
                    <a16:creationId xmlns:a16="http://schemas.microsoft.com/office/drawing/2014/main" id="{83EE0255-7713-7A4C-9725-64BE6CC1833B}"/>
                  </a:ext>
                </a:extLst>
              </p:cNvPr>
              <p:cNvSpPr/>
              <p:nvPr/>
            </p:nvSpPr>
            <p:spPr>
              <a:xfrm>
                <a:off x="594862" y="1101788"/>
                <a:ext cx="3466573" cy="125015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0" name="Rechteck 319">
                <a:extLst>
                  <a:ext uri="{FF2B5EF4-FFF2-40B4-BE49-F238E27FC236}">
                    <a16:creationId xmlns:a16="http://schemas.microsoft.com/office/drawing/2014/main" id="{66781269-1E82-7945-A254-D704851EF973}"/>
                  </a:ext>
                </a:extLst>
              </p:cNvPr>
              <p:cNvSpPr/>
              <p:nvPr/>
            </p:nvSpPr>
            <p:spPr>
              <a:xfrm>
                <a:off x="782246" y="1260235"/>
                <a:ext cx="3123040" cy="937829"/>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1" name="Rechteck 320">
                <a:extLst>
                  <a:ext uri="{FF2B5EF4-FFF2-40B4-BE49-F238E27FC236}">
                    <a16:creationId xmlns:a16="http://schemas.microsoft.com/office/drawing/2014/main" id="{16BD022C-03C7-0944-A2A1-9D2244E9FDB5}"/>
                  </a:ext>
                </a:extLst>
              </p:cNvPr>
              <p:cNvSpPr/>
              <p:nvPr/>
            </p:nvSpPr>
            <p:spPr>
              <a:xfrm>
                <a:off x="594863" y="2858611"/>
                <a:ext cx="3466573" cy="1682439"/>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dirty="0"/>
              </a:p>
              <a:p>
                <a:pPr algn="ctr"/>
                <a:endParaRPr lang="en-GB" sz="1013" dirty="0"/>
              </a:p>
            </p:txBody>
          </p:sp>
          <p:sp>
            <p:nvSpPr>
              <p:cNvPr id="322" name="Oval 321">
                <a:extLst>
                  <a:ext uri="{FF2B5EF4-FFF2-40B4-BE49-F238E27FC236}">
                    <a16:creationId xmlns:a16="http://schemas.microsoft.com/office/drawing/2014/main" id="{439E6510-87F2-9F4D-BECD-7682C226352E}"/>
                  </a:ext>
                </a:extLst>
              </p:cNvPr>
              <p:cNvSpPr/>
              <p:nvPr/>
            </p:nvSpPr>
            <p:spPr>
              <a:xfrm>
                <a:off x="3729762" y="4712541"/>
                <a:ext cx="156160" cy="156160"/>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3" name="Oval 322">
                <a:extLst>
                  <a:ext uri="{FF2B5EF4-FFF2-40B4-BE49-F238E27FC236}">
                    <a16:creationId xmlns:a16="http://schemas.microsoft.com/office/drawing/2014/main" id="{C438A9C0-FA42-F743-9BB6-7ABB01F8C1F9}"/>
                  </a:ext>
                </a:extLst>
              </p:cNvPr>
              <p:cNvSpPr/>
              <p:nvPr/>
            </p:nvSpPr>
            <p:spPr>
              <a:xfrm>
                <a:off x="3433192" y="4712541"/>
                <a:ext cx="156160" cy="156160"/>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4" name="Rechteck 323">
                <a:extLst>
                  <a:ext uri="{FF2B5EF4-FFF2-40B4-BE49-F238E27FC236}">
                    <a16:creationId xmlns:a16="http://schemas.microsoft.com/office/drawing/2014/main" id="{9B1B6576-49AD-D34A-AA2E-883825B4FB9F}"/>
                  </a:ext>
                </a:extLst>
              </p:cNvPr>
              <p:cNvSpPr/>
              <p:nvPr/>
            </p:nvSpPr>
            <p:spPr>
              <a:xfrm>
                <a:off x="10694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5" name="Rechteck 324">
                <a:extLst>
                  <a:ext uri="{FF2B5EF4-FFF2-40B4-BE49-F238E27FC236}">
                    <a16:creationId xmlns:a16="http://schemas.microsoft.com/office/drawing/2014/main" id="{F923BE95-AE8F-264B-8533-3C45F054B082}"/>
                  </a:ext>
                </a:extLst>
              </p:cNvPr>
              <p:cNvSpPr/>
              <p:nvPr/>
            </p:nvSpPr>
            <p:spPr>
              <a:xfrm>
                <a:off x="1179551"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6" name="Rechteck 325">
                <a:extLst>
                  <a:ext uri="{FF2B5EF4-FFF2-40B4-BE49-F238E27FC236}">
                    <a16:creationId xmlns:a16="http://schemas.microsoft.com/office/drawing/2014/main" id="{DD075E93-0186-294D-A2A7-15E1FB6391FD}"/>
                  </a:ext>
                </a:extLst>
              </p:cNvPr>
              <p:cNvSpPr/>
              <p:nvPr/>
            </p:nvSpPr>
            <p:spPr>
              <a:xfrm>
                <a:off x="1289618"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7" name="Rechteck 326">
                <a:extLst>
                  <a:ext uri="{FF2B5EF4-FFF2-40B4-BE49-F238E27FC236}">
                    <a16:creationId xmlns:a16="http://schemas.microsoft.com/office/drawing/2014/main" id="{901E6C33-5A9A-E546-B154-029C79D6F6A0}"/>
                  </a:ext>
                </a:extLst>
              </p:cNvPr>
              <p:cNvSpPr/>
              <p:nvPr/>
            </p:nvSpPr>
            <p:spPr>
              <a:xfrm>
                <a:off x="13996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328" name="Gerade Verbindung 327">
                <a:extLst>
                  <a:ext uri="{FF2B5EF4-FFF2-40B4-BE49-F238E27FC236}">
                    <a16:creationId xmlns:a16="http://schemas.microsoft.com/office/drawing/2014/main" id="{09D5B256-59E8-5B4C-9575-4B61D867E078}"/>
                  </a:ext>
                </a:extLst>
              </p:cNvPr>
              <p:cNvCxnSpPr/>
              <p:nvPr/>
            </p:nvCxnSpPr>
            <p:spPr>
              <a:xfrm>
                <a:off x="2250074" y="1260235"/>
                <a:ext cx="0" cy="92618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29" name="Gerade Verbindung 328">
                <a:extLst>
                  <a:ext uri="{FF2B5EF4-FFF2-40B4-BE49-F238E27FC236}">
                    <a16:creationId xmlns:a16="http://schemas.microsoft.com/office/drawing/2014/main" id="{9E783C97-6580-0648-A0A4-CDA4EF892934}"/>
                  </a:ext>
                </a:extLst>
              </p:cNvPr>
              <p:cNvCxnSpPr/>
              <p:nvPr/>
            </p:nvCxnSpPr>
            <p:spPr>
              <a:xfrm>
                <a:off x="2470210" y="1260235"/>
                <a:ext cx="0" cy="92618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30" name="Oval 329">
                <a:extLst>
                  <a:ext uri="{FF2B5EF4-FFF2-40B4-BE49-F238E27FC236}">
                    <a16:creationId xmlns:a16="http://schemas.microsoft.com/office/drawing/2014/main" id="{827CAAD4-E48E-9148-87FE-95130B4E0CB0}"/>
                  </a:ext>
                </a:extLst>
              </p:cNvPr>
              <p:cNvSpPr/>
              <p:nvPr/>
            </p:nvSpPr>
            <p:spPr>
              <a:xfrm>
                <a:off x="3655442" y="1732238"/>
                <a:ext cx="156160" cy="156160"/>
              </a:xfrm>
              <a:prstGeom prst="ellipse">
                <a:avLst/>
              </a:prstGeom>
              <a:solidFill>
                <a:schemeClr val="accent1">
                  <a:lumMod val="40000"/>
                  <a:lumOff val="60000"/>
                </a:schemeClr>
              </a:solid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31" name="Oval 330">
                <a:extLst>
                  <a:ext uri="{FF2B5EF4-FFF2-40B4-BE49-F238E27FC236}">
                    <a16:creationId xmlns:a16="http://schemas.microsoft.com/office/drawing/2014/main" id="{846D50E2-C89C-624D-A3C4-4E56CD5964D6}"/>
                  </a:ext>
                </a:extLst>
              </p:cNvPr>
              <p:cNvSpPr/>
              <p:nvPr/>
            </p:nvSpPr>
            <p:spPr>
              <a:xfrm>
                <a:off x="893005" y="1716624"/>
                <a:ext cx="156160" cy="156160"/>
              </a:xfrm>
              <a:prstGeom prst="ellipse">
                <a:avLst/>
              </a:prstGeom>
              <a:solidFill>
                <a:schemeClr val="accent1">
                  <a:lumMod val="40000"/>
                  <a:lumOff val="60000"/>
                </a:schemeClr>
              </a:solidFill>
              <a:ln w="1270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grpSp>
        <p:grpSp>
          <p:nvGrpSpPr>
            <p:cNvPr id="307" name="Gruppieren 306">
              <a:extLst>
                <a:ext uri="{FF2B5EF4-FFF2-40B4-BE49-F238E27FC236}">
                  <a16:creationId xmlns:a16="http://schemas.microsoft.com/office/drawing/2014/main" id="{E474BFAD-B7AA-F244-AC65-4015285FFFB8}"/>
                </a:ext>
              </a:extLst>
            </p:cNvPr>
            <p:cNvGrpSpPr/>
            <p:nvPr/>
          </p:nvGrpSpPr>
          <p:grpSpPr>
            <a:xfrm>
              <a:off x="363284" y="6935749"/>
              <a:ext cx="957834" cy="1499616"/>
              <a:chOff x="5184648" y="3538728"/>
              <a:chExt cx="1277112" cy="1999488"/>
            </a:xfrm>
          </p:grpSpPr>
          <p:cxnSp>
            <p:nvCxnSpPr>
              <p:cNvPr id="308" name="Gerade Verbindung 307">
                <a:extLst>
                  <a:ext uri="{FF2B5EF4-FFF2-40B4-BE49-F238E27FC236}">
                    <a16:creationId xmlns:a16="http://schemas.microsoft.com/office/drawing/2014/main" id="{C7AB3F64-8A4D-424A-94CF-95238C83FD16}"/>
                  </a:ext>
                </a:extLst>
              </p:cNvPr>
              <p:cNvCxnSpPr/>
              <p:nvPr/>
            </p:nvCxnSpPr>
            <p:spPr>
              <a:xfrm flipV="1">
                <a:off x="5184648" y="3538728"/>
                <a:ext cx="1261872" cy="1993392"/>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9" name="Gerade Verbindung 308">
                <a:extLst>
                  <a:ext uri="{FF2B5EF4-FFF2-40B4-BE49-F238E27FC236}">
                    <a16:creationId xmlns:a16="http://schemas.microsoft.com/office/drawing/2014/main" id="{E395C751-0FF3-124A-A0B3-B0A15CBA69B7}"/>
                  </a:ext>
                </a:extLst>
              </p:cNvPr>
              <p:cNvCxnSpPr>
                <a:cxnSpLocks/>
              </p:cNvCxnSpPr>
              <p:nvPr/>
            </p:nvCxnSpPr>
            <p:spPr>
              <a:xfrm rot="10800000">
                <a:off x="5199888" y="3544824"/>
                <a:ext cx="1261872" cy="1993392"/>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79" name="Gruppieren 278">
            <a:extLst>
              <a:ext uri="{FF2B5EF4-FFF2-40B4-BE49-F238E27FC236}">
                <a16:creationId xmlns:a16="http://schemas.microsoft.com/office/drawing/2014/main" id="{635D49CA-1B04-CD48-825C-2E9FBCBE8EE1}"/>
              </a:ext>
            </a:extLst>
          </p:cNvPr>
          <p:cNvGrpSpPr/>
          <p:nvPr/>
        </p:nvGrpSpPr>
        <p:grpSpPr>
          <a:xfrm>
            <a:off x="6058744" y="3957788"/>
            <a:ext cx="810000" cy="1200280"/>
            <a:chOff x="2735646" y="5293463"/>
            <a:chExt cx="1080000" cy="1600373"/>
          </a:xfrm>
        </p:grpSpPr>
        <p:sp>
          <p:nvSpPr>
            <p:cNvPr id="280" name="Rechteck 279">
              <a:extLst>
                <a:ext uri="{FF2B5EF4-FFF2-40B4-BE49-F238E27FC236}">
                  <a16:creationId xmlns:a16="http://schemas.microsoft.com/office/drawing/2014/main" id="{3749DEF3-B0A1-6A4F-86A3-452104C753EF}"/>
                </a:ext>
              </a:extLst>
            </p:cNvPr>
            <p:cNvSpPr/>
            <p:nvPr/>
          </p:nvSpPr>
          <p:spPr>
            <a:xfrm>
              <a:off x="2735646" y="5293463"/>
              <a:ext cx="1080000" cy="1600373"/>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1" name="Rechteck 280">
              <a:extLst>
                <a:ext uri="{FF2B5EF4-FFF2-40B4-BE49-F238E27FC236}">
                  <a16:creationId xmlns:a16="http://schemas.microsoft.com/office/drawing/2014/main" id="{78D2CAF5-1656-6F47-A2D4-A89ECA748402}"/>
                </a:ext>
              </a:extLst>
            </p:cNvPr>
            <p:cNvSpPr/>
            <p:nvPr/>
          </p:nvSpPr>
          <p:spPr>
            <a:xfrm>
              <a:off x="2805919" y="6315764"/>
              <a:ext cx="944856" cy="578072"/>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2" name="Rechteck 281">
              <a:extLst>
                <a:ext uri="{FF2B5EF4-FFF2-40B4-BE49-F238E27FC236}">
                  <a16:creationId xmlns:a16="http://schemas.microsoft.com/office/drawing/2014/main" id="{EFD85D47-431F-0245-ABE3-869E8101D1F4}"/>
                </a:ext>
              </a:extLst>
            </p:cNvPr>
            <p:cNvSpPr/>
            <p:nvPr/>
          </p:nvSpPr>
          <p:spPr>
            <a:xfrm>
              <a:off x="2856993" y="6445353"/>
              <a:ext cx="851222" cy="397407"/>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3" name="Rechteck 282">
              <a:extLst>
                <a:ext uri="{FF2B5EF4-FFF2-40B4-BE49-F238E27FC236}">
                  <a16:creationId xmlns:a16="http://schemas.microsoft.com/office/drawing/2014/main" id="{8773FF7E-EB6F-5449-A707-BF65EFE68DC8}"/>
                </a:ext>
              </a:extLst>
            </p:cNvPr>
            <p:cNvSpPr/>
            <p:nvPr/>
          </p:nvSpPr>
          <p:spPr>
            <a:xfrm>
              <a:off x="2805919" y="5509188"/>
              <a:ext cx="944856" cy="585084"/>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4" name="Rechteck 283">
              <a:extLst>
                <a:ext uri="{FF2B5EF4-FFF2-40B4-BE49-F238E27FC236}">
                  <a16:creationId xmlns:a16="http://schemas.microsoft.com/office/drawing/2014/main" id="{8F217301-F6A7-5545-AC11-B126751EB374}"/>
                </a:ext>
              </a:extLst>
            </p:cNvPr>
            <p:cNvSpPr/>
            <p:nvPr/>
          </p:nvSpPr>
          <p:spPr>
            <a:xfrm>
              <a:off x="2856992" y="5561050"/>
              <a:ext cx="460192" cy="482382"/>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5" name="Rechteck 284">
              <a:extLst>
                <a:ext uri="{FF2B5EF4-FFF2-40B4-BE49-F238E27FC236}">
                  <a16:creationId xmlns:a16="http://schemas.microsoft.com/office/drawing/2014/main" id="{FB98E408-6012-9047-B82A-A007B1412CB4}"/>
                </a:ext>
              </a:extLst>
            </p:cNvPr>
            <p:cNvSpPr/>
            <p:nvPr/>
          </p:nvSpPr>
          <p:spPr>
            <a:xfrm>
              <a:off x="3257067" y="5561050"/>
              <a:ext cx="451148" cy="482382"/>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6" name="Oval 285">
              <a:extLst>
                <a:ext uri="{FF2B5EF4-FFF2-40B4-BE49-F238E27FC236}">
                  <a16:creationId xmlns:a16="http://schemas.microsoft.com/office/drawing/2014/main" id="{2911BA49-9DBA-264C-AEE5-B97E216FF7B5}"/>
                </a:ext>
              </a:extLst>
            </p:cNvPr>
            <p:cNvSpPr/>
            <p:nvPr/>
          </p:nvSpPr>
          <p:spPr>
            <a:xfrm>
              <a:off x="3640117" y="5787265"/>
              <a:ext cx="42563" cy="42563"/>
            </a:xfrm>
            <a:prstGeom prst="ellipse">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7" name="Oval 286">
              <a:extLst>
                <a:ext uri="{FF2B5EF4-FFF2-40B4-BE49-F238E27FC236}">
                  <a16:creationId xmlns:a16="http://schemas.microsoft.com/office/drawing/2014/main" id="{68E0B915-6D24-2642-B8D1-CEA5FBB07FAB}"/>
                </a:ext>
              </a:extLst>
            </p:cNvPr>
            <p:cNvSpPr/>
            <p:nvPr/>
          </p:nvSpPr>
          <p:spPr>
            <a:xfrm>
              <a:off x="2887181" y="5783010"/>
              <a:ext cx="42563" cy="42563"/>
            </a:xfrm>
            <a:prstGeom prst="ellipse">
              <a:avLst/>
            </a:prstGeom>
            <a:solidFill>
              <a:srgbClr val="F2F2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288" name="Gerade Verbindung 287">
              <a:extLst>
                <a:ext uri="{FF2B5EF4-FFF2-40B4-BE49-F238E27FC236}">
                  <a16:creationId xmlns:a16="http://schemas.microsoft.com/office/drawing/2014/main" id="{01920E53-1A0E-1B4C-8C7F-A42A53FE22E9}"/>
                </a:ext>
              </a:extLst>
            </p:cNvPr>
            <p:cNvCxnSpPr/>
            <p:nvPr/>
          </p:nvCxnSpPr>
          <p:spPr>
            <a:xfrm>
              <a:off x="3184713" y="6072439"/>
              <a:ext cx="19578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9" name="Gerade Verbindung 288">
              <a:extLst>
                <a:ext uri="{FF2B5EF4-FFF2-40B4-BE49-F238E27FC236}">
                  <a16:creationId xmlns:a16="http://schemas.microsoft.com/office/drawing/2014/main" id="{41841CB2-B407-D842-A31B-D7BC9802ACB8}"/>
                </a:ext>
              </a:extLst>
            </p:cNvPr>
            <p:cNvCxnSpPr/>
            <p:nvPr/>
          </p:nvCxnSpPr>
          <p:spPr>
            <a:xfrm>
              <a:off x="3317184" y="5557192"/>
              <a:ext cx="0" cy="4823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0" name="Gerade Verbindung 289">
              <a:extLst>
                <a:ext uri="{FF2B5EF4-FFF2-40B4-BE49-F238E27FC236}">
                  <a16:creationId xmlns:a16="http://schemas.microsoft.com/office/drawing/2014/main" id="{CEC679C3-A374-7B4E-BAE1-AF572C3221BD}"/>
                </a:ext>
              </a:extLst>
            </p:cNvPr>
            <p:cNvCxnSpPr/>
            <p:nvPr/>
          </p:nvCxnSpPr>
          <p:spPr>
            <a:xfrm>
              <a:off x="3234367" y="6493339"/>
              <a:ext cx="97003"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1" name="Rechteck 290">
              <a:extLst>
                <a:ext uri="{FF2B5EF4-FFF2-40B4-BE49-F238E27FC236}">
                  <a16:creationId xmlns:a16="http://schemas.microsoft.com/office/drawing/2014/main" id="{6C372AA3-27D4-DC44-83A9-A4C828C835B4}"/>
                </a:ext>
              </a:extLst>
            </p:cNvPr>
            <p:cNvSpPr/>
            <p:nvPr/>
          </p:nvSpPr>
          <p:spPr>
            <a:xfrm>
              <a:off x="2805919" y="5378352"/>
              <a:ext cx="944856" cy="340743"/>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2" name="Rechteck 291">
              <a:extLst>
                <a:ext uri="{FF2B5EF4-FFF2-40B4-BE49-F238E27FC236}">
                  <a16:creationId xmlns:a16="http://schemas.microsoft.com/office/drawing/2014/main" id="{BA2D3741-C699-7A4E-B595-38A64B7D1F76}"/>
                </a:ext>
              </a:extLst>
            </p:cNvPr>
            <p:cNvSpPr/>
            <p:nvPr/>
          </p:nvSpPr>
          <p:spPr>
            <a:xfrm>
              <a:off x="2856993" y="5418077"/>
              <a:ext cx="851222" cy="255617"/>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3" name="Rechteck 292">
              <a:extLst>
                <a:ext uri="{FF2B5EF4-FFF2-40B4-BE49-F238E27FC236}">
                  <a16:creationId xmlns:a16="http://schemas.microsoft.com/office/drawing/2014/main" id="{19D649D4-F0E5-BE40-B513-1AC3CC901FD3}"/>
                </a:ext>
              </a:extLst>
            </p:cNvPr>
            <p:cNvSpPr/>
            <p:nvPr/>
          </p:nvSpPr>
          <p:spPr>
            <a:xfrm>
              <a:off x="2805919" y="6096000"/>
              <a:ext cx="944856" cy="219763"/>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4" name="Oval 293">
              <a:extLst>
                <a:ext uri="{FF2B5EF4-FFF2-40B4-BE49-F238E27FC236}">
                  <a16:creationId xmlns:a16="http://schemas.microsoft.com/office/drawing/2014/main" id="{93F15C1A-6008-5E43-95B1-E1B7933EB55E}"/>
                </a:ext>
              </a:extLst>
            </p:cNvPr>
            <p:cNvSpPr/>
            <p:nvPr/>
          </p:nvSpPr>
          <p:spPr>
            <a:xfrm>
              <a:off x="3660374" y="6362506"/>
              <a:ext cx="42563" cy="42563"/>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5" name="Oval 294">
              <a:extLst>
                <a:ext uri="{FF2B5EF4-FFF2-40B4-BE49-F238E27FC236}">
                  <a16:creationId xmlns:a16="http://schemas.microsoft.com/office/drawing/2014/main" id="{CABF5502-5550-004A-888E-B61F26691A1D}"/>
                </a:ext>
              </a:extLst>
            </p:cNvPr>
            <p:cNvSpPr/>
            <p:nvPr/>
          </p:nvSpPr>
          <p:spPr>
            <a:xfrm>
              <a:off x="3579540" y="6362506"/>
              <a:ext cx="42563" cy="42563"/>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6" name="Rechteck 295">
              <a:extLst>
                <a:ext uri="{FF2B5EF4-FFF2-40B4-BE49-F238E27FC236}">
                  <a16:creationId xmlns:a16="http://schemas.microsoft.com/office/drawing/2014/main" id="{BCD38609-8DA7-384F-8F58-C385532613BC}"/>
                </a:ext>
              </a:extLst>
            </p:cNvPr>
            <p:cNvSpPr/>
            <p:nvPr/>
          </p:nvSpPr>
          <p:spPr>
            <a:xfrm>
              <a:off x="2935283" y="6362506"/>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7" name="Rechteck 296">
              <a:extLst>
                <a:ext uri="{FF2B5EF4-FFF2-40B4-BE49-F238E27FC236}">
                  <a16:creationId xmlns:a16="http://schemas.microsoft.com/office/drawing/2014/main" id="{8C66328B-2668-9741-9EA4-D20DDCB3CF4E}"/>
                </a:ext>
              </a:extLst>
            </p:cNvPr>
            <p:cNvSpPr/>
            <p:nvPr/>
          </p:nvSpPr>
          <p:spPr>
            <a:xfrm>
              <a:off x="2965283" y="6362506"/>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8" name="Rechteck 297">
              <a:extLst>
                <a:ext uri="{FF2B5EF4-FFF2-40B4-BE49-F238E27FC236}">
                  <a16:creationId xmlns:a16="http://schemas.microsoft.com/office/drawing/2014/main" id="{A989EA85-26EB-2949-A362-B22EAB98EAAC}"/>
                </a:ext>
              </a:extLst>
            </p:cNvPr>
            <p:cNvSpPr/>
            <p:nvPr/>
          </p:nvSpPr>
          <p:spPr>
            <a:xfrm>
              <a:off x="2995283" y="6362506"/>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9" name="Rechteck 298">
              <a:extLst>
                <a:ext uri="{FF2B5EF4-FFF2-40B4-BE49-F238E27FC236}">
                  <a16:creationId xmlns:a16="http://schemas.microsoft.com/office/drawing/2014/main" id="{BB81B58D-804A-BA42-A045-A73E8685EFF9}"/>
                </a:ext>
              </a:extLst>
            </p:cNvPr>
            <p:cNvSpPr/>
            <p:nvPr/>
          </p:nvSpPr>
          <p:spPr>
            <a:xfrm>
              <a:off x="3025283" y="6362506"/>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300" name="Gerade Verbindung 299">
              <a:extLst>
                <a:ext uri="{FF2B5EF4-FFF2-40B4-BE49-F238E27FC236}">
                  <a16:creationId xmlns:a16="http://schemas.microsoft.com/office/drawing/2014/main" id="{C1A81A0E-17FE-4A46-9902-A443CDE9EFF9}"/>
                </a:ext>
              </a:extLst>
            </p:cNvPr>
            <p:cNvCxnSpPr/>
            <p:nvPr/>
          </p:nvCxnSpPr>
          <p:spPr>
            <a:xfrm>
              <a:off x="3257067" y="5506455"/>
              <a:ext cx="0" cy="165219"/>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01" name="Gerade Verbindung 300">
              <a:extLst>
                <a:ext uri="{FF2B5EF4-FFF2-40B4-BE49-F238E27FC236}">
                  <a16:creationId xmlns:a16="http://schemas.microsoft.com/office/drawing/2014/main" id="{94D4CADC-5D58-E340-82FD-6F4323F54860}"/>
                </a:ext>
              </a:extLst>
            </p:cNvPr>
            <p:cNvCxnSpPr/>
            <p:nvPr/>
          </p:nvCxnSpPr>
          <p:spPr>
            <a:xfrm>
              <a:off x="3317068" y="5506454"/>
              <a:ext cx="0" cy="165219"/>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2" name="Rechteck 301">
              <a:extLst>
                <a:ext uri="{FF2B5EF4-FFF2-40B4-BE49-F238E27FC236}">
                  <a16:creationId xmlns:a16="http://schemas.microsoft.com/office/drawing/2014/main" id="{5E923D25-629C-6942-83C3-72F9FEB3B03C}"/>
                </a:ext>
              </a:extLst>
            </p:cNvPr>
            <p:cNvSpPr/>
            <p:nvPr/>
          </p:nvSpPr>
          <p:spPr>
            <a:xfrm>
              <a:off x="2859396" y="5462434"/>
              <a:ext cx="846223" cy="48462"/>
            </a:xfrm>
            <a:prstGeom prst="rect">
              <a:avLst/>
            </a:prstGeom>
            <a:solidFill>
              <a:schemeClr val="accent1">
                <a:lumMod val="40000"/>
                <a:lumOff val="6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03" name="Textfeld 6">
              <a:extLst>
                <a:ext uri="{FF2B5EF4-FFF2-40B4-BE49-F238E27FC236}">
                  <a16:creationId xmlns:a16="http://schemas.microsoft.com/office/drawing/2014/main" id="{040D1EA3-CEBD-BA40-8A8E-CE4C55C15364}"/>
                </a:ext>
              </a:extLst>
            </p:cNvPr>
            <p:cNvSpPr txBox="1">
              <a:spLocks noChangeArrowheads="1"/>
            </p:cNvSpPr>
            <p:nvPr/>
          </p:nvSpPr>
          <p:spPr bwMode="auto">
            <a:xfrm>
              <a:off x="2922810" y="5332443"/>
              <a:ext cx="594123" cy="88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3713" dirty="0">
                  <a:solidFill>
                    <a:srgbClr val="00BE00"/>
                  </a:solidFill>
                  <a:latin typeface="Zapf Dingbats" charset="0"/>
                  <a:cs typeface="Zapf Dingbats" charset="0"/>
                  <a:sym typeface="Zapf Dingbats" charset="0"/>
                </a:rPr>
                <a:t>✔</a:t>
              </a:r>
              <a:endParaRPr lang="de-DE" sz="3713" dirty="0">
                <a:solidFill>
                  <a:srgbClr val="00BE00"/>
                </a:solidFill>
              </a:endParaRPr>
            </a:p>
          </p:txBody>
        </p:sp>
        <p:sp>
          <p:nvSpPr>
            <p:cNvPr id="304" name="Textfeld 303">
              <a:extLst>
                <a:ext uri="{FF2B5EF4-FFF2-40B4-BE49-F238E27FC236}">
                  <a16:creationId xmlns:a16="http://schemas.microsoft.com/office/drawing/2014/main" id="{4CCD9A74-31E3-6745-8A98-75E390F0471F}"/>
                </a:ext>
              </a:extLst>
            </p:cNvPr>
            <p:cNvSpPr txBox="1"/>
            <p:nvPr/>
          </p:nvSpPr>
          <p:spPr>
            <a:xfrm>
              <a:off x="2757807" y="6095585"/>
              <a:ext cx="966015" cy="261611"/>
            </a:xfrm>
            <a:prstGeom prst="rect">
              <a:avLst/>
            </a:prstGeom>
            <a:noFill/>
          </p:spPr>
          <p:txBody>
            <a:bodyPr wrap="square" rtlCol="0">
              <a:spAutoFit/>
            </a:bodyPr>
            <a:lstStyle/>
            <a:p>
              <a:pPr algn="ctr"/>
              <a:r>
                <a:rPr lang="de-DE" sz="675" dirty="0">
                  <a:solidFill>
                    <a:schemeClr val="bg1"/>
                  </a:solidFill>
                  <a:latin typeface="Arial"/>
                  <a:cs typeface="Arial"/>
                </a:rPr>
                <a:t>max. 50 cm </a:t>
              </a:r>
            </a:p>
          </p:txBody>
        </p:sp>
        <p:sp>
          <p:nvSpPr>
            <p:cNvPr id="305" name="Pfeil nach oben und unten 304">
              <a:extLst>
                <a:ext uri="{FF2B5EF4-FFF2-40B4-BE49-F238E27FC236}">
                  <a16:creationId xmlns:a16="http://schemas.microsoft.com/office/drawing/2014/main" id="{2D155974-B924-7C4E-9E31-D696F8DCE3F7}"/>
                </a:ext>
              </a:extLst>
            </p:cNvPr>
            <p:cNvSpPr/>
            <p:nvPr/>
          </p:nvSpPr>
          <p:spPr>
            <a:xfrm>
              <a:off x="3583643" y="6104745"/>
              <a:ext cx="61478" cy="198620"/>
            </a:xfrm>
            <a:prstGeom prst="up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grpSp>
      <p:grpSp>
        <p:nvGrpSpPr>
          <p:cNvPr id="22" name="Gruppieren 21">
            <a:extLst>
              <a:ext uri="{FF2B5EF4-FFF2-40B4-BE49-F238E27FC236}">
                <a16:creationId xmlns:a16="http://schemas.microsoft.com/office/drawing/2014/main" id="{A5600BBA-52C2-494C-BDB3-218E78FF6691}"/>
              </a:ext>
            </a:extLst>
          </p:cNvPr>
          <p:cNvGrpSpPr/>
          <p:nvPr/>
        </p:nvGrpSpPr>
        <p:grpSpPr>
          <a:xfrm>
            <a:off x="2317720" y="2398587"/>
            <a:ext cx="718376" cy="1200825"/>
            <a:chOff x="337266" y="2735263"/>
            <a:chExt cx="957834" cy="1601100"/>
          </a:xfrm>
        </p:grpSpPr>
        <p:grpSp>
          <p:nvGrpSpPr>
            <p:cNvPr id="172" name="Gruppierung 50">
              <a:extLst>
                <a:ext uri="{FF2B5EF4-FFF2-40B4-BE49-F238E27FC236}">
                  <a16:creationId xmlns:a16="http://schemas.microsoft.com/office/drawing/2014/main" id="{F07745E6-B1F2-6E44-8E41-BE7DEE5E5158}"/>
                </a:ext>
              </a:extLst>
            </p:cNvPr>
            <p:cNvGrpSpPr>
              <a:grpSpLocks noChangeAspect="1"/>
            </p:cNvGrpSpPr>
            <p:nvPr/>
          </p:nvGrpSpPr>
          <p:grpSpPr>
            <a:xfrm>
              <a:off x="368149" y="2735263"/>
              <a:ext cx="906509" cy="1601100"/>
              <a:chOff x="254000" y="784289"/>
              <a:chExt cx="3395663" cy="5997512"/>
            </a:xfrm>
          </p:grpSpPr>
          <p:sp>
            <p:nvSpPr>
              <p:cNvPr id="173" name="Rechteck 172">
                <a:extLst>
                  <a:ext uri="{FF2B5EF4-FFF2-40B4-BE49-F238E27FC236}">
                    <a16:creationId xmlns:a16="http://schemas.microsoft.com/office/drawing/2014/main" id="{CD3F8183-39D0-024C-BDB4-ED6A2702369A}"/>
                  </a:ext>
                </a:extLst>
              </p:cNvPr>
              <p:cNvSpPr/>
              <p:nvPr/>
            </p:nvSpPr>
            <p:spPr>
              <a:xfrm>
                <a:off x="254000" y="784289"/>
                <a:ext cx="3395663" cy="5877644"/>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74" name="Rechteck 173">
                <a:extLst>
                  <a:ext uri="{FF2B5EF4-FFF2-40B4-BE49-F238E27FC236}">
                    <a16:creationId xmlns:a16="http://schemas.microsoft.com/office/drawing/2014/main" id="{2739B1D0-4A73-FB4B-B65F-D2A6187C9B3E}"/>
                  </a:ext>
                </a:extLst>
              </p:cNvPr>
              <p:cNvSpPr/>
              <p:nvPr/>
            </p:nvSpPr>
            <p:spPr>
              <a:xfrm>
                <a:off x="473725" y="980728"/>
                <a:ext cx="2967976" cy="5681204"/>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175" name="Gerade Verbindung 174">
                <a:extLst>
                  <a:ext uri="{FF2B5EF4-FFF2-40B4-BE49-F238E27FC236}">
                    <a16:creationId xmlns:a16="http://schemas.microsoft.com/office/drawing/2014/main" id="{6509664E-1DED-2C42-8C1D-2EFDB9F70207}"/>
                  </a:ext>
                </a:extLst>
              </p:cNvPr>
              <p:cNvCxnSpPr/>
              <p:nvPr/>
            </p:nvCxnSpPr>
            <p:spPr>
              <a:xfrm>
                <a:off x="499125" y="5470680"/>
                <a:ext cx="0" cy="463246"/>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76" name="Gerade Verbindung 175">
                <a:extLst>
                  <a:ext uri="{FF2B5EF4-FFF2-40B4-BE49-F238E27FC236}">
                    <a16:creationId xmlns:a16="http://schemas.microsoft.com/office/drawing/2014/main" id="{26307377-06CF-664B-9690-F9E60B73747A}"/>
                  </a:ext>
                </a:extLst>
              </p:cNvPr>
              <p:cNvCxnSpPr/>
              <p:nvPr/>
            </p:nvCxnSpPr>
            <p:spPr>
              <a:xfrm>
                <a:off x="499125" y="1642895"/>
                <a:ext cx="0" cy="463246"/>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77" name="Rechteck 176">
                <a:extLst>
                  <a:ext uri="{FF2B5EF4-FFF2-40B4-BE49-F238E27FC236}">
                    <a16:creationId xmlns:a16="http://schemas.microsoft.com/office/drawing/2014/main" id="{A819D413-AFAE-4E40-99CB-39E34DAD9481}"/>
                  </a:ext>
                </a:extLst>
              </p:cNvPr>
              <p:cNvSpPr/>
              <p:nvPr/>
            </p:nvSpPr>
            <p:spPr>
              <a:xfrm>
                <a:off x="467544" y="6651775"/>
                <a:ext cx="2966221" cy="130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78" name="Trapez 177">
                <a:extLst>
                  <a:ext uri="{FF2B5EF4-FFF2-40B4-BE49-F238E27FC236}">
                    <a16:creationId xmlns:a16="http://schemas.microsoft.com/office/drawing/2014/main" id="{6C814538-7419-2947-9710-5C23023D0ED0}"/>
                  </a:ext>
                </a:extLst>
              </p:cNvPr>
              <p:cNvSpPr/>
              <p:nvPr/>
            </p:nvSpPr>
            <p:spPr>
              <a:xfrm rot="5400000">
                <a:off x="-1228277" y="2734907"/>
                <a:ext cx="5660780" cy="2167873"/>
              </a:xfrm>
              <a:prstGeom prst="trapezoid">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79" name="Trapez 178">
                <a:extLst>
                  <a:ext uri="{FF2B5EF4-FFF2-40B4-BE49-F238E27FC236}">
                    <a16:creationId xmlns:a16="http://schemas.microsoft.com/office/drawing/2014/main" id="{B1DEF784-1844-4344-A90E-0AE04AA2FF2C}"/>
                  </a:ext>
                </a:extLst>
              </p:cNvPr>
              <p:cNvSpPr/>
              <p:nvPr/>
            </p:nvSpPr>
            <p:spPr>
              <a:xfrm rot="5400000">
                <a:off x="-489501" y="2888702"/>
                <a:ext cx="4119728" cy="1507474"/>
              </a:xfrm>
              <a:prstGeom prst="trapezoid">
                <a:avLst/>
              </a:prstGeom>
              <a:solidFill>
                <a:schemeClr val="accent1">
                  <a:lumMod val="20000"/>
                  <a:lumOff val="80000"/>
                </a:schemeClr>
              </a:solidFill>
              <a:ln w="38100" cmpd="dbl">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180" name="Gerade Verbindung 179">
                <a:extLst>
                  <a:ext uri="{FF2B5EF4-FFF2-40B4-BE49-F238E27FC236}">
                    <a16:creationId xmlns:a16="http://schemas.microsoft.com/office/drawing/2014/main" id="{BB13F44C-A92E-9845-954F-C05A1F6B6A8B}"/>
                  </a:ext>
                </a:extLst>
              </p:cNvPr>
              <p:cNvCxnSpPr/>
              <p:nvPr/>
            </p:nvCxnSpPr>
            <p:spPr>
              <a:xfrm flipH="1">
                <a:off x="2089150" y="3690314"/>
                <a:ext cx="393700" cy="0"/>
              </a:xfrm>
              <a:prstGeom prst="line">
                <a:avLst/>
              </a:prstGeom>
              <a:ln w="571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1" name="Oval 180">
                <a:extLst>
                  <a:ext uri="{FF2B5EF4-FFF2-40B4-BE49-F238E27FC236}">
                    <a16:creationId xmlns:a16="http://schemas.microsoft.com/office/drawing/2014/main" id="{AF6D6A15-E493-3B45-83A4-AE45D149DB22}"/>
                  </a:ext>
                </a:extLst>
              </p:cNvPr>
              <p:cNvSpPr/>
              <p:nvPr/>
            </p:nvSpPr>
            <p:spPr>
              <a:xfrm>
                <a:off x="2398420" y="3605884"/>
                <a:ext cx="180000" cy="180000"/>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82" name="Oval 181">
                <a:extLst>
                  <a:ext uri="{FF2B5EF4-FFF2-40B4-BE49-F238E27FC236}">
                    <a16:creationId xmlns:a16="http://schemas.microsoft.com/office/drawing/2014/main" id="{1646C238-95D8-3144-BB4F-C382C4B710E9}"/>
                  </a:ext>
                </a:extLst>
              </p:cNvPr>
              <p:cNvSpPr/>
              <p:nvPr/>
            </p:nvSpPr>
            <p:spPr>
              <a:xfrm>
                <a:off x="2417470" y="3834484"/>
                <a:ext cx="144000" cy="144000"/>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183" name="Gerade Verbindung 182">
                <a:extLst>
                  <a:ext uri="{FF2B5EF4-FFF2-40B4-BE49-F238E27FC236}">
                    <a16:creationId xmlns:a16="http://schemas.microsoft.com/office/drawing/2014/main" id="{4D713F18-4543-0E45-B08D-D59B6E97B230}"/>
                  </a:ext>
                </a:extLst>
              </p:cNvPr>
              <p:cNvCxnSpPr/>
              <p:nvPr/>
            </p:nvCxnSpPr>
            <p:spPr>
              <a:xfrm>
                <a:off x="2493025" y="3866235"/>
                <a:ext cx="0" cy="72000"/>
              </a:xfrm>
              <a:prstGeom prst="line">
                <a:avLst/>
              </a:prstGeom>
              <a:ln w="285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88" name="Gruppieren 187">
              <a:extLst>
                <a:ext uri="{FF2B5EF4-FFF2-40B4-BE49-F238E27FC236}">
                  <a16:creationId xmlns:a16="http://schemas.microsoft.com/office/drawing/2014/main" id="{EA7F269B-5E9C-B547-AC6A-B4C2C3F82E61}"/>
                </a:ext>
              </a:extLst>
            </p:cNvPr>
            <p:cNvGrpSpPr/>
            <p:nvPr/>
          </p:nvGrpSpPr>
          <p:grpSpPr>
            <a:xfrm>
              <a:off x="337266" y="2753717"/>
              <a:ext cx="957834" cy="1499616"/>
              <a:chOff x="5184648" y="3538728"/>
              <a:chExt cx="1277112" cy="1999488"/>
            </a:xfrm>
          </p:grpSpPr>
          <p:cxnSp>
            <p:nvCxnSpPr>
              <p:cNvPr id="189" name="Gerade Verbindung 188">
                <a:extLst>
                  <a:ext uri="{FF2B5EF4-FFF2-40B4-BE49-F238E27FC236}">
                    <a16:creationId xmlns:a16="http://schemas.microsoft.com/office/drawing/2014/main" id="{9D345430-97B5-8746-BF4E-59DBDC816D48}"/>
                  </a:ext>
                </a:extLst>
              </p:cNvPr>
              <p:cNvCxnSpPr/>
              <p:nvPr/>
            </p:nvCxnSpPr>
            <p:spPr>
              <a:xfrm flipV="1">
                <a:off x="5184648" y="3538728"/>
                <a:ext cx="1261872" cy="1993392"/>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0" name="Gerade Verbindung 189">
                <a:extLst>
                  <a:ext uri="{FF2B5EF4-FFF2-40B4-BE49-F238E27FC236}">
                    <a16:creationId xmlns:a16="http://schemas.microsoft.com/office/drawing/2014/main" id="{D9B18873-C402-A540-96C9-A2B280B63112}"/>
                  </a:ext>
                </a:extLst>
              </p:cNvPr>
              <p:cNvCxnSpPr>
                <a:cxnSpLocks/>
              </p:cNvCxnSpPr>
              <p:nvPr/>
            </p:nvCxnSpPr>
            <p:spPr>
              <a:xfrm rot="10800000">
                <a:off x="5199888" y="3544824"/>
                <a:ext cx="1261872" cy="1993392"/>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24" name="Textfeld 23">
            <a:extLst>
              <a:ext uri="{FF2B5EF4-FFF2-40B4-BE49-F238E27FC236}">
                <a16:creationId xmlns:a16="http://schemas.microsoft.com/office/drawing/2014/main" id="{7BF66F6B-DBA9-9C44-A8F1-46E6EB2243EC}"/>
              </a:ext>
            </a:extLst>
          </p:cNvPr>
          <p:cNvSpPr txBox="1"/>
          <p:nvPr/>
        </p:nvSpPr>
        <p:spPr>
          <a:xfrm>
            <a:off x="3002328" y="1215418"/>
            <a:ext cx="3148139" cy="577081"/>
          </a:xfrm>
          <a:prstGeom prst="rect">
            <a:avLst/>
          </a:prstGeom>
          <a:noFill/>
        </p:spPr>
        <p:txBody>
          <a:bodyPr wrap="square" rtlCol="0">
            <a:spAutoFit/>
          </a:bodyPr>
          <a:lstStyle/>
          <a:p>
            <a:pPr algn="ctr"/>
            <a:r>
              <a:rPr lang="de-DE" sz="1050" b="1" dirty="0">
                <a:latin typeface="Arial" panose="020B0604020202020204" pitchFamily="34" charset="0"/>
                <a:cs typeface="Arial" panose="020B0604020202020204" pitchFamily="34" charset="0"/>
              </a:rPr>
              <a:t>Nur bei 100% Lüftungsleistung benutzen!</a:t>
            </a:r>
          </a:p>
          <a:p>
            <a:pPr algn="ctr"/>
            <a:r>
              <a:rPr lang="de-DE" sz="1050" dirty="0">
                <a:latin typeface="Arial" panose="020B0604020202020204" pitchFamily="34" charset="0"/>
                <a:cs typeface="Arial" panose="020B0604020202020204" pitchFamily="34" charset="0"/>
              </a:rPr>
              <a:t>Check </a:t>
            </a:r>
            <a:r>
              <a:rPr lang="de-DE" sz="1050" dirty="0" err="1">
                <a:latin typeface="Arial" panose="020B0604020202020204" pitchFamily="34" charset="0"/>
                <a:cs typeface="Arial" panose="020B0604020202020204" pitchFamily="34" charset="0"/>
              </a:rPr>
              <a:t>for</a:t>
            </a:r>
            <a:r>
              <a:rPr lang="de-DE" sz="1050" dirty="0">
                <a:latin typeface="Arial" panose="020B0604020202020204" pitchFamily="34" charset="0"/>
                <a:cs typeface="Arial" panose="020B0604020202020204" pitchFamily="34" charset="0"/>
              </a:rPr>
              <a:t> 100% </a:t>
            </a:r>
            <a:r>
              <a:rPr lang="de-DE" sz="1050" dirty="0" err="1">
                <a:latin typeface="Arial" panose="020B0604020202020204" pitchFamily="34" charset="0"/>
                <a:cs typeface="Arial" panose="020B0604020202020204" pitchFamily="34" charset="0"/>
              </a:rPr>
              <a:t>ventilation</a:t>
            </a:r>
            <a:r>
              <a:rPr lang="de-DE" sz="1050" dirty="0">
                <a:latin typeface="Arial" panose="020B0604020202020204" pitchFamily="34" charset="0"/>
                <a:cs typeface="Arial" panose="020B0604020202020204" pitchFamily="34" charset="0"/>
              </a:rPr>
              <a:t>!</a:t>
            </a:r>
          </a:p>
          <a:p>
            <a:pPr algn="ctr"/>
            <a:endParaRPr lang="de-DE" sz="1050" b="1" dirty="0">
              <a:latin typeface="Arial" panose="020B0604020202020204" pitchFamily="34" charset="0"/>
              <a:cs typeface="Arial" panose="020B0604020202020204" pitchFamily="34" charset="0"/>
            </a:endParaRPr>
          </a:p>
        </p:txBody>
      </p:sp>
      <p:sp>
        <p:nvSpPr>
          <p:cNvPr id="27" name="Textfeld 26">
            <a:extLst>
              <a:ext uri="{FF2B5EF4-FFF2-40B4-BE49-F238E27FC236}">
                <a16:creationId xmlns:a16="http://schemas.microsoft.com/office/drawing/2014/main" id="{4ED1A31E-FB0E-5B47-BB49-9A21BEA02828}"/>
              </a:ext>
            </a:extLst>
          </p:cNvPr>
          <p:cNvSpPr txBox="1"/>
          <p:nvPr/>
        </p:nvSpPr>
        <p:spPr>
          <a:xfrm>
            <a:off x="2351943" y="2750555"/>
            <a:ext cx="4448909" cy="577081"/>
          </a:xfrm>
          <a:prstGeom prst="rect">
            <a:avLst/>
          </a:prstGeom>
          <a:noFill/>
        </p:spPr>
        <p:txBody>
          <a:bodyPr wrap="square" rtlCol="0">
            <a:spAutoFit/>
          </a:bodyPr>
          <a:lstStyle/>
          <a:p>
            <a:pPr algn="ctr"/>
            <a:r>
              <a:rPr lang="de-DE" sz="1050" b="1" dirty="0">
                <a:latin typeface="Arial" panose="020B0604020202020204" pitchFamily="34" charset="0"/>
                <a:cs typeface="Arial" panose="020B0604020202020204" pitchFamily="34" charset="0"/>
              </a:rPr>
              <a:t>Türen und Fenster geschlossen halten!</a:t>
            </a:r>
          </a:p>
          <a:p>
            <a:pPr algn="ctr"/>
            <a:r>
              <a:rPr lang="de-DE" sz="1050" dirty="0">
                <a:latin typeface="Arial" panose="020B0604020202020204" pitchFamily="34" charset="0"/>
                <a:cs typeface="Arial" panose="020B0604020202020204" pitchFamily="34" charset="0"/>
              </a:rPr>
              <a:t>Close </a:t>
            </a:r>
            <a:r>
              <a:rPr lang="de-DE" sz="1050" dirty="0" err="1">
                <a:latin typeface="Arial" panose="020B0604020202020204" pitchFamily="34" charset="0"/>
                <a:cs typeface="Arial" panose="020B0604020202020204" pitchFamily="34" charset="0"/>
              </a:rPr>
              <a:t>doors</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and</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windows</a:t>
            </a:r>
            <a:r>
              <a:rPr lang="de-DE" sz="1050" dirty="0">
                <a:latin typeface="Arial" panose="020B0604020202020204" pitchFamily="34" charset="0"/>
                <a:cs typeface="Arial" panose="020B0604020202020204" pitchFamily="34" charset="0"/>
              </a:rPr>
              <a:t>!</a:t>
            </a:r>
          </a:p>
          <a:p>
            <a:pPr algn="ctr"/>
            <a:endParaRPr lang="de-DE" sz="1050" b="1" dirty="0">
              <a:latin typeface="Arial" panose="020B0604020202020204" pitchFamily="34" charset="0"/>
              <a:cs typeface="Arial" panose="020B0604020202020204" pitchFamily="34" charset="0"/>
            </a:endParaRPr>
          </a:p>
        </p:txBody>
      </p:sp>
      <p:grpSp>
        <p:nvGrpSpPr>
          <p:cNvPr id="21" name="Gruppieren 20">
            <a:extLst>
              <a:ext uri="{FF2B5EF4-FFF2-40B4-BE49-F238E27FC236}">
                <a16:creationId xmlns:a16="http://schemas.microsoft.com/office/drawing/2014/main" id="{B30CD33F-83D4-104C-986D-174D5771BBF1}"/>
              </a:ext>
            </a:extLst>
          </p:cNvPr>
          <p:cNvGrpSpPr/>
          <p:nvPr/>
        </p:nvGrpSpPr>
        <p:grpSpPr>
          <a:xfrm>
            <a:off x="2271908" y="5414489"/>
            <a:ext cx="810000" cy="1200278"/>
            <a:chOff x="301821" y="4778365"/>
            <a:chExt cx="1080000" cy="1600370"/>
          </a:xfrm>
        </p:grpSpPr>
        <p:grpSp>
          <p:nvGrpSpPr>
            <p:cNvPr id="3" name="Gruppieren 2">
              <a:extLst>
                <a:ext uri="{FF2B5EF4-FFF2-40B4-BE49-F238E27FC236}">
                  <a16:creationId xmlns:a16="http://schemas.microsoft.com/office/drawing/2014/main" id="{7D491C4A-D3DD-9D42-A0FF-60D814F24282}"/>
                </a:ext>
              </a:extLst>
            </p:cNvPr>
            <p:cNvGrpSpPr>
              <a:grpSpLocks noChangeAspect="1"/>
            </p:cNvGrpSpPr>
            <p:nvPr/>
          </p:nvGrpSpPr>
          <p:grpSpPr>
            <a:xfrm>
              <a:off x="301821" y="4778365"/>
              <a:ext cx="1080000" cy="1600370"/>
              <a:chOff x="337039" y="790341"/>
              <a:chExt cx="3962400" cy="5871592"/>
            </a:xfrm>
          </p:grpSpPr>
          <p:sp>
            <p:nvSpPr>
              <p:cNvPr id="11" name="Rechteck 10"/>
              <p:cNvSpPr/>
              <p:nvPr/>
            </p:nvSpPr>
            <p:spPr>
              <a:xfrm>
                <a:off x="337039" y="790341"/>
                <a:ext cx="3962400" cy="587159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 name="Rechteck 7"/>
              <p:cNvSpPr/>
              <p:nvPr/>
            </p:nvSpPr>
            <p:spPr>
              <a:xfrm>
                <a:off x="594863" y="4541051"/>
                <a:ext cx="3466573" cy="212088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 name="Rechteck 3"/>
              <p:cNvSpPr/>
              <p:nvPr/>
            </p:nvSpPr>
            <p:spPr>
              <a:xfrm>
                <a:off x="782246" y="5016500"/>
                <a:ext cx="3123040" cy="1458042"/>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0" name="Rechteck 9"/>
              <p:cNvSpPr/>
              <p:nvPr/>
            </p:nvSpPr>
            <p:spPr>
              <a:xfrm>
                <a:off x="594862" y="1134533"/>
                <a:ext cx="3466573" cy="1724078"/>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 name="Rechteck 5"/>
              <p:cNvSpPr/>
              <p:nvPr/>
            </p:nvSpPr>
            <p:spPr>
              <a:xfrm>
                <a:off x="782245" y="1134533"/>
                <a:ext cx="1688393"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 name="Rechteck 6"/>
              <p:cNvSpPr/>
              <p:nvPr/>
            </p:nvSpPr>
            <p:spPr>
              <a:xfrm>
                <a:off x="2250074" y="1134533"/>
                <a:ext cx="1655212"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20" name="Gerade Verbindung 19"/>
              <p:cNvCxnSpPr/>
              <p:nvPr/>
            </p:nvCxnSpPr>
            <p:spPr>
              <a:xfrm>
                <a:off x="1984616" y="2778508"/>
                <a:ext cx="7183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2470638" y="1134533"/>
                <a:ext cx="0" cy="153755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p:nvCxnSpPr>
            <p:spPr>
              <a:xfrm>
                <a:off x="2166792" y="5192552"/>
                <a:ext cx="35589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hteck 30"/>
              <p:cNvSpPr/>
              <p:nvPr/>
            </p:nvSpPr>
            <p:spPr>
              <a:xfrm>
                <a:off x="594862" y="1101788"/>
                <a:ext cx="3466573" cy="125015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 name="Rechteck 31"/>
              <p:cNvSpPr/>
              <p:nvPr/>
            </p:nvSpPr>
            <p:spPr>
              <a:xfrm>
                <a:off x="782246" y="1260235"/>
                <a:ext cx="3123040" cy="937829"/>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3" name="Rechteck 32"/>
              <p:cNvSpPr/>
              <p:nvPr/>
            </p:nvSpPr>
            <p:spPr>
              <a:xfrm>
                <a:off x="594863" y="2858611"/>
                <a:ext cx="3466573" cy="1682439"/>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dirty="0"/>
              </a:p>
              <a:p>
                <a:pPr algn="ctr"/>
                <a:endParaRPr lang="en-GB" sz="1013" dirty="0"/>
              </a:p>
            </p:txBody>
          </p:sp>
          <p:sp>
            <p:nvSpPr>
              <p:cNvPr id="34" name="Oval 33"/>
              <p:cNvSpPr/>
              <p:nvPr/>
            </p:nvSpPr>
            <p:spPr>
              <a:xfrm>
                <a:off x="3729762" y="4712541"/>
                <a:ext cx="156160" cy="156160"/>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5" name="Oval 34"/>
              <p:cNvSpPr/>
              <p:nvPr/>
            </p:nvSpPr>
            <p:spPr>
              <a:xfrm>
                <a:off x="3433192" y="4712541"/>
                <a:ext cx="156160" cy="156160"/>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6" name="Rechteck 35"/>
              <p:cNvSpPr/>
              <p:nvPr/>
            </p:nvSpPr>
            <p:spPr>
              <a:xfrm>
                <a:off x="10694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7" name="Rechteck 36"/>
              <p:cNvSpPr/>
              <p:nvPr/>
            </p:nvSpPr>
            <p:spPr>
              <a:xfrm>
                <a:off x="1179551"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8" name="Rechteck 37"/>
              <p:cNvSpPr/>
              <p:nvPr/>
            </p:nvSpPr>
            <p:spPr>
              <a:xfrm>
                <a:off x="1289618"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9" name="Rechteck 38"/>
              <p:cNvSpPr/>
              <p:nvPr/>
            </p:nvSpPr>
            <p:spPr>
              <a:xfrm>
                <a:off x="13996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5" name="Gerade Verbindung 4"/>
              <p:cNvCxnSpPr/>
              <p:nvPr/>
            </p:nvCxnSpPr>
            <p:spPr>
              <a:xfrm>
                <a:off x="2250074" y="1260235"/>
                <a:ext cx="0" cy="92618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a:off x="2470210" y="1260235"/>
                <a:ext cx="0" cy="92618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3655442" y="1732238"/>
                <a:ext cx="156160" cy="156160"/>
              </a:xfrm>
              <a:prstGeom prst="ellipse">
                <a:avLst/>
              </a:prstGeom>
              <a:solidFill>
                <a:schemeClr val="accent1">
                  <a:lumMod val="40000"/>
                  <a:lumOff val="60000"/>
                </a:schemeClr>
              </a:solid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8" name="Oval 17"/>
              <p:cNvSpPr/>
              <p:nvPr/>
            </p:nvSpPr>
            <p:spPr>
              <a:xfrm>
                <a:off x="893005" y="1716624"/>
                <a:ext cx="156160" cy="156160"/>
              </a:xfrm>
              <a:prstGeom prst="ellipse">
                <a:avLst/>
              </a:prstGeom>
              <a:solidFill>
                <a:schemeClr val="accent1">
                  <a:lumMod val="40000"/>
                  <a:lumOff val="60000"/>
                </a:schemeClr>
              </a:solidFill>
              <a:ln w="1270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grpSp>
        <p:grpSp>
          <p:nvGrpSpPr>
            <p:cNvPr id="191" name="Gruppieren 190">
              <a:extLst>
                <a:ext uri="{FF2B5EF4-FFF2-40B4-BE49-F238E27FC236}">
                  <a16:creationId xmlns:a16="http://schemas.microsoft.com/office/drawing/2014/main" id="{E4E89676-F3C9-684D-A037-D27DD1CDB34B}"/>
                </a:ext>
              </a:extLst>
            </p:cNvPr>
            <p:cNvGrpSpPr/>
            <p:nvPr/>
          </p:nvGrpSpPr>
          <p:grpSpPr>
            <a:xfrm>
              <a:off x="359736" y="4848226"/>
              <a:ext cx="957834" cy="1499616"/>
              <a:chOff x="5184648" y="3538728"/>
              <a:chExt cx="1277112" cy="1999488"/>
            </a:xfrm>
          </p:grpSpPr>
          <p:cxnSp>
            <p:nvCxnSpPr>
              <p:cNvPr id="192" name="Gerade Verbindung 191">
                <a:extLst>
                  <a:ext uri="{FF2B5EF4-FFF2-40B4-BE49-F238E27FC236}">
                    <a16:creationId xmlns:a16="http://schemas.microsoft.com/office/drawing/2014/main" id="{D9C92F3E-E3F8-3842-82FF-255778280A96}"/>
                  </a:ext>
                </a:extLst>
              </p:cNvPr>
              <p:cNvCxnSpPr/>
              <p:nvPr/>
            </p:nvCxnSpPr>
            <p:spPr>
              <a:xfrm flipV="1">
                <a:off x="5184648" y="3538728"/>
                <a:ext cx="1261872" cy="1993392"/>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3" name="Gerade Verbindung 192">
                <a:extLst>
                  <a:ext uri="{FF2B5EF4-FFF2-40B4-BE49-F238E27FC236}">
                    <a16:creationId xmlns:a16="http://schemas.microsoft.com/office/drawing/2014/main" id="{FD0E6362-915B-F047-8876-CA39F8018BBA}"/>
                  </a:ext>
                </a:extLst>
              </p:cNvPr>
              <p:cNvCxnSpPr>
                <a:cxnSpLocks/>
              </p:cNvCxnSpPr>
              <p:nvPr/>
            </p:nvCxnSpPr>
            <p:spPr>
              <a:xfrm rot="10800000">
                <a:off x="5199888" y="3544824"/>
                <a:ext cx="1261872" cy="1993392"/>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30" name="Textfeld 29">
            <a:extLst>
              <a:ext uri="{FF2B5EF4-FFF2-40B4-BE49-F238E27FC236}">
                <a16:creationId xmlns:a16="http://schemas.microsoft.com/office/drawing/2014/main" id="{8E2E3E7A-A32F-8A4B-9EC2-1E5DFB6E0DD7}"/>
              </a:ext>
            </a:extLst>
          </p:cNvPr>
          <p:cNvSpPr txBox="1"/>
          <p:nvPr/>
        </p:nvSpPr>
        <p:spPr>
          <a:xfrm>
            <a:off x="3194749" y="5762286"/>
            <a:ext cx="2763297" cy="577081"/>
          </a:xfrm>
          <a:prstGeom prst="rect">
            <a:avLst/>
          </a:prstGeom>
          <a:noFill/>
        </p:spPr>
        <p:txBody>
          <a:bodyPr wrap="square" rtlCol="0">
            <a:spAutoFit/>
          </a:bodyPr>
          <a:lstStyle/>
          <a:p>
            <a:pPr algn="ctr"/>
            <a:r>
              <a:rPr lang="de-DE" sz="1050" b="1" dirty="0">
                <a:latin typeface="Arial" panose="020B0604020202020204" pitchFamily="34" charset="0"/>
                <a:cs typeface="Arial" panose="020B0604020202020204" pitchFamily="34" charset="0"/>
              </a:rPr>
              <a:t>Frontschieber beim Verlassen vollständig schließen!</a:t>
            </a:r>
          </a:p>
          <a:p>
            <a:pPr algn="ctr"/>
            <a:r>
              <a:rPr lang="de-DE" sz="1050" dirty="0">
                <a:latin typeface="Arial" panose="020B0604020202020204" pitchFamily="34" charset="0"/>
                <a:cs typeface="Arial" panose="020B0604020202020204" pitchFamily="34" charset="0"/>
              </a:rPr>
              <a:t>Close </a:t>
            </a:r>
            <a:r>
              <a:rPr lang="de-DE" sz="1050" dirty="0" err="1">
                <a:latin typeface="Arial" panose="020B0604020202020204" pitchFamily="34" charset="0"/>
                <a:cs typeface="Arial" panose="020B0604020202020204" pitchFamily="34" charset="0"/>
              </a:rPr>
              <a:t>the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sash</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completely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when</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leaving</a:t>
            </a:r>
            <a:r>
              <a:rPr lang="de-DE" sz="1050" dirty="0">
                <a:latin typeface="Arial" panose="020B0604020202020204" pitchFamily="34" charset="0"/>
                <a:cs typeface="Arial" panose="020B0604020202020204" pitchFamily="34" charset="0"/>
              </a:rPr>
              <a:t>!</a:t>
            </a:r>
          </a:p>
        </p:txBody>
      </p:sp>
      <p:grpSp>
        <p:nvGrpSpPr>
          <p:cNvPr id="41" name="Gruppieren 40">
            <a:extLst>
              <a:ext uri="{FF2B5EF4-FFF2-40B4-BE49-F238E27FC236}">
                <a16:creationId xmlns:a16="http://schemas.microsoft.com/office/drawing/2014/main" id="{1BE18884-717E-084C-BF28-ABF78B7EBEB6}"/>
              </a:ext>
            </a:extLst>
          </p:cNvPr>
          <p:cNvGrpSpPr/>
          <p:nvPr/>
        </p:nvGrpSpPr>
        <p:grpSpPr>
          <a:xfrm>
            <a:off x="6063752" y="5413931"/>
            <a:ext cx="810000" cy="1200280"/>
            <a:chOff x="6063752" y="5435195"/>
            <a:chExt cx="810000" cy="1200280"/>
          </a:xfrm>
        </p:grpSpPr>
        <p:sp>
          <p:nvSpPr>
            <p:cNvPr id="60" name="Rechteck 59">
              <a:extLst>
                <a:ext uri="{FF2B5EF4-FFF2-40B4-BE49-F238E27FC236}">
                  <a16:creationId xmlns:a16="http://schemas.microsoft.com/office/drawing/2014/main" id="{3800B926-CAB6-614C-9024-F393882391CD}"/>
                </a:ext>
              </a:extLst>
            </p:cNvPr>
            <p:cNvSpPr/>
            <p:nvPr/>
          </p:nvSpPr>
          <p:spPr>
            <a:xfrm>
              <a:off x="6063752" y="5435195"/>
              <a:ext cx="810000" cy="1200280"/>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1" name="Rechteck 60">
              <a:extLst>
                <a:ext uri="{FF2B5EF4-FFF2-40B4-BE49-F238E27FC236}">
                  <a16:creationId xmlns:a16="http://schemas.microsoft.com/office/drawing/2014/main" id="{3C383D19-4102-2B44-B753-DEC1D72F56FD}"/>
                </a:ext>
              </a:extLst>
            </p:cNvPr>
            <p:cNvSpPr/>
            <p:nvPr/>
          </p:nvSpPr>
          <p:spPr>
            <a:xfrm>
              <a:off x="6116456" y="5728309"/>
              <a:ext cx="708642" cy="438813"/>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2" name="Rechteck 61">
              <a:extLst>
                <a:ext uri="{FF2B5EF4-FFF2-40B4-BE49-F238E27FC236}">
                  <a16:creationId xmlns:a16="http://schemas.microsoft.com/office/drawing/2014/main" id="{48399AAE-8800-714C-BD1C-4F1961FD123C}"/>
                </a:ext>
              </a:extLst>
            </p:cNvPr>
            <p:cNvSpPr/>
            <p:nvPr/>
          </p:nvSpPr>
          <p:spPr>
            <a:xfrm>
              <a:off x="6454817" y="5767205"/>
              <a:ext cx="338361" cy="361787"/>
            </a:xfrm>
            <a:prstGeom prst="rect">
              <a:avLst/>
            </a:prstGeom>
            <a:solidFill>
              <a:schemeClr val="accent1">
                <a:lumMod val="20000"/>
                <a:lumOff val="80000"/>
                <a:alpha val="6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63" name="Rechteck 62">
              <a:extLst>
                <a:ext uri="{FF2B5EF4-FFF2-40B4-BE49-F238E27FC236}">
                  <a16:creationId xmlns:a16="http://schemas.microsoft.com/office/drawing/2014/main" id="{1265F73F-2BA0-FD47-B387-9099B08C4C1B}"/>
                </a:ext>
              </a:extLst>
            </p:cNvPr>
            <p:cNvSpPr/>
            <p:nvPr/>
          </p:nvSpPr>
          <p:spPr>
            <a:xfrm>
              <a:off x="6116456" y="6163008"/>
              <a:ext cx="708642" cy="433554"/>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4" name="Rechteck 63">
              <a:extLst>
                <a:ext uri="{FF2B5EF4-FFF2-40B4-BE49-F238E27FC236}">
                  <a16:creationId xmlns:a16="http://schemas.microsoft.com/office/drawing/2014/main" id="{1C627761-0B72-0E4C-B6F5-BA4EF21508A3}"/>
                </a:ext>
              </a:extLst>
            </p:cNvPr>
            <p:cNvSpPr/>
            <p:nvPr/>
          </p:nvSpPr>
          <p:spPr>
            <a:xfrm>
              <a:off x="6154762" y="6260201"/>
              <a:ext cx="638417" cy="298055"/>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5" name="Rechteck 64">
              <a:extLst>
                <a:ext uri="{FF2B5EF4-FFF2-40B4-BE49-F238E27FC236}">
                  <a16:creationId xmlns:a16="http://schemas.microsoft.com/office/drawing/2014/main" id="{D55FD30D-28F8-C140-8E76-CECAB07195DE}"/>
                </a:ext>
              </a:extLst>
            </p:cNvPr>
            <p:cNvSpPr/>
            <p:nvPr/>
          </p:nvSpPr>
          <p:spPr>
            <a:xfrm>
              <a:off x="6154761" y="5767205"/>
              <a:ext cx="345144" cy="361787"/>
            </a:xfrm>
            <a:prstGeom prst="rect">
              <a:avLst/>
            </a:prstGeom>
            <a:solidFill>
              <a:srgbClr val="DCE6F2">
                <a:alpha val="50000"/>
              </a:srgb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6" name="Oval 65">
              <a:extLst>
                <a:ext uri="{FF2B5EF4-FFF2-40B4-BE49-F238E27FC236}">
                  <a16:creationId xmlns:a16="http://schemas.microsoft.com/office/drawing/2014/main" id="{90D39480-3AFB-4242-8CCC-3E8DB14A168F}"/>
                </a:ext>
              </a:extLst>
            </p:cNvPr>
            <p:cNvSpPr/>
            <p:nvPr/>
          </p:nvSpPr>
          <p:spPr>
            <a:xfrm>
              <a:off x="6742105" y="5936868"/>
              <a:ext cx="31922" cy="31922"/>
            </a:xfrm>
            <a:prstGeom prst="ellipse">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7" name="Oval 66">
              <a:extLst>
                <a:ext uri="{FF2B5EF4-FFF2-40B4-BE49-F238E27FC236}">
                  <a16:creationId xmlns:a16="http://schemas.microsoft.com/office/drawing/2014/main" id="{83BFA9E6-E740-8648-BC0A-090CC5C45AB1}"/>
                </a:ext>
              </a:extLst>
            </p:cNvPr>
            <p:cNvSpPr/>
            <p:nvPr/>
          </p:nvSpPr>
          <p:spPr>
            <a:xfrm>
              <a:off x="6177403" y="5933676"/>
              <a:ext cx="31922" cy="31922"/>
            </a:xfrm>
            <a:prstGeom prst="ellipse">
              <a:avLst/>
            </a:prstGeom>
            <a:solidFill>
              <a:srgbClr val="F2F2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68" name="Gerade Verbindung 67">
              <a:extLst>
                <a:ext uri="{FF2B5EF4-FFF2-40B4-BE49-F238E27FC236}">
                  <a16:creationId xmlns:a16="http://schemas.microsoft.com/office/drawing/2014/main" id="{999CCF33-A899-B442-B9B3-84FCF166E133}"/>
                </a:ext>
              </a:extLst>
            </p:cNvPr>
            <p:cNvCxnSpPr/>
            <p:nvPr/>
          </p:nvCxnSpPr>
          <p:spPr>
            <a:xfrm>
              <a:off x="6400552" y="6150748"/>
              <a:ext cx="14683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Gerade Verbindung 68">
              <a:extLst>
                <a:ext uri="{FF2B5EF4-FFF2-40B4-BE49-F238E27FC236}">
                  <a16:creationId xmlns:a16="http://schemas.microsoft.com/office/drawing/2014/main" id="{47C6BE3B-4670-8D4A-8FF9-D76FDBC4C8DE}"/>
                </a:ext>
              </a:extLst>
            </p:cNvPr>
            <p:cNvCxnSpPr/>
            <p:nvPr/>
          </p:nvCxnSpPr>
          <p:spPr>
            <a:xfrm>
              <a:off x="6437793" y="6315646"/>
              <a:ext cx="72752"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Rechteck 69">
              <a:extLst>
                <a:ext uri="{FF2B5EF4-FFF2-40B4-BE49-F238E27FC236}">
                  <a16:creationId xmlns:a16="http://schemas.microsoft.com/office/drawing/2014/main" id="{8BA296BE-AEDC-5346-8446-022D3D95DD52}"/>
                </a:ext>
              </a:extLst>
            </p:cNvPr>
            <p:cNvSpPr/>
            <p:nvPr/>
          </p:nvSpPr>
          <p:spPr>
            <a:xfrm>
              <a:off x="6116456" y="5479406"/>
              <a:ext cx="708642" cy="255557"/>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1" name="Rechteck 70">
              <a:extLst>
                <a:ext uri="{FF2B5EF4-FFF2-40B4-BE49-F238E27FC236}">
                  <a16:creationId xmlns:a16="http://schemas.microsoft.com/office/drawing/2014/main" id="{BDF0CE54-BE87-594B-8A31-5B7BF93BB97C}"/>
                </a:ext>
              </a:extLst>
            </p:cNvPr>
            <p:cNvSpPr/>
            <p:nvPr/>
          </p:nvSpPr>
          <p:spPr>
            <a:xfrm>
              <a:off x="6154762" y="5509199"/>
              <a:ext cx="638417" cy="191713"/>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2" name="Oval 71">
              <a:extLst>
                <a:ext uri="{FF2B5EF4-FFF2-40B4-BE49-F238E27FC236}">
                  <a16:creationId xmlns:a16="http://schemas.microsoft.com/office/drawing/2014/main" id="{FAD009D9-1D91-EA4D-8391-FF78457FE8E5}"/>
                </a:ext>
              </a:extLst>
            </p:cNvPr>
            <p:cNvSpPr/>
            <p:nvPr/>
          </p:nvSpPr>
          <p:spPr>
            <a:xfrm>
              <a:off x="6757298" y="6217521"/>
              <a:ext cx="31922" cy="31922"/>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3" name="Oval 72">
              <a:extLst>
                <a:ext uri="{FF2B5EF4-FFF2-40B4-BE49-F238E27FC236}">
                  <a16:creationId xmlns:a16="http://schemas.microsoft.com/office/drawing/2014/main" id="{396FBA43-12A1-C54A-9534-6F26DAD0C87F}"/>
                </a:ext>
              </a:extLst>
            </p:cNvPr>
            <p:cNvSpPr/>
            <p:nvPr/>
          </p:nvSpPr>
          <p:spPr>
            <a:xfrm>
              <a:off x="6696673" y="6217521"/>
              <a:ext cx="31922" cy="31922"/>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4" name="Rechteck 73">
              <a:extLst>
                <a:ext uri="{FF2B5EF4-FFF2-40B4-BE49-F238E27FC236}">
                  <a16:creationId xmlns:a16="http://schemas.microsoft.com/office/drawing/2014/main" id="{6262E208-D504-944E-9BA3-2A2F5DF5668B}"/>
                </a:ext>
              </a:extLst>
            </p:cNvPr>
            <p:cNvSpPr/>
            <p:nvPr/>
          </p:nvSpPr>
          <p:spPr>
            <a:xfrm>
              <a:off x="6213480" y="6217521"/>
              <a:ext cx="9346" cy="29189"/>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5" name="Rechteck 74">
              <a:extLst>
                <a:ext uri="{FF2B5EF4-FFF2-40B4-BE49-F238E27FC236}">
                  <a16:creationId xmlns:a16="http://schemas.microsoft.com/office/drawing/2014/main" id="{0B503335-8A14-5349-9E0B-7C8AE2221787}"/>
                </a:ext>
              </a:extLst>
            </p:cNvPr>
            <p:cNvSpPr/>
            <p:nvPr/>
          </p:nvSpPr>
          <p:spPr>
            <a:xfrm>
              <a:off x="6235980" y="6217521"/>
              <a:ext cx="9346" cy="29189"/>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6" name="Rechteck 75">
              <a:extLst>
                <a:ext uri="{FF2B5EF4-FFF2-40B4-BE49-F238E27FC236}">
                  <a16:creationId xmlns:a16="http://schemas.microsoft.com/office/drawing/2014/main" id="{A1F24C1F-3604-7C42-8BB7-EDBE7333FEF9}"/>
                </a:ext>
              </a:extLst>
            </p:cNvPr>
            <p:cNvSpPr/>
            <p:nvPr/>
          </p:nvSpPr>
          <p:spPr>
            <a:xfrm>
              <a:off x="6258480" y="6217521"/>
              <a:ext cx="9346" cy="29189"/>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7" name="Rechteck 76">
              <a:extLst>
                <a:ext uri="{FF2B5EF4-FFF2-40B4-BE49-F238E27FC236}">
                  <a16:creationId xmlns:a16="http://schemas.microsoft.com/office/drawing/2014/main" id="{8721661C-2A23-DC41-BD09-95E7D1BC7A81}"/>
                </a:ext>
              </a:extLst>
            </p:cNvPr>
            <p:cNvSpPr/>
            <p:nvPr/>
          </p:nvSpPr>
          <p:spPr>
            <a:xfrm>
              <a:off x="6280980" y="6217521"/>
              <a:ext cx="9346" cy="29189"/>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78" name="Gerade Verbindung 77">
              <a:extLst>
                <a:ext uri="{FF2B5EF4-FFF2-40B4-BE49-F238E27FC236}">
                  <a16:creationId xmlns:a16="http://schemas.microsoft.com/office/drawing/2014/main" id="{B3910CE2-B2B1-A24A-8281-49C10ED7EF4E}"/>
                </a:ext>
              </a:extLst>
            </p:cNvPr>
            <p:cNvCxnSpPr/>
            <p:nvPr/>
          </p:nvCxnSpPr>
          <p:spPr>
            <a:xfrm>
              <a:off x="6499905" y="5767206"/>
              <a:ext cx="0" cy="36178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4" name="Textfeld 6">
              <a:extLst>
                <a:ext uri="{FF2B5EF4-FFF2-40B4-BE49-F238E27FC236}">
                  <a16:creationId xmlns:a16="http://schemas.microsoft.com/office/drawing/2014/main" id="{6EEB68E2-C92F-7247-97B4-F5E65E48EC16}"/>
                </a:ext>
              </a:extLst>
            </p:cNvPr>
            <p:cNvSpPr txBox="1">
              <a:spLocks noChangeArrowheads="1"/>
            </p:cNvSpPr>
            <p:nvPr/>
          </p:nvSpPr>
          <p:spPr bwMode="auto">
            <a:xfrm>
              <a:off x="6198307" y="5436715"/>
              <a:ext cx="445592" cy="66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3713" dirty="0">
                  <a:solidFill>
                    <a:srgbClr val="00BE00"/>
                  </a:solidFill>
                  <a:latin typeface="Zapf Dingbats" charset="0"/>
                  <a:cs typeface="Zapf Dingbats" charset="0"/>
                  <a:sym typeface="Zapf Dingbats" charset="0"/>
                </a:rPr>
                <a:t>✔</a:t>
              </a:r>
              <a:endParaRPr lang="de-DE" sz="3713" dirty="0">
                <a:solidFill>
                  <a:srgbClr val="00BE00"/>
                </a:solidFill>
              </a:endParaRPr>
            </a:p>
          </p:txBody>
        </p:sp>
      </p:grpSp>
      <p:grpSp>
        <p:nvGrpSpPr>
          <p:cNvPr id="13" name="Gruppieren 12">
            <a:extLst>
              <a:ext uri="{FF2B5EF4-FFF2-40B4-BE49-F238E27FC236}">
                <a16:creationId xmlns:a16="http://schemas.microsoft.com/office/drawing/2014/main" id="{3BED48F1-09B5-6C4F-B29A-F8ECD30D0F51}"/>
              </a:ext>
            </a:extLst>
          </p:cNvPr>
          <p:cNvGrpSpPr/>
          <p:nvPr/>
        </p:nvGrpSpPr>
        <p:grpSpPr>
          <a:xfrm>
            <a:off x="6128437" y="2395152"/>
            <a:ext cx="680630" cy="1200825"/>
            <a:chOff x="2400031" y="2735263"/>
            <a:chExt cx="907506" cy="1601100"/>
          </a:xfrm>
        </p:grpSpPr>
        <p:grpSp>
          <p:nvGrpSpPr>
            <p:cNvPr id="23" name="Gruppieren 22">
              <a:extLst>
                <a:ext uri="{FF2B5EF4-FFF2-40B4-BE49-F238E27FC236}">
                  <a16:creationId xmlns:a16="http://schemas.microsoft.com/office/drawing/2014/main" id="{94279388-3408-D340-BFBF-033A66F8CC5A}"/>
                </a:ext>
              </a:extLst>
            </p:cNvPr>
            <p:cNvGrpSpPr>
              <a:grpSpLocks noChangeAspect="1"/>
            </p:cNvGrpSpPr>
            <p:nvPr/>
          </p:nvGrpSpPr>
          <p:grpSpPr>
            <a:xfrm>
              <a:off x="2400031" y="2735263"/>
              <a:ext cx="907506" cy="1601100"/>
              <a:chOff x="7317838" y="3701298"/>
              <a:chExt cx="1510338" cy="2667600"/>
            </a:xfrm>
          </p:grpSpPr>
          <p:sp>
            <p:nvSpPr>
              <p:cNvPr id="198" name="Rechteck 197">
                <a:extLst>
                  <a:ext uri="{FF2B5EF4-FFF2-40B4-BE49-F238E27FC236}">
                    <a16:creationId xmlns:a16="http://schemas.microsoft.com/office/drawing/2014/main" id="{B046564F-BE8F-384E-834D-CFAC046B42EF}"/>
                  </a:ext>
                </a:extLst>
              </p:cNvPr>
              <p:cNvSpPr/>
              <p:nvPr/>
            </p:nvSpPr>
            <p:spPr>
              <a:xfrm>
                <a:off x="7317838" y="3701298"/>
                <a:ext cx="1510338" cy="2614285"/>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200" name="Gerade Verbindung 199">
                <a:extLst>
                  <a:ext uri="{FF2B5EF4-FFF2-40B4-BE49-F238E27FC236}">
                    <a16:creationId xmlns:a16="http://schemas.microsoft.com/office/drawing/2014/main" id="{5555E1A6-84E5-5542-823C-C1E2DB4AE2BD}"/>
                  </a:ext>
                </a:extLst>
              </p:cNvPr>
              <p:cNvCxnSpPr/>
              <p:nvPr/>
            </p:nvCxnSpPr>
            <p:spPr>
              <a:xfrm>
                <a:off x="7426866" y="5785732"/>
                <a:ext cx="0" cy="206045"/>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01" name="Gerade Verbindung 200">
                <a:extLst>
                  <a:ext uri="{FF2B5EF4-FFF2-40B4-BE49-F238E27FC236}">
                    <a16:creationId xmlns:a16="http://schemas.microsoft.com/office/drawing/2014/main" id="{BBD64920-627D-BB44-9CC0-C44B24C90C10}"/>
                  </a:ext>
                </a:extLst>
              </p:cNvPr>
              <p:cNvCxnSpPr/>
              <p:nvPr/>
            </p:nvCxnSpPr>
            <p:spPr>
              <a:xfrm>
                <a:off x="7426866" y="4083193"/>
                <a:ext cx="0" cy="206045"/>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02" name="Rechteck 201">
                <a:extLst>
                  <a:ext uri="{FF2B5EF4-FFF2-40B4-BE49-F238E27FC236}">
                    <a16:creationId xmlns:a16="http://schemas.microsoft.com/office/drawing/2014/main" id="{8C28E2FA-EE32-FB40-A9A4-5E9C507E18E7}"/>
                  </a:ext>
                </a:extLst>
              </p:cNvPr>
              <p:cNvSpPr/>
              <p:nvPr/>
            </p:nvSpPr>
            <p:spPr>
              <a:xfrm>
                <a:off x="7412819" y="6311064"/>
                <a:ext cx="1319329" cy="57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12" name="Rechteck 211">
                <a:extLst>
                  <a:ext uri="{FF2B5EF4-FFF2-40B4-BE49-F238E27FC236}">
                    <a16:creationId xmlns:a16="http://schemas.microsoft.com/office/drawing/2014/main" id="{9B3F3C24-D61E-3144-BD3B-C71451FCBFA9}"/>
                  </a:ext>
                </a:extLst>
              </p:cNvPr>
              <p:cNvSpPr/>
              <p:nvPr/>
            </p:nvSpPr>
            <p:spPr>
              <a:xfrm>
                <a:off x="7437748" y="3853699"/>
                <a:ext cx="1277332" cy="2462260"/>
              </a:xfrm>
              <a:prstGeom prst="rect">
                <a:avLst/>
              </a:prstGeom>
              <a:solidFill>
                <a:schemeClr val="bg1">
                  <a:lumMod val="8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13" name="Rechteck 212">
                <a:extLst>
                  <a:ext uri="{FF2B5EF4-FFF2-40B4-BE49-F238E27FC236}">
                    <a16:creationId xmlns:a16="http://schemas.microsoft.com/office/drawing/2014/main" id="{4FCB50F6-1A45-DD4D-9171-B1B2B740C152}"/>
                  </a:ext>
                </a:extLst>
              </p:cNvPr>
              <p:cNvSpPr/>
              <p:nvPr/>
            </p:nvSpPr>
            <p:spPr>
              <a:xfrm>
                <a:off x="7646709" y="4124227"/>
                <a:ext cx="870409" cy="1841598"/>
              </a:xfrm>
              <a:prstGeom prst="rect">
                <a:avLst/>
              </a:prstGeom>
              <a:solidFill>
                <a:schemeClr val="accent1">
                  <a:lumMod val="20000"/>
                  <a:lumOff val="80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grpSp>
            <p:nvGrpSpPr>
              <p:cNvPr id="16" name="Gruppieren 15">
                <a:extLst>
                  <a:ext uri="{FF2B5EF4-FFF2-40B4-BE49-F238E27FC236}">
                    <a16:creationId xmlns:a16="http://schemas.microsoft.com/office/drawing/2014/main" id="{33999184-FEBB-8441-9151-24D7C39C03D9}"/>
                  </a:ext>
                </a:extLst>
              </p:cNvPr>
              <p:cNvGrpSpPr/>
              <p:nvPr/>
            </p:nvGrpSpPr>
            <p:grpSpPr>
              <a:xfrm>
                <a:off x="8435740" y="4956300"/>
                <a:ext cx="217620" cy="165726"/>
                <a:chOff x="8134084" y="4956300"/>
                <a:chExt cx="217620" cy="165726"/>
              </a:xfrm>
            </p:grpSpPr>
            <p:cxnSp>
              <p:nvCxnSpPr>
                <p:cNvPr id="205" name="Gerade Verbindung 204">
                  <a:extLst>
                    <a:ext uri="{FF2B5EF4-FFF2-40B4-BE49-F238E27FC236}">
                      <a16:creationId xmlns:a16="http://schemas.microsoft.com/office/drawing/2014/main" id="{E95AB491-6C83-E243-91BC-FCFEBB975563}"/>
                    </a:ext>
                  </a:extLst>
                </p:cNvPr>
                <p:cNvCxnSpPr/>
                <p:nvPr/>
              </p:nvCxnSpPr>
              <p:spPr>
                <a:xfrm flipH="1">
                  <a:off x="8134084" y="4993853"/>
                  <a:ext cx="175112" cy="0"/>
                </a:xfrm>
                <a:prstGeom prst="line">
                  <a:avLst/>
                </a:prstGeom>
                <a:ln w="571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6" name="Oval 205">
                  <a:extLst>
                    <a:ext uri="{FF2B5EF4-FFF2-40B4-BE49-F238E27FC236}">
                      <a16:creationId xmlns:a16="http://schemas.microsoft.com/office/drawing/2014/main" id="{3DBB58B6-292D-DC40-89A7-5D2913B9D51E}"/>
                    </a:ext>
                  </a:extLst>
                </p:cNvPr>
                <p:cNvSpPr/>
                <p:nvPr/>
              </p:nvSpPr>
              <p:spPr>
                <a:xfrm>
                  <a:off x="8271643" y="4956300"/>
                  <a:ext cx="80061" cy="80061"/>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07" name="Oval 206">
                  <a:extLst>
                    <a:ext uri="{FF2B5EF4-FFF2-40B4-BE49-F238E27FC236}">
                      <a16:creationId xmlns:a16="http://schemas.microsoft.com/office/drawing/2014/main" id="{330DE2D0-0DC0-4E47-A784-0C291981E473}"/>
                    </a:ext>
                  </a:extLst>
                </p:cNvPr>
                <p:cNvSpPr/>
                <p:nvPr/>
              </p:nvSpPr>
              <p:spPr>
                <a:xfrm>
                  <a:off x="8280116" y="5057977"/>
                  <a:ext cx="64049" cy="64049"/>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208" name="Gerade Verbindung 207">
                  <a:extLst>
                    <a:ext uri="{FF2B5EF4-FFF2-40B4-BE49-F238E27FC236}">
                      <a16:creationId xmlns:a16="http://schemas.microsoft.com/office/drawing/2014/main" id="{CED55647-CE6C-0848-B84D-5B832643E601}"/>
                    </a:ext>
                  </a:extLst>
                </p:cNvPr>
                <p:cNvCxnSpPr/>
                <p:nvPr/>
              </p:nvCxnSpPr>
              <p:spPr>
                <a:xfrm>
                  <a:off x="8313721" y="5072100"/>
                  <a:ext cx="0" cy="32024"/>
                </a:xfrm>
                <a:prstGeom prst="line">
                  <a:avLst/>
                </a:prstGeom>
                <a:ln w="285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95" name="Textfeld 6">
              <a:extLst>
                <a:ext uri="{FF2B5EF4-FFF2-40B4-BE49-F238E27FC236}">
                  <a16:creationId xmlns:a16="http://schemas.microsoft.com/office/drawing/2014/main" id="{21544F94-FAFA-DB47-8360-B43094320553}"/>
                </a:ext>
              </a:extLst>
            </p:cNvPr>
            <p:cNvSpPr txBox="1">
              <a:spLocks noChangeArrowheads="1"/>
            </p:cNvSpPr>
            <p:nvPr/>
          </p:nvSpPr>
          <p:spPr bwMode="auto">
            <a:xfrm>
              <a:off x="2480408" y="3067664"/>
              <a:ext cx="594122" cy="88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3713" dirty="0">
                  <a:solidFill>
                    <a:srgbClr val="00BE00"/>
                  </a:solidFill>
                  <a:latin typeface="Zapf Dingbats" charset="0"/>
                  <a:cs typeface="Zapf Dingbats" charset="0"/>
                  <a:sym typeface="Zapf Dingbats" charset="0"/>
                </a:rPr>
                <a:t>✔</a:t>
              </a:r>
              <a:endParaRPr lang="de-DE" sz="3713" dirty="0">
                <a:solidFill>
                  <a:srgbClr val="00BE00"/>
                </a:solidFill>
              </a:endParaRPr>
            </a:p>
          </p:txBody>
        </p:sp>
      </p:grpSp>
      <p:sp>
        <p:nvSpPr>
          <p:cNvPr id="168" name="Textfeld 167">
            <a:extLst>
              <a:ext uri="{FF2B5EF4-FFF2-40B4-BE49-F238E27FC236}">
                <a16:creationId xmlns:a16="http://schemas.microsoft.com/office/drawing/2014/main" id="{8B2A11C6-445E-644A-93CC-70F659F01D79}"/>
              </a:ext>
            </a:extLst>
          </p:cNvPr>
          <p:cNvSpPr txBox="1"/>
          <p:nvPr/>
        </p:nvSpPr>
        <p:spPr>
          <a:xfrm>
            <a:off x="2826728" y="64807"/>
            <a:ext cx="3516918" cy="553998"/>
          </a:xfrm>
          <a:prstGeom prst="rect">
            <a:avLst/>
          </a:prstGeom>
          <a:noFill/>
        </p:spPr>
        <p:txBody>
          <a:bodyPr wrap="square" rtlCol="0">
            <a:spAutoFit/>
          </a:bodyPr>
          <a:lstStyle/>
          <a:p>
            <a:pPr algn="ctr"/>
            <a:r>
              <a:rPr lang="de-DE" sz="1500" b="1" dirty="0">
                <a:cs typeface="Arial"/>
              </a:rPr>
              <a:t>Sicheres Arbeiten am Abzug</a:t>
            </a:r>
          </a:p>
          <a:p>
            <a:pPr algn="ctr"/>
            <a:r>
              <a:rPr lang="de-DE" sz="1500" dirty="0">
                <a:latin typeface="Arial"/>
                <a:cs typeface="Arial"/>
              </a:rPr>
              <a:t>Working </a:t>
            </a:r>
            <a:r>
              <a:rPr lang="de-DE" sz="1500" dirty="0" err="1">
                <a:latin typeface="Arial"/>
                <a:cs typeface="Arial"/>
              </a:rPr>
              <a:t>safely</a:t>
            </a:r>
            <a:r>
              <a:rPr lang="de-DE" sz="1500" dirty="0">
                <a:latin typeface="Arial"/>
                <a:cs typeface="Arial"/>
              </a:rPr>
              <a:t> in </a:t>
            </a:r>
            <a:r>
              <a:rPr lang="de-DE" sz="1500" dirty="0" err="1">
                <a:latin typeface="Arial"/>
                <a:cs typeface="Arial"/>
              </a:rPr>
              <a:t>the</a:t>
            </a:r>
            <a:r>
              <a:rPr lang="de-DE" sz="1500" dirty="0">
                <a:latin typeface="Arial"/>
                <a:cs typeface="Arial"/>
              </a:rPr>
              <a:t> </a:t>
            </a:r>
            <a:r>
              <a:rPr lang="de-DE" sz="1500" dirty="0" err="1">
                <a:latin typeface="Arial"/>
                <a:cs typeface="Arial"/>
              </a:rPr>
              <a:t>fume</a:t>
            </a:r>
            <a:r>
              <a:rPr lang="de-DE" sz="1500" dirty="0">
                <a:latin typeface="Arial"/>
                <a:cs typeface="Arial"/>
              </a:rPr>
              <a:t> </a:t>
            </a:r>
            <a:r>
              <a:rPr lang="de-DE" sz="1500" dirty="0" err="1">
                <a:latin typeface="Arial"/>
                <a:cs typeface="Arial"/>
              </a:rPr>
              <a:t>hood</a:t>
            </a:r>
            <a:endParaRPr lang="de-DE" sz="1500" dirty="0">
              <a:latin typeface="Arial"/>
              <a:cs typeface="Arial"/>
            </a:endParaRPr>
          </a:p>
        </p:txBody>
      </p:sp>
      <p:sp>
        <p:nvSpPr>
          <p:cNvPr id="2" name="Textfeld 1"/>
          <p:cNvSpPr txBox="1"/>
          <p:nvPr/>
        </p:nvSpPr>
        <p:spPr>
          <a:xfrm>
            <a:off x="5657" y="1376363"/>
            <a:ext cx="1935145" cy="954107"/>
          </a:xfrm>
          <a:prstGeom prst="rect">
            <a:avLst/>
          </a:prstGeom>
          <a:noFill/>
        </p:spPr>
        <p:txBody>
          <a:bodyPr wrap="none" rtlCol="0">
            <a:spAutoFit/>
          </a:bodyPr>
          <a:lstStyle/>
          <a:p>
            <a:r>
              <a:rPr lang="de-DE" sz="1400" dirty="0"/>
              <a:t>Bilder-</a:t>
            </a:r>
          </a:p>
          <a:p>
            <a:r>
              <a:rPr lang="de-DE" sz="1400" dirty="0"/>
              <a:t>Betriebsanweisung</a:t>
            </a:r>
          </a:p>
          <a:p>
            <a:r>
              <a:rPr lang="de-DE" sz="1400" dirty="0"/>
              <a:t>für Labore </a:t>
            </a:r>
            <a:r>
              <a:rPr lang="de-DE" sz="1400" u="sng" dirty="0"/>
              <a:t>mit</a:t>
            </a:r>
          </a:p>
          <a:p>
            <a:r>
              <a:rPr lang="de-DE" sz="1400" dirty="0"/>
              <a:t>variabler Raumlüftung</a:t>
            </a:r>
          </a:p>
        </p:txBody>
      </p:sp>
      <p:grpSp>
        <p:nvGrpSpPr>
          <p:cNvPr id="19" name="Gruppieren 18">
            <a:extLst>
              <a:ext uri="{FF2B5EF4-FFF2-40B4-BE49-F238E27FC236}">
                <a16:creationId xmlns:a16="http://schemas.microsoft.com/office/drawing/2014/main" id="{F1AD7629-DF8B-7C4F-8214-1AB86C0AA0FC}"/>
              </a:ext>
            </a:extLst>
          </p:cNvPr>
          <p:cNvGrpSpPr/>
          <p:nvPr/>
        </p:nvGrpSpPr>
        <p:grpSpPr>
          <a:xfrm>
            <a:off x="2321553" y="837586"/>
            <a:ext cx="716598" cy="1201500"/>
            <a:chOff x="2321553" y="837586"/>
            <a:chExt cx="716598" cy="1201500"/>
          </a:xfrm>
        </p:grpSpPr>
        <p:sp>
          <p:nvSpPr>
            <p:cNvPr id="224" name="Rechteck 223">
              <a:extLst>
                <a:ext uri="{FF2B5EF4-FFF2-40B4-BE49-F238E27FC236}">
                  <a16:creationId xmlns:a16="http://schemas.microsoft.com/office/drawing/2014/main" id="{8579DAD8-E0F8-9F4D-89DA-79F61B33D22A}"/>
                </a:ext>
              </a:extLst>
            </p:cNvPr>
            <p:cNvSpPr/>
            <p:nvPr/>
          </p:nvSpPr>
          <p:spPr>
            <a:xfrm>
              <a:off x="2509491" y="893351"/>
              <a:ext cx="332320" cy="331313"/>
            </a:xfrm>
            <a:prstGeom prst="rect">
              <a:avLst/>
            </a:prstGeom>
            <a:solidFill>
              <a:schemeClr val="tx1">
                <a:alpha val="40000"/>
              </a:schemeClr>
            </a:solidFill>
            <a:ln w="38100" cmpd="dbl">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218" name="Rechteck 217">
              <a:extLst>
                <a:ext uri="{FF2B5EF4-FFF2-40B4-BE49-F238E27FC236}">
                  <a16:creationId xmlns:a16="http://schemas.microsoft.com/office/drawing/2014/main" id="{C14C46BA-5AA5-964B-B65F-1F6A729E09FA}"/>
                </a:ext>
              </a:extLst>
            </p:cNvPr>
            <p:cNvSpPr/>
            <p:nvPr/>
          </p:nvSpPr>
          <p:spPr>
            <a:xfrm>
              <a:off x="2458936" y="837586"/>
              <a:ext cx="427751" cy="1201500"/>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19" name="Oval 218">
              <a:extLst>
                <a:ext uri="{FF2B5EF4-FFF2-40B4-BE49-F238E27FC236}">
                  <a16:creationId xmlns:a16="http://schemas.microsoft.com/office/drawing/2014/main" id="{537124CF-3E8F-A640-9DAB-7408641D296E}"/>
                </a:ext>
              </a:extLst>
            </p:cNvPr>
            <p:cNvSpPr/>
            <p:nvPr/>
          </p:nvSpPr>
          <p:spPr>
            <a:xfrm>
              <a:off x="2575221" y="1726353"/>
              <a:ext cx="202470" cy="202469"/>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220" name="Rechteck 219">
              <a:extLst>
                <a:ext uri="{FF2B5EF4-FFF2-40B4-BE49-F238E27FC236}">
                  <a16:creationId xmlns:a16="http://schemas.microsoft.com/office/drawing/2014/main" id="{1BE3A71C-C27E-914C-84BE-42D96802B70F}"/>
                </a:ext>
              </a:extLst>
            </p:cNvPr>
            <p:cNvSpPr/>
            <p:nvPr/>
          </p:nvSpPr>
          <p:spPr>
            <a:xfrm>
              <a:off x="2506651" y="890817"/>
              <a:ext cx="332320" cy="331313"/>
            </a:xfrm>
            <a:prstGeom prst="rect">
              <a:avLst/>
            </a:prstGeom>
            <a:solidFill>
              <a:schemeClr val="accent3">
                <a:lumMod val="50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21" name="Oval 220">
              <a:extLst>
                <a:ext uri="{FF2B5EF4-FFF2-40B4-BE49-F238E27FC236}">
                  <a16:creationId xmlns:a16="http://schemas.microsoft.com/office/drawing/2014/main" id="{E36F11EC-95BE-324C-87E0-06F270D3FF3D}"/>
                </a:ext>
              </a:extLst>
            </p:cNvPr>
            <p:cNvSpPr/>
            <p:nvPr/>
          </p:nvSpPr>
          <p:spPr>
            <a:xfrm>
              <a:off x="2604015" y="1755148"/>
              <a:ext cx="144880" cy="144880"/>
            </a:xfrm>
            <a:prstGeom prst="ellipse">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222" name="Textfeld 221">
              <a:extLst>
                <a:ext uri="{FF2B5EF4-FFF2-40B4-BE49-F238E27FC236}">
                  <a16:creationId xmlns:a16="http://schemas.microsoft.com/office/drawing/2014/main" id="{E0127785-DC9D-5140-9BCF-957C48AF8ED5}"/>
                </a:ext>
              </a:extLst>
            </p:cNvPr>
            <p:cNvSpPr txBox="1"/>
            <p:nvPr/>
          </p:nvSpPr>
          <p:spPr>
            <a:xfrm>
              <a:off x="2461380" y="876136"/>
              <a:ext cx="442750" cy="184666"/>
            </a:xfrm>
            <a:prstGeom prst="rect">
              <a:avLst/>
            </a:prstGeom>
            <a:noFill/>
          </p:spPr>
          <p:txBody>
            <a:bodyPr wrap="none" rtlCol="0">
              <a:spAutoFit/>
            </a:bodyPr>
            <a:lstStyle/>
            <a:p>
              <a:r>
                <a:rPr lang="de-DE" sz="600" dirty="0">
                  <a:latin typeface="Arial"/>
                  <a:cs typeface="Arial"/>
                </a:rPr>
                <a:t>Lüftung</a:t>
              </a:r>
            </a:p>
          </p:txBody>
        </p:sp>
        <p:sp>
          <p:nvSpPr>
            <p:cNvPr id="223" name="Textfeld 222">
              <a:extLst>
                <a:ext uri="{FF2B5EF4-FFF2-40B4-BE49-F238E27FC236}">
                  <a16:creationId xmlns:a16="http://schemas.microsoft.com/office/drawing/2014/main" id="{4B073012-7E6E-724C-8ED8-653925F25579}"/>
                </a:ext>
              </a:extLst>
            </p:cNvPr>
            <p:cNvSpPr txBox="1"/>
            <p:nvPr/>
          </p:nvSpPr>
          <p:spPr>
            <a:xfrm>
              <a:off x="2454848" y="1010446"/>
              <a:ext cx="457177" cy="219291"/>
            </a:xfrm>
            <a:prstGeom prst="rect">
              <a:avLst/>
            </a:prstGeom>
            <a:noFill/>
          </p:spPr>
          <p:txBody>
            <a:bodyPr wrap="none" rtlCol="0">
              <a:spAutoFit/>
            </a:bodyPr>
            <a:lstStyle/>
            <a:p>
              <a:r>
                <a:rPr lang="de-DE" sz="825" dirty="0">
                  <a:latin typeface="Arial"/>
                  <a:cs typeface="Arial"/>
                </a:rPr>
                <a:t>100%</a:t>
              </a:r>
            </a:p>
          </p:txBody>
        </p:sp>
        <p:sp>
          <p:nvSpPr>
            <p:cNvPr id="235" name="Rechteck 234">
              <a:extLst>
                <a:ext uri="{FF2B5EF4-FFF2-40B4-BE49-F238E27FC236}">
                  <a16:creationId xmlns:a16="http://schemas.microsoft.com/office/drawing/2014/main" id="{504C529D-B312-7442-A85B-628B658668C5}"/>
                </a:ext>
              </a:extLst>
            </p:cNvPr>
            <p:cNvSpPr/>
            <p:nvPr/>
          </p:nvSpPr>
          <p:spPr>
            <a:xfrm>
              <a:off x="2507963" y="1285561"/>
              <a:ext cx="332320" cy="331313"/>
            </a:xfrm>
            <a:prstGeom prst="rect">
              <a:avLst/>
            </a:prstGeom>
            <a:solidFill>
              <a:srgbClr val="FFC000"/>
            </a:solidFill>
            <a:ln w="38100" cmpd="dbl">
              <a:solidFill>
                <a:schemeClr val="tx1"/>
              </a:solidFill>
            </a:ln>
            <a:effectLst>
              <a:glow rad="444500">
                <a:srgbClr val="FFC000">
                  <a:alpha val="75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36" name="Textfeld 235">
              <a:extLst>
                <a:ext uri="{FF2B5EF4-FFF2-40B4-BE49-F238E27FC236}">
                  <a16:creationId xmlns:a16="http://schemas.microsoft.com/office/drawing/2014/main" id="{D82669DE-8778-7549-9D3D-BCB5766DD052}"/>
                </a:ext>
              </a:extLst>
            </p:cNvPr>
            <p:cNvSpPr txBox="1"/>
            <p:nvPr/>
          </p:nvSpPr>
          <p:spPr>
            <a:xfrm>
              <a:off x="2481044" y="1426456"/>
              <a:ext cx="397866" cy="219291"/>
            </a:xfrm>
            <a:prstGeom prst="rect">
              <a:avLst/>
            </a:prstGeom>
            <a:noFill/>
          </p:spPr>
          <p:txBody>
            <a:bodyPr wrap="none" rtlCol="0">
              <a:spAutoFit/>
            </a:bodyPr>
            <a:lstStyle/>
            <a:p>
              <a:r>
                <a:rPr lang="de-DE" sz="825" dirty="0">
                  <a:latin typeface="Arial"/>
                  <a:cs typeface="Arial"/>
                </a:rPr>
                <a:t>30%</a:t>
              </a:r>
            </a:p>
          </p:txBody>
        </p:sp>
        <p:sp>
          <p:nvSpPr>
            <p:cNvPr id="237" name="Textfeld 236">
              <a:extLst>
                <a:ext uri="{FF2B5EF4-FFF2-40B4-BE49-F238E27FC236}">
                  <a16:creationId xmlns:a16="http://schemas.microsoft.com/office/drawing/2014/main" id="{B478FA40-1ADE-3A4B-891F-EC84F49BAF69}"/>
                </a:ext>
              </a:extLst>
            </p:cNvPr>
            <p:cNvSpPr txBox="1"/>
            <p:nvPr/>
          </p:nvSpPr>
          <p:spPr>
            <a:xfrm>
              <a:off x="2462078" y="1299272"/>
              <a:ext cx="442750" cy="184666"/>
            </a:xfrm>
            <a:prstGeom prst="rect">
              <a:avLst/>
            </a:prstGeom>
            <a:noFill/>
          </p:spPr>
          <p:txBody>
            <a:bodyPr wrap="none" rtlCol="0">
              <a:spAutoFit/>
            </a:bodyPr>
            <a:lstStyle/>
            <a:p>
              <a:r>
                <a:rPr lang="de-DE" sz="600" dirty="0">
                  <a:latin typeface="Arial"/>
                  <a:cs typeface="Arial"/>
                </a:rPr>
                <a:t>Lüftung</a:t>
              </a:r>
            </a:p>
          </p:txBody>
        </p:sp>
        <p:sp>
          <p:nvSpPr>
            <p:cNvPr id="225" name="Rechteck 224">
              <a:extLst>
                <a:ext uri="{FF2B5EF4-FFF2-40B4-BE49-F238E27FC236}">
                  <a16:creationId xmlns:a16="http://schemas.microsoft.com/office/drawing/2014/main" id="{080D623D-D58E-104C-A0B5-A8D3504BED54}"/>
                </a:ext>
              </a:extLst>
            </p:cNvPr>
            <p:cNvSpPr/>
            <p:nvPr/>
          </p:nvSpPr>
          <p:spPr>
            <a:xfrm>
              <a:off x="2520964" y="910144"/>
              <a:ext cx="306987" cy="318865"/>
            </a:xfrm>
            <a:prstGeom prst="rect">
              <a:avLst/>
            </a:prstGeom>
            <a:solidFill>
              <a:schemeClr val="tx1">
                <a:alpha val="40000"/>
              </a:schemeClr>
            </a:solidFill>
            <a:ln w="38100" cmpd="dbl">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cxnSp>
          <p:nvCxnSpPr>
            <p:cNvPr id="238" name="Gerade Verbindung 230">
              <a:extLst>
                <a:ext uri="{FF2B5EF4-FFF2-40B4-BE49-F238E27FC236}">
                  <a16:creationId xmlns:a16="http://schemas.microsoft.com/office/drawing/2014/main" id="{82DC9B84-A80A-E04B-AAAD-76D027DC85E5}"/>
                </a:ext>
              </a:extLst>
            </p:cNvPr>
            <p:cNvCxnSpPr/>
            <p:nvPr/>
          </p:nvCxnSpPr>
          <p:spPr>
            <a:xfrm flipV="1">
              <a:off x="2328347" y="852064"/>
              <a:ext cx="709804" cy="1121283"/>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8" name="Gerade Verbindung 231">
              <a:extLst>
                <a:ext uri="{FF2B5EF4-FFF2-40B4-BE49-F238E27FC236}">
                  <a16:creationId xmlns:a16="http://schemas.microsoft.com/office/drawing/2014/main" id="{4BB5A2B7-5475-354E-A2FE-41BC4ED0E20A}"/>
                </a:ext>
              </a:extLst>
            </p:cNvPr>
            <p:cNvCxnSpPr>
              <a:cxnSpLocks/>
            </p:cNvCxnSpPr>
            <p:nvPr/>
          </p:nvCxnSpPr>
          <p:spPr>
            <a:xfrm rot="10800000">
              <a:off x="2321553" y="848683"/>
              <a:ext cx="709804" cy="1121283"/>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26" name="Gruppieren 25">
            <a:extLst>
              <a:ext uri="{FF2B5EF4-FFF2-40B4-BE49-F238E27FC236}">
                <a16:creationId xmlns:a16="http://schemas.microsoft.com/office/drawing/2014/main" id="{8816BFA8-90C7-BE40-9D35-76DE97C1FCF2}"/>
              </a:ext>
            </a:extLst>
          </p:cNvPr>
          <p:cNvGrpSpPr/>
          <p:nvPr/>
        </p:nvGrpSpPr>
        <p:grpSpPr>
          <a:xfrm>
            <a:off x="6163655" y="839522"/>
            <a:ext cx="552706" cy="1206319"/>
            <a:chOff x="6135303" y="874962"/>
            <a:chExt cx="552706" cy="1206319"/>
          </a:xfrm>
        </p:grpSpPr>
        <p:grpSp>
          <p:nvGrpSpPr>
            <p:cNvPr id="15" name="Gruppieren 14">
              <a:extLst>
                <a:ext uri="{FF2B5EF4-FFF2-40B4-BE49-F238E27FC236}">
                  <a16:creationId xmlns:a16="http://schemas.microsoft.com/office/drawing/2014/main" id="{61491F40-BDC8-5048-836F-578FA36F0DFB}"/>
                </a:ext>
              </a:extLst>
            </p:cNvPr>
            <p:cNvGrpSpPr/>
            <p:nvPr/>
          </p:nvGrpSpPr>
          <p:grpSpPr>
            <a:xfrm>
              <a:off x="6225925" y="874962"/>
              <a:ext cx="462084" cy="1206319"/>
              <a:chOff x="7663538" y="894521"/>
              <a:chExt cx="462084" cy="1206319"/>
            </a:xfrm>
          </p:grpSpPr>
          <p:sp>
            <p:nvSpPr>
              <p:cNvPr id="165" name="Rechteck 164">
                <a:extLst>
                  <a:ext uri="{FF2B5EF4-FFF2-40B4-BE49-F238E27FC236}">
                    <a16:creationId xmlns:a16="http://schemas.microsoft.com/office/drawing/2014/main" id="{25D5ACB0-D8D4-9546-900A-2C7C1BC8D45B}"/>
                  </a:ext>
                </a:extLst>
              </p:cNvPr>
              <p:cNvSpPr/>
              <p:nvPr/>
            </p:nvSpPr>
            <p:spPr>
              <a:xfrm>
                <a:off x="7670921" y="894521"/>
                <a:ext cx="429470" cy="1206319"/>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67" name="Rechteck 166">
                <a:extLst>
                  <a:ext uri="{FF2B5EF4-FFF2-40B4-BE49-F238E27FC236}">
                    <a16:creationId xmlns:a16="http://schemas.microsoft.com/office/drawing/2014/main" id="{E5629A71-9A71-D744-A032-1113D831834E}"/>
                  </a:ext>
                </a:extLst>
              </p:cNvPr>
              <p:cNvSpPr/>
              <p:nvPr/>
            </p:nvSpPr>
            <p:spPr>
              <a:xfrm>
                <a:off x="7718828" y="1336075"/>
                <a:ext cx="333656" cy="332642"/>
              </a:xfrm>
              <a:prstGeom prst="rect">
                <a:avLst/>
              </a:prstGeom>
              <a:solidFill>
                <a:srgbClr val="C00000"/>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66" name="Oval 165">
                <a:extLst>
                  <a:ext uri="{FF2B5EF4-FFF2-40B4-BE49-F238E27FC236}">
                    <a16:creationId xmlns:a16="http://schemas.microsoft.com/office/drawing/2014/main" id="{0C232A05-0787-954D-B29E-5D0E4F8FE42E}"/>
                  </a:ext>
                </a:extLst>
              </p:cNvPr>
              <p:cNvSpPr/>
              <p:nvPr/>
            </p:nvSpPr>
            <p:spPr>
              <a:xfrm>
                <a:off x="7787673" y="1786853"/>
                <a:ext cx="203283" cy="203281"/>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170" name="Rechteck 169">
                <a:extLst>
                  <a:ext uri="{FF2B5EF4-FFF2-40B4-BE49-F238E27FC236}">
                    <a16:creationId xmlns:a16="http://schemas.microsoft.com/office/drawing/2014/main" id="{B0F12581-E743-F648-A780-514D80FFCD50}"/>
                  </a:ext>
                </a:extLst>
              </p:cNvPr>
              <p:cNvSpPr/>
              <p:nvPr/>
            </p:nvSpPr>
            <p:spPr>
              <a:xfrm>
                <a:off x="7719510" y="1339891"/>
                <a:ext cx="333656" cy="332642"/>
              </a:xfrm>
              <a:prstGeom prst="rect">
                <a:avLst/>
              </a:prstGeom>
              <a:solidFill>
                <a:schemeClr val="tx1">
                  <a:alpha val="40000"/>
                </a:schemeClr>
              </a:solidFill>
              <a:ln w="38100" cmpd="dbl">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p>
            </p:txBody>
          </p:sp>
          <p:sp>
            <p:nvSpPr>
              <p:cNvPr id="169" name="Oval 168">
                <a:extLst>
                  <a:ext uri="{FF2B5EF4-FFF2-40B4-BE49-F238E27FC236}">
                    <a16:creationId xmlns:a16="http://schemas.microsoft.com/office/drawing/2014/main" id="{6DF8819D-7015-0349-91BB-537AFFAFFA4C}"/>
                  </a:ext>
                </a:extLst>
              </p:cNvPr>
              <p:cNvSpPr/>
              <p:nvPr/>
            </p:nvSpPr>
            <p:spPr>
              <a:xfrm>
                <a:off x="7816583" y="1815763"/>
                <a:ext cx="145462" cy="145461"/>
              </a:xfrm>
              <a:prstGeom prst="ellipse">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203" name="Textfeld 202">
                <a:extLst>
                  <a:ext uri="{FF2B5EF4-FFF2-40B4-BE49-F238E27FC236}">
                    <a16:creationId xmlns:a16="http://schemas.microsoft.com/office/drawing/2014/main" id="{3CE91295-8D46-5D40-8E33-C6DC7EFAB223}"/>
                  </a:ext>
                </a:extLst>
              </p:cNvPr>
              <p:cNvSpPr txBox="1"/>
              <p:nvPr/>
            </p:nvSpPr>
            <p:spPr>
              <a:xfrm>
                <a:off x="7668212" y="1331429"/>
                <a:ext cx="442750" cy="184666"/>
              </a:xfrm>
              <a:prstGeom prst="rect">
                <a:avLst/>
              </a:prstGeom>
              <a:noFill/>
            </p:spPr>
            <p:txBody>
              <a:bodyPr wrap="none" rtlCol="0">
                <a:spAutoFit/>
              </a:bodyPr>
              <a:lstStyle/>
              <a:p>
                <a:r>
                  <a:rPr lang="de-DE" sz="600" dirty="0">
                    <a:latin typeface="Arial"/>
                    <a:cs typeface="Arial"/>
                  </a:rPr>
                  <a:t>Lüftung</a:t>
                </a:r>
              </a:p>
            </p:txBody>
          </p:sp>
          <p:sp>
            <p:nvSpPr>
              <p:cNvPr id="204" name="Textfeld 203">
                <a:extLst>
                  <a:ext uri="{FF2B5EF4-FFF2-40B4-BE49-F238E27FC236}">
                    <a16:creationId xmlns:a16="http://schemas.microsoft.com/office/drawing/2014/main" id="{ECBD456E-42DB-484A-BF18-0ADAAE660D18}"/>
                  </a:ext>
                </a:extLst>
              </p:cNvPr>
              <p:cNvSpPr txBox="1"/>
              <p:nvPr/>
            </p:nvSpPr>
            <p:spPr>
              <a:xfrm>
                <a:off x="7699508" y="1450283"/>
                <a:ext cx="397866" cy="219291"/>
              </a:xfrm>
              <a:prstGeom prst="rect">
                <a:avLst/>
              </a:prstGeom>
              <a:noFill/>
            </p:spPr>
            <p:txBody>
              <a:bodyPr wrap="none" rtlCol="0">
                <a:spAutoFit/>
              </a:bodyPr>
              <a:lstStyle/>
              <a:p>
                <a:r>
                  <a:rPr lang="de-DE" sz="825" dirty="0">
                    <a:latin typeface="Arial"/>
                    <a:cs typeface="Arial"/>
                  </a:rPr>
                  <a:t>30%</a:t>
                </a:r>
              </a:p>
            </p:txBody>
          </p:sp>
          <p:sp>
            <p:nvSpPr>
              <p:cNvPr id="171" name="Rechteck 170">
                <a:extLst>
                  <a:ext uri="{FF2B5EF4-FFF2-40B4-BE49-F238E27FC236}">
                    <a16:creationId xmlns:a16="http://schemas.microsoft.com/office/drawing/2014/main" id="{EFEA53BA-FA81-D645-B6DA-09FF7C57809D}"/>
                  </a:ext>
                </a:extLst>
              </p:cNvPr>
              <p:cNvSpPr/>
              <p:nvPr/>
            </p:nvSpPr>
            <p:spPr>
              <a:xfrm>
                <a:off x="7718828" y="947965"/>
                <a:ext cx="333656" cy="332642"/>
              </a:xfrm>
              <a:prstGeom prst="rect">
                <a:avLst/>
              </a:prstGeom>
              <a:solidFill>
                <a:srgbClr val="92D050"/>
              </a:solidFill>
              <a:ln w="38100" cmpd="dbl">
                <a:solidFill>
                  <a:schemeClr val="tx1"/>
                </a:solidFill>
              </a:ln>
              <a:effectLst>
                <a:glow rad="444500">
                  <a:srgbClr val="92D050">
                    <a:alpha val="75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15" name="Textfeld 214">
                <a:extLst>
                  <a:ext uri="{FF2B5EF4-FFF2-40B4-BE49-F238E27FC236}">
                    <a16:creationId xmlns:a16="http://schemas.microsoft.com/office/drawing/2014/main" id="{1B7C8AE0-8F86-3E45-A453-5C3D5523FB58}"/>
                  </a:ext>
                </a:extLst>
              </p:cNvPr>
              <p:cNvSpPr txBox="1"/>
              <p:nvPr/>
            </p:nvSpPr>
            <p:spPr>
              <a:xfrm>
                <a:off x="7663538" y="939555"/>
                <a:ext cx="442751" cy="184666"/>
              </a:xfrm>
              <a:prstGeom prst="rect">
                <a:avLst/>
              </a:prstGeom>
              <a:noFill/>
            </p:spPr>
            <p:txBody>
              <a:bodyPr wrap="none" rtlCol="0">
                <a:spAutoFit/>
              </a:bodyPr>
              <a:lstStyle/>
              <a:p>
                <a:r>
                  <a:rPr lang="de-DE" sz="600" dirty="0">
                    <a:latin typeface="Arial"/>
                    <a:cs typeface="Arial"/>
                  </a:rPr>
                  <a:t>Lüftung</a:t>
                </a:r>
              </a:p>
            </p:txBody>
          </p:sp>
          <p:sp>
            <p:nvSpPr>
              <p:cNvPr id="216" name="Textfeld 215">
                <a:extLst>
                  <a:ext uri="{FF2B5EF4-FFF2-40B4-BE49-F238E27FC236}">
                    <a16:creationId xmlns:a16="http://schemas.microsoft.com/office/drawing/2014/main" id="{14928E69-2AC6-E54F-A0EA-0DC37C33E56D}"/>
                  </a:ext>
                </a:extLst>
              </p:cNvPr>
              <p:cNvSpPr txBox="1"/>
              <p:nvPr/>
            </p:nvSpPr>
            <p:spPr>
              <a:xfrm>
                <a:off x="7668446" y="1073864"/>
                <a:ext cx="457176" cy="219291"/>
              </a:xfrm>
              <a:prstGeom prst="rect">
                <a:avLst/>
              </a:prstGeom>
              <a:noFill/>
            </p:spPr>
            <p:txBody>
              <a:bodyPr wrap="none" rtlCol="0">
                <a:spAutoFit/>
              </a:bodyPr>
              <a:lstStyle/>
              <a:p>
                <a:r>
                  <a:rPr lang="de-DE" sz="825" dirty="0">
                    <a:latin typeface="Arial"/>
                    <a:cs typeface="Arial"/>
                  </a:rPr>
                  <a:t>100%</a:t>
                </a:r>
              </a:p>
            </p:txBody>
          </p:sp>
        </p:grpSp>
        <p:sp>
          <p:nvSpPr>
            <p:cNvPr id="214" name="Textfeld 6">
              <a:extLst>
                <a:ext uri="{FF2B5EF4-FFF2-40B4-BE49-F238E27FC236}">
                  <a16:creationId xmlns:a16="http://schemas.microsoft.com/office/drawing/2014/main" id="{170C4F2D-6E57-1B42-961E-67ECEE5B27D2}"/>
                </a:ext>
              </a:extLst>
            </p:cNvPr>
            <p:cNvSpPr txBox="1">
              <a:spLocks noChangeArrowheads="1"/>
            </p:cNvSpPr>
            <p:nvPr/>
          </p:nvSpPr>
          <p:spPr bwMode="auto">
            <a:xfrm>
              <a:off x="6135303" y="1140796"/>
              <a:ext cx="445592" cy="66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3713" dirty="0">
                  <a:solidFill>
                    <a:srgbClr val="00BE00"/>
                  </a:solidFill>
                  <a:latin typeface="Zapf Dingbats" charset="0"/>
                  <a:cs typeface="Zapf Dingbats" charset="0"/>
                  <a:sym typeface="Zapf Dingbats" charset="0"/>
                </a:rPr>
                <a:t>✔</a:t>
              </a:r>
              <a:endParaRPr lang="de-DE" sz="3713" dirty="0">
                <a:solidFill>
                  <a:srgbClr val="00BE00"/>
                </a:solidFill>
              </a:endParaRPr>
            </a:p>
          </p:txBody>
        </p:sp>
      </p:grpSp>
    </p:spTree>
    <p:extLst>
      <p:ext uri="{BB962C8B-B14F-4D97-AF65-F5344CB8AC3E}">
        <p14:creationId xmlns:p14="http://schemas.microsoft.com/office/powerpoint/2010/main" val="224322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0CA3D8C-5752-1942-81B9-72BF91300DEA}"/>
              </a:ext>
            </a:extLst>
          </p:cNvPr>
          <p:cNvSpPr/>
          <p:nvPr/>
        </p:nvSpPr>
        <p:spPr>
          <a:xfrm>
            <a:off x="2000250" y="70338"/>
            <a:ext cx="5143500" cy="6690385"/>
          </a:xfrm>
          <a:prstGeom prst="rect">
            <a:avLst/>
          </a:prstGeom>
          <a:solidFill>
            <a:schemeClr val="bg1"/>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277" name="Textfeld 276">
            <a:extLst>
              <a:ext uri="{FF2B5EF4-FFF2-40B4-BE49-F238E27FC236}">
                <a16:creationId xmlns:a16="http://schemas.microsoft.com/office/drawing/2014/main" id="{E54FBF01-05F5-C145-A03E-C180F0FCB72F}"/>
              </a:ext>
            </a:extLst>
          </p:cNvPr>
          <p:cNvSpPr txBox="1"/>
          <p:nvPr/>
        </p:nvSpPr>
        <p:spPr>
          <a:xfrm>
            <a:off x="3199143" y="3405072"/>
            <a:ext cx="2795954" cy="738664"/>
          </a:xfrm>
          <a:prstGeom prst="rect">
            <a:avLst/>
          </a:prstGeom>
          <a:noFill/>
        </p:spPr>
        <p:txBody>
          <a:bodyPr wrap="square" rtlCol="0">
            <a:spAutoFit/>
          </a:bodyPr>
          <a:lstStyle/>
          <a:p>
            <a:pPr algn="ctr"/>
            <a:r>
              <a:rPr lang="de-DE" sz="1050" b="1" dirty="0">
                <a:latin typeface="Arial" panose="020B0604020202020204" pitchFamily="34" charset="0"/>
                <a:cs typeface="Arial" panose="020B0604020202020204" pitchFamily="34" charset="0"/>
              </a:rPr>
              <a:t>Frontschieber während der Arbeit max. bis zum Begrenzer öffnen (50cm)! </a:t>
            </a:r>
          </a:p>
          <a:p>
            <a:pPr algn="ctr"/>
            <a:r>
              <a:rPr lang="de-DE" sz="1050" dirty="0">
                <a:latin typeface="Arial" panose="020B0604020202020204" pitchFamily="34" charset="0"/>
                <a:cs typeface="Arial" panose="020B0604020202020204" pitchFamily="34" charset="0"/>
              </a:rPr>
              <a:t>Do not </a:t>
            </a:r>
            <a:r>
              <a:rPr lang="de-DE" sz="1050" dirty="0" err="1">
                <a:latin typeface="Arial" panose="020B0604020202020204" pitchFamily="34" charset="0"/>
                <a:cs typeface="Arial" panose="020B0604020202020204" pitchFamily="34" charset="0"/>
              </a:rPr>
              <a:t>exceed</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sash</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limiter</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while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working</a:t>
            </a:r>
            <a:r>
              <a:rPr lang="de-DE" sz="1050" dirty="0">
                <a:latin typeface="Arial" panose="020B0604020202020204" pitchFamily="34" charset="0"/>
                <a:cs typeface="Arial" panose="020B0604020202020204" pitchFamily="34" charset="0"/>
              </a:rPr>
              <a:t> (50cm)!  </a:t>
            </a:r>
          </a:p>
        </p:txBody>
      </p:sp>
      <p:grpSp>
        <p:nvGrpSpPr>
          <p:cNvPr id="278" name="Gruppieren 277">
            <a:extLst>
              <a:ext uri="{FF2B5EF4-FFF2-40B4-BE49-F238E27FC236}">
                <a16:creationId xmlns:a16="http://schemas.microsoft.com/office/drawing/2014/main" id="{8A23F42D-F425-7845-BCC0-2A58241466FB}"/>
              </a:ext>
            </a:extLst>
          </p:cNvPr>
          <p:cNvGrpSpPr>
            <a:grpSpLocks noChangeAspect="1"/>
          </p:cNvGrpSpPr>
          <p:nvPr/>
        </p:nvGrpSpPr>
        <p:grpSpPr>
          <a:xfrm>
            <a:off x="2271579" y="3080943"/>
            <a:ext cx="918000" cy="1360316"/>
            <a:chOff x="305369" y="6865888"/>
            <a:chExt cx="1080000" cy="1600370"/>
          </a:xfrm>
        </p:grpSpPr>
        <p:grpSp>
          <p:nvGrpSpPr>
            <p:cNvPr id="306" name="Gruppieren 305">
              <a:extLst>
                <a:ext uri="{FF2B5EF4-FFF2-40B4-BE49-F238E27FC236}">
                  <a16:creationId xmlns:a16="http://schemas.microsoft.com/office/drawing/2014/main" id="{C914B148-833E-1B46-83F9-3A26A0F7FAF8}"/>
                </a:ext>
              </a:extLst>
            </p:cNvPr>
            <p:cNvGrpSpPr>
              <a:grpSpLocks noChangeAspect="1"/>
            </p:cNvGrpSpPr>
            <p:nvPr/>
          </p:nvGrpSpPr>
          <p:grpSpPr>
            <a:xfrm>
              <a:off x="305369" y="6865888"/>
              <a:ext cx="1080000" cy="1600370"/>
              <a:chOff x="337039" y="790341"/>
              <a:chExt cx="3962400" cy="5871592"/>
            </a:xfrm>
          </p:grpSpPr>
          <p:sp>
            <p:nvSpPr>
              <p:cNvPr id="310" name="Rechteck 309">
                <a:extLst>
                  <a:ext uri="{FF2B5EF4-FFF2-40B4-BE49-F238E27FC236}">
                    <a16:creationId xmlns:a16="http://schemas.microsoft.com/office/drawing/2014/main" id="{8250BDB2-BF76-334D-BFD6-EDEB1CF11525}"/>
                  </a:ext>
                </a:extLst>
              </p:cNvPr>
              <p:cNvSpPr/>
              <p:nvPr/>
            </p:nvSpPr>
            <p:spPr>
              <a:xfrm>
                <a:off x="337039" y="790341"/>
                <a:ext cx="3962400" cy="587159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11" name="Rechteck 310">
                <a:extLst>
                  <a:ext uri="{FF2B5EF4-FFF2-40B4-BE49-F238E27FC236}">
                    <a16:creationId xmlns:a16="http://schemas.microsoft.com/office/drawing/2014/main" id="{25A50659-7A1D-8744-B3B9-62C5C4C4F20B}"/>
                  </a:ext>
                </a:extLst>
              </p:cNvPr>
              <p:cNvSpPr/>
              <p:nvPr/>
            </p:nvSpPr>
            <p:spPr>
              <a:xfrm>
                <a:off x="594863" y="4541051"/>
                <a:ext cx="3466573" cy="212088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12" name="Rechteck 311">
                <a:extLst>
                  <a:ext uri="{FF2B5EF4-FFF2-40B4-BE49-F238E27FC236}">
                    <a16:creationId xmlns:a16="http://schemas.microsoft.com/office/drawing/2014/main" id="{ADA60625-D6D3-4E47-944F-134E5DC366E0}"/>
                  </a:ext>
                </a:extLst>
              </p:cNvPr>
              <p:cNvSpPr/>
              <p:nvPr/>
            </p:nvSpPr>
            <p:spPr>
              <a:xfrm>
                <a:off x="782246" y="5016500"/>
                <a:ext cx="3123040" cy="1458042"/>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13" name="Rechteck 312">
                <a:extLst>
                  <a:ext uri="{FF2B5EF4-FFF2-40B4-BE49-F238E27FC236}">
                    <a16:creationId xmlns:a16="http://schemas.microsoft.com/office/drawing/2014/main" id="{9108AC13-230F-8443-82F4-4B0EBC860512}"/>
                  </a:ext>
                </a:extLst>
              </p:cNvPr>
              <p:cNvSpPr/>
              <p:nvPr/>
            </p:nvSpPr>
            <p:spPr>
              <a:xfrm>
                <a:off x="594862" y="1134533"/>
                <a:ext cx="3466573" cy="1724078"/>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14" name="Rechteck 313">
                <a:extLst>
                  <a:ext uri="{FF2B5EF4-FFF2-40B4-BE49-F238E27FC236}">
                    <a16:creationId xmlns:a16="http://schemas.microsoft.com/office/drawing/2014/main" id="{79DC1FF5-20BD-364C-AAE2-AB77588CF13A}"/>
                  </a:ext>
                </a:extLst>
              </p:cNvPr>
              <p:cNvSpPr/>
              <p:nvPr/>
            </p:nvSpPr>
            <p:spPr>
              <a:xfrm>
                <a:off x="782245" y="1134533"/>
                <a:ext cx="1688393"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15" name="Rechteck 314">
                <a:extLst>
                  <a:ext uri="{FF2B5EF4-FFF2-40B4-BE49-F238E27FC236}">
                    <a16:creationId xmlns:a16="http://schemas.microsoft.com/office/drawing/2014/main" id="{3E089BA6-3C9A-EC44-B483-888BB0380DC1}"/>
                  </a:ext>
                </a:extLst>
              </p:cNvPr>
              <p:cNvSpPr/>
              <p:nvPr/>
            </p:nvSpPr>
            <p:spPr>
              <a:xfrm>
                <a:off x="2250074" y="1134533"/>
                <a:ext cx="1655212"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316" name="Gerade Verbindung 315">
                <a:extLst>
                  <a:ext uri="{FF2B5EF4-FFF2-40B4-BE49-F238E27FC236}">
                    <a16:creationId xmlns:a16="http://schemas.microsoft.com/office/drawing/2014/main" id="{0536260F-0BEF-B145-A910-9E4CA5FBC2FF}"/>
                  </a:ext>
                </a:extLst>
              </p:cNvPr>
              <p:cNvCxnSpPr/>
              <p:nvPr/>
            </p:nvCxnSpPr>
            <p:spPr>
              <a:xfrm>
                <a:off x="1984616" y="2778508"/>
                <a:ext cx="7183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7" name="Gerade Verbindung 316">
                <a:extLst>
                  <a:ext uri="{FF2B5EF4-FFF2-40B4-BE49-F238E27FC236}">
                    <a16:creationId xmlns:a16="http://schemas.microsoft.com/office/drawing/2014/main" id="{947BF736-8B5F-3947-B57A-AC2825C8F345}"/>
                  </a:ext>
                </a:extLst>
              </p:cNvPr>
              <p:cNvCxnSpPr/>
              <p:nvPr/>
            </p:nvCxnSpPr>
            <p:spPr>
              <a:xfrm>
                <a:off x="2470638" y="1134533"/>
                <a:ext cx="0" cy="153755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8" name="Gerade Verbindung 317">
                <a:extLst>
                  <a:ext uri="{FF2B5EF4-FFF2-40B4-BE49-F238E27FC236}">
                    <a16:creationId xmlns:a16="http://schemas.microsoft.com/office/drawing/2014/main" id="{C9078C79-DD1B-104A-BE74-D992C5F7B9F2}"/>
                  </a:ext>
                </a:extLst>
              </p:cNvPr>
              <p:cNvCxnSpPr/>
              <p:nvPr/>
            </p:nvCxnSpPr>
            <p:spPr>
              <a:xfrm>
                <a:off x="2166792" y="5192552"/>
                <a:ext cx="35589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9" name="Rechteck 318">
                <a:extLst>
                  <a:ext uri="{FF2B5EF4-FFF2-40B4-BE49-F238E27FC236}">
                    <a16:creationId xmlns:a16="http://schemas.microsoft.com/office/drawing/2014/main" id="{83EE0255-7713-7A4C-9725-64BE6CC1833B}"/>
                  </a:ext>
                </a:extLst>
              </p:cNvPr>
              <p:cNvSpPr/>
              <p:nvPr/>
            </p:nvSpPr>
            <p:spPr>
              <a:xfrm>
                <a:off x="594862" y="1101788"/>
                <a:ext cx="3466573" cy="125015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0" name="Rechteck 319">
                <a:extLst>
                  <a:ext uri="{FF2B5EF4-FFF2-40B4-BE49-F238E27FC236}">
                    <a16:creationId xmlns:a16="http://schemas.microsoft.com/office/drawing/2014/main" id="{66781269-1E82-7945-A254-D704851EF973}"/>
                  </a:ext>
                </a:extLst>
              </p:cNvPr>
              <p:cNvSpPr/>
              <p:nvPr/>
            </p:nvSpPr>
            <p:spPr>
              <a:xfrm>
                <a:off x="782246" y="1260235"/>
                <a:ext cx="3123040" cy="937829"/>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1" name="Rechteck 320">
                <a:extLst>
                  <a:ext uri="{FF2B5EF4-FFF2-40B4-BE49-F238E27FC236}">
                    <a16:creationId xmlns:a16="http://schemas.microsoft.com/office/drawing/2014/main" id="{16BD022C-03C7-0944-A2A1-9D2244E9FDB5}"/>
                  </a:ext>
                </a:extLst>
              </p:cNvPr>
              <p:cNvSpPr/>
              <p:nvPr/>
            </p:nvSpPr>
            <p:spPr>
              <a:xfrm>
                <a:off x="594863" y="2858611"/>
                <a:ext cx="3466573" cy="1682439"/>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dirty="0"/>
              </a:p>
              <a:p>
                <a:pPr algn="ctr"/>
                <a:endParaRPr lang="en-GB" sz="1013" dirty="0"/>
              </a:p>
            </p:txBody>
          </p:sp>
          <p:sp>
            <p:nvSpPr>
              <p:cNvPr id="322" name="Oval 321">
                <a:extLst>
                  <a:ext uri="{FF2B5EF4-FFF2-40B4-BE49-F238E27FC236}">
                    <a16:creationId xmlns:a16="http://schemas.microsoft.com/office/drawing/2014/main" id="{439E6510-87F2-9F4D-BECD-7682C226352E}"/>
                  </a:ext>
                </a:extLst>
              </p:cNvPr>
              <p:cNvSpPr/>
              <p:nvPr/>
            </p:nvSpPr>
            <p:spPr>
              <a:xfrm>
                <a:off x="3729762" y="4712541"/>
                <a:ext cx="156160" cy="156160"/>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3" name="Oval 322">
                <a:extLst>
                  <a:ext uri="{FF2B5EF4-FFF2-40B4-BE49-F238E27FC236}">
                    <a16:creationId xmlns:a16="http://schemas.microsoft.com/office/drawing/2014/main" id="{C438A9C0-FA42-F743-9BB6-7ABB01F8C1F9}"/>
                  </a:ext>
                </a:extLst>
              </p:cNvPr>
              <p:cNvSpPr/>
              <p:nvPr/>
            </p:nvSpPr>
            <p:spPr>
              <a:xfrm>
                <a:off x="3433192" y="4712541"/>
                <a:ext cx="156160" cy="156160"/>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4" name="Rechteck 323">
                <a:extLst>
                  <a:ext uri="{FF2B5EF4-FFF2-40B4-BE49-F238E27FC236}">
                    <a16:creationId xmlns:a16="http://schemas.microsoft.com/office/drawing/2014/main" id="{9B1B6576-49AD-D34A-AA2E-883825B4FB9F}"/>
                  </a:ext>
                </a:extLst>
              </p:cNvPr>
              <p:cNvSpPr/>
              <p:nvPr/>
            </p:nvSpPr>
            <p:spPr>
              <a:xfrm>
                <a:off x="10694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5" name="Rechteck 324">
                <a:extLst>
                  <a:ext uri="{FF2B5EF4-FFF2-40B4-BE49-F238E27FC236}">
                    <a16:creationId xmlns:a16="http://schemas.microsoft.com/office/drawing/2014/main" id="{F923BE95-AE8F-264B-8533-3C45F054B082}"/>
                  </a:ext>
                </a:extLst>
              </p:cNvPr>
              <p:cNvSpPr/>
              <p:nvPr/>
            </p:nvSpPr>
            <p:spPr>
              <a:xfrm>
                <a:off x="1179551"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6" name="Rechteck 325">
                <a:extLst>
                  <a:ext uri="{FF2B5EF4-FFF2-40B4-BE49-F238E27FC236}">
                    <a16:creationId xmlns:a16="http://schemas.microsoft.com/office/drawing/2014/main" id="{DD075E93-0186-294D-A2A7-15E1FB6391FD}"/>
                  </a:ext>
                </a:extLst>
              </p:cNvPr>
              <p:cNvSpPr/>
              <p:nvPr/>
            </p:nvSpPr>
            <p:spPr>
              <a:xfrm>
                <a:off x="1289618"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7" name="Rechteck 326">
                <a:extLst>
                  <a:ext uri="{FF2B5EF4-FFF2-40B4-BE49-F238E27FC236}">
                    <a16:creationId xmlns:a16="http://schemas.microsoft.com/office/drawing/2014/main" id="{901E6C33-5A9A-E546-B154-029C79D6F6A0}"/>
                  </a:ext>
                </a:extLst>
              </p:cNvPr>
              <p:cNvSpPr/>
              <p:nvPr/>
            </p:nvSpPr>
            <p:spPr>
              <a:xfrm>
                <a:off x="13996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328" name="Gerade Verbindung 327">
                <a:extLst>
                  <a:ext uri="{FF2B5EF4-FFF2-40B4-BE49-F238E27FC236}">
                    <a16:creationId xmlns:a16="http://schemas.microsoft.com/office/drawing/2014/main" id="{09D5B256-59E8-5B4C-9575-4B61D867E078}"/>
                  </a:ext>
                </a:extLst>
              </p:cNvPr>
              <p:cNvCxnSpPr/>
              <p:nvPr/>
            </p:nvCxnSpPr>
            <p:spPr>
              <a:xfrm>
                <a:off x="2250074" y="1260235"/>
                <a:ext cx="0" cy="92618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29" name="Gerade Verbindung 328">
                <a:extLst>
                  <a:ext uri="{FF2B5EF4-FFF2-40B4-BE49-F238E27FC236}">
                    <a16:creationId xmlns:a16="http://schemas.microsoft.com/office/drawing/2014/main" id="{9E783C97-6580-0648-A0A4-CDA4EF892934}"/>
                  </a:ext>
                </a:extLst>
              </p:cNvPr>
              <p:cNvCxnSpPr/>
              <p:nvPr/>
            </p:nvCxnSpPr>
            <p:spPr>
              <a:xfrm>
                <a:off x="2470210" y="1260235"/>
                <a:ext cx="0" cy="92618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30" name="Oval 329">
                <a:extLst>
                  <a:ext uri="{FF2B5EF4-FFF2-40B4-BE49-F238E27FC236}">
                    <a16:creationId xmlns:a16="http://schemas.microsoft.com/office/drawing/2014/main" id="{827CAAD4-E48E-9148-87FE-95130B4E0CB0}"/>
                  </a:ext>
                </a:extLst>
              </p:cNvPr>
              <p:cNvSpPr/>
              <p:nvPr/>
            </p:nvSpPr>
            <p:spPr>
              <a:xfrm>
                <a:off x="3655442" y="1732238"/>
                <a:ext cx="156160" cy="156160"/>
              </a:xfrm>
              <a:prstGeom prst="ellipse">
                <a:avLst/>
              </a:prstGeom>
              <a:solidFill>
                <a:schemeClr val="accent1">
                  <a:lumMod val="40000"/>
                  <a:lumOff val="60000"/>
                </a:schemeClr>
              </a:solid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31" name="Oval 330">
                <a:extLst>
                  <a:ext uri="{FF2B5EF4-FFF2-40B4-BE49-F238E27FC236}">
                    <a16:creationId xmlns:a16="http://schemas.microsoft.com/office/drawing/2014/main" id="{846D50E2-C89C-624D-A3C4-4E56CD5964D6}"/>
                  </a:ext>
                </a:extLst>
              </p:cNvPr>
              <p:cNvSpPr/>
              <p:nvPr/>
            </p:nvSpPr>
            <p:spPr>
              <a:xfrm>
                <a:off x="893005" y="1716624"/>
                <a:ext cx="156160" cy="156160"/>
              </a:xfrm>
              <a:prstGeom prst="ellipse">
                <a:avLst/>
              </a:prstGeom>
              <a:solidFill>
                <a:schemeClr val="accent1">
                  <a:lumMod val="40000"/>
                  <a:lumOff val="60000"/>
                </a:schemeClr>
              </a:solidFill>
              <a:ln w="1270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grpSp>
        <p:grpSp>
          <p:nvGrpSpPr>
            <p:cNvPr id="307" name="Gruppieren 306">
              <a:extLst>
                <a:ext uri="{FF2B5EF4-FFF2-40B4-BE49-F238E27FC236}">
                  <a16:creationId xmlns:a16="http://schemas.microsoft.com/office/drawing/2014/main" id="{E474BFAD-B7AA-F244-AC65-4015285FFFB8}"/>
                </a:ext>
              </a:extLst>
            </p:cNvPr>
            <p:cNvGrpSpPr/>
            <p:nvPr/>
          </p:nvGrpSpPr>
          <p:grpSpPr>
            <a:xfrm>
              <a:off x="363284" y="6935749"/>
              <a:ext cx="957834" cy="1499616"/>
              <a:chOff x="5184648" y="3538728"/>
              <a:chExt cx="1277112" cy="1999488"/>
            </a:xfrm>
          </p:grpSpPr>
          <p:cxnSp>
            <p:nvCxnSpPr>
              <p:cNvPr id="308" name="Gerade Verbindung 307">
                <a:extLst>
                  <a:ext uri="{FF2B5EF4-FFF2-40B4-BE49-F238E27FC236}">
                    <a16:creationId xmlns:a16="http://schemas.microsoft.com/office/drawing/2014/main" id="{C7AB3F64-8A4D-424A-94CF-95238C83FD16}"/>
                  </a:ext>
                </a:extLst>
              </p:cNvPr>
              <p:cNvCxnSpPr/>
              <p:nvPr/>
            </p:nvCxnSpPr>
            <p:spPr>
              <a:xfrm flipV="1">
                <a:off x="5184648" y="3538728"/>
                <a:ext cx="1261872" cy="1993392"/>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9" name="Gerade Verbindung 308">
                <a:extLst>
                  <a:ext uri="{FF2B5EF4-FFF2-40B4-BE49-F238E27FC236}">
                    <a16:creationId xmlns:a16="http://schemas.microsoft.com/office/drawing/2014/main" id="{E395C751-0FF3-124A-A0B3-B0A15CBA69B7}"/>
                  </a:ext>
                </a:extLst>
              </p:cNvPr>
              <p:cNvCxnSpPr>
                <a:cxnSpLocks/>
              </p:cNvCxnSpPr>
              <p:nvPr/>
            </p:nvCxnSpPr>
            <p:spPr>
              <a:xfrm rot="10800000">
                <a:off x="5199888" y="3544824"/>
                <a:ext cx="1261872" cy="1993392"/>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79" name="Gruppieren 278">
            <a:extLst>
              <a:ext uri="{FF2B5EF4-FFF2-40B4-BE49-F238E27FC236}">
                <a16:creationId xmlns:a16="http://schemas.microsoft.com/office/drawing/2014/main" id="{635D49CA-1B04-CD48-825C-2E9FBCBE8EE1}"/>
              </a:ext>
            </a:extLst>
          </p:cNvPr>
          <p:cNvGrpSpPr>
            <a:grpSpLocks noChangeAspect="1"/>
          </p:cNvGrpSpPr>
          <p:nvPr/>
        </p:nvGrpSpPr>
        <p:grpSpPr>
          <a:xfrm>
            <a:off x="5990587" y="3076976"/>
            <a:ext cx="918000" cy="1360318"/>
            <a:chOff x="2735646" y="5293463"/>
            <a:chExt cx="1080000" cy="1600373"/>
          </a:xfrm>
        </p:grpSpPr>
        <p:sp>
          <p:nvSpPr>
            <p:cNvPr id="280" name="Rechteck 279">
              <a:extLst>
                <a:ext uri="{FF2B5EF4-FFF2-40B4-BE49-F238E27FC236}">
                  <a16:creationId xmlns:a16="http://schemas.microsoft.com/office/drawing/2014/main" id="{3749DEF3-B0A1-6A4F-86A3-452104C753EF}"/>
                </a:ext>
              </a:extLst>
            </p:cNvPr>
            <p:cNvSpPr/>
            <p:nvPr/>
          </p:nvSpPr>
          <p:spPr>
            <a:xfrm>
              <a:off x="2735646" y="5293463"/>
              <a:ext cx="1080000" cy="1600373"/>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1" name="Rechteck 280">
              <a:extLst>
                <a:ext uri="{FF2B5EF4-FFF2-40B4-BE49-F238E27FC236}">
                  <a16:creationId xmlns:a16="http://schemas.microsoft.com/office/drawing/2014/main" id="{78D2CAF5-1656-6F47-A2D4-A89ECA748402}"/>
                </a:ext>
              </a:extLst>
            </p:cNvPr>
            <p:cNvSpPr/>
            <p:nvPr/>
          </p:nvSpPr>
          <p:spPr>
            <a:xfrm>
              <a:off x="2805919" y="6315764"/>
              <a:ext cx="944856" cy="578072"/>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2" name="Rechteck 281">
              <a:extLst>
                <a:ext uri="{FF2B5EF4-FFF2-40B4-BE49-F238E27FC236}">
                  <a16:creationId xmlns:a16="http://schemas.microsoft.com/office/drawing/2014/main" id="{EFD85D47-431F-0245-ABE3-869E8101D1F4}"/>
                </a:ext>
              </a:extLst>
            </p:cNvPr>
            <p:cNvSpPr/>
            <p:nvPr/>
          </p:nvSpPr>
          <p:spPr>
            <a:xfrm>
              <a:off x="2856993" y="6445353"/>
              <a:ext cx="851222" cy="397407"/>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3" name="Rechteck 282">
              <a:extLst>
                <a:ext uri="{FF2B5EF4-FFF2-40B4-BE49-F238E27FC236}">
                  <a16:creationId xmlns:a16="http://schemas.microsoft.com/office/drawing/2014/main" id="{8773FF7E-EB6F-5449-A707-BF65EFE68DC8}"/>
                </a:ext>
              </a:extLst>
            </p:cNvPr>
            <p:cNvSpPr/>
            <p:nvPr/>
          </p:nvSpPr>
          <p:spPr>
            <a:xfrm>
              <a:off x="2805919" y="5509188"/>
              <a:ext cx="944856" cy="585084"/>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4" name="Rechteck 283">
              <a:extLst>
                <a:ext uri="{FF2B5EF4-FFF2-40B4-BE49-F238E27FC236}">
                  <a16:creationId xmlns:a16="http://schemas.microsoft.com/office/drawing/2014/main" id="{8F217301-F6A7-5545-AC11-B126751EB374}"/>
                </a:ext>
              </a:extLst>
            </p:cNvPr>
            <p:cNvSpPr/>
            <p:nvPr/>
          </p:nvSpPr>
          <p:spPr>
            <a:xfrm>
              <a:off x="2856992" y="5561050"/>
              <a:ext cx="460192" cy="482382"/>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5" name="Rechteck 284">
              <a:extLst>
                <a:ext uri="{FF2B5EF4-FFF2-40B4-BE49-F238E27FC236}">
                  <a16:creationId xmlns:a16="http://schemas.microsoft.com/office/drawing/2014/main" id="{FB98E408-6012-9047-B82A-A007B1412CB4}"/>
                </a:ext>
              </a:extLst>
            </p:cNvPr>
            <p:cNvSpPr/>
            <p:nvPr/>
          </p:nvSpPr>
          <p:spPr>
            <a:xfrm>
              <a:off x="3257067" y="5561050"/>
              <a:ext cx="451148" cy="482382"/>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6" name="Oval 285">
              <a:extLst>
                <a:ext uri="{FF2B5EF4-FFF2-40B4-BE49-F238E27FC236}">
                  <a16:creationId xmlns:a16="http://schemas.microsoft.com/office/drawing/2014/main" id="{2911BA49-9DBA-264C-AEE5-B97E216FF7B5}"/>
                </a:ext>
              </a:extLst>
            </p:cNvPr>
            <p:cNvSpPr/>
            <p:nvPr/>
          </p:nvSpPr>
          <p:spPr>
            <a:xfrm>
              <a:off x="3640117" y="5787265"/>
              <a:ext cx="42563" cy="42563"/>
            </a:xfrm>
            <a:prstGeom prst="ellipse">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87" name="Oval 286">
              <a:extLst>
                <a:ext uri="{FF2B5EF4-FFF2-40B4-BE49-F238E27FC236}">
                  <a16:creationId xmlns:a16="http://schemas.microsoft.com/office/drawing/2014/main" id="{68E0B915-6D24-2642-B8D1-CEA5FBB07FAB}"/>
                </a:ext>
              </a:extLst>
            </p:cNvPr>
            <p:cNvSpPr/>
            <p:nvPr/>
          </p:nvSpPr>
          <p:spPr>
            <a:xfrm>
              <a:off x="2887181" y="5783010"/>
              <a:ext cx="42563" cy="42563"/>
            </a:xfrm>
            <a:prstGeom prst="ellipse">
              <a:avLst/>
            </a:prstGeom>
            <a:solidFill>
              <a:srgbClr val="F2F2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288" name="Gerade Verbindung 287">
              <a:extLst>
                <a:ext uri="{FF2B5EF4-FFF2-40B4-BE49-F238E27FC236}">
                  <a16:creationId xmlns:a16="http://schemas.microsoft.com/office/drawing/2014/main" id="{01920E53-1A0E-1B4C-8C7F-A42A53FE22E9}"/>
                </a:ext>
              </a:extLst>
            </p:cNvPr>
            <p:cNvCxnSpPr/>
            <p:nvPr/>
          </p:nvCxnSpPr>
          <p:spPr>
            <a:xfrm>
              <a:off x="3184713" y="6072439"/>
              <a:ext cx="19578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9" name="Gerade Verbindung 288">
              <a:extLst>
                <a:ext uri="{FF2B5EF4-FFF2-40B4-BE49-F238E27FC236}">
                  <a16:creationId xmlns:a16="http://schemas.microsoft.com/office/drawing/2014/main" id="{41841CB2-B407-D842-A31B-D7BC9802ACB8}"/>
                </a:ext>
              </a:extLst>
            </p:cNvPr>
            <p:cNvCxnSpPr/>
            <p:nvPr/>
          </p:nvCxnSpPr>
          <p:spPr>
            <a:xfrm>
              <a:off x="3317184" y="5557192"/>
              <a:ext cx="0" cy="4823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0" name="Gerade Verbindung 289">
              <a:extLst>
                <a:ext uri="{FF2B5EF4-FFF2-40B4-BE49-F238E27FC236}">
                  <a16:creationId xmlns:a16="http://schemas.microsoft.com/office/drawing/2014/main" id="{CEC679C3-A374-7B4E-BAE1-AF572C3221BD}"/>
                </a:ext>
              </a:extLst>
            </p:cNvPr>
            <p:cNvCxnSpPr/>
            <p:nvPr/>
          </p:nvCxnSpPr>
          <p:spPr>
            <a:xfrm>
              <a:off x="3234367" y="6493339"/>
              <a:ext cx="97003"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1" name="Rechteck 290">
              <a:extLst>
                <a:ext uri="{FF2B5EF4-FFF2-40B4-BE49-F238E27FC236}">
                  <a16:creationId xmlns:a16="http://schemas.microsoft.com/office/drawing/2014/main" id="{6C372AA3-27D4-DC44-83A9-A4C828C835B4}"/>
                </a:ext>
              </a:extLst>
            </p:cNvPr>
            <p:cNvSpPr/>
            <p:nvPr/>
          </p:nvSpPr>
          <p:spPr>
            <a:xfrm>
              <a:off x="2805919" y="5378352"/>
              <a:ext cx="944856" cy="340743"/>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2" name="Rechteck 291">
              <a:extLst>
                <a:ext uri="{FF2B5EF4-FFF2-40B4-BE49-F238E27FC236}">
                  <a16:creationId xmlns:a16="http://schemas.microsoft.com/office/drawing/2014/main" id="{BA2D3741-C699-7A4E-B595-38A64B7D1F76}"/>
                </a:ext>
              </a:extLst>
            </p:cNvPr>
            <p:cNvSpPr/>
            <p:nvPr/>
          </p:nvSpPr>
          <p:spPr>
            <a:xfrm>
              <a:off x="2856993" y="5418077"/>
              <a:ext cx="851222" cy="255617"/>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3" name="Rechteck 292">
              <a:extLst>
                <a:ext uri="{FF2B5EF4-FFF2-40B4-BE49-F238E27FC236}">
                  <a16:creationId xmlns:a16="http://schemas.microsoft.com/office/drawing/2014/main" id="{19D649D4-F0E5-BE40-B513-1AC3CC901FD3}"/>
                </a:ext>
              </a:extLst>
            </p:cNvPr>
            <p:cNvSpPr/>
            <p:nvPr/>
          </p:nvSpPr>
          <p:spPr>
            <a:xfrm>
              <a:off x="2805919" y="6096000"/>
              <a:ext cx="944856" cy="219763"/>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4" name="Oval 293">
              <a:extLst>
                <a:ext uri="{FF2B5EF4-FFF2-40B4-BE49-F238E27FC236}">
                  <a16:creationId xmlns:a16="http://schemas.microsoft.com/office/drawing/2014/main" id="{93F15C1A-6008-5E43-95B1-E1B7933EB55E}"/>
                </a:ext>
              </a:extLst>
            </p:cNvPr>
            <p:cNvSpPr/>
            <p:nvPr/>
          </p:nvSpPr>
          <p:spPr>
            <a:xfrm>
              <a:off x="3660374" y="6362506"/>
              <a:ext cx="42563" cy="42563"/>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5" name="Oval 294">
              <a:extLst>
                <a:ext uri="{FF2B5EF4-FFF2-40B4-BE49-F238E27FC236}">
                  <a16:creationId xmlns:a16="http://schemas.microsoft.com/office/drawing/2014/main" id="{CABF5502-5550-004A-888E-B61F26691A1D}"/>
                </a:ext>
              </a:extLst>
            </p:cNvPr>
            <p:cNvSpPr/>
            <p:nvPr/>
          </p:nvSpPr>
          <p:spPr>
            <a:xfrm>
              <a:off x="3579540" y="6362506"/>
              <a:ext cx="42563" cy="42563"/>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6" name="Rechteck 295">
              <a:extLst>
                <a:ext uri="{FF2B5EF4-FFF2-40B4-BE49-F238E27FC236}">
                  <a16:creationId xmlns:a16="http://schemas.microsoft.com/office/drawing/2014/main" id="{BCD38609-8DA7-384F-8F58-C385532613BC}"/>
                </a:ext>
              </a:extLst>
            </p:cNvPr>
            <p:cNvSpPr/>
            <p:nvPr/>
          </p:nvSpPr>
          <p:spPr>
            <a:xfrm>
              <a:off x="2935283" y="6362506"/>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7" name="Rechteck 296">
              <a:extLst>
                <a:ext uri="{FF2B5EF4-FFF2-40B4-BE49-F238E27FC236}">
                  <a16:creationId xmlns:a16="http://schemas.microsoft.com/office/drawing/2014/main" id="{8C66328B-2668-9741-9EA4-D20DDCB3CF4E}"/>
                </a:ext>
              </a:extLst>
            </p:cNvPr>
            <p:cNvSpPr/>
            <p:nvPr/>
          </p:nvSpPr>
          <p:spPr>
            <a:xfrm>
              <a:off x="2965283" y="6362506"/>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8" name="Rechteck 297">
              <a:extLst>
                <a:ext uri="{FF2B5EF4-FFF2-40B4-BE49-F238E27FC236}">
                  <a16:creationId xmlns:a16="http://schemas.microsoft.com/office/drawing/2014/main" id="{A989EA85-26EB-2949-A362-B22EAB98EAAC}"/>
                </a:ext>
              </a:extLst>
            </p:cNvPr>
            <p:cNvSpPr/>
            <p:nvPr/>
          </p:nvSpPr>
          <p:spPr>
            <a:xfrm>
              <a:off x="2995283" y="6362506"/>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99" name="Rechteck 298">
              <a:extLst>
                <a:ext uri="{FF2B5EF4-FFF2-40B4-BE49-F238E27FC236}">
                  <a16:creationId xmlns:a16="http://schemas.microsoft.com/office/drawing/2014/main" id="{BB81B58D-804A-BA42-A045-A73E8685EFF9}"/>
                </a:ext>
              </a:extLst>
            </p:cNvPr>
            <p:cNvSpPr/>
            <p:nvPr/>
          </p:nvSpPr>
          <p:spPr>
            <a:xfrm>
              <a:off x="3025283" y="6362506"/>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300" name="Gerade Verbindung 299">
              <a:extLst>
                <a:ext uri="{FF2B5EF4-FFF2-40B4-BE49-F238E27FC236}">
                  <a16:creationId xmlns:a16="http://schemas.microsoft.com/office/drawing/2014/main" id="{C1A81A0E-17FE-4A46-9902-A443CDE9EFF9}"/>
                </a:ext>
              </a:extLst>
            </p:cNvPr>
            <p:cNvCxnSpPr/>
            <p:nvPr/>
          </p:nvCxnSpPr>
          <p:spPr>
            <a:xfrm>
              <a:off x="3257067" y="5506455"/>
              <a:ext cx="0" cy="165219"/>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01" name="Gerade Verbindung 300">
              <a:extLst>
                <a:ext uri="{FF2B5EF4-FFF2-40B4-BE49-F238E27FC236}">
                  <a16:creationId xmlns:a16="http://schemas.microsoft.com/office/drawing/2014/main" id="{94D4CADC-5D58-E340-82FD-6F4323F54860}"/>
                </a:ext>
              </a:extLst>
            </p:cNvPr>
            <p:cNvCxnSpPr/>
            <p:nvPr/>
          </p:nvCxnSpPr>
          <p:spPr>
            <a:xfrm>
              <a:off x="3317068" y="5506454"/>
              <a:ext cx="0" cy="165219"/>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2" name="Rechteck 301">
              <a:extLst>
                <a:ext uri="{FF2B5EF4-FFF2-40B4-BE49-F238E27FC236}">
                  <a16:creationId xmlns:a16="http://schemas.microsoft.com/office/drawing/2014/main" id="{5E923D25-629C-6942-83C3-72F9FEB3B03C}"/>
                </a:ext>
              </a:extLst>
            </p:cNvPr>
            <p:cNvSpPr/>
            <p:nvPr/>
          </p:nvSpPr>
          <p:spPr>
            <a:xfrm>
              <a:off x="2859396" y="5462434"/>
              <a:ext cx="846223" cy="48462"/>
            </a:xfrm>
            <a:prstGeom prst="rect">
              <a:avLst/>
            </a:prstGeom>
            <a:solidFill>
              <a:schemeClr val="accent1">
                <a:lumMod val="40000"/>
                <a:lumOff val="6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03" name="Textfeld 6">
              <a:extLst>
                <a:ext uri="{FF2B5EF4-FFF2-40B4-BE49-F238E27FC236}">
                  <a16:creationId xmlns:a16="http://schemas.microsoft.com/office/drawing/2014/main" id="{040D1EA3-CEBD-BA40-8A8E-CE4C55C15364}"/>
                </a:ext>
              </a:extLst>
            </p:cNvPr>
            <p:cNvSpPr txBox="1">
              <a:spLocks noChangeArrowheads="1"/>
            </p:cNvSpPr>
            <p:nvPr/>
          </p:nvSpPr>
          <p:spPr bwMode="auto">
            <a:xfrm>
              <a:off x="2922810" y="5332443"/>
              <a:ext cx="594122" cy="78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3713" dirty="0">
                  <a:solidFill>
                    <a:srgbClr val="00BE00"/>
                  </a:solidFill>
                  <a:latin typeface="Zapf Dingbats" charset="0"/>
                  <a:cs typeface="Zapf Dingbats" charset="0"/>
                  <a:sym typeface="Zapf Dingbats" charset="0"/>
                </a:rPr>
                <a:t>✔</a:t>
              </a:r>
              <a:endParaRPr lang="de-DE" sz="3713" dirty="0">
                <a:solidFill>
                  <a:srgbClr val="00BE00"/>
                </a:solidFill>
              </a:endParaRPr>
            </a:p>
          </p:txBody>
        </p:sp>
        <p:sp>
          <p:nvSpPr>
            <p:cNvPr id="304" name="Textfeld 303">
              <a:extLst>
                <a:ext uri="{FF2B5EF4-FFF2-40B4-BE49-F238E27FC236}">
                  <a16:creationId xmlns:a16="http://schemas.microsoft.com/office/drawing/2014/main" id="{4CCD9A74-31E3-6745-8A98-75E390F0471F}"/>
                </a:ext>
              </a:extLst>
            </p:cNvPr>
            <p:cNvSpPr txBox="1"/>
            <p:nvPr/>
          </p:nvSpPr>
          <p:spPr>
            <a:xfrm>
              <a:off x="2757807" y="6095586"/>
              <a:ext cx="966015" cy="230833"/>
            </a:xfrm>
            <a:prstGeom prst="rect">
              <a:avLst/>
            </a:prstGeom>
            <a:noFill/>
          </p:spPr>
          <p:txBody>
            <a:bodyPr wrap="square" rtlCol="0">
              <a:spAutoFit/>
            </a:bodyPr>
            <a:lstStyle/>
            <a:p>
              <a:pPr algn="ctr"/>
              <a:r>
                <a:rPr lang="de-DE" sz="675" dirty="0">
                  <a:solidFill>
                    <a:schemeClr val="bg1"/>
                  </a:solidFill>
                  <a:latin typeface="Arial"/>
                  <a:cs typeface="Arial"/>
                </a:rPr>
                <a:t>max. 50 cm </a:t>
              </a:r>
            </a:p>
          </p:txBody>
        </p:sp>
        <p:sp>
          <p:nvSpPr>
            <p:cNvPr id="305" name="Pfeil nach oben und unten 304">
              <a:extLst>
                <a:ext uri="{FF2B5EF4-FFF2-40B4-BE49-F238E27FC236}">
                  <a16:creationId xmlns:a16="http://schemas.microsoft.com/office/drawing/2014/main" id="{2D155974-B924-7C4E-9E31-D696F8DCE3F7}"/>
                </a:ext>
              </a:extLst>
            </p:cNvPr>
            <p:cNvSpPr/>
            <p:nvPr/>
          </p:nvSpPr>
          <p:spPr>
            <a:xfrm>
              <a:off x="3583643" y="6104745"/>
              <a:ext cx="61478" cy="198620"/>
            </a:xfrm>
            <a:prstGeom prst="up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grpSp>
      <p:grpSp>
        <p:nvGrpSpPr>
          <p:cNvPr id="21" name="Gruppieren 20">
            <a:extLst>
              <a:ext uri="{FF2B5EF4-FFF2-40B4-BE49-F238E27FC236}">
                <a16:creationId xmlns:a16="http://schemas.microsoft.com/office/drawing/2014/main" id="{B30CD33F-83D4-104C-986D-174D5771BBF1}"/>
              </a:ext>
            </a:extLst>
          </p:cNvPr>
          <p:cNvGrpSpPr>
            <a:grpSpLocks noChangeAspect="1"/>
          </p:cNvGrpSpPr>
          <p:nvPr/>
        </p:nvGrpSpPr>
        <p:grpSpPr>
          <a:xfrm>
            <a:off x="2271579" y="5074556"/>
            <a:ext cx="918000" cy="1360316"/>
            <a:chOff x="301821" y="4778365"/>
            <a:chExt cx="1080000" cy="1600370"/>
          </a:xfrm>
        </p:grpSpPr>
        <p:grpSp>
          <p:nvGrpSpPr>
            <p:cNvPr id="3" name="Gruppieren 2">
              <a:extLst>
                <a:ext uri="{FF2B5EF4-FFF2-40B4-BE49-F238E27FC236}">
                  <a16:creationId xmlns:a16="http://schemas.microsoft.com/office/drawing/2014/main" id="{7D491C4A-D3DD-9D42-A0FF-60D814F24282}"/>
                </a:ext>
              </a:extLst>
            </p:cNvPr>
            <p:cNvGrpSpPr>
              <a:grpSpLocks noChangeAspect="1"/>
            </p:cNvGrpSpPr>
            <p:nvPr/>
          </p:nvGrpSpPr>
          <p:grpSpPr>
            <a:xfrm>
              <a:off x="301821" y="4778365"/>
              <a:ext cx="1080000" cy="1600370"/>
              <a:chOff x="337039" y="790341"/>
              <a:chExt cx="3962400" cy="5871592"/>
            </a:xfrm>
          </p:grpSpPr>
          <p:sp>
            <p:nvSpPr>
              <p:cNvPr id="11" name="Rechteck 10"/>
              <p:cNvSpPr/>
              <p:nvPr/>
            </p:nvSpPr>
            <p:spPr>
              <a:xfrm>
                <a:off x="337039" y="790341"/>
                <a:ext cx="3962400" cy="587159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 name="Rechteck 7"/>
              <p:cNvSpPr/>
              <p:nvPr/>
            </p:nvSpPr>
            <p:spPr>
              <a:xfrm>
                <a:off x="594863" y="4541051"/>
                <a:ext cx="3466573" cy="212088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 name="Rechteck 3"/>
              <p:cNvSpPr/>
              <p:nvPr/>
            </p:nvSpPr>
            <p:spPr>
              <a:xfrm>
                <a:off x="782246" y="5016500"/>
                <a:ext cx="3123040" cy="1458042"/>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0" name="Rechteck 9"/>
              <p:cNvSpPr/>
              <p:nvPr/>
            </p:nvSpPr>
            <p:spPr>
              <a:xfrm>
                <a:off x="594862" y="1134533"/>
                <a:ext cx="3466573" cy="1724078"/>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 name="Rechteck 5"/>
              <p:cNvSpPr/>
              <p:nvPr/>
            </p:nvSpPr>
            <p:spPr>
              <a:xfrm>
                <a:off x="782245" y="1134533"/>
                <a:ext cx="1688393"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 name="Rechteck 6"/>
              <p:cNvSpPr/>
              <p:nvPr/>
            </p:nvSpPr>
            <p:spPr>
              <a:xfrm>
                <a:off x="2250074" y="1134533"/>
                <a:ext cx="1655212"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20" name="Gerade Verbindung 19"/>
              <p:cNvCxnSpPr/>
              <p:nvPr/>
            </p:nvCxnSpPr>
            <p:spPr>
              <a:xfrm>
                <a:off x="1984616" y="2778508"/>
                <a:ext cx="7183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2470638" y="1134533"/>
                <a:ext cx="0" cy="153755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p:nvCxnSpPr>
            <p:spPr>
              <a:xfrm>
                <a:off x="2166792" y="5192552"/>
                <a:ext cx="35589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hteck 30"/>
              <p:cNvSpPr/>
              <p:nvPr/>
            </p:nvSpPr>
            <p:spPr>
              <a:xfrm>
                <a:off x="594862" y="1101788"/>
                <a:ext cx="3466573" cy="125015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2" name="Rechteck 31"/>
              <p:cNvSpPr/>
              <p:nvPr/>
            </p:nvSpPr>
            <p:spPr>
              <a:xfrm>
                <a:off x="782246" y="1260235"/>
                <a:ext cx="3123040" cy="937829"/>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3" name="Rechteck 32"/>
              <p:cNvSpPr/>
              <p:nvPr/>
            </p:nvSpPr>
            <p:spPr>
              <a:xfrm>
                <a:off x="594863" y="2858611"/>
                <a:ext cx="3466573" cy="1682439"/>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dirty="0"/>
              </a:p>
              <a:p>
                <a:pPr algn="ctr"/>
                <a:endParaRPr lang="en-GB" sz="1013" dirty="0"/>
              </a:p>
            </p:txBody>
          </p:sp>
          <p:sp>
            <p:nvSpPr>
              <p:cNvPr id="34" name="Oval 33"/>
              <p:cNvSpPr/>
              <p:nvPr/>
            </p:nvSpPr>
            <p:spPr>
              <a:xfrm>
                <a:off x="3729762" y="4712541"/>
                <a:ext cx="156160" cy="156160"/>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5" name="Oval 34"/>
              <p:cNvSpPr/>
              <p:nvPr/>
            </p:nvSpPr>
            <p:spPr>
              <a:xfrm>
                <a:off x="3433192" y="4712541"/>
                <a:ext cx="156160" cy="156160"/>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6" name="Rechteck 35"/>
              <p:cNvSpPr/>
              <p:nvPr/>
            </p:nvSpPr>
            <p:spPr>
              <a:xfrm>
                <a:off x="10694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7" name="Rechteck 36"/>
              <p:cNvSpPr/>
              <p:nvPr/>
            </p:nvSpPr>
            <p:spPr>
              <a:xfrm>
                <a:off x="1179551"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8" name="Rechteck 37"/>
              <p:cNvSpPr/>
              <p:nvPr/>
            </p:nvSpPr>
            <p:spPr>
              <a:xfrm>
                <a:off x="1289618"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9" name="Rechteck 38"/>
              <p:cNvSpPr/>
              <p:nvPr/>
            </p:nvSpPr>
            <p:spPr>
              <a:xfrm>
                <a:off x="13996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5" name="Gerade Verbindung 4"/>
              <p:cNvCxnSpPr/>
              <p:nvPr/>
            </p:nvCxnSpPr>
            <p:spPr>
              <a:xfrm>
                <a:off x="2250074" y="1260235"/>
                <a:ext cx="0" cy="92618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a:off x="2470210" y="1260235"/>
                <a:ext cx="0" cy="92618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3655442" y="1732238"/>
                <a:ext cx="156160" cy="156160"/>
              </a:xfrm>
              <a:prstGeom prst="ellipse">
                <a:avLst/>
              </a:prstGeom>
              <a:solidFill>
                <a:schemeClr val="accent1">
                  <a:lumMod val="40000"/>
                  <a:lumOff val="60000"/>
                </a:schemeClr>
              </a:solid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8" name="Oval 17"/>
              <p:cNvSpPr/>
              <p:nvPr/>
            </p:nvSpPr>
            <p:spPr>
              <a:xfrm>
                <a:off x="893005" y="1716624"/>
                <a:ext cx="156160" cy="156160"/>
              </a:xfrm>
              <a:prstGeom prst="ellipse">
                <a:avLst/>
              </a:prstGeom>
              <a:solidFill>
                <a:schemeClr val="accent1">
                  <a:lumMod val="40000"/>
                  <a:lumOff val="60000"/>
                </a:schemeClr>
              </a:solidFill>
              <a:ln w="1270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grpSp>
        <p:grpSp>
          <p:nvGrpSpPr>
            <p:cNvPr id="191" name="Gruppieren 190">
              <a:extLst>
                <a:ext uri="{FF2B5EF4-FFF2-40B4-BE49-F238E27FC236}">
                  <a16:creationId xmlns:a16="http://schemas.microsoft.com/office/drawing/2014/main" id="{E4E89676-F3C9-684D-A037-D27DD1CDB34B}"/>
                </a:ext>
              </a:extLst>
            </p:cNvPr>
            <p:cNvGrpSpPr/>
            <p:nvPr/>
          </p:nvGrpSpPr>
          <p:grpSpPr>
            <a:xfrm>
              <a:off x="359736" y="4848226"/>
              <a:ext cx="957834" cy="1499616"/>
              <a:chOff x="5184648" y="3538728"/>
              <a:chExt cx="1277112" cy="1999488"/>
            </a:xfrm>
          </p:grpSpPr>
          <p:cxnSp>
            <p:nvCxnSpPr>
              <p:cNvPr id="192" name="Gerade Verbindung 191">
                <a:extLst>
                  <a:ext uri="{FF2B5EF4-FFF2-40B4-BE49-F238E27FC236}">
                    <a16:creationId xmlns:a16="http://schemas.microsoft.com/office/drawing/2014/main" id="{D9C92F3E-E3F8-3842-82FF-255778280A96}"/>
                  </a:ext>
                </a:extLst>
              </p:cNvPr>
              <p:cNvCxnSpPr/>
              <p:nvPr/>
            </p:nvCxnSpPr>
            <p:spPr>
              <a:xfrm flipV="1">
                <a:off x="5184648" y="3538728"/>
                <a:ext cx="1261872" cy="1993392"/>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3" name="Gerade Verbindung 192">
                <a:extLst>
                  <a:ext uri="{FF2B5EF4-FFF2-40B4-BE49-F238E27FC236}">
                    <a16:creationId xmlns:a16="http://schemas.microsoft.com/office/drawing/2014/main" id="{FD0E6362-915B-F047-8876-CA39F8018BBA}"/>
                  </a:ext>
                </a:extLst>
              </p:cNvPr>
              <p:cNvCxnSpPr>
                <a:cxnSpLocks/>
              </p:cNvCxnSpPr>
              <p:nvPr/>
            </p:nvCxnSpPr>
            <p:spPr>
              <a:xfrm rot="10800000">
                <a:off x="5199888" y="3544824"/>
                <a:ext cx="1261872" cy="1993392"/>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30" name="Textfeld 29">
            <a:extLst>
              <a:ext uri="{FF2B5EF4-FFF2-40B4-BE49-F238E27FC236}">
                <a16:creationId xmlns:a16="http://schemas.microsoft.com/office/drawing/2014/main" id="{8E2E3E7A-A32F-8A4B-9EC2-1E5DFB6E0DD7}"/>
              </a:ext>
            </a:extLst>
          </p:cNvPr>
          <p:cNvSpPr txBox="1"/>
          <p:nvPr/>
        </p:nvSpPr>
        <p:spPr>
          <a:xfrm>
            <a:off x="3216728" y="5469144"/>
            <a:ext cx="2760785" cy="577081"/>
          </a:xfrm>
          <a:prstGeom prst="rect">
            <a:avLst/>
          </a:prstGeom>
          <a:noFill/>
        </p:spPr>
        <p:txBody>
          <a:bodyPr wrap="square" rtlCol="0">
            <a:spAutoFit/>
          </a:bodyPr>
          <a:lstStyle/>
          <a:p>
            <a:pPr algn="ctr"/>
            <a:r>
              <a:rPr lang="de-DE" sz="1050" b="1" dirty="0">
                <a:latin typeface="Arial" panose="020B0604020202020204" pitchFamily="34" charset="0"/>
                <a:cs typeface="Arial" panose="020B0604020202020204" pitchFamily="34" charset="0"/>
              </a:rPr>
              <a:t>Frontschieber beim Verlassen vollständig schließen!</a:t>
            </a:r>
          </a:p>
          <a:p>
            <a:pPr algn="ctr"/>
            <a:r>
              <a:rPr lang="de-DE" sz="1050" dirty="0">
                <a:latin typeface="Arial" panose="020B0604020202020204" pitchFamily="34" charset="0"/>
                <a:cs typeface="Arial" panose="020B0604020202020204" pitchFamily="34" charset="0"/>
              </a:rPr>
              <a:t>Close </a:t>
            </a:r>
            <a:r>
              <a:rPr lang="de-DE" sz="1050" dirty="0" err="1">
                <a:latin typeface="Arial" panose="020B0604020202020204" pitchFamily="34" charset="0"/>
                <a:cs typeface="Arial" panose="020B0604020202020204" pitchFamily="34" charset="0"/>
              </a:rPr>
              <a:t>the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sash</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completely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when</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leaving</a:t>
            </a:r>
            <a:r>
              <a:rPr lang="de-DE" sz="1050" dirty="0">
                <a:latin typeface="Arial" panose="020B0604020202020204" pitchFamily="34" charset="0"/>
                <a:cs typeface="Arial" panose="020B0604020202020204" pitchFamily="34" charset="0"/>
              </a:rPr>
              <a:t>!</a:t>
            </a:r>
          </a:p>
        </p:txBody>
      </p:sp>
      <p:grpSp>
        <p:nvGrpSpPr>
          <p:cNvPr id="2" name="Gruppieren 1">
            <a:extLst>
              <a:ext uri="{FF2B5EF4-FFF2-40B4-BE49-F238E27FC236}">
                <a16:creationId xmlns:a16="http://schemas.microsoft.com/office/drawing/2014/main" id="{77510CD9-9557-CA42-9CA4-1CBFDF16FB7D}"/>
              </a:ext>
            </a:extLst>
          </p:cNvPr>
          <p:cNvGrpSpPr>
            <a:grpSpLocks noChangeAspect="1"/>
          </p:cNvGrpSpPr>
          <p:nvPr/>
        </p:nvGrpSpPr>
        <p:grpSpPr>
          <a:xfrm>
            <a:off x="5990587" y="5075806"/>
            <a:ext cx="918000" cy="1360318"/>
            <a:chOff x="5418002" y="7084262"/>
            <a:chExt cx="1080000" cy="1600373"/>
          </a:xfrm>
        </p:grpSpPr>
        <p:sp>
          <p:nvSpPr>
            <p:cNvPr id="60" name="Rechteck 59">
              <a:extLst>
                <a:ext uri="{FF2B5EF4-FFF2-40B4-BE49-F238E27FC236}">
                  <a16:creationId xmlns:a16="http://schemas.microsoft.com/office/drawing/2014/main" id="{3800B926-CAB6-614C-9024-F393882391CD}"/>
                </a:ext>
              </a:extLst>
            </p:cNvPr>
            <p:cNvSpPr>
              <a:spLocks noChangeAspect="1"/>
            </p:cNvSpPr>
            <p:nvPr/>
          </p:nvSpPr>
          <p:spPr>
            <a:xfrm>
              <a:off x="5418002" y="7084262"/>
              <a:ext cx="1080000" cy="1600373"/>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1" name="Rechteck 60">
              <a:extLst>
                <a:ext uri="{FF2B5EF4-FFF2-40B4-BE49-F238E27FC236}">
                  <a16:creationId xmlns:a16="http://schemas.microsoft.com/office/drawing/2014/main" id="{3C383D19-4102-2B44-B753-DEC1D72F56FD}"/>
                </a:ext>
              </a:extLst>
            </p:cNvPr>
            <p:cNvSpPr/>
            <p:nvPr/>
          </p:nvSpPr>
          <p:spPr>
            <a:xfrm>
              <a:off x="5488275" y="7501022"/>
              <a:ext cx="944856" cy="585084"/>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2" name="Rechteck 61">
              <a:extLst>
                <a:ext uri="{FF2B5EF4-FFF2-40B4-BE49-F238E27FC236}">
                  <a16:creationId xmlns:a16="http://schemas.microsoft.com/office/drawing/2014/main" id="{48399AAE-8800-714C-BD1C-4F1961FD123C}"/>
                </a:ext>
              </a:extLst>
            </p:cNvPr>
            <p:cNvSpPr/>
            <p:nvPr/>
          </p:nvSpPr>
          <p:spPr>
            <a:xfrm>
              <a:off x="5939423" y="7552884"/>
              <a:ext cx="451148" cy="482382"/>
            </a:xfrm>
            <a:prstGeom prst="rect">
              <a:avLst/>
            </a:prstGeom>
            <a:solidFill>
              <a:schemeClr val="accent1">
                <a:lumMod val="20000"/>
                <a:lumOff val="80000"/>
                <a:alpha val="6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63" name="Rechteck 62">
              <a:extLst>
                <a:ext uri="{FF2B5EF4-FFF2-40B4-BE49-F238E27FC236}">
                  <a16:creationId xmlns:a16="http://schemas.microsoft.com/office/drawing/2014/main" id="{1265F73F-2BA0-FD47-B387-9099B08C4C1B}"/>
                </a:ext>
              </a:extLst>
            </p:cNvPr>
            <p:cNvSpPr/>
            <p:nvPr/>
          </p:nvSpPr>
          <p:spPr>
            <a:xfrm>
              <a:off x="5488275" y="8106563"/>
              <a:ext cx="944856" cy="578072"/>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4" name="Rechteck 63">
              <a:extLst>
                <a:ext uri="{FF2B5EF4-FFF2-40B4-BE49-F238E27FC236}">
                  <a16:creationId xmlns:a16="http://schemas.microsoft.com/office/drawing/2014/main" id="{1C627761-0B72-0E4C-B6F5-BA4EF21508A3}"/>
                </a:ext>
              </a:extLst>
            </p:cNvPr>
            <p:cNvSpPr/>
            <p:nvPr/>
          </p:nvSpPr>
          <p:spPr>
            <a:xfrm>
              <a:off x="5539349" y="8236152"/>
              <a:ext cx="851222" cy="397407"/>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5" name="Rechteck 64">
              <a:extLst>
                <a:ext uri="{FF2B5EF4-FFF2-40B4-BE49-F238E27FC236}">
                  <a16:creationId xmlns:a16="http://schemas.microsoft.com/office/drawing/2014/main" id="{D55FD30D-28F8-C140-8E76-CECAB07195DE}"/>
                </a:ext>
              </a:extLst>
            </p:cNvPr>
            <p:cNvSpPr/>
            <p:nvPr/>
          </p:nvSpPr>
          <p:spPr>
            <a:xfrm>
              <a:off x="5539348" y="7552884"/>
              <a:ext cx="460192" cy="482382"/>
            </a:xfrm>
            <a:prstGeom prst="rect">
              <a:avLst/>
            </a:prstGeom>
            <a:solidFill>
              <a:srgbClr val="DCE6F2">
                <a:alpha val="50000"/>
              </a:srgb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6" name="Oval 65">
              <a:extLst>
                <a:ext uri="{FF2B5EF4-FFF2-40B4-BE49-F238E27FC236}">
                  <a16:creationId xmlns:a16="http://schemas.microsoft.com/office/drawing/2014/main" id="{90D39480-3AFB-4242-8CCC-3E8DB14A168F}"/>
                </a:ext>
              </a:extLst>
            </p:cNvPr>
            <p:cNvSpPr/>
            <p:nvPr/>
          </p:nvSpPr>
          <p:spPr>
            <a:xfrm>
              <a:off x="6322473" y="7779100"/>
              <a:ext cx="42563" cy="42563"/>
            </a:xfrm>
            <a:prstGeom prst="ellipse">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7" name="Oval 66">
              <a:extLst>
                <a:ext uri="{FF2B5EF4-FFF2-40B4-BE49-F238E27FC236}">
                  <a16:creationId xmlns:a16="http://schemas.microsoft.com/office/drawing/2014/main" id="{83BFA9E6-E740-8648-BC0A-090CC5C45AB1}"/>
                </a:ext>
              </a:extLst>
            </p:cNvPr>
            <p:cNvSpPr/>
            <p:nvPr/>
          </p:nvSpPr>
          <p:spPr>
            <a:xfrm>
              <a:off x="5569537" y="7774844"/>
              <a:ext cx="42563" cy="42563"/>
            </a:xfrm>
            <a:prstGeom prst="ellipse">
              <a:avLst/>
            </a:prstGeom>
            <a:solidFill>
              <a:srgbClr val="F2F2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68" name="Gerade Verbindung 67">
              <a:extLst>
                <a:ext uri="{FF2B5EF4-FFF2-40B4-BE49-F238E27FC236}">
                  <a16:creationId xmlns:a16="http://schemas.microsoft.com/office/drawing/2014/main" id="{999CCF33-A899-B442-B9B3-84FCF166E133}"/>
                </a:ext>
              </a:extLst>
            </p:cNvPr>
            <p:cNvCxnSpPr/>
            <p:nvPr/>
          </p:nvCxnSpPr>
          <p:spPr>
            <a:xfrm>
              <a:off x="5867069" y="8064274"/>
              <a:ext cx="19578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Gerade Verbindung 68">
              <a:extLst>
                <a:ext uri="{FF2B5EF4-FFF2-40B4-BE49-F238E27FC236}">
                  <a16:creationId xmlns:a16="http://schemas.microsoft.com/office/drawing/2014/main" id="{47C6BE3B-4670-8D4A-8FF9-D76FDBC4C8DE}"/>
                </a:ext>
              </a:extLst>
            </p:cNvPr>
            <p:cNvCxnSpPr/>
            <p:nvPr/>
          </p:nvCxnSpPr>
          <p:spPr>
            <a:xfrm>
              <a:off x="5916723" y="8284138"/>
              <a:ext cx="97003"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Rechteck 69">
              <a:extLst>
                <a:ext uri="{FF2B5EF4-FFF2-40B4-BE49-F238E27FC236}">
                  <a16:creationId xmlns:a16="http://schemas.microsoft.com/office/drawing/2014/main" id="{8BA296BE-AEDC-5346-8446-022D3D95DD52}"/>
                </a:ext>
              </a:extLst>
            </p:cNvPr>
            <p:cNvSpPr/>
            <p:nvPr/>
          </p:nvSpPr>
          <p:spPr>
            <a:xfrm>
              <a:off x="5488275" y="7169151"/>
              <a:ext cx="944856" cy="340743"/>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1" name="Rechteck 70">
              <a:extLst>
                <a:ext uri="{FF2B5EF4-FFF2-40B4-BE49-F238E27FC236}">
                  <a16:creationId xmlns:a16="http://schemas.microsoft.com/office/drawing/2014/main" id="{BDF0CE54-BE87-594B-8A31-5B7BF93BB97C}"/>
                </a:ext>
              </a:extLst>
            </p:cNvPr>
            <p:cNvSpPr/>
            <p:nvPr/>
          </p:nvSpPr>
          <p:spPr>
            <a:xfrm>
              <a:off x="5539349" y="7208876"/>
              <a:ext cx="851222" cy="255617"/>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2" name="Oval 71">
              <a:extLst>
                <a:ext uri="{FF2B5EF4-FFF2-40B4-BE49-F238E27FC236}">
                  <a16:creationId xmlns:a16="http://schemas.microsoft.com/office/drawing/2014/main" id="{FAD009D9-1D91-EA4D-8391-FF78457FE8E5}"/>
                </a:ext>
              </a:extLst>
            </p:cNvPr>
            <p:cNvSpPr/>
            <p:nvPr/>
          </p:nvSpPr>
          <p:spPr>
            <a:xfrm>
              <a:off x="6342730" y="8153305"/>
              <a:ext cx="42563" cy="42563"/>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3" name="Oval 72">
              <a:extLst>
                <a:ext uri="{FF2B5EF4-FFF2-40B4-BE49-F238E27FC236}">
                  <a16:creationId xmlns:a16="http://schemas.microsoft.com/office/drawing/2014/main" id="{396FBA43-12A1-C54A-9534-6F26DAD0C87F}"/>
                </a:ext>
              </a:extLst>
            </p:cNvPr>
            <p:cNvSpPr/>
            <p:nvPr/>
          </p:nvSpPr>
          <p:spPr>
            <a:xfrm>
              <a:off x="6261896" y="8153305"/>
              <a:ext cx="42563" cy="42563"/>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4" name="Rechteck 73">
              <a:extLst>
                <a:ext uri="{FF2B5EF4-FFF2-40B4-BE49-F238E27FC236}">
                  <a16:creationId xmlns:a16="http://schemas.microsoft.com/office/drawing/2014/main" id="{6262E208-D504-944E-9BA3-2A2F5DF5668B}"/>
                </a:ext>
              </a:extLst>
            </p:cNvPr>
            <p:cNvSpPr/>
            <p:nvPr/>
          </p:nvSpPr>
          <p:spPr>
            <a:xfrm>
              <a:off x="5617639" y="8153305"/>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5" name="Rechteck 74">
              <a:extLst>
                <a:ext uri="{FF2B5EF4-FFF2-40B4-BE49-F238E27FC236}">
                  <a16:creationId xmlns:a16="http://schemas.microsoft.com/office/drawing/2014/main" id="{0B503335-8A14-5349-9E0B-7C8AE2221787}"/>
                </a:ext>
              </a:extLst>
            </p:cNvPr>
            <p:cNvSpPr/>
            <p:nvPr/>
          </p:nvSpPr>
          <p:spPr>
            <a:xfrm>
              <a:off x="5647639" y="8153305"/>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6" name="Rechteck 75">
              <a:extLst>
                <a:ext uri="{FF2B5EF4-FFF2-40B4-BE49-F238E27FC236}">
                  <a16:creationId xmlns:a16="http://schemas.microsoft.com/office/drawing/2014/main" id="{A1F24C1F-3604-7C42-8BB7-EDBE7333FEF9}"/>
                </a:ext>
              </a:extLst>
            </p:cNvPr>
            <p:cNvSpPr/>
            <p:nvPr/>
          </p:nvSpPr>
          <p:spPr>
            <a:xfrm>
              <a:off x="5677639" y="8153305"/>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7" name="Rechteck 76">
              <a:extLst>
                <a:ext uri="{FF2B5EF4-FFF2-40B4-BE49-F238E27FC236}">
                  <a16:creationId xmlns:a16="http://schemas.microsoft.com/office/drawing/2014/main" id="{8721661C-2A23-DC41-BD09-95E7D1BC7A81}"/>
                </a:ext>
              </a:extLst>
            </p:cNvPr>
            <p:cNvSpPr/>
            <p:nvPr/>
          </p:nvSpPr>
          <p:spPr>
            <a:xfrm>
              <a:off x="5707639" y="8153305"/>
              <a:ext cx="12461" cy="38918"/>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78" name="Gerade Verbindung 77">
              <a:extLst>
                <a:ext uri="{FF2B5EF4-FFF2-40B4-BE49-F238E27FC236}">
                  <a16:creationId xmlns:a16="http://schemas.microsoft.com/office/drawing/2014/main" id="{B3910CE2-B2B1-A24A-8281-49C10ED7EF4E}"/>
                </a:ext>
              </a:extLst>
            </p:cNvPr>
            <p:cNvCxnSpPr/>
            <p:nvPr/>
          </p:nvCxnSpPr>
          <p:spPr>
            <a:xfrm>
              <a:off x="5999540" y="7552886"/>
              <a:ext cx="0" cy="4823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4" name="Textfeld 6">
              <a:extLst>
                <a:ext uri="{FF2B5EF4-FFF2-40B4-BE49-F238E27FC236}">
                  <a16:creationId xmlns:a16="http://schemas.microsoft.com/office/drawing/2014/main" id="{6EEB68E2-C92F-7247-97B4-F5E65E48EC16}"/>
                </a:ext>
              </a:extLst>
            </p:cNvPr>
            <p:cNvSpPr txBox="1">
              <a:spLocks noChangeArrowheads="1"/>
            </p:cNvSpPr>
            <p:nvPr/>
          </p:nvSpPr>
          <p:spPr bwMode="auto">
            <a:xfrm>
              <a:off x="5597409" y="7112230"/>
              <a:ext cx="594122" cy="78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3713" dirty="0">
                  <a:solidFill>
                    <a:srgbClr val="00BE00"/>
                  </a:solidFill>
                  <a:latin typeface="Zapf Dingbats" charset="0"/>
                  <a:cs typeface="Zapf Dingbats" charset="0"/>
                  <a:sym typeface="Zapf Dingbats" charset="0"/>
                </a:rPr>
                <a:t>✔</a:t>
              </a:r>
              <a:endParaRPr lang="de-DE" sz="3713" dirty="0">
                <a:solidFill>
                  <a:srgbClr val="00BE00"/>
                </a:solidFill>
              </a:endParaRPr>
            </a:p>
          </p:txBody>
        </p:sp>
      </p:grpSp>
      <p:sp>
        <p:nvSpPr>
          <p:cNvPr id="27" name="Textfeld 26">
            <a:extLst>
              <a:ext uri="{FF2B5EF4-FFF2-40B4-BE49-F238E27FC236}">
                <a16:creationId xmlns:a16="http://schemas.microsoft.com/office/drawing/2014/main" id="{4ED1A31E-FB0E-5B47-BB49-9A21BEA02828}"/>
              </a:ext>
            </a:extLst>
          </p:cNvPr>
          <p:cNvSpPr txBox="1"/>
          <p:nvPr/>
        </p:nvSpPr>
        <p:spPr>
          <a:xfrm>
            <a:off x="3175279" y="1498383"/>
            <a:ext cx="2843683" cy="577081"/>
          </a:xfrm>
          <a:prstGeom prst="rect">
            <a:avLst/>
          </a:prstGeom>
          <a:noFill/>
        </p:spPr>
        <p:txBody>
          <a:bodyPr wrap="square" rtlCol="0">
            <a:spAutoFit/>
          </a:bodyPr>
          <a:lstStyle/>
          <a:p>
            <a:pPr algn="ctr"/>
            <a:r>
              <a:rPr lang="de-DE" sz="1050" b="1" dirty="0">
                <a:latin typeface="Arial" panose="020B0604020202020204" pitchFamily="34" charset="0"/>
                <a:cs typeface="Arial" panose="020B0604020202020204" pitchFamily="34" charset="0"/>
              </a:rPr>
              <a:t>Türen und Fenster geschlossen halten!</a:t>
            </a:r>
          </a:p>
          <a:p>
            <a:pPr algn="ctr"/>
            <a:r>
              <a:rPr lang="de-DE" sz="1050" dirty="0">
                <a:latin typeface="Arial" panose="020B0604020202020204" pitchFamily="34" charset="0"/>
                <a:cs typeface="Arial" panose="020B0604020202020204" pitchFamily="34" charset="0"/>
              </a:rPr>
              <a:t>Close </a:t>
            </a:r>
            <a:r>
              <a:rPr lang="de-DE" sz="1050" dirty="0" err="1">
                <a:latin typeface="Arial" panose="020B0604020202020204" pitchFamily="34" charset="0"/>
                <a:cs typeface="Arial" panose="020B0604020202020204" pitchFamily="34" charset="0"/>
              </a:rPr>
              <a:t>doors</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and</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windows</a:t>
            </a:r>
            <a:r>
              <a:rPr lang="de-DE" sz="1050" dirty="0">
                <a:latin typeface="Arial" panose="020B0604020202020204" pitchFamily="34" charset="0"/>
                <a:cs typeface="Arial" panose="020B0604020202020204" pitchFamily="34" charset="0"/>
              </a:rPr>
              <a:t>!</a:t>
            </a:r>
          </a:p>
          <a:p>
            <a:pPr algn="ctr"/>
            <a:endParaRPr lang="de-DE" sz="1050" b="1" dirty="0">
              <a:latin typeface="Arial" panose="020B0604020202020204" pitchFamily="34" charset="0"/>
              <a:cs typeface="Arial" panose="020B0604020202020204" pitchFamily="34" charset="0"/>
            </a:endParaRPr>
          </a:p>
        </p:txBody>
      </p:sp>
      <p:grpSp>
        <p:nvGrpSpPr>
          <p:cNvPr id="13" name="Gruppieren 12">
            <a:extLst>
              <a:ext uri="{FF2B5EF4-FFF2-40B4-BE49-F238E27FC236}">
                <a16:creationId xmlns:a16="http://schemas.microsoft.com/office/drawing/2014/main" id="{3BED48F1-09B5-6C4F-B29A-F8ECD30D0F51}"/>
              </a:ext>
            </a:extLst>
          </p:cNvPr>
          <p:cNvGrpSpPr>
            <a:grpSpLocks noChangeAspect="1"/>
          </p:cNvGrpSpPr>
          <p:nvPr/>
        </p:nvGrpSpPr>
        <p:grpSpPr>
          <a:xfrm>
            <a:off x="6035795" y="983016"/>
            <a:ext cx="837000" cy="1476706"/>
            <a:chOff x="2400031" y="2735263"/>
            <a:chExt cx="907506" cy="1601100"/>
          </a:xfrm>
        </p:grpSpPr>
        <p:grpSp>
          <p:nvGrpSpPr>
            <p:cNvPr id="23" name="Gruppieren 22">
              <a:extLst>
                <a:ext uri="{FF2B5EF4-FFF2-40B4-BE49-F238E27FC236}">
                  <a16:creationId xmlns:a16="http://schemas.microsoft.com/office/drawing/2014/main" id="{94279388-3408-D340-BFBF-033A66F8CC5A}"/>
                </a:ext>
              </a:extLst>
            </p:cNvPr>
            <p:cNvGrpSpPr>
              <a:grpSpLocks noChangeAspect="1"/>
            </p:cNvGrpSpPr>
            <p:nvPr/>
          </p:nvGrpSpPr>
          <p:grpSpPr>
            <a:xfrm>
              <a:off x="2400031" y="2735263"/>
              <a:ext cx="907506" cy="1601100"/>
              <a:chOff x="7317838" y="3701298"/>
              <a:chExt cx="1510338" cy="2667600"/>
            </a:xfrm>
          </p:grpSpPr>
          <p:sp>
            <p:nvSpPr>
              <p:cNvPr id="198" name="Rechteck 197">
                <a:extLst>
                  <a:ext uri="{FF2B5EF4-FFF2-40B4-BE49-F238E27FC236}">
                    <a16:creationId xmlns:a16="http://schemas.microsoft.com/office/drawing/2014/main" id="{B046564F-BE8F-384E-834D-CFAC046B42EF}"/>
                  </a:ext>
                </a:extLst>
              </p:cNvPr>
              <p:cNvSpPr/>
              <p:nvPr/>
            </p:nvSpPr>
            <p:spPr>
              <a:xfrm>
                <a:off x="7317838" y="3701298"/>
                <a:ext cx="1510338" cy="2614285"/>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200" name="Gerade Verbindung 199">
                <a:extLst>
                  <a:ext uri="{FF2B5EF4-FFF2-40B4-BE49-F238E27FC236}">
                    <a16:creationId xmlns:a16="http://schemas.microsoft.com/office/drawing/2014/main" id="{5555E1A6-84E5-5542-823C-C1E2DB4AE2BD}"/>
                  </a:ext>
                </a:extLst>
              </p:cNvPr>
              <p:cNvCxnSpPr/>
              <p:nvPr/>
            </p:nvCxnSpPr>
            <p:spPr>
              <a:xfrm>
                <a:off x="7426866" y="5785732"/>
                <a:ext cx="0" cy="206045"/>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01" name="Gerade Verbindung 200">
                <a:extLst>
                  <a:ext uri="{FF2B5EF4-FFF2-40B4-BE49-F238E27FC236}">
                    <a16:creationId xmlns:a16="http://schemas.microsoft.com/office/drawing/2014/main" id="{BBD64920-627D-BB44-9CC0-C44B24C90C10}"/>
                  </a:ext>
                </a:extLst>
              </p:cNvPr>
              <p:cNvCxnSpPr/>
              <p:nvPr/>
            </p:nvCxnSpPr>
            <p:spPr>
              <a:xfrm>
                <a:off x="7426866" y="4083193"/>
                <a:ext cx="0" cy="206045"/>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02" name="Rechteck 201">
                <a:extLst>
                  <a:ext uri="{FF2B5EF4-FFF2-40B4-BE49-F238E27FC236}">
                    <a16:creationId xmlns:a16="http://schemas.microsoft.com/office/drawing/2014/main" id="{8C28E2FA-EE32-FB40-A9A4-5E9C507E18E7}"/>
                  </a:ext>
                </a:extLst>
              </p:cNvPr>
              <p:cNvSpPr/>
              <p:nvPr/>
            </p:nvSpPr>
            <p:spPr>
              <a:xfrm>
                <a:off x="7412819" y="6311064"/>
                <a:ext cx="1319329" cy="57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12" name="Rechteck 211">
                <a:extLst>
                  <a:ext uri="{FF2B5EF4-FFF2-40B4-BE49-F238E27FC236}">
                    <a16:creationId xmlns:a16="http://schemas.microsoft.com/office/drawing/2014/main" id="{9B3F3C24-D61E-3144-BD3B-C71451FCBFA9}"/>
                  </a:ext>
                </a:extLst>
              </p:cNvPr>
              <p:cNvSpPr/>
              <p:nvPr/>
            </p:nvSpPr>
            <p:spPr>
              <a:xfrm>
                <a:off x="7437748" y="3853699"/>
                <a:ext cx="1277332" cy="2462260"/>
              </a:xfrm>
              <a:prstGeom prst="rect">
                <a:avLst/>
              </a:prstGeom>
              <a:solidFill>
                <a:schemeClr val="bg1">
                  <a:lumMod val="8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13" name="Rechteck 212">
                <a:extLst>
                  <a:ext uri="{FF2B5EF4-FFF2-40B4-BE49-F238E27FC236}">
                    <a16:creationId xmlns:a16="http://schemas.microsoft.com/office/drawing/2014/main" id="{4FCB50F6-1A45-DD4D-9171-B1B2B740C152}"/>
                  </a:ext>
                </a:extLst>
              </p:cNvPr>
              <p:cNvSpPr/>
              <p:nvPr/>
            </p:nvSpPr>
            <p:spPr>
              <a:xfrm>
                <a:off x="7646709" y="4124227"/>
                <a:ext cx="870409" cy="1841598"/>
              </a:xfrm>
              <a:prstGeom prst="rect">
                <a:avLst/>
              </a:prstGeom>
              <a:solidFill>
                <a:schemeClr val="accent1">
                  <a:lumMod val="20000"/>
                  <a:lumOff val="80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grpSp>
            <p:nvGrpSpPr>
              <p:cNvPr id="16" name="Gruppieren 15">
                <a:extLst>
                  <a:ext uri="{FF2B5EF4-FFF2-40B4-BE49-F238E27FC236}">
                    <a16:creationId xmlns:a16="http://schemas.microsoft.com/office/drawing/2014/main" id="{33999184-FEBB-8441-9151-24D7C39C03D9}"/>
                  </a:ext>
                </a:extLst>
              </p:cNvPr>
              <p:cNvGrpSpPr/>
              <p:nvPr/>
            </p:nvGrpSpPr>
            <p:grpSpPr>
              <a:xfrm>
                <a:off x="8435740" y="4956300"/>
                <a:ext cx="217620" cy="165726"/>
                <a:chOff x="8134084" y="4956300"/>
                <a:chExt cx="217620" cy="165726"/>
              </a:xfrm>
            </p:grpSpPr>
            <p:cxnSp>
              <p:nvCxnSpPr>
                <p:cNvPr id="205" name="Gerade Verbindung 204">
                  <a:extLst>
                    <a:ext uri="{FF2B5EF4-FFF2-40B4-BE49-F238E27FC236}">
                      <a16:creationId xmlns:a16="http://schemas.microsoft.com/office/drawing/2014/main" id="{E95AB491-6C83-E243-91BC-FCFEBB975563}"/>
                    </a:ext>
                  </a:extLst>
                </p:cNvPr>
                <p:cNvCxnSpPr/>
                <p:nvPr/>
              </p:nvCxnSpPr>
              <p:spPr>
                <a:xfrm flipH="1">
                  <a:off x="8134084" y="4993853"/>
                  <a:ext cx="175112" cy="0"/>
                </a:xfrm>
                <a:prstGeom prst="line">
                  <a:avLst/>
                </a:prstGeom>
                <a:ln w="571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6" name="Oval 205">
                  <a:extLst>
                    <a:ext uri="{FF2B5EF4-FFF2-40B4-BE49-F238E27FC236}">
                      <a16:creationId xmlns:a16="http://schemas.microsoft.com/office/drawing/2014/main" id="{3DBB58B6-292D-DC40-89A7-5D2913B9D51E}"/>
                    </a:ext>
                  </a:extLst>
                </p:cNvPr>
                <p:cNvSpPr/>
                <p:nvPr/>
              </p:nvSpPr>
              <p:spPr>
                <a:xfrm>
                  <a:off x="8271643" y="4956300"/>
                  <a:ext cx="80061" cy="80061"/>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07" name="Oval 206">
                  <a:extLst>
                    <a:ext uri="{FF2B5EF4-FFF2-40B4-BE49-F238E27FC236}">
                      <a16:creationId xmlns:a16="http://schemas.microsoft.com/office/drawing/2014/main" id="{330DE2D0-0DC0-4E47-A784-0C291981E473}"/>
                    </a:ext>
                  </a:extLst>
                </p:cNvPr>
                <p:cNvSpPr/>
                <p:nvPr/>
              </p:nvSpPr>
              <p:spPr>
                <a:xfrm>
                  <a:off x="8280116" y="5057977"/>
                  <a:ext cx="64049" cy="64049"/>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208" name="Gerade Verbindung 207">
                  <a:extLst>
                    <a:ext uri="{FF2B5EF4-FFF2-40B4-BE49-F238E27FC236}">
                      <a16:creationId xmlns:a16="http://schemas.microsoft.com/office/drawing/2014/main" id="{CED55647-CE6C-0848-B84D-5B832643E601}"/>
                    </a:ext>
                  </a:extLst>
                </p:cNvPr>
                <p:cNvCxnSpPr/>
                <p:nvPr/>
              </p:nvCxnSpPr>
              <p:spPr>
                <a:xfrm>
                  <a:off x="8313721" y="5072100"/>
                  <a:ext cx="0" cy="32024"/>
                </a:xfrm>
                <a:prstGeom prst="line">
                  <a:avLst/>
                </a:prstGeom>
                <a:ln w="285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95" name="Textfeld 6">
              <a:extLst>
                <a:ext uri="{FF2B5EF4-FFF2-40B4-BE49-F238E27FC236}">
                  <a16:creationId xmlns:a16="http://schemas.microsoft.com/office/drawing/2014/main" id="{21544F94-FAFA-DB47-8360-B43094320553}"/>
                </a:ext>
              </a:extLst>
            </p:cNvPr>
            <p:cNvSpPr txBox="1">
              <a:spLocks noChangeArrowheads="1"/>
            </p:cNvSpPr>
            <p:nvPr/>
          </p:nvSpPr>
          <p:spPr bwMode="auto">
            <a:xfrm>
              <a:off x="2519812" y="3067664"/>
              <a:ext cx="594122" cy="71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3713" dirty="0">
                  <a:solidFill>
                    <a:srgbClr val="00BE00"/>
                  </a:solidFill>
                  <a:latin typeface="Zapf Dingbats" charset="0"/>
                  <a:cs typeface="Zapf Dingbats" charset="0"/>
                  <a:sym typeface="Zapf Dingbats" charset="0"/>
                </a:rPr>
                <a:t>✔</a:t>
              </a:r>
              <a:endParaRPr lang="de-DE" sz="3713" dirty="0">
                <a:solidFill>
                  <a:srgbClr val="00BE00"/>
                </a:solidFill>
              </a:endParaRPr>
            </a:p>
          </p:txBody>
        </p:sp>
      </p:grpSp>
      <p:grpSp>
        <p:nvGrpSpPr>
          <p:cNvPr id="12" name="Gruppieren 11">
            <a:extLst>
              <a:ext uri="{FF2B5EF4-FFF2-40B4-BE49-F238E27FC236}">
                <a16:creationId xmlns:a16="http://schemas.microsoft.com/office/drawing/2014/main" id="{D8BDD8A1-DE76-EA4B-83EE-824379D5CDD3}"/>
              </a:ext>
            </a:extLst>
          </p:cNvPr>
          <p:cNvGrpSpPr/>
          <p:nvPr/>
        </p:nvGrpSpPr>
        <p:grpSpPr>
          <a:xfrm>
            <a:off x="2316526" y="988153"/>
            <a:ext cx="837000" cy="1478331"/>
            <a:chOff x="421701" y="1317537"/>
            <a:chExt cx="1116000" cy="1971108"/>
          </a:xfrm>
        </p:grpSpPr>
        <p:grpSp>
          <p:nvGrpSpPr>
            <p:cNvPr id="172" name="Gruppierung 50">
              <a:extLst>
                <a:ext uri="{FF2B5EF4-FFF2-40B4-BE49-F238E27FC236}">
                  <a16:creationId xmlns:a16="http://schemas.microsoft.com/office/drawing/2014/main" id="{F07745E6-B1F2-6E44-8E41-BE7DEE5E5158}"/>
                </a:ext>
              </a:extLst>
            </p:cNvPr>
            <p:cNvGrpSpPr>
              <a:grpSpLocks noChangeAspect="1"/>
            </p:cNvGrpSpPr>
            <p:nvPr/>
          </p:nvGrpSpPr>
          <p:grpSpPr>
            <a:xfrm>
              <a:off x="421701" y="1317537"/>
              <a:ext cx="1116000" cy="1971108"/>
              <a:chOff x="254000" y="784289"/>
              <a:chExt cx="3395663" cy="5997512"/>
            </a:xfrm>
          </p:grpSpPr>
          <p:sp>
            <p:nvSpPr>
              <p:cNvPr id="173" name="Rechteck 172">
                <a:extLst>
                  <a:ext uri="{FF2B5EF4-FFF2-40B4-BE49-F238E27FC236}">
                    <a16:creationId xmlns:a16="http://schemas.microsoft.com/office/drawing/2014/main" id="{CD3F8183-39D0-024C-BDB4-ED6A2702369A}"/>
                  </a:ext>
                </a:extLst>
              </p:cNvPr>
              <p:cNvSpPr/>
              <p:nvPr/>
            </p:nvSpPr>
            <p:spPr>
              <a:xfrm>
                <a:off x="254000" y="784289"/>
                <a:ext cx="3395663" cy="5877644"/>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74" name="Rechteck 173">
                <a:extLst>
                  <a:ext uri="{FF2B5EF4-FFF2-40B4-BE49-F238E27FC236}">
                    <a16:creationId xmlns:a16="http://schemas.microsoft.com/office/drawing/2014/main" id="{2739B1D0-4A73-FB4B-B65F-D2A6187C9B3E}"/>
                  </a:ext>
                </a:extLst>
              </p:cNvPr>
              <p:cNvSpPr/>
              <p:nvPr/>
            </p:nvSpPr>
            <p:spPr>
              <a:xfrm>
                <a:off x="473725" y="980728"/>
                <a:ext cx="2967976" cy="5681204"/>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175" name="Gerade Verbindung 174">
                <a:extLst>
                  <a:ext uri="{FF2B5EF4-FFF2-40B4-BE49-F238E27FC236}">
                    <a16:creationId xmlns:a16="http://schemas.microsoft.com/office/drawing/2014/main" id="{6509664E-1DED-2C42-8C1D-2EFDB9F70207}"/>
                  </a:ext>
                </a:extLst>
              </p:cNvPr>
              <p:cNvCxnSpPr/>
              <p:nvPr/>
            </p:nvCxnSpPr>
            <p:spPr>
              <a:xfrm>
                <a:off x="499125" y="5470680"/>
                <a:ext cx="0" cy="463246"/>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76" name="Gerade Verbindung 175">
                <a:extLst>
                  <a:ext uri="{FF2B5EF4-FFF2-40B4-BE49-F238E27FC236}">
                    <a16:creationId xmlns:a16="http://schemas.microsoft.com/office/drawing/2014/main" id="{26307377-06CF-664B-9690-F9E60B73747A}"/>
                  </a:ext>
                </a:extLst>
              </p:cNvPr>
              <p:cNvCxnSpPr/>
              <p:nvPr/>
            </p:nvCxnSpPr>
            <p:spPr>
              <a:xfrm>
                <a:off x="499125" y="1642895"/>
                <a:ext cx="0" cy="463246"/>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77" name="Rechteck 176">
                <a:extLst>
                  <a:ext uri="{FF2B5EF4-FFF2-40B4-BE49-F238E27FC236}">
                    <a16:creationId xmlns:a16="http://schemas.microsoft.com/office/drawing/2014/main" id="{A819D413-AFAE-4E40-99CB-39E34DAD9481}"/>
                  </a:ext>
                </a:extLst>
              </p:cNvPr>
              <p:cNvSpPr/>
              <p:nvPr/>
            </p:nvSpPr>
            <p:spPr>
              <a:xfrm>
                <a:off x="467544" y="6651775"/>
                <a:ext cx="2966221" cy="130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78" name="Trapez 177">
                <a:extLst>
                  <a:ext uri="{FF2B5EF4-FFF2-40B4-BE49-F238E27FC236}">
                    <a16:creationId xmlns:a16="http://schemas.microsoft.com/office/drawing/2014/main" id="{6C814538-7419-2947-9710-5C23023D0ED0}"/>
                  </a:ext>
                </a:extLst>
              </p:cNvPr>
              <p:cNvSpPr/>
              <p:nvPr/>
            </p:nvSpPr>
            <p:spPr>
              <a:xfrm rot="5400000">
                <a:off x="-1228277" y="2734907"/>
                <a:ext cx="5660780" cy="2167873"/>
              </a:xfrm>
              <a:prstGeom prst="trapezoid">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79" name="Trapez 178">
                <a:extLst>
                  <a:ext uri="{FF2B5EF4-FFF2-40B4-BE49-F238E27FC236}">
                    <a16:creationId xmlns:a16="http://schemas.microsoft.com/office/drawing/2014/main" id="{B1DEF784-1844-4344-A90E-0AE04AA2FF2C}"/>
                  </a:ext>
                </a:extLst>
              </p:cNvPr>
              <p:cNvSpPr/>
              <p:nvPr/>
            </p:nvSpPr>
            <p:spPr>
              <a:xfrm rot="5400000">
                <a:off x="-489501" y="2888702"/>
                <a:ext cx="4119728" cy="1507474"/>
              </a:xfrm>
              <a:prstGeom prst="trapezoid">
                <a:avLst/>
              </a:prstGeom>
              <a:solidFill>
                <a:schemeClr val="accent1">
                  <a:lumMod val="20000"/>
                  <a:lumOff val="80000"/>
                </a:schemeClr>
              </a:solidFill>
              <a:ln w="38100" cmpd="dbl">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180" name="Gerade Verbindung 179">
                <a:extLst>
                  <a:ext uri="{FF2B5EF4-FFF2-40B4-BE49-F238E27FC236}">
                    <a16:creationId xmlns:a16="http://schemas.microsoft.com/office/drawing/2014/main" id="{BB13F44C-A92E-9845-954F-C05A1F6B6A8B}"/>
                  </a:ext>
                </a:extLst>
              </p:cNvPr>
              <p:cNvCxnSpPr/>
              <p:nvPr/>
            </p:nvCxnSpPr>
            <p:spPr>
              <a:xfrm flipH="1">
                <a:off x="2089150" y="3690314"/>
                <a:ext cx="393700" cy="0"/>
              </a:xfrm>
              <a:prstGeom prst="line">
                <a:avLst/>
              </a:prstGeom>
              <a:ln w="571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1" name="Oval 180">
                <a:extLst>
                  <a:ext uri="{FF2B5EF4-FFF2-40B4-BE49-F238E27FC236}">
                    <a16:creationId xmlns:a16="http://schemas.microsoft.com/office/drawing/2014/main" id="{AF6D6A15-E493-3B45-83A4-AE45D149DB22}"/>
                  </a:ext>
                </a:extLst>
              </p:cNvPr>
              <p:cNvSpPr/>
              <p:nvPr/>
            </p:nvSpPr>
            <p:spPr>
              <a:xfrm>
                <a:off x="2398420" y="3605884"/>
                <a:ext cx="180000" cy="180000"/>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182" name="Oval 181">
                <a:extLst>
                  <a:ext uri="{FF2B5EF4-FFF2-40B4-BE49-F238E27FC236}">
                    <a16:creationId xmlns:a16="http://schemas.microsoft.com/office/drawing/2014/main" id="{1646C238-95D8-3144-BB4F-C382C4B710E9}"/>
                  </a:ext>
                </a:extLst>
              </p:cNvPr>
              <p:cNvSpPr/>
              <p:nvPr/>
            </p:nvSpPr>
            <p:spPr>
              <a:xfrm>
                <a:off x="2417470" y="3834484"/>
                <a:ext cx="144000" cy="144000"/>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183" name="Gerade Verbindung 182">
                <a:extLst>
                  <a:ext uri="{FF2B5EF4-FFF2-40B4-BE49-F238E27FC236}">
                    <a16:creationId xmlns:a16="http://schemas.microsoft.com/office/drawing/2014/main" id="{4D713F18-4543-0E45-B08D-D59B6E97B230}"/>
                  </a:ext>
                </a:extLst>
              </p:cNvPr>
              <p:cNvCxnSpPr/>
              <p:nvPr/>
            </p:nvCxnSpPr>
            <p:spPr>
              <a:xfrm>
                <a:off x="2493025" y="3866235"/>
                <a:ext cx="0" cy="72000"/>
              </a:xfrm>
              <a:prstGeom prst="line">
                <a:avLst/>
              </a:prstGeom>
              <a:ln w="285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143" name="Gerade Verbindung 142">
              <a:extLst>
                <a:ext uri="{FF2B5EF4-FFF2-40B4-BE49-F238E27FC236}">
                  <a16:creationId xmlns:a16="http://schemas.microsoft.com/office/drawing/2014/main" id="{35884B73-94AF-D144-99D4-194FE876062B}"/>
                </a:ext>
              </a:extLst>
            </p:cNvPr>
            <p:cNvCxnSpPr/>
            <p:nvPr/>
          </p:nvCxnSpPr>
          <p:spPr>
            <a:xfrm flipV="1">
              <a:off x="430482" y="1443903"/>
              <a:ext cx="1072591" cy="1694384"/>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4" name="Gerade Verbindung 143">
              <a:extLst>
                <a:ext uri="{FF2B5EF4-FFF2-40B4-BE49-F238E27FC236}">
                  <a16:creationId xmlns:a16="http://schemas.microsoft.com/office/drawing/2014/main" id="{3E0EBF6A-5483-6547-9F1F-780C7830594C}"/>
                </a:ext>
              </a:extLst>
            </p:cNvPr>
            <p:cNvCxnSpPr>
              <a:cxnSpLocks/>
            </p:cNvCxnSpPr>
            <p:nvPr/>
          </p:nvCxnSpPr>
          <p:spPr>
            <a:xfrm rot="10800000">
              <a:off x="443436" y="1449085"/>
              <a:ext cx="1072591" cy="1694384"/>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39" name="Textfeld 138">
            <a:extLst>
              <a:ext uri="{FF2B5EF4-FFF2-40B4-BE49-F238E27FC236}">
                <a16:creationId xmlns:a16="http://schemas.microsoft.com/office/drawing/2014/main" id="{8F6E11C8-D9EE-B44F-A6A4-A332A2AE1AA3}"/>
              </a:ext>
            </a:extLst>
          </p:cNvPr>
          <p:cNvSpPr txBox="1"/>
          <p:nvPr/>
        </p:nvSpPr>
        <p:spPr>
          <a:xfrm>
            <a:off x="2826728" y="64807"/>
            <a:ext cx="3516918" cy="553998"/>
          </a:xfrm>
          <a:prstGeom prst="rect">
            <a:avLst/>
          </a:prstGeom>
          <a:noFill/>
        </p:spPr>
        <p:txBody>
          <a:bodyPr wrap="square" rtlCol="0">
            <a:spAutoFit/>
          </a:bodyPr>
          <a:lstStyle/>
          <a:p>
            <a:pPr algn="ctr"/>
            <a:r>
              <a:rPr lang="de-DE" sz="1500" b="1" dirty="0">
                <a:cs typeface="Arial"/>
              </a:rPr>
              <a:t>Sicheres Arbeiten am Abzug</a:t>
            </a:r>
          </a:p>
          <a:p>
            <a:pPr algn="ctr"/>
            <a:r>
              <a:rPr lang="de-DE" sz="1500" dirty="0">
                <a:latin typeface="Arial"/>
                <a:cs typeface="Arial"/>
              </a:rPr>
              <a:t>Working </a:t>
            </a:r>
            <a:r>
              <a:rPr lang="de-DE" sz="1500" dirty="0" err="1">
                <a:latin typeface="Arial"/>
                <a:cs typeface="Arial"/>
              </a:rPr>
              <a:t>safely</a:t>
            </a:r>
            <a:r>
              <a:rPr lang="de-DE" sz="1500" dirty="0">
                <a:latin typeface="Arial"/>
                <a:cs typeface="Arial"/>
              </a:rPr>
              <a:t> in </a:t>
            </a:r>
            <a:r>
              <a:rPr lang="de-DE" sz="1500" dirty="0" err="1">
                <a:latin typeface="Arial"/>
                <a:cs typeface="Arial"/>
              </a:rPr>
              <a:t>the</a:t>
            </a:r>
            <a:r>
              <a:rPr lang="de-DE" sz="1500" dirty="0">
                <a:latin typeface="Arial"/>
                <a:cs typeface="Arial"/>
              </a:rPr>
              <a:t> </a:t>
            </a:r>
            <a:r>
              <a:rPr lang="de-DE" sz="1500" dirty="0" err="1">
                <a:latin typeface="Arial"/>
                <a:cs typeface="Arial"/>
              </a:rPr>
              <a:t>fume</a:t>
            </a:r>
            <a:r>
              <a:rPr lang="de-DE" sz="1500" dirty="0">
                <a:latin typeface="Arial"/>
                <a:cs typeface="Arial"/>
              </a:rPr>
              <a:t> </a:t>
            </a:r>
            <a:r>
              <a:rPr lang="de-DE" sz="1500" dirty="0" err="1">
                <a:latin typeface="Arial"/>
                <a:cs typeface="Arial"/>
              </a:rPr>
              <a:t>hood</a:t>
            </a:r>
            <a:endParaRPr lang="de-DE" sz="1500" dirty="0">
              <a:latin typeface="Arial"/>
              <a:cs typeface="Arial"/>
            </a:endParaRPr>
          </a:p>
        </p:txBody>
      </p:sp>
      <p:sp>
        <p:nvSpPr>
          <p:cNvPr id="140" name="Textfeld 139"/>
          <p:cNvSpPr txBox="1"/>
          <p:nvPr/>
        </p:nvSpPr>
        <p:spPr>
          <a:xfrm>
            <a:off x="2137" y="1376363"/>
            <a:ext cx="1935145" cy="954107"/>
          </a:xfrm>
          <a:prstGeom prst="rect">
            <a:avLst/>
          </a:prstGeom>
          <a:noFill/>
        </p:spPr>
        <p:txBody>
          <a:bodyPr wrap="none" rtlCol="0">
            <a:spAutoFit/>
          </a:bodyPr>
          <a:lstStyle/>
          <a:p>
            <a:r>
              <a:rPr lang="de-DE" sz="1400" dirty="0"/>
              <a:t>Bilder-</a:t>
            </a:r>
          </a:p>
          <a:p>
            <a:r>
              <a:rPr lang="de-DE" sz="1400" dirty="0"/>
              <a:t>Betriebsanweisung</a:t>
            </a:r>
          </a:p>
          <a:p>
            <a:r>
              <a:rPr lang="de-DE" sz="1400" dirty="0"/>
              <a:t>für Labore </a:t>
            </a:r>
            <a:r>
              <a:rPr lang="de-DE" sz="1400" u="sng" dirty="0"/>
              <a:t>ohne</a:t>
            </a:r>
          </a:p>
          <a:p>
            <a:r>
              <a:rPr lang="de-DE" sz="1400" dirty="0"/>
              <a:t>variable Raumlüftung</a:t>
            </a:r>
          </a:p>
        </p:txBody>
      </p:sp>
    </p:spTree>
    <p:extLst>
      <p:ext uri="{BB962C8B-B14F-4D97-AF65-F5344CB8AC3E}">
        <p14:creationId xmlns:p14="http://schemas.microsoft.com/office/powerpoint/2010/main" val="2331959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87D2F9A-35C8-9549-A28F-A0E55CF8D292}"/>
              </a:ext>
            </a:extLst>
          </p:cNvPr>
          <p:cNvSpPr txBox="1"/>
          <p:nvPr/>
        </p:nvSpPr>
        <p:spPr>
          <a:xfrm>
            <a:off x="1523999" y="1701719"/>
            <a:ext cx="5384801" cy="394210"/>
          </a:xfrm>
          <a:prstGeom prst="rect">
            <a:avLst/>
          </a:prstGeom>
          <a:noFill/>
        </p:spPr>
        <p:txBody>
          <a:bodyPr wrap="square" rtlCol="0">
            <a:spAutoFit/>
          </a:bodyPr>
          <a:lstStyle/>
          <a:p>
            <a:pPr>
              <a:lnSpc>
                <a:spcPct val="120000"/>
              </a:lnSpc>
            </a:pPr>
            <a:r>
              <a:rPr lang="de-DE" i="1" dirty="0" smtClean="0"/>
              <a:t>Grundsatz: </a:t>
            </a:r>
            <a:r>
              <a:rPr lang="de-DE" i="1" dirty="0" smtClean="0">
                <a:solidFill>
                  <a:srgbClr val="FF0000"/>
                </a:solidFill>
              </a:rPr>
              <a:t>Arbeitsschutzmaßnahmen gehen vor.</a:t>
            </a:r>
            <a:endParaRPr lang="de-DE" i="1" dirty="0">
              <a:solidFill>
                <a:srgbClr val="FF0000"/>
              </a:solidFill>
            </a:endParaRPr>
          </a:p>
        </p:txBody>
      </p:sp>
      <p:sp>
        <p:nvSpPr>
          <p:cNvPr id="5" name="Textfeld 4">
            <a:extLst>
              <a:ext uri="{FF2B5EF4-FFF2-40B4-BE49-F238E27FC236}">
                <a16:creationId xmlns:a16="http://schemas.microsoft.com/office/drawing/2014/main" id="{C5314719-71A4-284E-ADAE-0FF140D5019A}"/>
              </a:ext>
            </a:extLst>
          </p:cNvPr>
          <p:cNvSpPr txBox="1"/>
          <p:nvPr/>
        </p:nvSpPr>
        <p:spPr>
          <a:xfrm>
            <a:off x="1110414" y="631336"/>
            <a:ext cx="654653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smtClean="0">
                <a:ln>
                  <a:noFill/>
                </a:ln>
                <a:solidFill>
                  <a:schemeClr val="accent1"/>
                </a:solidFill>
                <a:effectLst/>
                <a:uLnTx/>
                <a:uFillTx/>
                <a:latin typeface="Arial" panose="020B0604020202020204" pitchFamily="34" charset="0"/>
                <a:ea typeface="+mn-ea"/>
                <a:cs typeface="Arial" panose="020B0604020202020204" pitchFamily="34" charset="0"/>
              </a:rPr>
              <a:t>Arbeitsschutz und Energie sparen</a:t>
            </a:r>
            <a:endParaRPr kumimoji="0" lang="de-DE" sz="2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2" name="Textfeld 1"/>
          <p:cNvSpPr txBox="1"/>
          <p:nvPr/>
        </p:nvSpPr>
        <p:spPr>
          <a:xfrm>
            <a:off x="1110414" y="2704647"/>
            <a:ext cx="7703127" cy="3139321"/>
          </a:xfrm>
          <a:prstGeom prst="rect">
            <a:avLst/>
          </a:prstGeom>
          <a:noFill/>
        </p:spPr>
        <p:txBody>
          <a:bodyPr wrap="square" rtlCol="0">
            <a:spAutoFit/>
          </a:bodyPr>
          <a:lstStyle/>
          <a:p>
            <a:r>
              <a:rPr lang="de-DE" dirty="0" smtClean="0"/>
              <a:t>Folgende </a:t>
            </a:r>
            <a:r>
              <a:rPr lang="de-DE" dirty="0"/>
              <a:t>M</a:t>
            </a:r>
            <a:r>
              <a:rPr lang="de-DE" dirty="0" smtClean="0"/>
              <a:t>aßnahmen helfen </a:t>
            </a:r>
            <a:r>
              <a:rPr lang="de-DE" b="1" dirty="0" smtClean="0"/>
              <a:t>sicher,</a:t>
            </a:r>
            <a:r>
              <a:rPr lang="de-DE" dirty="0" smtClean="0"/>
              <a:t> Energie einzusparen:</a:t>
            </a:r>
          </a:p>
          <a:p>
            <a:endParaRPr lang="de-DE" dirty="0"/>
          </a:p>
          <a:p>
            <a:r>
              <a:rPr lang="de-DE" sz="1400" dirty="0">
                <a:solidFill>
                  <a:prstClr val="black"/>
                </a:solidFill>
              </a:rPr>
              <a:t> </a:t>
            </a:r>
            <a:r>
              <a:rPr lang="de-DE" dirty="0"/>
              <a:t>	</a:t>
            </a:r>
            <a:r>
              <a:rPr lang="de-DE" sz="1400" dirty="0"/>
              <a:t>Kühlschränke von 4 °C auf 8 °C regeln</a:t>
            </a:r>
          </a:p>
          <a:p>
            <a:r>
              <a:rPr lang="de-DE" sz="1400" dirty="0"/>
              <a:t>	Tiefkühler von -80 °C auf -70 °C regeln, freie Stellen mit Styropor füllen</a:t>
            </a:r>
          </a:p>
          <a:p>
            <a:r>
              <a:rPr lang="de-DE" sz="1400" dirty="0"/>
              <a:t>	Heizschränke für Glasgeräte auf max. 60 °C </a:t>
            </a:r>
            <a:r>
              <a:rPr lang="de-DE" sz="1400" dirty="0" smtClean="0"/>
              <a:t>betreiben</a:t>
            </a:r>
            <a:endParaRPr lang="de-DE" sz="1400" dirty="0"/>
          </a:p>
          <a:p>
            <a:r>
              <a:rPr lang="de-DE" sz="1400" dirty="0"/>
              <a:t>	nicht ausgelastete Heizschränke &amp; Kühlschränke zusammenführen</a:t>
            </a:r>
          </a:p>
          <a:p>
            <a:r>
              <a:rPr lang="de-DE" sz="1400" dirty="0" smtClean="0"/>
              <a:t></a:t>
            </a:r>
            <a:r>
              <a:rPr lang="de-DE" sz="1400" dirty="0"/>
              <a:t>	Magnetrührer und andere Kleingeräte über Nacht abschalten</a:t>
            </a:r>
            <a:r>
              <a:rPr lang="de-DE" sz="1400" dirty="0" smtClean="0"/>
              <a:t>.</a:t>
            </a:r>
          </a:p>
          <a:p>
            <a:r>
              <a:rPr lang="de-DE" sz="1400" dirty="0"/>
              <a:t>	</a:t>
            </a:r>
            <a:r>
              <a:rPr lang="de-DE" sz="1400" dirty="0" smtClean="0"/>
              <a:t>Kühlzentrifugen nach Benutzung ausschalten</a:t>
            </a:r>
            <a:r>
              <a:rPr lang="de-DE" sz="1400" dirty="0"/>
              <a:t>.</a:t>
            </a:r>
          </a:p>
          <a:p>
            <a:r>
              <a:rPr lang="de-DE" sz="1400" dirty="0" smtClean="0"/>
              <a:t></a:t>
            </a:r>
            <a:r>
              <a:rPr lang="de-DE" sz="1400" dirty="0"/>
              <a:t>	</a:t>
            </a:r>
            <a:r>
              <a:rPr lang="de-DE" sz="1400" dirty="0" err="1"/>
              <a:t>Roti</a:t>
            </a:r>
            <a:r>
              <a:rPr lang="de-DE" sz="1400" dirty="0"/>
              <a:t>-Bäder ausschalten wenn nicht in Gebrauch, Badtemperatur im Betrieb reduzieren</a:t>
            </a:r>
          </a:p>
          <a:p>
            <a:r>
              <a:rPr lang="de-DE" sz="1400" dirty="0"/>
              <a:t>	Inkubatoren nur einschalten, wenn benötigt</a:t>
            </a:r>
          </a:p>
          <a:p>
            <a:r>
              <a:rPr lang="de-DE" sz="1400" dirty="0"/>
              <a:t>	Autoklaven nicht halbvoll oder zu voll betreiben („</a:t>
            </a:r>
            <a:r>
              <a:rPr lang="de-DE" sz="1400" dirty="0" err="1"/>
              <a:t>steam</a:t>
            </a:r>
            <a:r>
              <a:rPr lang="de-DE" sz="1400" dirty="0"/>
              <a:t> </a:t>
            </a:r>
            <a:r>
              <a:rPr lang="de-DE" sz="1400" dirty="0" err="1"/>
              <a:t>flow</a:t>
            </a:r>
            <a:r>
              <a:rPr lang="de-DE" sz="1400" dirty="0"/>
              <a:t> </a:t>
            </a:r>
            <a:r>
              <a:rPr lang="de-DE" sz="1400" dirty="0" err="1"/>
              <a:t>is</a:t>
            </a:r>
            <a:r>
              <a:rPr lang="de-DE" sz="1400" dirty="0"/>
              <a:t> </a:t>
            </a:r>
            <a:r>
              <a:rPr lang="de-DE" sz="1400" dirty="0" err="1"/>
              <a:t>key</a:t>
            </a:r>
            <a:r>
              <a:rPr lang="de-DE" sz="1400" dirty="0" smtClean="0"/>
              <a:t>“)</a:t>
            </a:r>
            <a:endParaRPr lang="de-DE" sz="1400" dirty="0"/>
          </a:p>
          <a:p>
            <a:r>
              <a:rPr lang="de-DE" sz="1400" dirty="0"/>
              <a:t>	Temperatur des Boilers unter den Waschbecken im Labor auf ECO einstellen</a:t>
            </a:r>
          </a:p>
          <a:p>
            <a:endParaRPr lang="de-DE" dirty="0"/>
          </a:p>
        </p:txBody>
      </p:sp>
      <p:pic>
        <p:nvPicPr>
          <p:cNvPr id="4" name="Grafik 3"/>
          <p:cNvPicPr>
            <a:picLocks noChangeAspect="1"/>
          </p:cNvPicPr>
          <p:nvPr/>
        </p:nvPicPr>
        <p:blipFill>
          <a:blip r:embed="rId3"/>
          <a:stretch>
            <a:fillRect/>
          </a:stretch>
        </p:blipFill>
        <p:spPr>
          <a:xfrm>
            <a:off x="7462179" y="2600657"/>
            <a:ext cx="944962" cy="585267"/>
          </a:xfrm>
          <a:prstGeom prst="rect">
            <a:avLst/>
          </a:prstGeom>
        </p:spPr>
      </p:pic>
    </p:spTree>
    <p:extLst>
      <p:ext uri="{BB962C8B-B14F-4D97-AF65-F5344CB8AC3E}">
        <p14:creationId xmlns:p14="http://schemas.microsoft.com/office/powerpoint/2010/main" val="942442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87D2F9A-35C8-9549-A28F-A0E55CF8D292}"/>
              </a:ext>
            </a:extLst>
          </p:cNvPr>
          <p:cNvSpPr txBox="1"/>
          <p:nvPr/>
        </p:nvSpPr>
        <p:spPr>
          <a:xfrm>
            <a:off x="1258197" y="2502513"/>
            <a:ext cx="7331621" cy="1421928"/>
          </a:xfrm>
          <a:prstGeom prst="rect">
            <a:avLst/>
          </a:prstGeom>
          <a:noFill/>
        </p:spPr>
        <p:txBody>
          <a:bodyPr wrap="square" rtlCol="0">
            <a:spAutoFit/>
          </a:bodyPr>
          <a:lstStyle/>
          <a:p>
            <a:pPr>
              <a:lnSpc>
                <a:spcPct val="120000"/>
              </a:lnSpc>
            </a:pPr>
            <a:r>
              <a:rPr lang="de-DE" i="1" dirty="0" smtClean="0"/>
              <a:t>Die folgenden Folien dienen zur weiteren Information der rechtlichen Grundlagen – insbesondere der </a:t>
            </a:r>
            <a:r>
              <a:rPr lang="de-DE" i="1" dirty="0" err="1" smtClean="0"/>
              <a:t>GefahrstoffV</a:t>
            </a:r>
            <a:r>
              <a:rPr lang="de-DE" i="1" dirty="0" smtClean="0"/>
              <a:t> und der TRGS 526 </a:t>
            </a:r>
          </a:p>
          <a:p>
            <a:pPr>
              <a:lnSpc>
                <a:spcPct val="120000"/>
              </a:lnSpc>
            </a:pPr>
            <a:endParaRPr lang="de-DE" i="1" dirty="0"/>
          </a:p>
          <a:p>
            <a:pPr>
              <a:lnSpc>
                <a:spcPct val="120000"/>
              </a:lnSpc>
            </a:pPr>
            <a:r>
              <a:rPr lang="de-DE" i="1" dirty="0" smtClean="0"/>
              <a:t>Und den inneruniversitären Besonderheiten -</a:t>
            </a:r>
            <a:endParaRPr lang="de-DE" i="1" dirty="0"/>
          </a:p>
        </p:txBody>
      </p:sp>
      <p:sp>
        <p:nvSpPr>
          <p:cNvPr id="5" name="Textfeld 4">
            <a:extLst>
              <a:ext uri="{FF2B5EF4-FFF2-40B4-BE49-F238E27FC236}">
                <a16:creationId xmlns:a16="http://schemas.microsoft.com/office/drawing/2014/main" id="{C5314719-71A4-284E-ADAE-0FF140D5019A}"/>
              </a:ext>
            </a:extLst>
          </p:cNvPr>
          <p:cNvSpPr txBox="1"/>
          <p:nvPr/>
        </p:nvSpPr>
        <p:spPr>
          <a:xfrm>
            <a:off x="1258197" y="857424"/>
            <a:ext cx="62729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smtClean="0">
                <a:ln>
                  <a:noFill/>
                </a:ln>
                <a:solidFill>
                  <a:schemeClr val="accent1"/>
                </a:solidFill>
                <a:effectLst/>
                <a:uLnTx/>
                <a:uFillTx/>
                <a:latin typeface="Arial" panose="020B0604020202020204" pitchFamily="34" charset="0"/>
                <a:ea typeface="+mn-ea"/>
                <a:cs typeface="Arial" panose="020B0604020202020204" pitchFamily="34" charset="0"/>
              </a:rPr>
              <a:t>Anhang zur Information</a:t>
            </a:r>
            <a:endParaRPr kumimoji="0" lang="de-DE" sz="2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0821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7BF66F6B-DBA9-9C44-A8F1-46E6EB2243EC}"/>
              </a:ext>
            </a:extLst>
          </p:cNvPr>
          <p:cNvSpPr txBox="1"/>
          <p:nvPr/>
        </p:nvSpPr>
        <p:spPr>
          <a:xfrm>
            <a:off x="993522" y="213831"/>
            <a:ext cx="716573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Automatische Frontschieber-Schließung</a:t>
            </a:r>
            <a:endParaRPr kumimoji="0" lang="de-DE"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Rechteck 13"/>
          <p:cNvSpPr/>
          <p:nvPr/>
        </p:nvSpPr>
        <p:spPr>
          <a:xfrm>
            <a:off x="7560736" y="576121"/>
            <a:ext cx="228600" cy="487168"/>
          </a:xfrm>
          <a:prstGeom prst="rect">
            <a:avLst/>
          </a:prstGeom>
          <a:solidFill>
            <a:schemeClr val="bg1"/>
          </a:solidFill>
          <a:ln w="127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Flussdiagramm: Prozess 42"/>
          <p:cNvSpPr/>
          <p:nvPr/>
        </p:nvSpPr>
        <p:spPr>
          <a:xfrm>
            <a:off x="5563402" y="1189262"/>
            <a:ext cx="378590" cy="139304"/>
          </a:xfrm>
          <a:prstGeom prst="flowChartProcess">
            <a:avLst/>
          </a:prstGeom>
          <a:solidFill>
            <a:srgbClr val="C00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5" name="Gerade Verbindung mit Pfeil 44"/>
          <p:cNvCxnSpPr/>
          <p:nvPr/>
        </p:nvCxnSpPr>
        <p:spPr>
          <a:xfrm flipH="1">
            <a:off x="5511819" y="1407080"/>
            <a:ext cx="371351" cy="95954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feld 2"/>
          <p:cNvSpPr txBox="1"/>
          <p:nvPr/>
        </p:nvSpPr>
        <p:spPr>
          <a:xfrm>
            <a:off x="639800" y="2110092"/>
            <a:ext cx="3956277" cy="2308324"/>
          </a:xfrm>
          <a:prstGeom prst="rect">
            <a:avLst/>
          </a:prstGeom>
          <a:noFill/>
        </p:spPr>
        <p:txBody>
          <a:bodyPr wrap="square" rtlCol="0">
            <a:spAutoFit/>
          </a:bodyPr>
          <a:lstStyle/>
          <a:p>
            <a:r>
              <a:rPr lang="de-DE" dirty="0"/>
              <a:t>Manche Laborabzüge sind mit einem Bewegungsmelder ausgestattet, der den Frontschieber automatisch schließt, wenn vor dem Abzug zwei Minuten keine Bewegung registriert wurde. Dadurch werden Personen im Raum automatisch </a:t>
            </a:r>
            <a:r>
              <a:rPr lang="de-DE" dirty="0" smtClean="0"/>
              <a:t>geschützt -</a:t>
            </a:r>
            <a:endParaRPr lang="de-DE" dirty="0"/>
          </a:p>
          <a:p>
            <a:endParaRPr lang="de-DE" dirty="0"/>
          </a:p>
        </p:txBody>
      </p:sp>
      <p:sp>
        <p:nvSpPr>
          <p:cNvPr id="4" name="Textfeld 3"/>
          <p:cNvSpPr txBox="1"/>
          <p:nvPr/>
        </p:nvSpPr>
        <p:spPr>
          <a:xfrm>
            <a:off x="4175026" y="1122470"/>
            <a:ext cx="1452642" cy="276999"/>
          </a:xfrm>
          <a:prstGeom prst="rect">
            <a:avLst/>
          </a:prstGeom>
          <a:noFill/>
        </p:spPr>
        <p:txBody>
          <a:bodyPr wrap="none" rtlCol="0">
            <a:spAutoFit/>
          </a:bodyPr>
          <a:lstStyle/>
          <a:p>
            <a:r>
              <a:rPr lang="de-DE" sz="1200" dirty="0"/>
              <a:t>Bewegungsmelder</a:t>
            </a:r>
          </a:p>
        </p:txBody>
      </p:sp>
      <p:sp>
        <p:nvSpPr>
          <p:cNvPr id="50" name="Rechteck 49">
            <a:extLst>
              <a:ext uri="{FF2B5EF4-FFF2-40B4-BE49-F238E27FC236}">
                <a16:creationId xmlns:a16="http://schemas.microsoft.com/office/drawing/2014/main" id="{F5310B0F-507A-C144-B9FC-11B6B9E415BF}"/>
              </a:ext>
            </a:extLst>
          </p:cNvPr>
          <p:cNvSpPr/>
          <p:nvPr/>
        </p:nvSpPr>
        <p:spPr>
          <a:xfrm>
            <a:off x="5951161" y="4246940"/>
            <a:ext cx="1656513" cy="1728405"/>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Rechteck 50">
            <a:extLst>
              <a:ext uri="{FF2B5EF4-FFF2-40B4-BE49-F238E27FC236}">
                <a16:creationId xmlns:a16="http://schemas.microsoft.com/office/drawing/2014/main" id="{412A1331-8512-2747-83B8-0211A2641505}"/>
              </a:ext>
            </a:extLst>
          </p:cNvPr>
          <p:cNvSpPr/>
          <p:nvPr/>
        </p:nvSpPr>
        <p:spPr>
          <a:xfrm>
            <a:off x="6044309" y="2235159"/>
            <a:ext cx="60360" cy="1749373"/>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Rechteck 51">
            <a:extLst>
              <a:ext uri="{FF2B5EF4-FFF2-40B4-BE49-F238E27FC236}">
                <a16:creationId xmlns:a16="http://schemas.microsoft.com/office/drawing/2014/main" id="{55F9FB95-8AB5-1048-BDD3-D2097EF1D421}"/>
              </a:ext>
            </a:extLst>
          </p:cNvPr>
          <p:cNvSpPr/>
          <p:nvPr/>
        </p:nvSpPr>
        <p:spPr>
          <a:xfrm>
            <a:off x="5944261" y="1430023"/>
            <a:ext cx="58676" cy="1018806"/>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 name="Gerade Verbindung 52">
            <a:extLst>
              <a:ext uri="{FF2B5EF4-FFF2-40B4-BE49-F238E27FC236}">
                <a16:creationId xmlns:a16="http://schemas.microsoft.com/office/drawing/2014/main" id="{01C9A536-D999-DA44-81BB-4150F69ECD68}"/>
              </a:ext>
            </a:extLst>
          </p:cNvPr>
          <p:cNvCxnSpPr/>
          <p:nvPr/>
        </p:nvCxnSpPr>
        <p:spPr>
          <a:xfrm>
            <a:off x="5844213" y="4769253"/>
            <a:ext cx="106949"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Rechteck 53">
            <a:extLst>
              <a:ext uri="{FF2B5EF4-FFF2-40B4-BE49-F238E27FC236}">
                <a16:creationId xmlns:a16="http://schemas.microsoft.com/office/drawing/2014/main" id="{7A9228DB-C515-C14F-BF1A-A27E8BADB48A}"/>
              </a:ext>
            </a:extLst>
          </p:cNvPr>
          <p:cNvSpPr/>
          <p:nvPr/>
        </p:nvSpPr>
        <p:spPr>
          <a:xfrm>
            <a:off x="5843336" y="4382945"/>
            <a:ext cx="106948" cy="139068"/>
          </a:xfrm>
          <a:prstGeom prst="rect">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5" name="Gerade Verbindung 54">
            <a:extLst>
              <a:ext uri="{FF2B5EF4-FFF2-40B4-BE49-F238E27FC236}">
                <a16:creationId xmlns:a16="http://schemas.microsoft.com/office/drawing/2014/main" id="{ACA554BA-FF95-2E46-9933-DF2A5EB02552}"/>
              </a:ext>
            </a:extLst>
          </p:cNvPr>
          <p:cNvCxnSpPr/>
          <p:nvPr/>
        </p:nvCxnSpPr>
        <p:spPr>
          <a:xfrm>
            <a:off x="5944261" y="3929785"/>
            <a:ext cx="10004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Rechteck 55">
            <a:extLst>
              <a:ext uri="{FF2B5EF4-FFF2-40B4-BE49-F238E27FC236}">
                <a16:creationId xmlns:a16="http://schemas.microsoft.com/office/drawing/2014/main" id="{3C22BCBC-C736-F24D-B2D8-89CC734E5A64}"/>
              </a:ext>
            </a:extLst>
          </p:cNvPr>
          <p:cNvSpPr/>
          <p:nvPr/>
        </p:nvSpPr>
        <p:spPr>
          <a:xfrm>
            <a:off x="7422991" y="1490608"/>
            <a:ext cx="186297" cy="2295912"/>
          </a:xfrm>
          <a:prstGeom prst="rect">
            <a:avLst/>
          </a:prstGeom>
          <a:solidFill>
            <a:schemeClr val="bg1"/>
          </a:solidFill>
          <a:ln w="12700" cmpd="sng">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hteck 56">
            <a:extLst>
              <a:ext uri="{FF2B5EF4-FFF2-40B4-BE49-F238E27FC236}">
                <a16:creationId xmlns:a16="http://schemas.microsoft.com/office/drawing/2014/main" id="{D5A655C7-56A5-4A42-9BE7-EFC95CD032DD}"/>
              </a:ext>
            </a:extLst>
          </p:cNvPr>
          <p:cNvSpPr/>
          <p:nvPr/>
        </p:nvSpPr>
        <p:spPr>
          <a:xfrm>
            <a:off x="7416642" y="1005632"/>
            <a:ext cx="186297" cy="498225"/>
          </a:xfrm>
          <a:prstGeom prst="rect">
            <a:avLst/>
          </a:prstGeom>
          <a:solidFill>
            <a:schemeClr val="bg1"/>
          </a:solidFill>
          <a:ln w="1270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hteck 57">
            <a:extLst>
              <a:ext uri="{FF2B5EF4-FFF2-40B4-BE49-F238E27FC236}">
                <a16:creationId xmlns:a16="http://schemas.microsoft.com/office/drawing/2014/main" id="{0BBB3FC3-DC85-A54B-A075-3CB0E94B523D}"/>
              </a:ext>
            </a:extLst>
          </p:cNvPr>
          <p:cNvSpPr/>
          <p:nvPr/>
        </p:nvSpPr>
        <p:spPr>
          <a:xfrm>
            <a:off x="7609287" y="1186561"/>
            <a:ext cx="186297" cy="4788789"/>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echteck 58">
            <a:extLst>
              <a:ext uri="{FF2B5EF4-FFF2-40B4-BE49-F238E27FC236}">
                <a16:creationId xmlns:a16="http://schemas.microsoft.com/office/drawing/2014/main" id="{AEA99306-8253-5242-97E2-770021B182F5}"/>
              </a:ext>
            </a:extLst>
          </p:cNvPr>
          <p:cNvSpPr/>
          <p:nvPr/>
        </p:nvSpPr>
        <p:spPr>
          <a:xfrm>
            <a:off x="5944261" y="1186560"/>
            <a:ext cx="1479264" cy="24346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D6ABB4E7-D370-B84E-AEAD-225CEBBC48A7}"/>
              </a:ext>
            </a:extLst>
          </p:cNvPr>
          <p:cNvSpPr/>
          <p:nvPr/>
        </p:nvSpPr>
        <p:spPr>
          <a:xfrm>
            <a:off x="7495439" y="148616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A1A92579-DACB-5146-8C6B-C1A80774E120}"/>
              </a:ext>
            </a:extLst>
          </p:cNvPr>
          <p:cNvSpPr/>
          <p:nvPr/>
        </p:nvSpPr>
        <p:spPr>
          <a:xfrm>
            <a:off x="7495439" y="159579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124937B5-0775-D448-AA05-74D168C5144A}"/>
              </a:ext>
            </a:extLst>
          </p:cNvPr>
          <p:cNvSpPr/>
          <p:nvPr/>
        </p:nvSpPr>
        <p:spPr>
          <a:xfrm>
            <a:off x="7495439" y="170542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E143C45D-1983-5846-B2F1-FAF0E9DF029B}"/>
              </a:ext>
            </a:extLst>
          </p:cNvPr>
          <p:cNvSpPr/>
          <p:nvPr/>
        </p:nvSpPr>
        <p:spPr>
          <a:xfrm>
            <a:off x="7495439" y="181505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0238635A-04AF-F049-8AD8-186B5A2C7B2F}"/>
              </a:ext>
            </a:extLst>
          </p:cNvPr>
          <p:cNvSpPr/>
          <p:nvPr/>
        </p:nvSpPr>
        <p:spPr>
          <a:xfrm>
            <a:off x="7495439" y="1924682"/>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6E28650A-D3D4-984C-9E3B-4DA75155B176}"/>
              </a:ext>
            </a:extLst>
          </p:cNvPr>
          <p:cNvSpPr/>
          <p:nvPr/>
        </p:nvSpPr>
        <p:spPr>
          <a:xfrm>
            <a:off x="7495439" y="203431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5D45E926-907D-B44B-AFA8-A9DD7EBDB66E}"/>
              </a:ext>
            </a:extLst>
          </p:cNvPr>
          <p:cNvSpPr/>
          <p:nvPr/>
        </p:nvSpPr>
        <p:spPr>
          <a:xfrm>
            <a:off x="7495439" y="214394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245BF628-2DF7-954E-B4FA-7F148820A980}"/>
              </a:ext>
            </a:extLst>
          </p:cNvPr>
          <p:cNvSpPr/>
          <p:nvPr/>
        </p:nvSpPr>
        <p:spPr>
          <a:xfrm>
            <a:off x="7495439" y="236320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4020A1F8-68D8-1F49-83B6-4C46D0AACB6C}"/>
              </a:ext>
            </a:extLst>
          </p:cNvPr>
          <p:cNvSpPr/>
          <p:nvPr/>
        </p:nvSpPr>
        <p:spPr>
          <a:xfrm>
            <a:off x="7495439" y="258246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FF9D4E34-2664-364C-9DF7-53399FD40C64}"/>
              </a:ext>
            </a:extLst>
          </p:cNvPr>
          <p:cNvSpPr/>
          <p:nvPr/>
        </p:nvSpPr>
        <p:spPr>
          <a:xfrm>
            <a:off x="7495439" y="280172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96CC27CA-B13F-1141-80AE-0A89EB5F34DE}"/>
              </a:ext>
            </a:extLst>
          </p:cNvPr>
          <p:cNvSpPr/>
          <p:nvPr/>
        </p:nvSpPr>
        <p:spPr>
          <a:xfrm>
            <a:off x="7495439" y="225357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113823E4-D4D9-7547-B659-60421DEE833B}"/>
              </a:ext>
            </a:extLst>
          </p:cNvPr>
          <p:cNvSpPr/>
          <p:nvPr/>
        </p:nvSpPr>
        <p:spPr>
          <a:xfrm>
            <a:off x="7495439" y="247283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4ED07410-5C25-3C48-8EE8-F6AE9EF3570C}"/>
              </a:ext>
            </a:extLst>
          </p:cNvPr>
          <p:cNvSpPr/>
          <p:nvPr/>
        </p:nvSpPr>
        <p:spPr>
          <a:xfrm>
            <a:off x="7495439" y="269209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F6074335-2016-F445-B697-2755769187AF}"/>
              </a:ext>
            </a:extLst>
          </p:cNvPr>
          <p:cNvSpPr/>
          <p:nvPr/>
        </p:nvSpPr>
        <p:spPr>
          <a:xfrm>
            <a:off x="7495439" y="291135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26461244-650B-D94F-9CE5-A8CFB03BFADE}"/>
              </a:ext>
            </a:extLst>
          </p:cNvPr>
          <p:cNvSpPr/>
          <p:nvPr/>
        </p:nvSpPr>
        <p:spPr>
          <a:xfrm>
            <a:off x="7495439" y="3020981"/>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86181CA7-A86A-FA41-BA06-F8403B4BE44D}"/>
              </a:ext>
            </a:extLst>
          </p:cNvPr>
          <p:cNvSpPr/>
          <p:nvPr/>
        </p:nvSpPr>
        <p:spPr>
          <a:xfrm>
            <a:off x="7495439" y="313061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30656D-ED25-594B-BCAE-3E4104D5947B}"/>
              </a:ext>
            </a:extLst>
          </p:cNvPr>
          <p:cNvSpPr/>
          <p:nvPr/>
        </p:nvSpPr>
        <p:spPr>
          <a:xfrm>
            <a:off x="7495439" y="324024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F712B143-A43F-AE44-8705-15CFE2011563}"/>
              </a:ext>
            </a:extLst>
          </p:cNvPr>
          <p:cNvSpPr/>
          <p:nvPr/>
        </p:nvSpPr>
        <p:spPr>
          <a:xfrm>
            <a:off x="7495439" y="334987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B26BE801-78D1-4040-9383-2AABEACAC4E9}"/>
              </a:ext>
            </a:extLst>
          </p:cNvPr>
          <p:cNvSpPr/>
          <p:nvPr/>
        </p:nvSpPr>
        <p:spPr>
          <a:xfrm>
            <a:off x="7495439" y="345950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C556C792-8A13-4E42-B045-E7E541B20BBC}"/>
              </a:ext>
            </a:extLst>
          </p:cNvPr>
          <p:cNvSpPr/>
          <p:nvPr/>
        </p:nvSpPr>
        <p:spPr>
          <a:xfrm>
            <a:off x="7495439" y="3569130"/>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F473FCAC-A4A5-1B41-AA3D-916F0DD1DB47}"/>
              </a:ext>
            </a:extLst>
          </p:cNvPr>
          <p:cNvSpPr/>
          <p:nvPr/>
        </p:nvSpPr>
        <p:spPr>
          <a:xfrm>
            <a:off x="7495439" y="3678757"/>
            <a:ext cx="48029" cy="4802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 name="Gruppieren 4">
            <a:extLst>
              <a:ext uri="{FF2B5EF4-FFF2-40B4-BE49-F238E27FC236}">
                <a16:creationId xmlns:a16="http://schemas.microsoft.com/office/drawing/2014/main" id="{B88582DA-7A5E-7747-A2B7-1F4014897987}"/>
              </a:ext>
            </a:extLst>
          </p:cNvPr>
          <p:cNvGrpSpPr/>
          <p:nvPr/>
        </p:nvGrpSpPr>
        <p:grpSpPr>
          <a:xfrm>
            <a:off x="4976735" y="2510672"/>
            <a:ext cx="652912" cy="3465517"/>
            <a:chOff x="5107680" y="2492998"/>
            <a:chExt cx="781918" cy="4150253"/>
          </a:xfrm>
        </p:grpSpPr>
        <p:sp>
          <p:nvSpPr>
            <p:cNvPr id="98" name="Oval 97">
              <a:extLst>
                <a:ext uri="{FF2B5EF4-FFF2-40B4-BE49-F238E27FC236}">
                  <a16:creationId xmlns:a16="http://schemas.microsoft.com/office/drawing/2014/main" id="{CCE5D491-78E2-9647-AB34-81A88D93C5F2}"/>
                </a:ext>
              </a:extLst>
            </p:cNvPr>
            <p:cNvSpPr/>
            <p:nvPr/>
          </p:nvSpPr>
          <p:spPr>
            <a:xfrm>
              <a:off x="5107680" y="2492998"/>
              <a:ext cx="634967" cy="63496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Abgerundetes Rechteck 98">
              <a:extLst>
                <a:ext uri="{FF2B5EF4-FFF2-40B4-BE49-F238E27FC236}">
                  <a16:creationId xmlns:a16="http://schemas.microsoft.com/office/drawing/2014/main" id="{C108624A-3718-AC4B-83CF-5A77BCD7C4F3}"/>
                </a:ext>
              </a:extLst>
            </p:cNvPr>
            <p:cNvSpPr/>
            <p:nvPr/>
          </p:nvSpPr>
          <p:spPr>
            <a:xfrm>
              <a:off x="5135694" y="3234770"/>
              <a:ext cx="569603" cy="1657757"/>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Abgerundetes Rechteck 99">
              <a:extLst>
                <a:ext uri="{FF2B5EF4-FFF2-40B4-BE49-F238E27FC236}">
                  <a16:creationId xmlns:a16="http://schemas.microsoft.com/office/drawing/2014/main" id="{917E352D-2DB2-E54E-A553-DDA267BAE784}"/>
                </a:ext>
              </a:extLst>
            </p:cNvPr>
            <p:cNvSpPr/>
            <p:nvPr/>
          </p:nvSpPr>
          <p:spPr>
            <a:xfrm>
              <a:off x="5285097" y="4934416"/>
              <a:ext cx="289471" cy="1518519"/>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Abgerundetes Rechteck 100">
              <a:extLst>
                <a:ext uri="{FF2B5EF4-FFF2-40B4-BE49-F238E27FC236}">
                  <a16:creationId xmlns:a16="http://schemas.microsoft.com/office/drawing/2014/main" id="{D7716FD0-8DF0-CD47-9EBF-823011F8DB50}"/>
                </a:ext>
              </a:extLst>
            </p:cNvPr>
            <p:cNvSpPr/>
            <p:nvPr/>
          </p:nvSpPr>
          <p:spPr>
            <a:xfrm rot="19200000">
              <a:off x="5737007" y="3233196"/>
              <a:ext cx="152591" cy="1327546"/>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Abgerundetes Rechteck 101">
              <a:extLst>
                <a:ext uri="{FF2B5EF4-FFF2-40B4-BE49-F238E27FC236}">
                  <a16:creationId xmlns:a16="http://schemas.microsoft.com/office/drawing/2014/main" id="{E52583FC-1F82-B841-96F5-EE311721336A}"/>
                </a:ext>
              </a:extLst>
            </p:cNvPr>
            <p:cNvSpPr/>
            <p:nvPr/>
          </p:nvSpPr>
          <p:spPr>
            <a:xfrm>
              <a:off x="5286595" y="6490851"/>
              <a:ext cx="575945" cy="15240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103" name="Gerade Verbindung mit Pfeil 102">
            <a:extLst>
              <a:ext uri="{FF2B5EF4-FFF2-40B4-BE49-F238E27FC236}">
                <a16:creationId xmlns:a16="http://schemas.microsoft.com/office/drawing/2014/main" id="{1D444815-2DEB-9C44-BB95-978FFFF5F194}"/>
              </a:ext>
            </a:extLst>
          </p:cNvPr>
          <p:cNvCxnSpPr/>
          <p:nvPr/>
        </p:nvCxnSpPr>
        <p:spPr>
          <a:xfrm flipH="1">
            <a:off x="5355874" y="1407080"/>
            <a:ext cx="371351" cy="95954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Gerade Verbindung mit Pfeil 103">
            <a:extLst>
              <a:ext uri="{FF2B5EF4-FFF2-40B4-BE49-F238E27FC236}">
                <a16:creationId xmlns:a16="http://schemas.microsoft.com/office/drawing/2014/main" id="{774A748D-33B3-E74E-9B7C-AE1708A3FF4B}"/>
              </a:ext>
            </a:extLst>
          </p:cNvPr>
          <p:cNvCxnSpPr/>
          <p:nvPr/>
        </p:nvCxnSpPr>
        <p:spPr>
          <a:xfrm flipH="1">
            <a:off x="5199930" y="1407080"/>
            <a:ext cx="371351" cy="95954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2" name="Grafik 1"/>
          <p:cNvPicPr>
            <a:picLocks noChangeAspect="1"/>
          </p:cNvPicPr>
          <p:nvPr/>
        </p:nvPicPr>
        <p:blipFill>
          <a:blip r:embed="rId3"/>
          <a:stretch>
            <a:fillRect/>
          </a:stretch>
        </p:blipFill>
        <p:spPr>
          <a:xfrm>
            <a:off x="800052" y="5111142"/>
            <a:ext cx="944962" cy="585267"/>
          </a:xfrm>
          <a:prstGeom prst="rect">
            <a:avLst/>
          </a:prstGeom>
        </p:spPr>
      </p:pic>
      <p:sp>
        <p:nvSpPr>
          <p:cNvPr id="7" name="Textfeld 6"/>
          <p:cNvSpPr txBox="1"/>
          <p:nvPr/>
        </p:nvSpPr>
        <p:spPr>
          <a:xfrm>
            <a:off x="1859188" y="4964811"/>
            <a:ext cx="2915529" cy="923330"/>
          </a:xfrm>
          <a:prstGeom prst="rect">
            <a:avLst/>
          </a:prstGeom>
          <a:noFill/>
        </p:spPr>
        <p:txBody>
          <a:bodyPr wrap="square" rtlCol="0">
            <a:spAutoFit/>
          </a:bodyPr>
          <a:lstStyle/>
          <a:p>
            <a:r>
              <a:rPr lang="de-DE" dirty="0"/>
              <a:t>u</a:t>
            </a:r>
            <a:r>
              <a:rPr lang="de-DE" dirty="0" smtClean="0"/>
              <a:t>nd durch die reduzierte benötigte Luftmenge auch Energie gespart.</a:t>
            </a:r>
            <a:endParaRPr lang="de-DE" dirty="0"/>
          </a:p>
        </p:txBody>
      </p:sp>
    </p:spTree>
    <p:extLst>
      <p:ext uri="{BB962C8B-B14F-4D97-AF65-F5344CB8AC3E}">
        <p14:creationId xmlns:p14="http://schemas.microsoft.com/office/powerpoint/2010/main" val="278298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42633" y="1034021"/>
            <a:ext cx="8280000" cy="4025717"/>
          </a:xfrm>
          <a:prstGeom prst="rect">
            <a:avLst/>
          </a:prstGeom>
        </p:spPr>
        <p:txBody>
          <a:bodyPr wrap="square">
            <a:spAutoFit/>
          </a:bodyPr>
          <a:lstStyle/>
          <a:p>
            <a:pPr marL="285750" indent="-285750">
              <a:lnSpc>
                <a:spcPct val="120000"/>
              </a:lnSpc>
              <a:buFont typeface="Arial" panose="020B0604020202020204" pitchFamily="34" charset="0"/>
              <a:buChar char="•"/>
            </a:pPr>
            <a:r>
              <a:rPr lang="de-DE" dirty="0"/>
              <a:t>Bei sachgemäßer Benutzung schützt ein Laborabzug vor leicht flüchtigen, staubenden oder Aerosole bildenden Gefahrstoffen, erschwert die Bildung einer explosionsfähigen Atmosphäre und vermindert im Notfall die Auswirkungen von Bränden, Explosionen und umhergeschleuderten Splittern auf die Menschen außerhalb des Abzugs!  </a:t>
            </a:r>
          </a:p>
          <a:p>
            <a:endParaRPr lang="de-DE" dirty="0"/>
          </a:p>
          <a:p>
            <a:pPr marL="285750" lvl="0" indent="-285750" defTabSz="914400">
              <a:lnSpc>
                <a:spcPct val="120000"/>
              </a:lnSpc>
              <a:buFont typeface="Arial" panose="020B0604020202020204" pitchFamily="34" charset="0"/>
              <a:buChar char="•"/>
              <a:defRPr/>
            </a:pPr>
            <a:r>
              <a:rPr lang="de-DE" dirty="0"/>
              <a:t>Der Frontschieber erfüllt eine Schlüsselfunktion beim Schutz der Personen: Er trennt den gefährlichen Innenbereich des Abzugs vom ungefährlichen Raum außerhalb. Er muss bei allen Arbeiten so weit wie möglich geschlossen sein!   </a:t>
            </a:r>
          </a:p>
          <a:p>
            <a:pPr lvl="0" defTabSz="914400">
              <a:lnSpc>
                <a:spcPct val="120000"/>
              </a:lnSpc>
              <a:defRPr/>
            </a:pPr>
            <a:r>
              <a:rPr lang="de-DE" dirty="0"/>
              <a:t>             </a:t>
            </a:r>
          </a:p>
          <a:p>
            <a:pPr lvl="0" defTabSz="914400">
              <a:lnSpc>
                <a:spcPct val="120000"/>
              </a:lnSpc>
              <a:defRPr/>
            </a:pPr>
            <a:r>
              <a:rPr lang="de-DE" dirty="0">
                <a:cs typeface="Arial"/>
              </a:rPr>
              <a:t>     </a:t>
            </a:r>
            <a:r>
              <a:rPr lang="de-DE" u="sng" dirty="0">
                <a:solidFill>
                  <a:srgbClr val="FF0000"/>
                </a:solidFill>
                <a:cs typeface="Arial"/>
              </a:rPr>
              <a:t>Merke:</a:t>
            </a:r>
            <a:r>
              <a:rPr lang="de-DE" dirty="0">
                <a:solidFill>
                  <a:srgbClr val="FF0000"/>
                </a:solidFill>
                <a:cs typeface="Arial"/>
              </a:rPr>
              <a:t> </a:t>
            </a:r>
            <a:r>
              <a:rPr lang="de-DE" i="1" dirty="0">
                <a:solidFill>
                  <a:srgbClr val="FF0000"/>
                </a:solidFill>
                <a:cs typeface="Arial"/>
              </a:rPr>
              <a:t>„Die Scheibe gehört zwischen Körper und Experiment!“    </a:t>
            </a:r>
          </a:p>
        </p:txBody>
      </p:sp>
      <p:sp>
        <p:nvSpPr>
          <p:cNvPr id="2" name="Textfeld 1">
            <a:extLst>
              <a:ext uri="{FF2B5EF4-FFF2-40B4-BE49-F238E27FC236}">
                <a16:creationId xmlns:a16="http://schemas.microsoft.com/office/drawing/2014/main" id="{90572809-520C-1548-BF7D-58045BE03BC7}"/>
              </a:ext>
            </a:extLst>
          </p:cNvPr>
          <p:cNvSpPr txBox="1"/>
          <p:nvPr/>
        </p:nvSpPr>
        <p:spPr>
          <a:xfrm>
            <a:off x="2646021" y="211842"/>
            <a:ext cx="3866571" cy="461665"/>
          </a:xfrm>
          <a:prstGeom prst="rect">
            <a:avLst/>
          </a:prstGeom>
          <a:noFill/>
        </p:spPr>
        <p:txBody>
          <a:bodyPr wrap="none" rtlCol="0">
            <a:spAutoFit/>
          </a:bodyPr>
          <a:lstStyle/>
          <a:p>
            <a:pPr algn="ctr"/>
            <a:r>
              <a:rPr lang="de-DE" sz="2400" b="1" dirty="0"/>
              <a:t>Der Nutzen eines Abzugs</a:t>
            </a:r>
          </a:p>
        </p:txBody>
      </p:sp>
      <p:pic>
        <p:nvPicPr>
          <p:cNvPr id="4" name="Inhaltsplatzhalter 2"/>
          <p:cNvPicPr>
            <a:picLocks noGrp="1" noChangeAspect="1"/>
          </p:cNvPicPr>
          <p:nvPr>
            <p:ph sz="half" idx="1"/>
          </p:nvPr>
        </p:nvPicPr>
        <p:blipFill rotWithShape="1">
          <a:blip r:embed="rId2"/>
          <a:srcRect l="57039" t="16603" r="7491" b="12684"/>
          <a:stretch/>
        </p:blipFill>
        <p:spPr>
          <a:xfrm>
            <a:off x="756669" y="5430078"/>
            <a:ext cx="944504" cy="588916"/>
          </a:xfrm>
          <a:prstGeom prst="rect">
            <a:avLst/>
          </a:prstGeom>
        </p:spPr>
      </p:pic>
      <p:sp>
        <p:nvSpPr>
          <p:cNvPr id="3" name="Rechteck 2"/>
          <p:cNvSpPr/>
          <p:nvPr/>
        </p:nvSpPr>
        <p:spPr>
          <a:xfrm>
            <a:off x="1785256" y="5555259"/>
            <a:ext cx="7027190" cy="338554"/>
          </a:xfrm>
          <a:prstGeom prst="rect">
            <a:avLst/>
          </a:prstGeom>
        </p:spPr>
        <p:txBody>
          <a:bodyPr wrap="square">
            <a:spAutoFit/>
          </a:bodyPr>
          <a:lstStyle/>
          <a:p>
            <a:r>
              <a:rPr lang="de-DE" sz="1600" dirty="0" smtClean="0"/>
              <a:t>Ein </a:t>
            </a:r>
            <a:r>
              <a:rPr lang="de-DE" sz="1600" dirty="0"/>
              <a:t>geschlossener Frontschieber reduziert </a:t>
            </a:r>
            <a:r>
              <a:rPr lang="de-DE" sz="1600" dirty="0" smtClean="0"/>
              <a:t>zudem den </a:t>
            </a:r>
            <a:r>
              <a:rPr lang="de-DE" sz="1600" dirty="0"/>
              <a:t>Energieverbrauch.</a:t>
            </a:r>
          </a:p>
        </p:txBody>
      </p:sp>
    </p:spTree>
    <p:extLst>
      <p:ext uri="{BB962C8B-B14F-4D97-AF65-F5344CB8AC3E}">
        <p14:creationId xmlns:p14="http://schemas.microsoft.com/office/powerpoint/2010/main" val="73263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60816" y="1166451"/>
            <a:ext cx="8055801" cy="4493794"/>
          </a:xfrm>
          <a:prstGeom prst="rect">
            <a:avLst/>
          </a:prstGeom>
        </p:spPr>
        <p:txBody>
          <a:bodyPr wrap="square">
            <a:spAutoFit/>
          </a:bodyPr>
          <a:lstStyle/>
          <a:p>
            <a:pPr marR="0">
              <a:lnSpc>
                <a:spcPct val="120000"/>
              </a:lnSpc>
            </a:pPr>
            <a:r>
              <a:rPr lang="de-DE" dirty="0"/>
              <a:t>Alle Laboratorien und Abzüge werden </a:t>
            </a:r>
            <a:r>
              <a:rPr lang="de-DE" dirty="0" err="1"/>
              <a:t>be</a:t>
            </a:r>
            <a:r>
              <a:rPr lang="de-DE" dirty="0"/>
              <a:t>- und entlüftet. Dies kann </a:t>
            </a:r>
          </a:p>
          <a:p>
            <a:pPr marR="0">
              <a:lnSpc>
                <a:spcPct val="120000"/>
              </a:lnSpc>
            </a:pPr>
            <a:r>
              <a:rPr lang="de-DE" dirty="0"/>
              <a:t>für jedes Labor und jeden Abzug einzeln geschehen oder zentral für mehrere Labore und Abzüge über eine große Lüftungsanlage.</a:t>
            </a:r>
          </a:p>
          <a:p>
            <a:pPr marR="0">
              <a:lnSpc>
                <a:spcPct val="120000"/>
              </a:lnSpc>
            </a:pPr>
            <a:endParaRPr lang="de-DE" sz="800" dirty="0"/>
          </a:p>
          <a:p>
            <a:pPr marR="0">
              <a:lnSpc>
                <a:spcPct val="120000"/>
              </a:lnSpc>
            </a:pPr>
            <a:r>
              <a:rPr lang="de-DE" dirty="0"/>
              <a:t>Damit die Lüftungsanlagen mit all ihren Komponenten reibungslos funktionieren, müssen sie, wie die Abzüge selbst, einmal jährlich gewartet und überprüft werden. Dazu ist es erforderlich, dass die Lüftungsanlagen teilweise oder für das komplette Gebäude abgeschaltet werden. </a:t>
            </a:r>
          </a:p>
          <a:p>
            <a:pPr marR="0">
              <a:lnSpc>
                <a:spcPct val="120000"/>
              </a:lnSpc>
            </a:pPr>
            <a:endParaRPr lang="de-DE" sz="800" dirty="0"/>
          </a:p>
          <a:p>
            <a:pPr marR="0">
              <a:lnSpc>
                <a:spcPct val="120000"/>
              </a:lnSpc>
            </a:pPr>
            <a:r>
              <a:rPr lang="de-DE" dirty="0"/>
              <a:t>Die Fachbereiche werden vom Betrieb Betriebstechnik rechtzeitig darüber informiert, wann die Lüftungsanlage ausgeschaltet wird.</a:t>
            </a:r>
          </a:p>
          <a:p>
            <a:pPr marR="0">
              <a:lnSpc>
                <a:spcPct val="120000"/>
              </a:lnSpc>
            </a:pPr>
            <a:endParaRPr lang="de-DE" sz="800" dirty="0"/>
          </a:p>
          <a:p>
            <a:pPr marR="0">
              <a:lnSpc>
                <a:spcPct val="120000"/>
              </a:lnSpc>
            </a:pPr>
            <a:r>
              <a:rPr lang="de-DE" i="1" dirty="0">
                <a:solidFill>
                  <a:srgbClr val="FF0000"/>
                </a:solidFill>
              </a:rPr>
              <a:t>Für die Nutzer von Abzügen bedeutet das, dass in dieser Zeit nicht mit Gefahrstoffen in den betreffenden Laboren und Abzügen gearbeitet werden darf!</a:t>
            </a:r>
          </a:p>
        </p:txBody>
      </p:sp>
      <p:sp>
        <p:nvSpPr>
          <p:cNvPr id="4" name="Textfeld 3">
            <a:extLst>
              <a:ext uri="{FF2B5EF4-FFF2-40B4-BE49-F238E27FC236}">
                <a16:creationId xmlns:a16="http://schemas.microsoft.com/office/drawing/2014/main" id="{E54FBF01-05F5-C145-A03E-C180F0FCB72F}"/>
              </a:ext>
            </a:extLst>
          </p:cNvPr>
          <p:cNvSpPr txBox="1"/>
          <p:nvPr/>
        </p:nvSpPr>
        <p:spPr>
          <a:xfrm>
            <a:off x="233921" y="429460"/>
            <a:ext cx="8644269" cy="461665"/>
          </a:xfrm>
          <a:prstGeom prst="rect">
            <a:avLst/>
          </a:prstGeom>
          <a:noFill/>
        </p:spPr>
        <p:txBody>
          <a:bodyPr wrap="square" rtlCol="0">
            <a:spAutoFit/>
          </a:bodyPr>
          <a:lstStyle/>
          <a:p>
            <a:pPr algn="ctr" defTabSz="914400" fontAlgn="base">
              <a:spcBef>
                <a:spcPct val="0"/>
              </a:spcBef>
              <a:spcAft>
                <a:spcPct val="0"/>
              </a:spcAft>
              <a:defRPr/>
            </a:pPr>
            <a:r>
              <a:rPr lang="de-DE" sz="2400" b="1" dirty="0">
                <a:solidFill>
                  <a:srgbClr val="000000"/>
                </a:solidFill>
                <a:latin typeface="Arial" panose="020B0604020202020204" pitchFamily="34" charset="0"/>
                <a:cs typeface="Arial" panose="020B0604020202020204" pitchFamily="34" charset="0"/>
              </a:rPr>
              <a:t>Technik: </a:t>
            </a:r>
            <a:r>
              <a:rPr lang="de-DE" sz="2400" b="1" dirty="0"/>
              <a:t>Hinweis zur Wartung der Lüftungsanlage </a:t>
            </a:r>
          </a:p>
        </p:txBody>
      </p:sp>
    </p:spTree>
    <p:extLst>
      <p:ext uri="{BB962C8B-B14F-4D97-AF65-F5344CB8AC3E}">
        <p14:creationId xmlns:p14="http://schemas.microsoft.com/office/powerpoint/2010/main" val="386583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55892" y="861825"/>
            <a:ext cx="8244408" cy="5078313"/>
          </a:xfrm>
          <a:prstGeom prst="rect">
            <a:avLst/>
          </a:prstGeom>
        </p:spPr>
        <p:txBody>
          <a:bodyPr wrap="square">
            <a:spAutoFit/>
          </a:bodyPr>
          <a:lstStyle/>
          <a:p>
            <a:pPr>
              <a:lnSpc>
                <a:spcPct val="120000"/>
              </a:lnSpc>
            </a:pPr>
            <a:r>
              <a:rPr lang="de-DE" dirty="0"/>
              <a:t>Im Neubau der Chemie wurde die Lüftungsanlage so dimensioniert, dass nicht gleichzeitig an allen Abzügen mit geöffnetem Frontschieber gearbeitet werden kann. </a:t>
            </a:r>
          </a:p>
          <a:p>
            <a:pPr>
              <a:lnSpc>
                <a:spcPct val="120000"/>
              </a:lnSpc>
            </a:pPr>
            <a:r>
              <a:rPr lang="de-DE" dirty="0"/>
              <a:t>Bei geöffnetem Frontschieber werden generell immense Luftmenge abgeführt. Der Gleichzeitigkeitsfaktor für die Lüftungsanlagen beträgt in der Regel 0,67 und besagt, dass 2/3 (67%) aller Frontschieber in einem Bereich geöffnet sein können, ohne das es zu einer verminderten Strömungsgeschwindigkeit in den Abzügen kommt. Werden darüber hinaus weitere Frontschieber in diesem Bereich geöffnet, ist die Lüftungsanlage ggf. überfordert und die Abzüge zeigen „Alarm, LOW“, oder eine ähnliche Fehlermeldung an. In diesem Fall sollten so viele Frontschieber wie möglich geschlossen werden, damit das geprüfte Rückhaltevermögen der Abzüge wieder </a:t>
            </a:r>
            <a:r>
              <a:rPr lang="de-DE"/>
              <a:t>gewährleistet wird. </a:t>
            </a:r>
            <a:endParaRPr lang="de-DE" dirty="0"/>
          </a:p>
          <a:p>
            <a:pPr>
              <a:lnSpc>
                <a:spcPct val="120000"/>
              </a:lnSpc>
            </a:pPr>
            <a:r>
              <a:rPr lang="de-DE" dirty="0"/>
              <a:t> </a:t>
            </a:r>
          </a:p>
          <a:p>
            <a:pPr>
              <a:lnSpc>
                <a:spcPct val="120000"/>
              </a:lnSpc>
            </a:pPr>
            <a:r>
              <a:rPr lang="de-DE" dirty="0"/>
              <a:t>Für die Nutzer von Abzügen ist wichtig zu wissen, dass die Frontschieber </a:t>
            </a:r>
          </a:p>
          <a:p>
            <a:pPr>
              <a:lnSpc>
                <a:spcPct val="120000"/>
              </a:lnSpc>
            </a:pPr>
            <a:r>
              <a:rPr lang="de-DE" dirty="0"/>
              <a:t>nicht alle gleichzeitig geöffnet werden dürfen.</a:t>
            </a:r>
          </a:p>
        </p:txBody>
      </p:sp>
      <p:sp>
        <p:nvSpPr>
          <p:cNvPr id="4" name="Textfeld 3">
            <a:extLst>
              <a:ext uri="{FF2B5EF4-FFF2-40B4-BE49-F238E27FC236}">
                <a16:creationId xmlns:a16="http://schemas.microsoft.com/office/drawing/2014/main" id="{E54FBF01-05F5-C145-A03E-C180F0FCB72F}"/>
              </a:ext>
            </a:extLst>
          </p:cNvPr>
          <p:cNvSpPr txBox="1"/>
          <p:nvPr/>
        </p:nvSpPr>
        <p:spPr>
          <a:xfrm>
            <a:off x="1060247" y="192405"/>
            <a:ext cx="6970571" cy="830997"/>
          </a:xfrm>
          <a:prstGeom prst="rect">
            <a:avLst/>
          </a:prstGeom>
          <a:noFill/>
        </p:spPr>
        <p:txBody>
          <a:bodyPr wrap="square" rtlCol="0">
            <a:spAutoFit/>
          </a:bodyPr>
          <a:lstStyle/>
          <a:p>
            <a:pPr algn="ctr" defTabSz="914400" fontAlgn="base">
              <a:spcBef>
                <a:spcPct val="0"/>
              </a:spcBef>
              <a:spcAft>
                <a:spcPct val="0"/>
              </a:spcAft>
              <a:defRPr/>
            </a:pPr>
            <a:r>
              <a:rPr lang="de-DE" sz="2400" b="1" dirty="0">
                <a:solidFill>
                  <a:srgbClr val="000000"/>
                </a:solidFill>
                <a:latin typeface="Arial" panose="020B0604020202020204" pitchFamily="34" charset="0"/>
                <a:cs typeface="Arial" panose="020B0604020202020204" pitchFamily="34" charset="0"/>
              </a:rPr>
              <a:t>Technik:</a:t>
            </a:r>
            <a:r>
              <a:rPr lang="de-DE" sz="2400" b="1" dirty="0">
                <a:latin typeface="Arial" charset="0"/>
              </a:rPr>
              <a:t> Hinweis zum </a:t>
            </a:r>
            <a:r>
              <a:rPr lang="de-DE" sz="2400" b="1" dirty="0"/>
              <a:t>Gleichzeitigkeitsfaktor</a:t>
            </a:r>
          </a:p>
          <a:p>
            <a:pPr algn="ctr" defTabSz="914400" fontAlgn="base">
              <a:spcBef>
                <a:spcPct val="0"/>
              </a:spcBef>
              <a:spcAft>
                <a:spcPct val="0"/>
              </a:spcAft>
              <a:defRPr/>
            </a:pPr>
            <a:r>
              <a:rPr lang="de-DE" sz="2400" b="1" dirty="0">
                <a:latin typeface="Arial" charset="0"/>
              </a:rPr>
              <a:t>  </a:t>
            </a:r>
            <a:endParaRPr lang="de-DE" sz="2400" b="1" dirty="0"/>
          </a:p>
        </p:txBody>
      </p:sp>
    </p:spTree>
    <p:extLst>
      <p:ext uri="{BB962C8B-B14F-4D97-AF65-F5344CB8AC3E}">
        <p14:creationId xmlns:p14="http://schemas.microsoft.com/office/powerpoint/2010/main" val="29678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0581D68-5C56-FB40-B1E1-FCFD07A32E24}"/>
              </a:ext>
            </a:extLst>
          </p:cNvPr>
          <p:cNvSpPr txBox="1"/>
          <p:nvPr/>
        </p:nvSpPr>
        <p:spPr>
          <a:xfrm>
            <a:off x="676356" y="880852"/>
            <a:ext cx="8138036" cy="5084725"/>
          </a:xfrm>
          <a:prstGeom prst="rect">
            <a:avLst/>
          </a:prstGeom>
          <a:noFill/>
        </p:spPr>
        <p:txBody>
          <a:bodyPr wrap="square" rtlCol="0">
            <a:spAutoFit/>
          </a:bodyPr>
          <a:lstStyle/>
          <a:p>
            <a:pPr>
              <a:lnSpc>
                <a:spcPct val="120000"/>
              </a:lnSpc>
            </a:pPr>
            <a:r>
              <a:rPr lang="de-DE" sz="1200" dirty="0"/>
              <a:t>Technische Ausstattung eines Labors gemäß TRGS 526; Kapitel 6.2.5 - Lüftung -; </a:t>
            </a:r>
            <a:r>
              <a:rPr lang="de-DE" sz="1200" u="sng" dirty="0"/>
              <a:t>gerichtet an den Betreiber</a:t>
            </a:r>
          </a:p>
          <a:p>
            <a:pPr>
              <a:lnSpc>
                <a:spcPct val="120000"/>
              </a:lnSpc>
            </a:pPr>
            <a:endParaRPr lang="de-DE" sz="800" dirty="0"/>
          </a:p>
          <a:p>
            <a:pPr>
              <a:lnSpc>
                <a:spcPct val="120000"/>
              </a:lnSpc>
            </a:pPr>
            <a:r>
              <a:rPr lang="de-DE" i="1" dirty="0"/>
              <a:t>(1) Laboratorien müssen mit ausreichenden, jederzeit wirksamen technischen Lüftungseinrichtungen ausgerüstet sein. Die Zuluft muss erforderlichenfalls erwärmt und </a:t>
            </a:r>
            <a:r>
              <a:rPr lang="de-DE" i="1" dirty="0" err="1"/>
              <a:t>zugfrei</a:t>
            </a:r>
            <a:r>
              <a:rPr lang="de-DE" i="1" dirty="0"/>
              <a:t> zugeführt werden können. Die Abluft darf ganz oder teilweise über die Abzüge geführt werden, wenn dabei die volle Leistung der Abzüge erhalten bleibt. Ein Luftwechsel von 25 m³/h pro m² Nutzfläche des Labors (Anm. d. Verf.: entspricht ca. 8-fachen Luftwechsel pro Stunde) kann dann reduziert oder auch eine natürliche Lüftung eingesetzt werden, wenn die Gefährdungsbeurteilung ergibt, dass diese Maßnahme für die vorgesehenen Tätigkeiten dauerhaft ausreichend und wirksam ist. In Laboratorien, die mit einem geringeren Luftwechsel als den geforderten 25 m³/m² in der Stunde betrieben werden, sind Tätigkeiten beispielsweise mit brennbaren Flüssigkeiten oder sonstigen leicht flüchtigen, staubenden oder Aerosole bildenden Gefahrstoffen nur in kleinstem Maßstab möglich, wenn nicht andersartige zusätzliche Schutzmaßnahmen ergriffen werden. </a:t>
            </a:r>
          </a:p>
        </p:txBody>
      </p:sp>
      <p:sp>
        <p:nvSpPr>
          <p:cNvPr id="6" name="Textfeld 5">
            <a:extLst>
              <a:ext uri="{FF2B5EF4-FFF2-40B4-BE49-F238E27FC236}">
                <a16:creationId xmlns:a16="http://schemas.microsoft.com/office/drawing/2014/main" id="{217664C2-AEBC-3348-ADCC-1AA770F38758}"/>
              </a:ext>
            </a:extLst>
          </p:cNvPr>
          <p:cNvSpPr txBox="1"/>
          <p:nvPr/>
        </p:nvSpPr>
        <p:spPr>
          <a:xfrm>
            <a:off x="1437933" y="192405"/>
            <a:ext cx="62729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Rechtliche Vorgaben</a:t>
            </a:r>
          </a:p>
        </p:txBody>
      </p:sp>
    </p:spTree>
    <p:extLst>
      <p:ext uri="{BB962C8B-B14F-4D97-AF65-F5344CB8AC3E}">
        <p14:creationId xmlns:p14="http://schemas.microsoft.com/office/powerpoint/2010/main" val="59102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5529FCC-77FE-5E49-ABEB-4CEA550E2F45}"/>
              </a:ext>
            </a:extLst>
          </p:cNvPr>
          <p:cNvSpPr txBox="1"/>
          <p:nvPr/>
        </p:nvSpPr>
        <p:spPr>
          <a:xfrm>
            <a:off x="672754" y="880650"/>
            <a:ext cx="8244408" cy="3422732"/>
          </a:xfrm>
          <a:prstGeom prst="rect">
            <a:avLst/>
          </a:prstGeom>
          <a:noFill/>
        </p:spPr>
        <p:txBody>
          <a:bodyPr wrap="square" rtlCol="0">
            <a:spAutoFit/>
          </a:bodyPr>
          <a:lstStyle/>
          <a:p>
            <a:pPr>
              <a:lnSpc>
                <a:spcPct val="120000"/>
              </a:lnSpc>
            </a:pPr>
            <a:r>
              <a:rPr lang="de-DE" sz="1200" dirty="0"/>
              <a:t>Technische Ausstattung eines Labors gemäß TRGS 526; Kapitel 6.3.1 - Abzüge -; </a:t>
            </a:r>
            <a:r>
              <a:rPr lang="de-DE" sz="1200" u="sng" dirty="0"/>
              <a:t>gerichtet an den Betreiber</a:t>
            </a:r>
          </a:p>
          <a:p>
            <a:pPr marR="0">
              <a:lnSpc>
                <a:spcPct val="120000"/>
              </a:lnSpc>
            </a:pPr>
            <a:endParaRPr lang="de-DE" sz="800" dirty="0">
              <a:solidFill>
                <a:srgbClr val="000000"/>
              </a:solidFill>
              <a:latin typeface="Arial" panose="020B0604020202020204" pitchFamily="34" charset="0"/>
            </a:endParaRPr>
          </a:p>
          <a:p>
            <a:pPr marR="0">
              <a:lnSpc>
                <a:spcPct val="120000"/>
              </a:lnSpc>
            </a:pPr>
            <a:r>
              <a:rPr lang="de-DE" i="1" dirty="0">
                <a:solidFill>
                  <a:srgbClr val="000000"/>
                </a:solidFill>
                <a:latin typeface="Arial" panose="020B0604020202020204" pitchFamily="34" charset="0"/>
              </a:rPr>
              <a:t>(1) Abzüge müssen so beschaffen sein, dass durch ihre Bauweise und Luftführung im Betriebszustand: </a:t>
            </a:r>
          </a:p>
          <a:p>
            <a:pPr marR="0">
              <a:lnSpc>
                <a:spcPct val="120000"/>
              </a:lnSpc>
            </a:pPr>
            <a:endParaRPr lang="de-DE" i="1" dirty="0">
              <a:solidFill>
                <a:srgbClr val="000000"/>
              </a:solidFill>
              <a:latin typeface="Arial" panose="020B0604020202020204" pitchFamily="34" charset="0"/>
            </a:endParaRPr>
          </a:p>
          <a:p>
            <a:pPr marL="342900" marR="0" indent="-342900">
              <a:lnSpc>
                <a:spcPct val="120000"/>
              </a:lnSpc>
              <a:buFont typeface="+mj-lt"/>
              <a:buAutoNum type="arabicPeriod"/>
            </a:pPr>
            <a:r>
              <a:rPr lang="de-DE" i="1" dirty="0">
                <a:solidFill>
                  <a:srgbClr val="000000"/>
                </a:solidFill>
                <a:latin typeface="Arial" panose="020B0604020202020204" pitchFamily="34" charset="0"/>
              </a:rPr>
              <a:t>Gase, Dämpfe oder Stäube in gefährlicher Konzentration oder Menge aus dem Abzugsinneren nicht in den Laborraum gelangen können, </a:t>
            </a:r>
          </a:p>
          <a:p>
            <a:pPr marL="342900" marR="0" indent="-342900">
              <a:lnSpc>
                <a:spcPct val="120000"/>
              </a:lnSpc>
              <a:buFont typeface="+mj-lt"/>
              <a:buAutoNum type="arabicPeriod"/>
            </a:pPr>
            <a:r>
              <a:rPr lang="de-DE" i="1" dirty="0">
                <a:solidFill>
                  <a:srgbClr val="000000"/>
                </a:solidFill>
                <a:latin typeface="Arial" panose="020B0604020202020204" pitchFamily="34" charset="0"/>
              </a:rPr>
              <a:t>sich im Abzugsinneren keine gefährliche explosionsfähige Atmosphäre bilden kann und </a:t>
            </a:r>
          </a:p>
          <a:p>
            <a:pPr marL="342900" marR="0" indent="-342900">
              <a:lnSpc>
                <a:spcPct val="120000"/>
              </a:lnSpc>
              <a:buFont typeface="+mj-lt"/>
              <a:buAutoNum type="arabicPeriod"/>
            </a:pPr>
            <a:r>
              <a:rPr lang="de-DE" i="1" dirty="0">
                <a:solidFill>
                  <a:srgbClr val="000000"/>
                </a:solidFill>
                <a:latin typeface="Arial" panose="020B0604020202020204" pitchFamily="34" charset="0"/>
              </a:rPr>
              <a:t>Beschäftigte gegen verspritzende gefährliche Stoffe oder umherfliegende Glassplitter geschützt sind.</a:t>
            </a:r>
            <a:endParaRPr lang="de-DE" i="1" dirty="0"/>
          </a:p>
        </p:txBody>
      </p:sp>
      <p:sp>
        <p:nvSpPr>
          <p:cNvPr id="5" name="Textfeld 4">
            <a:extLst>
              <a:ext uri="{FF2B5EF4-FFF2-40B4-BE49-F238E27FC236}">
                <a16:creationId xmlns:a16="http://schemas.microsoft.com/office/drawing/2014/main" id="{CC5AA97E-718A-2248-B2CE-1FBB39BAE61B}"/>
              </a:ext>
            </a:extLst>
          </p:cNvPr>
          <p:cNvSpPr txBox="1"/>
          <p:nvPr/>
        </p:nvSpPr>
        <p:spPr>
          <a:xfrm>
            <a:off x="1437933" y="192405"/>
            <a:ext cx="62729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Rechtliche Vorgaben</a:t>
            </a:r>
          </a:p>
        </p:txBody>
      </p:sp>
    </p:spTree>
    <p:extLst>
      <p:ext uri="{BB962C8B-B14F-4D97-AF65-F5344CB8AC3E}">
        <p14:creationId xmlns:p14="http://schemas.microsoft.com/office/powerpoint/2010/main" val="402427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87D2F9A-35C8-9549-A28F-A0E55CF8D292}"/>
              </a:ext>
            </a:extLst>
          </p:cNvPr>
          <p:cNvSpPr txBox="1"/>
          <p:nvPr/>
        </p:nvSpPr>
        <p:spPr>
          <a:xfrm>
            <a:off x="676306" y="876913"/>
            <a:ext cx="8040311" cy="3976730"/>
          </a:xfrm>
          <a:prstGeom prst="rect">
            <a:avLst/>
          </a:prstGeom>
          <a:noFill/>
        </p:spPr>
        <p:txBody>
          <a:bodyPr wrap="square" rtlCol="0">
            <a:spAutoFit/>
          </a:bodyPr>
          <a:lstStyle/>
          <a:p>
            <a:pPr>
              <a:lnSpc>
                <a:spcPct val="120000"/>
              </a:lnSpc>
            </a:pPr>
            <a:r>
              <a:rPr lang="de-DE" sz="1200" dirty="0"/>
              <a:t>Technische Ausstattung eines Labors gemäß TRGS 526; Kapitel 4.11.1 - Tätigkeiten im Abzug -; </a:t>
            </a:r>
            <a:r>
              <a:rPr lang="de-DE" sz="1200" u="sng" dirty="0"/>
              <a:t>gerichtet an Beschäftigte und Verantwortliche</a:t>
            </a:r>
          </a:p>
          <a:p>
            <a:pPr>
              <a:lnSpc>
                <a:spcPct val="120000"/>
              </a:lnSpc>
            </a:pPr>
            <a:endParaRPr lang="de-DE" dirty="0"/>
          </a:p>
          <a:p>
            <a:pPr>
              <a:lnSpc>
                <a:spcPct val="120000"/>
              </a:lnSpc>
            </a:pPr>
            <a:r>
              <a:rPr lang="de-DE" i="1" dirty="0"/>
              <a:t>(1) Tätigkeiten, bei denen Gase, Dämpfe oder Schwebstoffe in gefährlicher        Konzentration oder Menge auftreten können, dürfen nur in Abzügen</a:t>
            </a:r>
          </a:p>
          <a:p>
            <a:pPr>
              <a:lnSpc>
                <a:spcPct val="120000"/>
              </a:lnSpc>
            </a:pPr>
            <a:r>
              <a:rPr lang="de-DE" i="1" dirty="0"/>
              <a:t>ausgeführt werden. Die Frontschieber sind bei solchen Tätigkeiten geschlossen zu halten. </a:t>
            </a:r>
          </a:p>
          <a:p>
            <a:pPr>
              <a:lnSpc>
                <a:spcPct val="120000"/>
              </a:lnSpc>
            </a:pPr>
            <a:endParaRPr lang="de-DE" sz="800" i="1" dirty="0"/>
          </a:p>
          <a:p>
            <a:pPr>
              <a:lnSpc>
                <a:spcPct val="120000"/>
              </a:lnSpc>
            </a:pPr>
            <a:r>
              <a:rPr lang="de-DE" i="1" dirty="0"/>
              <a:t>(2) Außerhalb der Abzüge dürfen Tätigkeiten, bei denen Gase, Dämpfe oder Schwebstoffe in gefährlicher Konzentration oder Menge auftreten können, nur durchgeführt werden, wenn durch geeignete Maßnahmen oder durch die Art der Arbeit sichergestellt ist, dass eine Gefährdung der Beschäftigten durch diese Stoffe ausgeschlossen ist. </a:t>
            </a:r>
          </a:p>
        </p:txBody>
      </p:sp>
      <p:sp>
        <p:nvSpPr>
          <p:cNvPr id="5" name="Textfeld 4">
            <a:extLst>
              <a:ext uri="{FF2B5EF4-FFF2-40B4-BE49-F238E27FC236}">
                <a16:creationId xmlns:a16="http://schemas.microsoft.com/office/drawing/2014/main" id="{C5314719-71A4-284E-ADAE-0FF140D5019A}"/>
              </a:ext>
            </a:extLst>
          </p:cNvPr>
          <p:cNvSpPr txBox="1"/>
          <p:nvPr/>
        </p:nvSpPr>
        <p:spPr>
          <a:xfrm>
            <a:off x="1437933" y="192405"/>
            <a:ext cx="62729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Rechtliche Vorgaben</a:t>
            </a:r>
          </a:p>
        </p:txBody>
      </p:sp>
    </p:spTree>
    <p:extLst>
      <p:ext uri="{BB962C8B-B14F-4D97-AF65-F5344CB8AC3E}">
        <p14:creationId xmlns:p14="http://schemas.microsoft.com/office/powerpoint/2010/main" val="329069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feld 137">
            <a:extLst>
              <a:ext uri="{FF2B5EF4-FFF2-40B4-BE49-F238E27FC236}">
                <a16:creationId xmlns:a16="http://schemas.microsoft.com/office/drawing/2014/main" id="{7BF66F6B-DBA9-9C44-A8F1-46E6EB2243EC}"/>
              </a:ext>
            </a:extLst>
          </p:cNvPr>
          <p:cNvSpPr txBox="1"/>
          <p:nvPr/>
        </p:nvSpPr>
        <p:spPr>
          <a:xfrm>
            <a:off x="901549" y="213831"/>
            <a:ext cx="7346050" cy="830997"/>
          </a:xfrm>
          <a:prstGeom prst="rect">
            <a:avLst/>
          </a:prstGeom>
          <a:noFill/>
        </p:spPr>
        <p:txBody>
          <a:bodyPr wrap="square" rtlCol="0">
            <a:spAutoFit/>
          </a:bodyPr>
          <a:lstStyle/>
          <a:p>
            <a:pPr algn="ctr"/>
            <a:r>
              <a:rPr lang="de-DE" sz="2400" b="1" dirty="0"/>
              <a:t>Für Labore mit variabler Raumlüftung (Lüftungsleistung 100% oder 30%)</a:t>
            </a:r>
          </a:p>
        </p:txBody>
      </p:sp>
      <p:sp>
        <p:nvSpPr>
          <p:cNvPr id="31" name="Rechteck 30">
            <a:extLst>
              <a:ext uri="{FF2B5EF4-FFF2-40B4-BE49-F238E27FC236}">
                <a16:creationId xmlns:a16="http://schemas.microsoft.com/office/drawing/2014/main" id="{D6B06BFF-DC80-594A-96C3-735D4CE388DC}"/>
              </a:ext>
            </a:extLst>
          </p:cNvPr>
          <p:cNvSpPr/>
          <p:nvPr/>
        </p:nvSpPr>
        <p:spPr>
          <a:xfrm>
            <a:off x="1141365" y="1878494"/>
            <a:ext cx="961231" cy="2700000"/>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2" name="Oval 31">
            <a:extLst>
              <a:ext uri="{FF2B5EF4-FFF2-40B4-BE49-F238E27FC236}">
                <a16:creationId xmlns:a16="http://schemas.microsoft.com/office/drawing/2014/main" id="{E614C63A-17E3-BF4D-86D5-92E9FF511299}"/>
              </a:ext>
            </a:extLst>
          </p:cNvPr>
          <p:cNvSpPr/>
          <p:nvPr/>
        </p:nvSpPr>
        <p:spPr>
          <a:xfrm>
            <a:off x="1402677" y="3875724"/>
            <a:ext cx="454984" cy="454985"/>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33" name="Rechteck 32">
            <a:extLst>
              <a:ext uri="{FF2B5EF4-FFF2-40B4-BE49-F238E27FC236}">
                <a16:creationId xmlns:a16="http://schemas.microsoft.com/office/drawing/2014/main" id="{1DF8C036-5EC6-D847-9BA1-1325E78C00C6}"/>
              </a:ext>
            </a:extLst>
          </p:cNvPr>
          <p:cNvSpPr/>
          <p:nvPr/>
        </p:nvSpPr>
        <p:spPr>
          <a:xfrm>
            <a:off x="1248589" y="1998113"/>
            <a:ext cx="746781" cy="744524"/>
          </a:xfrm>
          <a:prstGeom prst="rect">
            <a:avLst/>
          </a:prstGeom>
          <a:solidFill>
            <a:schemeClr val="accent3">
              <a:lumMod val="50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4" name="Oval 33">
            <a:extLst>
              <a:ext uri="{FF2B5EF4-FFF2-40B4-BE49-F238E27FC236}">
                <a16:creationId xmlns:a16="http://schemas.microsoft.com/office/drawing/2014/main" id="{E7A2F35B-04F4-6F4F-8BDC-DEB5D8757439}"/>
              </a:ext>
            </a:extLst>
          </p:cNvPr>
          <p:cNvSpPr/>
          <p:nvPr/>
        </p:nvSpPr>
        <p:spPr>
          <a:xfrm>
            <a:off x="1467384" y="3940431"/>
            <a:ext cx="325570" cy="325572"/>
          </a:xfrm>
          <a:prstGeom prst="ellipse">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37" name="Rechteck 36">
            <a:extLst>
              <a:ext uri="{FF2B5EF4-FFF2-40B4-BE49-F238E27FC236}">
                <a16:creationId xmlns:a16="http://schemas.microsoft.com/office/drawing/2014/main" id="{B089DD5E-7502-B54B-8A95-E5EE6BAFC8B1}"/>
              </a:ext>
            </a:extLst>
          </p:cNvPr>
          <p:cNvSpPr/>
          <p:nvPr/>
        </p:nvSpPr>
        <p:spPr>
          <a:xfrm>
            <a:off x="1254972" y="2003808"/>
            <a:ext cx="746781" cy="744524"/>
          </a:xfrm>
          <a:prstGeom prst="rect">
            <a:avLst/>
          </a:prstGeom>
          <a:solidFill>
            <a:schemeClr val="tx1">
              <a:alpha val="40000"/>
            </a:schemeClr>
          </a:solidFill>
          <a:ln w="38100" cmpd="dbl">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38" name="Rechteck 37">
            <a:extLst>
              <a:ext uri="{FF2B5EF4-FFF2-40B4-BE49-F238E27FC236}">
                <a16:creationId xmlns:a16="http://schemas.microsoft.com/office/drawing/2014/main" id="{5B7FB51D-27B2-704F-9001-9FFA91E1C5B9}"/>
              </a:ext>
            </a:extLst>
          </p:cNvPr>
          <p:cNvSpPr/>
          <p:nvPr/>
        </p:nvSpPr>
        <p:spPr>
          <a:xfrm>
            <a:off x="1248591" y="2866785"/>
            <a:ext cx="746781" cy="744524"/>
          </a:xfrm>
          <a:prstGeom prst="rect">
            <a:avLst/>
          </a:prstGeom>
          <a:solidFill>
            <a:srgbClr val="FFC000"/>
          </a:solidFill>
          <a:ln w="38100" cmpd="dbl">
            <a:solidFill>
              <a:schemeClr val="tx1"/>
            </a:solidFill>
          </a:ln>
          <a:effectLst>
            <a:glow rad="444500">
              <a:srgbClr val="FFC000">
                <a:alpha val="75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4" name="Rechteck 43">
            <a:extLst>
              <a:ext uri="{FF2B5EF4-FFF2-40B4-BE49-F238E27FC236}">
                <a16:creationId xmlns:a16="http://schemas.microsoft.com/office/drawing/2014/main" id="{E15A21EC-2E2F-C346-8573-F862C420CF5D}"/>
              </a:ext>
            </a:extLst>
          </p:cNvPr>
          <p:cNvSpPr/>
          <p:nvPr/>
        </p:nvSpPr>
        <p:spPr>
          <a:xfrm>
            <a:off x="7192651" y="1995612"/>
            <a:ext cx="955968" cy="2685178"/>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5" name="Oval 44">
            <a:extLst>
              <a:ext uri="{FF2B5EF4-FFF2-40B4-BE49-F238E27FC236}">
                <a16:creationId xmlns:a16="http://schemas.microsoft.com/office/drawing/2014/main" id="{34635FB3-50BE-1B44-BDC3-269C19AE3AAC}"/>
              </a:ext>
            </a:extLst>
          </p:cNvPr>
          <p:cNvSpPr/>
          <p:nvPr/>
        </p:nvSpPr>
        <p:spPr>
          <a:xfrm>
            <a:off x="7462420" y="3864760"/>
            <a:ext cx="452492" cy="452488"/>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46" name="Rechteck 45">
            <a:extLst>
              <a:ext uri="{FF2B5EF4-FFF2-40B4-BE49-F238E27FC236}">
                <a16:creationId xmlns:a16="http://schemas.microsoft.com/office/drawing/2014/main" id="{25E53248-743B-124A-9A08-52CCECF0410E}"/>
              </a:ext>
            </a:extLst>
          </p:cNvPr>
          <p:cNvSpPr/>
          <p:nvPr/>
        </p:nvSpPr>
        <p:spPr>
          <a:xfrm>
            <a:off x="7309176" y="2861360"/>
            <a:ext cx="742693" cy="740437"/>
          </a:xfrm>
          <a:prstGeom prst="rect">
            <a:avLst/>
          </a:prstGeom>
          <a:solidFill>
            <a:srgbClr val="C00000"/>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7" name="Oval 46">
            <a:extLst>
              <a:ext uri="{FF2B5EF4-FFF2-40B4-BE49-F238E27FC236}">
                <a16:creationId xmlns:a16="http://schemas.microsoft.com/office/drawing/2014/main" id="{72F28448-A9D8-0A44-95E5-ABE5C8936B8D}"/>
              </a:ext>
            </a:extLst>
          </p:cNvPr>
          <p:cNvSpPr/>
          <p:nvPr/>
        </p:nvSpPr>
        <p:spPr>
          <a:xfrm>
            <a:off x="7526772" y="3929112"/>
            <a:ext cx="323788" cy="323785"/>
          </a:xfrm>
          <a:prstGeom prst="ellipse">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50" name="Rechteck 49">
            <a:extLst>
              <a:ext uri="{FF2B5EF4-FFF2-40B4-BE49-F238E27FC236}">
                <a16:creationId xmlns:a16="http://schemas.microsoft.com/office/drawing/2014/main" id="{1E50865F-11AF-8D44-9836-5D199F747A12}"/>
              </a:ext>
            </a:extLst>
          </p:cNvPr>
          <p:cNvSpPr/>
          <p:nvPr/>
        </p:nvSpPr>
        <p:spPr>
          <a:xfrm>
            <a:off x="7310695" y="2869856"/>
            <a:ext cx="742693" cy="740437"/>
          </a:xfrm>
          <a:prstGeom prst="rect">
            <a:avLst/>
          </a:prstGeom>
          <a:solidFill>
            <a:schemeClr val="tx1">
              <a:alpha val="40000"/>
            </a:schemeClr>
          </a:solidFill>
          <a:ln w="38100" cmpd="dbl">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p>
        </p:txBody>
      </p:sp>
      <p:sp>
        <p:nvSpPr>
          <p:cNvPr id="51" name="Rechteck 50">
            <a:extLst>
              <a:ext uri="{FF2B5EF4-FFF2-40B4-BE49-F238E27FC236}">
                <a16:creationId xmlns:a16="http://schemas.microsoft.com/office/drawing/2014/main" id="{E2501E88-19B0-D640-AD90-6D4BEF75E4C1}"/>
              </a:ext>
            </a:extLst>
          </p:cNvPr>
          <p:cNvSpPr/>
          <p:nvPr/>
        </p:nvSpPr>
        <p:spPr>
          <a:xfrm>
            <a:off x="7309177" y="1997456"/>
            <a:ext cx="742693" cy="740437"/>
          </a:xfrm>
          <a:prstGeom prst="rect">
            <a:avLst/>
          </a:prstGeom>
          <a:solidFill>
            <a:srgbClr val="92D050"/>
          </a:solidFill>
          <a:ln w="38100" cmpd="dbl">
            <a:solidFill>
              <a:schemeClr val="tx1"/>
            </a:solidFill>
          </a:ln>
          <a:effectLst>
            <a:glow rad="444500">
              <a:srgbClr val="92D050">
                <a:alpha val="75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2" name="Textfeld 51">
            <a:extLst>
              <a:ext uri="{FF2B5EF4-FFF2-40B4-BE49-F238E27FC236}">
                <a16:creationId xmlns:a16="http://schemas.microsoft.com/office/drawing/2014/main" id="{7CD8FF4D-4254-3F49-B022-C08EF2511617}"/>
              </a:ext>
            </a:extLst>
          </p:cNvPr>
          <p:cNvSpPr txBox="1"/>
          <p:nvPr/>
        </p:nvSpPr>
        <p:spPr>
          <a:xfrm>
            <a:off x="7278226" y="2102170"/>
            <a:ext cx="808281" cy="276999"/>
          </a:xfrm>
          <a:prstGeom prst="rect">
            <a:avLst/>
          </a:prstGeom>
          <a:noFill/>
        </p:spPr>
        <p:txBody>
          <a:bodyPr wrap="square" rtlCol="0">
            <a:spAutoFit/>
          </a:bodyPr>
          <a:lstStyle/>
          <a:p>
            <a:pPr algn="ctr"/>
            <a:r>
              <a:rPr lang="de-DE" sz="1200" dirty="0">
                <a:latin typeface="Arial"/>
                <a:cs typeface="Arial"/>
              </a:rPr>
              <a:t>Lüftung</a:t>
            </a:r>
          </a:p>
        </p:txBody>
      </p:sp>
      <p:sp>
        <p:nvSpPr>
          <p:cNvPr id="53" name="Textfeld 52">
            <a:extLst>
              <a:ext uri="{FF2B5EF4-FFF2-40B4-BE49-F238E27FC236}">
                <a16:creationId xmlns:a16="http://schemas.microsoft.com/office/drawing/2014/main" id="{86194D4C-95AB-244B-95A3-3B479FB4C780}"/>
              </a:ext>
            </a:extLst>
          </p:cNvPr>
          <p:cNvSpPr txBox="1"/>
          <p:nvPr/>
        </p:nvSpPr>
        <p:spPr>
          <a:xfrm>
            <a:off x="7322102" y="2381392"/>
            <a:ext cx="720529" cy="276999"/>
          </a:xfrm>
          <a:prstGeom prst="rect">
            <a:avLst/>
          </a:prstGeom>
          <a:noFill/>
        </p:spPr>
        <p:txBody>
          <a:bodyPr wrap="square" rtlCol="0">
            <a:spAutoFit/>
          </a:bodyPr>
          <a:lstStyle/>
          <a:p>
            <a:pPr algn="ctr"/>
            <a:r>
              <a:rPr lang="de-DE" sz="1200" dirty="0">
                <a:latin typeface="Arial"/>
                <a:cs typeface="Arial"/>
              </a:rPr>
              <a:t>100%</a:t>
            </a:r>
          </a:p>
        </p:txBody>
      </p:sp>
      <p:sp>
        <p:nvSpPr>
          <p:cNvPr id="58" name="Textfeld 57">
            <a:extLst>
              <a:ext uri="{FF2B5EF4-FFF2-40B4-BE49-F238E27FC236}">
                <a16:creationId xmlns:a16="http://schemas.microsoft.com/office/drawing/2014/main" id="{033D71A3-1C83-0745-85CA-147090AEBA07}"/>
              </a:ext>
            </a:extLst>
          </p:cNvPr>
          <p:cNvSpPr txBox="1"/>
          <p:nvPr/>
        </p:nvSpPr>
        <p:spPr>
          <a:xfrm>
            <a:off x="7277063" y="2952586"/>
            <a:ext cx="808281" cy="276999"/>
          </a:xfrm>
          <a:prstGeom prst="rect">
            <a:avLst/>
          </a:prstGeom>
          <a:noFill/>
        </p:spPr>
        <p:txBody>
          <a:bodyPr wrap="square" rtlCol="0">
            <a:spAutoFit/>
          </a:bodyPr>
          <a:lstStyle/>
          <a:p>
            <a:pPr algn="ctr"/>
            <a:r>
              <a:rPr lang="de-DE" sz="1200" dirty="0">
                <a:latin typeface="Arial"/>
                <a:cs typeface="Arial"/>
              </a:rPr>
              <a:t>Lüftung</a:t>
            </a:r>
          </a:p>
        </p:txBody>
      </p:sp>
      <p:sp>
        <p:nvSpPr>
          <p:cNvPr id="59" name="Textfeld 58">
            <a:extLst>
              <a:ext uri="{FF2B5EF4-FFF2-40B4-BE49-F238E27FC236}">
                <a16:creationId xmlns:a16="http://schemas.microsoft.com/office/drawing/2014/main" id="{C4497894-AD4D-FE4B-AFAF-848161202F97}"/>
              </a:ext>
            </a:extLst>
          </p:cNvPr>
          <p:cNvSpPr txBox="1"/>
          <p:nvPr/>
        </p:nvSpPr>
        <p:spPr>
          <a:xfrm>
            <a:off x="7320939" y="3231808"/>
            <a:ext cx="720529" cy="276999"/>
          </a:xfrm>
          <a:prstGeom prst="rect">
            <a:avLst/>
          </a:prstGeom>
          <a:noFill/>
        </p:spPr>
        <p:txBody>
          <a:bodyPr wrap="square" rtlCol="0">
            <a:spAutoFit/>
          </a:bodyPr>
          <a:lstStyle/>
          <a:p>
            <a:pPr algn="ctr"/>
            <a:r>
              <a:rPr lang="de-DE" sz="1200" dirty="0">
                <a:latin typeface="Arial"/>
                <a:cs typeface="Arial"/>
              </a:rPr>
              <a:t>30%</a:t>
            </a:r>
          </a:p>
        </p:txBody>
      </p:sp>
      <p:sp>
        <p:nvSpPr>
          <p:cNvPr id="60" name="Textfeld 59">
            <a:extLst>
              <a:ext uri="{FF2B5EF4-FFF2-40B4-BE49-F238E27FC236}">
                <a16:creationId xmlns:a16="http://schemas.microsoft.com/office/drawing/2014/main" id="{F2F49FBF-6F25-7143-B562-4F4AB58EB91C}"/>
              </a:ext>
            </a:extLst>
          </p:cNvPr>
          <p:cNvSpPr txBox="1"/>
          <p:nvPr/>
        </p:nvSpPr>
        <p:spPr>
          <a:xfrm>
            <a:off x="1213320" y="2087050"/>
            <a:ext cx="808281" cy="276999"/>
          </a:xfrm>
          <a:prstGeom prst="rect">
            <a:avLst/>
          </a:prstGeom>
          <a:noFill/>
        </p:spPr>
        <p:txBody>
          <a:bodyPr wrap="square" rtlCol="0">
            <a:spAutoFit/>
          </a:bodyPr>
          <a:lstStyle/>
          <a:p>
            <a:pPr algn="ctr"/>
            <a:r>
              <a:rPr lang="de-DE" sz="1200" dirty="0">
                <a:latin typeface="Arial"/>
                <a:cs typeface="Arial"/>
              </a:rPr>
              <a:t>Lüftung</a:t>
            </a:r>
          </a:p>
        </p:txBody>
      </p:sp>
      <p:sp>
        <p:nvSpPr>
          <p:cNvPr id="61" name="Textfeld 60">
            <a:extLst>
              <a:ext uri="{FF2B5EF4-FFF2-40B4-BE49-F238E27FC236}">
                <a16:creationId xmlns:a16="http://schemas.microsoft.com/office/drawing/2014/main" id="{6CEEF538-0C29-9945-82DB-2406172AC14B}"/>
              </a:ext>
            </a:extLst>
          </p:cNvPr>
          <p:cNvSpPr txBox="1"/>
          <p:nvPr/>
        </p:nvSpPr>
        <p:spPr>
          <a:xfrm>
            <a:off x="1257196" y="2366272"/>
            <a:ext cx="720529" cy="276999"/>
          </a:xfrm>
          <a:prstGeom prst="rect">
            <a:avLst/>
          </a:prstGeom>
          <a:noFill/>
        </p:spPr>
        <p:txBody>
          <a:bodyPr wrap="square" rtlCol="0">
            <a:spAutoFit/>
          </a:bodyPr>
          <a:lstStyle/>
          <a:p>
            <a:pPr algn="ctr"/>
            <a:r>
              <a:rPr lang="de-DE" sz="1200" dirty="0">
                <a:latin typeface="Arial"/>
                <a:cs typeface="Arial"/>
              </a:rPr>
              <a:t>100%</a:t>
            </a:r>
          </a:p>
        </p:txBody>
      </p:sp>
      <p:sp>
        <p:nvSpPr>
          <p:cNvPr id="62" name="Textfeld 61">
            <a:extLst>
              <a:ext uri="{FF2B5EF4-FFF2-40B4-BE49-F238E27FC236}">
                <a16:creationId xmlns:a16="http://schemas.microsoft.com/office/drawing/2014/main" id="{82D301AC-A24E-2348-BF11-486A759F2D14}"/>
              </a:ext>
            </a:extLst>
          </p:cNvPr>
          <p:cNvSpPr txBox="1"/>
          <p:nvPr/>
        </p:nvSpPr>
        <p:spPr>
          <a:xfrm>
            <a:off x="1226130" y="2986322"/>
            <a:ext cx="808281" cy="276999"/>
          </a:xfrm>
          <a:prstGeom prst="rect">
            <a:avLst/>
          </a:prstGeom>
          <a:noFill/>
        </p:spPr>
        <p:txBody>
          <a:bodyPr wrap="square" rtlCol="0">
            <a:spAutoFit/>
          </a:bodyPr>
          <a:lstStyle/>
          <a:p>
            <a:pPr algn="ctr"/>
            <a:r>
              <a:rPr lang="de-DE" sz="1200" dirty="0">
                <a:latin typeface="Arial"/>
                <a:cs typeface="Arial"/>
              </a:rPr>
              <a:t>Lüftung</a:t>
            </a:r>
          </a:p>
        </p:txBody>
      </p:sp>
      <p:sp>
        <p:nvSpPr>
          <p:cNvPr id="63" name="Textfeld 62">
            <a:extLst>
              <a:ext uri="{FF2B5EF4-FFF2-40B4-BE49-F238E27FC236}">
                <a16:creationId xmlns:a16="http://schemas.microsoft.com/office/drawing/2014/main" id="{D71D8DB4-1330-E44E-8652-0654C71B4C35}"/>
              </a:ext>
            </a:extLst>
          </p:cNvPr>
          <p:cNvSpPr txBox="1"/>
          <p:nvPr/>
        </p:nvSpPr>
        <p:spPr>
          <a:xfrm>
            <a:off x="1270006" y="3265544"/>
            <a:ext cx="720529" cy="276999"/>
          </a:xfrm>
          <a:prstGeom prst="rect">
            <a:avLst/>
          </a:prstGeom>
          <a:noFill/>
        </p:spPr>
        <p:txBody>
          <a:bodyPr wrap="square" rtlCol="0">
            <a:spAutoFit/>
          </a:bodyPr>
          <a:lstStyle/>
          <a:p>
            <a:pPr algn="ctr"/>
            <a:r>
              <a:rPr lang="de-DE" sz="1200" dirty="0">
                <a:latin typeface="Arial"/>
                <a:cs typeface="Arial"/>
              </a:rPr>
              <a:t>30%</a:t>
            </a:r>
          </a:p>
        </p:txBody>
      </p:sp>
      <p:grpSp>
        <p:nvGrpSpPr>
          <p:cNvPr id="41" name="Gruppieren 40">
            <a:extLst>
              <a:ext uri="{FF2B5EF4-FFF2-40B4-BE49-F238E27FC236}">
                <a16:creationId xmlns:a16="http://schemas.microsoft.com/office/drawing/2014/main" id="{DF36402C-0637-014A-927F-424E311BD7D9}"/>
              </a:ext>
            </a:extLst>
          </p:cNvPr>
          <p:cNvGrpSpPr/>
          <p:nvPr/>
        </p:nvGrpSpPr>
        <p:grpSpPr>
          <a:xfrm>
            <a:off x="808796" y="1995612"/>
            <a:ext cx="1614316" cy="2527443"/>
            <a:chOff x="5184648" y="3538728"/>
            <a:chExt cx="1277112" cy="1999488"/>
          </a:xfrm>
        </p:grpSpPr>
        <p:cxnSp>
          <p:nvCxnSpPr>
            <p:cNvPr id="42" name="Gerade Verbindung 41">
              <a:extLst>
                <a:ext uri="{FF2B5EF4-FFF2-40B4-BE49-F238E27FC236}">
                  <a16:creationId xmlns:a16="http://schemas.microsoft.com/office/drawing/2014/main" id="{6E99370C-81E0-3D48-A9AB-CB1B73BD2C82}"/>
                </a:ext>
              </a:extLst>
            </p:cNvPr>
            <p:cNvCxnSpPr/>
            <p:nvPr/>
          </p:nvCxnSpPr>
          <p:spPr>
            <a:xfrm flipV="1">
              <a:off x="5184648" y="3538728"/>
              <a:ext cx="1261872" cy="1993392"/>
            </a:xfrm>
            <a:prstGeom prst="line">
              <a:avLst/>
            </a:prstGeom>
            <a:ln w="76200">
              <a:solidFill>
                <a:srgbClr val="FF0000">
                  <a:alpha val="70000"/>
                </a:srgbClr>
              </a:solidFill>
            </a:ln>
            <a:effectLst/>
          </p:spPr>
          <p:style>
            <a:lnRef idx="2">
              <a:schemeClr val="accent1"/>
            </a:lnRef>
            <a:fillRef idx="0">
              <a:schemeClr val="accent1"/>
            </a:fillRef>
            <a:effectRef idx="1">
              <a:schemeClr val="accent1"/>
            </a:effectRef>
            <a:fontRef idx="minor">
              <a:schemeClr val="tx1"/>
            </a:fontRef>
          </p:style>
        </p:cxnSp>
        <p:cxnSp>
          <p:nvCxnSpPr>
            <p:cNvPr id="43" name="Gerade Verbindung 42">
              <a:extLst>
                <a:ext uri="{FF2B5EF4-FFF2-40B4-BE49-F238E27FC236}">
                  <a16:creationId xmlns:a16="http://schemas.microsoft.com/office/drawing/2014/main" id="{1DBC75F8-B19A-F34B-9592-739B99AEDCF8}"/>
                </a:ext>
              </a:extLst>
            </p:cNvPr>
            <p:cNvCxnSpPr>
              <a:cxnSpLocks/>
            </p:cNvCxnSpPr>
            <p:nvPr/>
          </p:nvCxnSpPr>
          <p:spPr>
            <a:xfrm rot="10800000">
              <a:off x="5199888" y="3544824"/>
              <a:ext cx="1261872" cy="1993392"/>
            </a:xfrm>
            <a:prstGeom prst="line">
              <a:avLst/>
            </a:prstGeom>
            <a:ln w="76200">
              <a:solidFill>
                <a:srgbClr val="FF0000">
                  <a:alpha val="70000"/>
                </a:srgbClr>
              </a:solidFill>
            </a:ln>
            <a:effectLst/>
          </p:spPr>
          <p:style>
            <a:lnRef idx="2">
              <a:schemeClr val="accent1"/>
            </a:lnRef>
            <a:fillRef idx="0">
              <a:schemeClr val="accent1"/>
            </a:fillRef>
            <a:effectRef idx="1">
              <a:schemeClr val="accent1"/>
            </a:effectRef>
            <a:fontRef idx="minor">
              <a:schemeClr val="tx1"/>
            </a:fontRef>
          </p:style>
        </p:cxnSp>
      </p:grpSp>
      <p:sp>
        <p:nvSpPr>
          <p:cNvPr id="54" name="Textfeld 6">
            <a:extLst>
              <a:ext uri="{FF2B5EF4-FFF2-40B4-BE49-F238E27FC236}">
                <a16:creationId xmlns:a16="http://schemas.microsoft.com/office/drawing/2014/main" id="{436EE908-7C5A-8041-9CB2-9065B50CD733}"/>
              </a:ext>
            </a:extLst>
          </p:cNvPr>
          <p:cNvSpPr txBox="1">
            <a:spLocks noChangeArrowheads="1"/>
          </p:cNvSpPr>
          <p:nvPr/>
        </p:nvSpPr>
        <p:spPr bwMode="auto">
          <a:xfrm>
            <a:off x="7276790" y="2824712"/>
            <a:ext cx="80873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4950" dirty="0">
                <a:solidFill>
                  <a:srgbClr val="00BE00"/>
                </a:solidFill>
                <a:latin typeface="Zapf Dingbats" charset="0"/>
                <a:cs typeface="Zapf Dingbats" charset="0"/>
                <a:sym typeface="Zapf Dingbats" charset="0"/>
              </a:rPr>
              <a:t>✔</a:t>
            </a:r>
            <a:endParaRPr lang="de-DE" sz="4950" dirty="0">
              <a:solidFill>
                <a:srgbClr val="00BE00"/>
              </a:solidFill>
            </a:endParaRPr>
          </a:p>
        </p:txBody>
      </p:sp>
      <p:sp>
        <p:nvSpPr>
          <p:cNvPr id="30" name="Textfeld 29"/>
          <p:cNvSpPr txBox="1"/>
          <p:nvPr/>
        </p:nvSpPr>
        <p:spPr>
          <a:xfrm>
            <a:off x="2768276" y="2225549"/>
            <a:ext cx="4008140" cy="2086725"/>
          </a:xfrm>
          <a:prstGeom prst="rect">
            <a:avLst/>
          </a:prstGeom>
          <a:noFill/>
        </p:spPr>
        <p:txBody>
          <a:bodyPr wrap="square" rtlCol="0">
            <a:spAutoFit/>
          </a:bodyPr>
          <a:lstStyle/>
          <a:p>
            <a:pPr algn="ctr">
              <a:lnSpc>
                <a:spcPct val="120000"/>
              </a:lnSpc>
            </a:pPr>
            <a:r>
              <a:rPr lang="de-DE" dirty="0"/>
              <a:t>Bevor </a:t>
            </a:r>
            <a:r>
              <a:rPr lang="de-DE" b="1" dirty="0"/>
              <a:t>Arbeiten mit Gefahrstoffen </a:t>
            </a:r>
            <a:r>
              <a:rPr lang="de-DE" dirty="0"/>
              <a:t>im Abzug oder im Laborbereich </a:t>
            </a:r>
          </a:p>
          <a:p>
            <a:pPr algn="ctr">
              <a:lnSpc>
                <a:spcPct val="120000"/>
              </a:lnSpc>
            </a:pPr>
            <a:r>
              <a:rPr lang="de-DE" dirty="0"/>
              <a:t>aufgenommen werden, </a:t>
            </a:r>
            <a:r>
              <a:rPr lang="de-DE" b="1" dirty="0"/>
              <a:t>muss</a:t>
            </a:r>
            <a:r>
              <a:rPr lang="de-DE" dirty="0"/>
              <a:t> die Lüftung am Laboreingang </a:t>
            </a:r>
            <a:r>
              <a:rPr lang="de-DE" b="1" dirty="0"/>
              <a:t>auf 100% </a:t>
            </a:r>
            <a:r>
              <a:rPr lang="de-DE" dirty="0"/>
              <a:t>geschaltet werden</a:t>
            </a:r>
          </a:p>
          <a:p>
            <a:pPr algn="ctr">
              <a:lnSpc>
                <a:spcPct val="120000"/>
              </a:lnSpc>
            </a:pPr>
            <a:r>
              <a:rPr lang="de-DE" dirty="0"/>
              <a:t>(grüne Signallampe leuchtet</a:t>
            </a:r>
            <a:r>
              <a:rPr lang="de-DE" dirty="0" smtClean="0"/>
              <a:t>)!</a:t>
            </a:r>
            <a:endParaRPr lang="de-DE" dirty="0"/>
          </a:p>
        </p:txBody>
      </p:sp>
      <p:sp>
        <p:nvSpPr>
          <p:cNvPr id="35" name="Textfeld 34"/>
          <p:cNvSpPr txBox="1"/>
          <p:nvPr/>
        </p:nvSpPr>
        <p:spPr>
          <a:xfrm>
            <a:off x="681569" y="4866709"/>
            <a:ext cx="1930337" cy="584775"/>
          </a:xfrm>
          <a:prstGeom prst="rect">
            <a:avLst/>
          </a:prstGeom>
          <a:noFill/>
        </p:spPr>
        <p:txBody>
          <a:bodyPr wrap="none" rtlCol="0">
            <a:spAutoFit/>
          </a:bodyPr>
          <a:lstStyle/>
          <a:p>
            <a:r>
              <a:rPr lang="de-DE" sz="1600" b="1" dirty="0">
                <a:solidFill>
                  <a:srgbClr val="FF0000"/>
                </a:solidFill>
              </a:rPr>
              <a:t>Kein Umgang mit </a:t>
            </a:r>
          </a:p>
          <a:p>
            <a:pPr algn="ctr"/>
            <a:r>
              <a:rPr lang="de-DE" sz="1600" b="1" dirty="0">
                <a:solidFill>
                  <a:srgbClr val="FF0000"/>
                </a:solidFill>
              </a:rPr>
              <a:t>Gefahrstoffen!</a:t>
            </a:r>
          </a:p>
        </p:txBody>
      </p:sp>
      <p:pic>
        <p:nvPicPr>
          <p:cNvPr id="36" name="Inhaltsplatzhalter 2"/>
          <p:cNvPicPr>
            <a:picLocks noGrp="1" noChangeAspect="1"/>
          </p:cNvPicPr>
          <p:nvPr>
            <p:ph sz="half" idx="1"/>
          </p:nvPr>
        </p:nvPicPr>
        <p:blipFill rotWithShape="1">
          <a:blip r:embed="rId3"/>
          <a:srcRect l="57039" t="16603" r="7491" b="12684"/>
          <a:stretch/>
        </p:blipFill>
        <p:spPr>
          <a:xfrm>
            <a:off x="4972241" y="5700360"/>
            <a:ext cx="725853" cy="452583"/>
          </a:xfrm>
          <a:prstGeom prst="rect">
            <a:avLst/>
          </a:prstGeom>
        </p:spPr>
      </p:pic>
      <p:sp>
        <p:nvSpPr>
          <p:cNvPr id="39" name="Rechteck 38"/>
          <p:cNvSpPr/>
          <p:nvPr/>
        </p:nvSpPr>
        <p:spPr>
          <a:xfrm>
            <a:off x="3102295" y="5034943"/>
            <a:ext cx="3674121" cy="1089529"/>
          </a:xfrm>
          <a:prstGeom prst="rect">
            <a:avLst/>
          </a:prstGeom>
        </p:spPr>
        <p:txBody>
          <a:bodyPr wrap="square">
            <a:spAutoFit/>
          </a:bodyPr>
          <a:lstStyle/>
          <a:p>
            <a:pPr>
              <a:lnSpc>
                <a:spcPct val="120000"/>
              </a:lnSpc>
            </a:pPr>
            <a:r>
              <a:rPr lang="de-DE" b="1" dirty="0" smtClean="0"/>
              <a:t>Nach </a:t>
            </a:r>
            <a:r>
              <a:rPr lang="de-DE" b="1" dirty="0" err="1"/>
              <a:t>Abschluß</a:t>
            </a:r>
            <a:r>
              <a:rPr lang="de-DE" b="1" dirty="0"/>
              <a:t> </a:t>
            </a:r>
            <a:r>
              <a:rPr lang="de-DE" dirty="0"/>
              <a:t>der Arbeiten </a:t>
            </a:r>
            <a:r>
              <a:rPr lang="de-DE" dirty="0" smtClean="0"/>
              <a:t>mit </a:t>
            </a:r>
            <a:r>
              <a:rPr lang="de-DE" dirty="0"/>
              <a:t>Gefahrstoffen </a:t>
            </a:r>
            <a:r>
              <a:rPr lang="de-DE" dirty="0" smtClean="0"/>
              <a:t>Lüftung </a:t>
            </a:r>
            <a:r>
              <a:rPr lang="de-DE" dirty="0"/>
              <a:t>wieder </a:t>
            </a:r>
            <a:r>
              <a:rPr lang="de-DE" dirty="0" smtClean="0"/>
              <a:t>auf </a:t>
            </a:r>
            <a:br>
              <a:rPr lang="de-DE" dirty="0" smtClean="0"/>
            </a:br>
            <a:r>
              <a:rPr lang="de-DE" b="1" dirty="0" smtClean="0"/>
              <a:t>30</a:t>
            </a:r>
            <a:r>
              <a:rPr lang="de-DE" b="1" dirty="0"/>
              <a:t>%</a:t>
            </a:r>
            <a:r>
              <a:rPr lang="de-DE" dirty="0"/>
              <a:t> schalten.</a:t>
            </a:r>
          </a:p>
        </p:txBody>
      </p:sp>
    </p:spTree>
    <p:extLst>
      <p:ext uri="{BB962C8B-B14F-4D97-AF65-F5344CB8AC3E}">
        <p14:creationId xmlns:p14="http://schemas.microsoft.com/office/powerpoint/2010/main" val="3788230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55037" y="1379894"/>
            <a:ext cx="8244408" cy="3416320"/>
          </a:xfrm>
          <a:prstGeom prst="rect">
            <a:avLst/>
          </a:prstGeom>
        </p:spPr>
        <p:txBody>
          <a:bodyPr wrap="square">
            <a:spAutoFit/>
          </a:bodyPr>
          <a:lstStyle/>
          <a:p>
            <a:pPr>
              <a:lnSpc>
                <a:spcPct val="120000"/>
              </a:lnSpc>
            </a:pPr>
            <a:r>
              <a:rPr lang="de-DE" dirty="0"/>
              <a:t>Abzüge, die über einen Volumenstromregler verfügen (alte Abzüge jedoch nicht), regeln ihren Volumenstrom abhängig von der Frontschieberstellung selbstständig ein.</a:t>
            </a:r>
          </a:p>
          <a:p>
            <a:pPr>
              <a:lnSpc>
                <a:spcPct val="120000"/>
              </a:lnSpc>
            </a:pPr>
            <a:endParaRPr lang="de-DE" dirty="0"/>
          </a:p>
          <a:p>
            <a:pPr marL="285750" indent="-285750">
              <a:lnSpc>
                <a:spcPct val="120000"/>
              </a:lnSpc>
              <a:buFont typeface="Arial" panose="020B0604020202020204" pitchFamily="34" charset="0"/>
              <a:buChar char="•"/>
            </a:pPr>
            <a:r>
              <a:rPr lang="de-DE" dirty="0"/>
              <a:t>Luftmenge bei geschlossenem Frontschieber ca. 250 m³/h. </a:t>
            </a:r>
          </a:p>
          <a:p>
            <a:pPr marL="285750" indent="-285750">
              <a:lnSpc>
                <a:spcPct val="120000"/>
              </a:lnSpc>
              <a:buFont typeface="Arial" panose="020B0604020202020204" pitchFamily="34" charset="0"/>
              <a:buChar char="•"/>
            </a:pPr>
            <a:endParaRPr lang="de-DE" dirty="0"/>
          </a:p>
          <a:p>
            <a:pPr marL="285750" indent="-285750">
              <a:lnSpc>
                <a:spcPct val="120000"/>
              </a:lnSpc>
              <a:buFont typeface="Arial" panose="020B0604020202020204" pitchFamily="34" charset="0"/>
              <a:buChar char="•"/>
            </a:pPr>
            <a:r>
              <a:rPr lang="de-DE" dirty="0"/>
              <a:t>Luftmenge bei geöffnetem Frontschieber bis zu 1000 m³/h.                     Dabei nimmt der Volumenstrom exponentiell mit der       Frontschieberöffnung zu. Bei 15 cm Frontschieberöffnung                         wird bereits die volle Lüftungsleistung genutzt</a:t>
            </a:r>
            <a:r>
              <a:rPr lang="de-DE" dirty="0" smtClean="0"/>
              <a:t>!</a:t>
            </a:r>
            <a:endParaRPr lang="de-DE" dirty="0"/>
          </a:p>
        </p:txBody>
      </p:sp>
      <p:sp>
        <p:nvSpPr>
          <p:cNvPr id="5" name="Textfeld 4">
            <a:extLst>
              <a:ext uri="{FF2B5EF4-FFF2-40B4-BE49-F238E27FC236}">
                <a16:creationId xmlns:a16="http://schemas.microsoft.com/office/drawing/2014/main" id="{E54FBF01-05F5-C145-A03E-C180F0FCB72F}"/>
              </a:ext>
            </a:extLst>
          </p:cNvPr>
          <p:cNvSpPr txBox="1"/>
          <p:nvPr/>
        </p:nvSpPr>
        <p:spPr>
          <a:xfrm>
            <a:off x="1179518" y="397110"/>
            <a:ext cx="6821484" cy="461665"/>
          </a:xfrm>
          <a:prstGeom prst="rect">
            <a:avLst/>
          </a:prstGeom>
          <a:noFill/>
        </p:spPr>
        <p:txBody>
          <a:bodyPr wrap="square" rtlCol="0">
            <a:spAutoFit/>
          </a:bodyPr>
          <a:lstStyle/>
          <a:p>
            <a:pPr algn="ctr" defTabSz="914400" fontAlgn="base">
              <a:spcBef>
                <a:spcPct val="0"/>
              </a:spcBef>
              <a:spcAft>
                <a:spcPct val="0"/>
              </a:spcAft>
              <a:defRPr/>
            </a:pPr>
            <a:r>
              <a:rPr lang="de-DE" sz="2400" b="1" dirty="0" smtClean="0">
                <a:latin typeface="Arial" charset="0"/>
              </a:rPr>
              <a:t> </a:t>
            </a:r>
            <a:r>
              <a:rPr lang="de-DE" sz="2400" b="1" dirty="0">
                <a:latin typeface="Arial" charset="0"/>
              </a:rPr>
              <a:t>Hinweis zum </a:t>
            </a:r>
            <a:r>
              <a:rPr lang="de-DE" sz="2400" b="1" dirty="0"/>
              <a:t>Volumenstromregler</a:t>
            </a:r>
            <a:r>
              <a:rPr lang="de-DE" sz="2400" b="1" dirty="0">
                <a:latin typeface="Arial" charset="0"/>
              </a:rPr>
              <a:t> </a:t>
            </a:r>
            <a:endParaRPr lang="de-DE" sz="2400" b="1" dirty="0"/>
          </a:p>
        </p:txBody>
      </p:sp>
      <p:grpSp>
        <p:nvGrpSpPr>
          <p:cNvPr id="31" name="Gruppieren 30">
            <a:extLst>
              <a:ext uri="{FF2B5EF4-FFF2-40B4-BE49-F238E27FC236}">
                <a16:creationId xmlns:a16="http://schemas.microsoft.com/office/drawing/2014/main" id="{23723DA0-EEA3-D743-8FF3-EC38E0961772}"/>
              </a:ext>
            </a:extLst>
          </p:cNvPr>
          <p:cNvGrpSpPr/>
          <p:nvPr/>
        </p:nvGrpSpPr>
        <p:grpSpPr>
          <a:xfrm>
            <a:off x="7127875" y="3699469"/>
            <a:ext cx="1764916" cy="728436"/>
            <a:chOff x="7127875" y="3578885"/>
            <a:chExt cx="1533804" cy="633048"/>
          </a:xfrm>
        </p:grpSpPr>
        <p:sp>
          <p:nvSpPr>
            <p:cNvPr id="25" name="Pfeil nach rechts 24">
              <a:extLst>
                <a:ext uri="{FF2B5EF4-FFF2-40B4-BE49-F238E27FC236}">
                  <a16:creationId xmlns:a16="http://schemas.microsoft.com/office/drawing/2014/main" id="{35EFD175-37CA-EA45-9893-5C4A627DE976}"/>
                </a:ext>
              </a:extLst>
            </p:cNvPr>
            <p:cNvSpPr/>
            <p:nvPr/>
          </p:nvSpPr>
          <p:spPr>
            <a:xfrm>
              <a:off x="7914995" y="3697793"/>
              <a:ext cx="746684" cy="311498"/>
            </a:xfrm>
            <a:prstGeom prst="rightArrow">
              <a:avLst>
                <a:gd name="adj1" fmla="val 50000"/>
                <a:gd name="adj2" fmla="val 98485"/>
              </a:avLst>
            </a:prstGeom>
            <a:gradFill flip="none" rotWithShape="1">
              <a:gsLst>
                <a:gs pos="0">
                  <a:srgbClr val="0070C0"/>
                </a:gs>
                <a:gs pos="6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25">
              <a:extLst>
                <a:ext uri="{FF2B5EF4-FFF2-40B4-BE49-F238E27FC236}">
                  <a16:creationId xmlns:a16="http://schemas.microsoft.com/office/drawing/2014/main" id="{3DE0A86B-5A1B-EA4C-9584-1411067009E0}"/>
                </a:ext>
              </a:extLst>
            </p:cNvPr>
            <p:cNvSpPr/>
            <p:nvPr/>
          </p:nvSpPr>
          <p:spPr>
            <a:xfrm>
              <a:off x="7313769" y="3900435"/>
              <a:ext cx="746684" cy="311498"/>
            </a:xfrm>
            <a:prstGeom prst="rightArrow">
              <a:avLst>
                <a:gd name="adj1" fmla="val 50000"/>
                <a:gd name="adj2" fmla="val 98485"/>
              </a:avLst>
            </a:prstGeom>
            <a:gradFill flip="none" rotWithShape="1">
              <a:gsLst>
                <a:gs pos="0">
                  <a:srgbClr val="0070C0"/>
                </a:gs>
                <a:gs pos="6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26">
              <a:extLst>
                <a:ext uri="{FF2B5EF4-FFF2-40B4-BE49-F238E27FC236}">
                  <a16:creationId xmlns:a16="http://schemas.microsoft.com/office/drawing/2014/main" id="{DE3A3AF6-45CA-3E4D-B489-4CBCBB223AF8}"/>
                </a:ext>
              </a:extLst>
            </p:cNvPr>
            <p:cNvSpPr/>
            <p:nvPr/>
          </p:nvSpPr>
          <p:spPr>
            <a:xfrm>
              <a:off x="7127875" y="3578885"/>
              <a:ext cx="746684" cy="311498"/>
            </a:xfrm>
            <a:prstGeom prst="rightArrow">
              <a:avLst>
                <a:gd name="adj1" fmla="val 50000"/>
                <a:gd name="adj2" fmla="val 98485"/>
              </a:avLst>
            </a:prstGeom>
            <a:gradFill flip="none" rotWithShape="1">
              <a:gsLst>
                <a:gs pos="0">
                  <a:srgbClr val="0070C0"/>
                </a:gs>
                <a:gs pos="6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 name="Gruppieren 31">
            <a:extLst>
              <a:ext uri="{FF2B5EF4-FFF2-40B4-BE49-F238E27FC236}">
                <a16:creationId xmlns:a16="http://schemas.microsoft.com/office/drawing/2014/main" id="{D3C1FF75-F554-B443-B507-5C42678436D9}"/>
              </a:ext>
            </a:extLst>
          </p:cNvPr>
          <p:cNvGrpSpPr/>
          <p:nvPr/>
        </p:nvGrpSpPr>
        <p:grpSpPr>
          <a:xfrm>
            <a:off x="7131227" y="2763298"/>
            <a:ext cx="739985" cy="303126"/>
            <a:chOff x="7221660" y="2803490"/>
            <a:chExt cx="739985" cy="303126"/>
          </a:xfrm>
        </p:grpSpPr>
        <p:sp>
          <p:nvSpPr>
            <p:cNvPr id="28" name="Pfeil nach rechts 27">
              <a:extLst>
                <a:ext uri="{FF2B5EF4-FFF2-40B4-BE49-F238E27FC236}">
                  <a16:creationId xmlns:a16="http://schemas.microsoft.com/office/drawing/2014/main" id="{21B19ADC-4C7D-0648-BEBA-9B66D4402EB9}"/>
                </a:ext>
              </a:extLst>
            </p:cNvPr>
            <p:cNvSpPr/>
            <p:nvPr/>
          </p:nvSpPr>
          <p:spPr>
            <a:xfrm>
              <a:off x="7221660" y="2803490"/>
              <a:ext cx="354798" cy="110532"/>
            </a:xfrm>
            <a:prstGeom prst="rightArrow">
              <a:avLst>
                <a:gd name="adj1" fmla="val 50000"/>
                <a:gd name="adj2" fmla="val 98485"/>
              </a:avLst>
            </a:prstGeom>
            <a:gradFill flip="none" rotWithShape="1">
              <a:gsLst>
                <a:gs pos="0">
                  <a:srgbClr val="0070C0"/>
                </a:gs>
                <a:gs pos="6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a:extLst>
                <a:ext uri="{FF2B5EF4-FFF2-40B4-BE49-F238E27FC236}">
                  <a16:creationId xmlns:a16="http://schemas.microsoft.com/office/drawing/2014/main" id="{CF515E45-FF54-CC41-8277-06B3C11E84C7}"/>
                </a:ext>
              </a:extLst>
            </p:cNvPr>
            <p:cNvSpPr/>
            <p:nvPr/>
          </p:nvSpPr>
          <p:spPr>
            <a:xfrm>
              <a:off x="7343915" y="2996084"/>
              <a:ext cx="354798" cy="110532"/>
            </a:xfrm>
            <a:prstGeom prst="rightArrow">
              <a:avLst>
                <a:gd name="adj1" fmla="val 50000"/>
                <a:gd name="adj2" fmla="val 98485"/>
              </a:avLst>
            </a:prstGeom>
            <a:gradFill flip="none" rotWithShape="1">
              <a:gsLst>
                <a:gs pos="0">
                  <a:srgbClr val="0070C0"/>
                </a:gs>
                <a:gs pos="6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Pfeil nach rechts 29">
              <a:extLst>
                <a:ext uri="{FF2B5EF4-FFF2-40B4-BE49-F238E27FC236}">
                  <a16:creationId xmlns:a16="http://schemas.microsoft.com/office/drawing/2014/main" id="{AC7F03E6-34C8-464B-9876-BCDA40CA0CEB}"/>
                </a:ext>
              </a:extLst>
            </p:cNvPr>
            <p:cNvSpPr/>
            <p:nvPr/>
          </p:nvSpPr>
          <p:spPr>
            <a:xfrm>
              <a:off x="7606847" y="2877178"/>
              <a:ext cx="354798" cy="110532"/>
            </a:xfrm>
            <a:prstGeom prst="rightArrow">
              <a:avLst>
                <a:gd name="adj1" fmla="val 50000"/>
                <a:gd name="adj2" fmla="val 98485"/>
              </a:avLst>
            </a:prstGeom>
            <a:gradFill flip="none" rotWithShape="1">
              <a:gsLst>
                <a:gs pos="0">
                  <a:srgbClr val="0070C0"/>
                </a:gs>
                <a:gs pos="6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2" name="Inhaltsplatzhalter 2"/>
          <p:cNvPicPr>
            <a:picLocks noGrp="1" noChangeAspect="1"/>
          </p:cNvPicPr>
          <p:nvPr>
            <p:ph sz="half" idx="1"/>
          </p:nvPr>
        </p:nvPicPr>
        <p:blipFill rotWithShape="1">
          <a:blip r:embed="rId2"/>
          <a:srcRect l="57039" t="16603" r="7491" b="12684"/>
          <a:stretch/>
        </p:blipFill>
        <p:spPr>
          <a:xfrm>
            <a:off x="707266" y="5470018"/>
            <a:ext cx="944504" cy="588916"/>
          </a:xfrm>
          <a:prstGeom prst="rect">
            <a:avLst/>
          </a:prstGeom>
        </p:spPr>
      </p:pic>
      <p:sp>
        <p:nvSpPr>
          <p:cNvPr id="2" name="Textfeld 1"/>
          <p:cNvSpPr txBox="1"/>
          <p:nvPr/>
        </p:nvSpPr>
        <p:spPr>
          <a:xfrm>
            <a:off x="1849957" y="5302811"/>
            <a:ext cx="5862407" cy="923330"/>
          </a:xfrm>
          <a:prstGeom prst="rect">
            <a:avLst/>
          </a:prstGeom>
          <a:noFill/>
        </p:spPr>
        <p:txBody>
          <a:bodyPr wrap="square" rtlCol="0">
            <a:spAutoFit/>
          </a:bodyPr>
          <a:lstStyle/>
          <a:p>
            <a:r>
              <a:rPr lang="de-DE" dirty="0"/>
              <a:t>Diese Volumenstromregelung ist ein weiterer Grund, </a:t>
            </a:r>
            <a:endParaRPr lang="de-DE" dirty="0" smtClean="0"/>
          </a:p>
          <a:p>
            <a:r>
              <a:rPr lang="de-DE" dirty="0" smtClean="0"/>
              <a:t>warum nur ein vollständig geschlossener </a:t>
            </a:r>
            <a:r>
              <a:rPr lang="de-DE" dirty="0"/>
              <a:t>Frontschieber </a:t>
            </a:r>
            <a:r>
              <a:rPr lang="de-DE" dirty="0" smtClean="0"/>
              <a:t/>
            </a:r>
            <a:br>
              <a:rPr lang="de-DE" dirty="0" smtClean="0"/>
            </a:br>
            <a:r>
              <a:rPr lang="de-DE" dirty="0" smtClean="0"/>
              <a:t>zur </a:t>
            </a:r>
            <a:r>
              <a:rPr lang="de-DE" dirty="0"/>
              <a:t>Energieeinsparung beiträgt</a:t>
            </a:r>
          </a:p>
        </p:txBody>
      </p:sp>
    </p:spTree>
    <p:extLst>
      <p:ext uri="{BB962C8B-B14F-4D97-AF65-F5344CB8AC3E}">
        <p14:creationId xmlns:p14="http://schemas.microsoft.com/office/powerpoint/2010/main" val="273454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uppieren 88">
            <a:extLst>
              <a:ext uri="{FF2B5EF4-FFF2-40B4-BE49-F238E27FC236}">
                <a16:creationId xmlns:a16="http://schemas.microsoft.com/office/drawing/2014/main" id="{B30CD33F-83D4-104C-986D-174D5771BBF1}"/>
              </a:ext>
            </a:extLst>
          </p:cNvPr>
          <p:cNvGrpSpPr>
            <a:grpSpLocks noChangeAspect="1"/>
          </p:cNvGrpSpPr>
          <p:nvPr/>
        </p:nvGrpSpPr>
        <p:grpSpPr>
          <a:xfrm>
            <a:off x="971954" y="1656206"/>
            <a:ext cx="1588366" cy="2353681"/>
            <a:chOff x="301821" y="4778365"/>
            <a:chExt cx="1080000" cy="1600370"/>
          </a:xfrm>
        </p:grpSpPr>
        <p:grpSp>
          <p:nvGrpSpPr>
            <p:cNvPr id="90" name="Gruppieren 89">
              <a:extLst>
                <a:ext uri="{FF2B5EF4-FFF2-40B4-BE49-F238E27FC236}">
                  <a16:creationId xmlns:a16="http://schemas.microsoft.com/office/drawing/2014/main" id="{7D491C4A-D3DD-9D42-A0FF-60D814F24282}"/>
                </a:ext>
              </a:extLst>
            </p:cNvPr>
            <p:cNvGrpSpPr>
              <a:grpSpLocks noChangeAspect="1"/>
            </p:cNvGrpSpPr>
            <p:nvPr/>
          </p:nvGrpSpPr>
          <p:grpSpPr>
            <a:xfrm>
              <a:off x="301821" y="4778365"/>
              <a:ext cx="1080000" cy="1600370"/>
              <a:chOff x="337039" y="790341"/>
              <a:chExt cx="3962400" cy="5871592"/>
            </a:xfrm>
          </p:grpSpPr>
          <p:sp>
            <p:nvSpPr>
              <p:cNvPr id="94" name="Rechteck 93"/>
              <p:cNvSpPr/>
              <p:nvPr/>
            </p:nvSpPr>
            <p:spPr>
              <a:xfrm>
                <a:off x="337039" y="790341"/>
                <a:ext cx="3962400" cy="587159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95" name="Rechteck 94"/>
              <p:cNvSpPr/>
              <p:nvPr/>
            </p:nvSpPr>
            <p:spPr>
              <a:xfrm>
                <a:off x="594863" y="4541051"/>
                <a:ext cx="3466573" cy="212088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96" name="Rechteck 95"/>
              <p:cNvSpPr/>
              <p:nvPr/>
            </p:nvSpPr>
            <p:spPr>
              <a:xfrm>
                <a:off x="782246" y="5016500"/>
                <a:ext cx="3123040" cy="1458042"/>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97" name="Rechteck 96"/>
              <p:cNvSpPr/>
              <p:nvPr/>
            </p:nvSpPr>
            <p:spPr>
              <a:xfrm>
                <a:off x="594862" y="1134533"/>
                <a:ext cx="3466573" cy="1724078"/>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98" name="Rechteck 97"/>
              <p:cNvSpPr/>
              <p:nvPr/>
            </p:nvSpPr>
            <p:spPr>
              <a:xfrm>
                <a:off x="782245" y="1134533"/>
                <a:ext cx="1688393"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99" name="Rechteck 98"/>
              <p:cNvSpPr/>
              <p:nvPr/>
            </p:nvSpPr>
            <p:spPr>
              <a:xfrm>
                <a:off x="2250074" y="1134533"/>
                <a:ext cx="1655212"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100" name="Gerade Verbindung 19"/>
              <p:cNvCxnSpPr/>
              <p:nvPr/>
            </p:nvCxnSpPr>
            <p:spPr>
              <a:xfrm>
                <a:off x="1984616" y="2778508"/>
                <a:ext cx="7183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Gerade Verbindung 24"/>
              <p:cNvCxnSpPr/>
              <p:nvPr/>
            </p:nvCxnSpPr>
            <p:spPr>
              <a:xfrm>
                <a:off x="2470638" y="1134533"/>
                <a:ext cx="0" cy="153755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Gerade Verbindung 27"/>
              <p:cNvCxnSpPr/>
              <p:nvPr/>
            </p:nvCxnSpPr>
            <p:spPr>
              <a:xfrm>
                <a:off x="2166792" y="5192552"/>
                <a:ext cx="35589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Rechteck 102"/>
              <p:cNvSpPr/>
              <p:nvPr/>
            </p:nvSpPr>
            <p:spPr>
              <a:xfrm>
                <a:off x="594862" y="1101788"/>
                <a:ext cx="3466573" cy="125015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04" name="Rechteck 103"/>
              <p:cNvSpPr/>
              <p:nvPr/>
            </p:nvSpPr>
            <p:spPr>
              <a:xfrm>
                <a:off x="782246" y="1260235"/>
                <a:ext cx="3123040" cy="937829"/>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05" name="Rechteck 104"/>
              <p:cNvSpPr/>
              <p:nvPr/>
            </p:nvSpPr>
            <p:spPr>
              <a:xfrm>
                <a:off x="594863" y="2858611"/>
                <a:ext cx="3466573" cy="1682439"/>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35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Oval 33"/>
              <p:cNvSpPr/>
              <p:nvPr/>
            </p:nvSpPr>
            <p:spPr>
              <a:xfrm>
                <a:off x="3729762" y="4712541"/>
                <a:ext cx="156160" cy="156160"/>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07" name="Oval 34"/>
              <p:cNvSpPr/>
              <p:nvPr/>
            </p:nvSpPr>
            <p:spPr>
              <a:xfrm>
                <a:off x="3433192" y="4712541"/>
                <a:ext cx="156160" cy="156160"/>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08" name="Rechteck 107"/>
              <p:cNvSpPr/>
              <p:nvPr/>
            </p:nvSpPr>
            <p:spPr>
              <a:xfrm>
                <a:off x="10694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09" name="Rechteck 108"/>
              <p:cNvSpPr/>
              <p:nvPr/>
            </p:nvSpPr>
            <p:spPr>
              <a:xfrm>
                <a:off x="1179551"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10" name="Rechteck 109"/>
              <p:cNvSpPr/>
              <p:nvPr/>
            </p:nvSpPr>
            <p:spPr>
              <a:xfrm>
                <a:off x="1289618"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11" name="Rechteck 110"/>
              <p:cNvSpPr/>
              <p:nvPr/>
            </p:nvSpPr>
            <p:spPr>
              <a:xfrm>
                <a:off x="13996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112" name="Gerade Verbindung 4"/>
              <p:cNvCxnSpPr/>
              <p:nvPr/>
            </p:nvCxnSpPr>
            <p:spPr>
              <a:xfrm>
                <a:off x="2250074" y="1260235"/>
                <a:ext cx="0" cy="92618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Gerade Verbindung 28"/>
              <p:cNvCxnSpPr/>
              <p:nvPr/>
            </p:nvCxnSpPr>
            <p:spPr>
              <a:xfrm>
                <a:off x="2470210" y="1260235"/>
                <a:ext cx="0" cy="92618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4" name="Oval 16"/>
              <p:cNvSpPr/>
              <p:nvPr/>
            </p:nvSpPr>
            <p:spPr>
              <a:xfrm>
                <a:off x="3655442" y="1732238"/>
                <a:ext cx="156160" cy="156160"/>
              </a:xfrm>
              <a:prstGeom prst="ellipse">
                <a:avLst/>
              </a:prstGeom>
              <a:solidFill>
                <a:schemeClr val="accent1">
                  <a:lumMod val="40000"/>
                  <a:lumOff val="60000"/>
                </a:schemeClr>
              </a:solid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15" name="Oval 17"/>
              <p:cNvSpPr/>
              <p:nvPr/>
            </p:nvSpPr>
            <p:spPr>
              <a:xfrm>
                <a:off x="893005" y="1716624"/>
                <a:ext cx="156160" cy="156160"/>
              </a:xfrm>
              <a:prstGeom prst="ellipse">
                <a:avLst/>
              </a:prstGeom>
              <a:solidFill>
                <a:schemeClr val="accent1">
                  <a:lumMod val="40000"/>
                  <a:lumOff val="60000"/>
                </a:schemeClr>
              </a:solidFill>
              <a:ln w="1270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1" name="Gruppieren 90">
              <a:extLst>
                <a:ext uri="{FF2B5EF4-FFF2-40B4-BE49-F238E27FC236}">
                  <a16:creationId xmlns:a16="http://schemas.microsoft.com/office/drawing/2014/main" id="{E4E89676-F3C9-684D-A037-D27DD1CDB34B}"/>
                </a:ext>
              </a:extLst>
            </p:cNvPr>
            <p:cNvGrpSpPr/>
            <p:nvPr/>
          </p:nvGrpSpPr>
          <p:grpSpPr>
            <a:xfrm>
              <a:off x="359736" y="4848226"/>
              <a:ext cx="957834" cy="1499616"/>
              <a:chOff x="5184648" y="3538728"/>
              <a:chExt cx="1277112" cy="1999488"/>
            </a:xfrm>
          </p:grpSpPr>
          <p:cxnSp>
            <p:nvCxnSpPr>
              <p:cNvPr id="92" name="Gerade Verbindung 191">
                <a:extLst>
                  <a:ext uri="{FF2B5EF4-FFF2-40B4-BE49-F238E27FC236}">
                    <a16:creationId xmlns:a16="http://schemas.microsoft.com/office/drawing/2014/main" id="{D9C92F3E-E3F8-3842-82FF-255778280A96}"/>
                  </a:ext>
                </a:extLst>
              </p:cNvPr>
              <p:cNvCxnSpPr/>
              <p:nvPr/>
            </p:nvCxnSpPr>
            <p:spPr>
              <a:xfrm flipV="1">
                <a:off x="5184648" y="3538728"/>
                <a:ext cx="1261872" cy="1993392"/>
              </a:xfrm>
              <a:prstGeom prst="line">
                <a:avLst/>
              </a:prstGeom>
              <a:ln w="76200">
                <a:solidFill>
                  <a:srgbClr val="FF0000">
                    <a:alpha val="80000"/>
                  </a:srgbClr>
                </a:solidFill>
              </a:ln>
              <a:effectLst/>
            </p:spPr>
            <p:style>
              <a:lnRef idx="2">
                <a:schemeClr val="accent1"/>
              </a:lnRef>
              <a:fillRef idx="0">
                <a:schemeClr val="accent1"/>
              </a:fillRef>
              <a:effectRef idx="1">
                <a:schemeClr val="accent1"/>
              </a:effectRef>
              <a:fontRef idx="minor">
                <a:schemeClr val="tx1"/>
              </a:fontRef>
            </p:style>
          </p:cxnSp>
          <p:cxnSp>
            <p:nvCxnSpPr>
              <p:cNvPr id="93" name="Gerade Verbindung 192">
                <a:extLst>
                  <a:ext uri="{FF2B5EF4-FFF2-40B4-BE49-F238E27FC236}">
                    <a16:creationId xmlns:a16="http://schemas.microsoft.com/office/drawing/2014/main" id="{FD0E6362-915B-F047-8876-CA39F8018BBA}"/>
                  </a:ext>
                </a:extLst>
              </p:cNvPr>
              <p:cNvCxnSpPr>
                <a:cxnSpLocks/>
              </p:cNvCxnSpPr>
              <p:nvPr/>
            </p:nvCxnSpPr>
            <p:spPr>
              <a:xfrm rot="10800000">
                <a:off x="5199888" y="3544824"/>
                <a:ext cx="1261872" cy="1993392"/>
              </a:xfrm>
              <a:prstGeom prst="line">
                <a:avLst/>
              </a:prstGeom>
              <a:ln w="76200">
                <a:solidFill>
                  <a:srgbClr val="FF0000">
                    <a:alpha val="80000"/>
                  </a:srgbClr>
                </a:solidFill>
              </a:ln>
              <a:effectLst/>
            </p:spPr>
            <p:style>
              <a:lnRef idx="2">
                <a:schemeClr val="accent1"/>
              </a:lnRef>
              <a:fillRef idx="0">
                <a:schemeClr val="accent1"/>
              </a:fillRef>
              <a:effectRef idx="1">
                <a:schemeClr val="accent1"/>
              </a:effectRef>
              <a:fontRef idx="minor">
                <a:schemeClr val="tx1"/>
              </a:fontRef>
            </p:style>
          </p:cxnSp>
        </p:grpSp>
      </p:grpSp>
      <p:sp>
        <p:nvSpPr>
          <p:cNvPr id="116" name="Textfeld 115">
            <a:extLst>
              <a:ext uri="{FF2B5EF4-FFF2-40B4-BE49-F238E27FC236}">
                <a16:creationId xmlns:a16="http://schemas.microsoft.com/office/drawing/2014/main" id="{8E2E3E7A-A32F-8A4B-9EC2-1E5DFB6E0DD7}"/>
              </a:ext>
            </a:extLst>
          </p:cNvPr>
          <p:cNvSpPr txBox="1"/>
          <p:nvPr/>
        </p:nvSpPr>
        <p:spPr>
          <a:xfrm>
            <a:off x="0" y="206473"/>
            <a:ext cx="9143999" cy="67710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Frontschieber beim Verlassen des Abzugs schließen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8" name="Rechteck 117">
            <a:extLst>
              <a:ext uri="{FF2B5EF4-FFF2-40B4-BE49-F238E27FC236}">
                <a16:creationId xmlns:a16="http://schemas.microsoft.com/office/drawing/2014/main" id="{3800B926-CAB6-614C-9024-F393882391CD}"/>
              </a:ext>
            </a:extLst>
          </p:cNvPr>
          <p:cNvSpPr>
            <a:spLocks noChangeAspect="1"/>
          </p:cNvSpPr>
          <p:nvPr/>
        </p:nvSpPr>
        <p:spPr>
          <a:xfrm>
            <a:off x="5633550" y="1656207"/>
            <a:ext cx="2700000" cy="400093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19" name="Rechteck 118">
            <a:extLst>
              <a:ext uri="{FF2B5EF4-FFF2-40B4-BE49-F238E27FC236}">
                <a16:creationId xmlns:a16="http://schemas.microsoft.com/office/drawing/2014/main" id="{3C383D19-4102-2B44-B753-DEC1D72F56FD}"/>
              </a:ext>
            </a:extLst>
          </p:cNvPr>
          <p:cNvSpPr/>
          <p:nvPr/>
        </p:nvSpPr>
        <p:spPr>
          <a:xfrm>
            <a:off x="5809233" y="2698107"/>
            <a:ext cx="2362140" cy="146271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0" name="Rechteck 119">
            <a:extLst>
              <a:ext uri="{FF2B5EF4-FFF2-40B4-BE49-F238E27FC236}">
                <a16:creationId xmlns:a16="http://schemas.microsoft.com/office/drawing/2014/main" id="{48399AAE-8800-714C-BD1C-4F1961FD123C}"/>
              </a:ext>
            </a:extLst>
          </p:cNvPr>
          <p:cNvSpPr/>
          <p:nvPr/>
        </p:nvSpPr>
        <p:spPr>
          <a:xfrm>
            <a:off x="6937103" y="2827762"/>
            <a:ext cx="1127870" cy="1205955"/>
          </a:xfrm>
          <a:prstGeom prst="rect">
            <a:avLst/>
          </a:prstGeom>
          <a:solidFill>
            <a:schemeClr val="accent1">
              <a:lumMod val="20000"/>
              <a:lumOff val="80000"/>
              <a:alpha val="5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Rechteck 120">
            <a:extLst>
              <a:ext uri="{FF2B5EF4-FFF2-40B4-BE49-F238E27FC236}">
                <a16:creationId xmlns:a16="http://schemas.microsoft.com/office/drawing/2014/main" id="{1265F73F-2BA0-FD47-B387-9099B08C4C1B}"/>
              </a:ext>
            </a:extLst>
          </p:cNvPr>
          <p:cNvSpPr/>
          <p:nvPr/>
        </p:nvSpPr>
        <p:spPr>
          <a:xfrm>
            <a:off x="5809233" y="4211959"/>
            <a:ext cx="2362140" cy="144518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2" name="Rechteck 121">
            <a:extLst>
              <a:ext uri="{FF2B5EF4-FFF2-40B4-BE49-F238E27FC236}">
                <a16:creationId xmlns:a16="http://schemas.microsoft.com/office/drawing/2014/main" id="{1C627761-0B72-0E4C-B6F5-BA4EF21508A3}"/>
              </a:ext>
            </a:extLst>
          </p:cNvPr>
          <p:cNvSpPr/>
          <p:nvPr/>
        </p:nvSpPr>
        <p:spPr>
          <a:xfrm>
            <a:off x="5936918" y="4535932"/>
            <a:ext cx="2128055" cy="993517"/>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3" name="Rechteck 122">
            <a:extLst>
              <a:ext uri="{FF2B5EF4-FFF2-40B4-BE49-F238E27FC236}">
                <a16:creationId xmlns:a16="http://schemas.microsoft.com/office/drawing/2014/main" id="{D55FD30D-28F8-C140-8E76-CECAB07195DE}"/>
              </a:ext>
            </a:extLst>
          </p:cNvPr>
          <p:cNvSpPr/>
          <p:nvPr/>
        </p:nvSpPr>
        <p:spPr>
          <a:xfrm>
            <a:off x="5936915" y="2827762"/>
            <a:ext cx="1150480" cy="1205955"/>
          </a:xfrm>
          <a:prstGeom prst="rect">
            <a:avLst/>
          </a:prstGeom>
          <a:solidFill>
            <a:srgbClr val="DCE6F2">
              <a:alpha val="50000"/>
            </a:srgb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4" name="Oval 65">
            <a:extLst>
              <a:ext uri="{FF2B5EF4-FFF2-40B4-BE49-F238E27FC236}">
                <a16:creationId xmlns:a16="http://schemas.microsoft.com/office/drawing/2014/main" id="{90D39480-3AFB-4242-8CCC-3E8DB14A168F}"/>
              </a:ext>
            </a:extLst>
          </p:cNvPr>
          <p:cNvSpPr/>
          <p:nvPr/>
        </p:nvSpPr>
        <p:spPr>
          <a:xfrm>
            <a:off x="7894728" y="3393302"/>
            <a:ext cx="106408" cy="106407"/>
          </a:xfrm>
          <a:prstGeom prst="ellipse">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5" name="Oval 66">
            <a:extLst>
              <a:ext uri="{FF2B5EF4-FFF2-40B4-BE49-F238E27FC236}">
                <a16:creationId xmlns:a16="http://schemas.microsoft.com/office/drawing/2014/main" id="{83BFA9E6-E740-8648-BC0A-090CC5C45AB1}"/>
              </a:ext>
            </a:extLst>
          </p:cNvPr>
          <p:cNvSpPr/>
          <p:nvPr/>
        </p:nvSpPr>
        <p:spPr>
          <a:xfrm>
            <a:off x="6012388" y="3382662"/>
            <a:ext cx="106408" cy="106407"/>
          </a:xfrm>
          <a:prstGeom prst="ellipse">
            <a:avLst/>
          </a:prstGeom>
          <a:solidFill>
            <a:srgbClr val="F2F2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126" name="Gerade Verbindung 67">
            <a:extLst>
              <a:ext uri="{FF2B5EF4-FFF2-40B4-BE49-F238E27FC236}">
                <a16:creationId xmlns:a16="http://schemas.microsoft.com/office/drawing/2014/main" id="{999CCF33-A899-B442-B9B3-84FCF166E133}"/>
              </a:ext>
            </a:extLst>
          </p:cNvPr>
          <p:cNvCxnSpPr/>
          <p:nvPr/>
        </p:nvCxnSpPr>
        <p:spPr>
          <a:xfrm>
            <a:off x="6756218" y="4106237"/>
            <a:ext cx="489453"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Gerade Verbindung 68">
            <a:extLst>
              <a:ext uri="{FF2B5EF4-FFF2-40B4-BE49-F238E27FC236}">
                <a16:creationId xmlns:a16="http://schemas.microsoft.com/office/drawing/2014/main" id="{47C6BE3B-4670-8D4A-8FF9-D76FDBC4C8DE}"/>
              </a:ext>
            </a:extLst>
          </p:cNvPr>
          <p:cNvCxnSpPr/>
          <p:nvPr/>
        </p:nvCxnSpPr>
        <p:spPr>
          <a:xfrm>
            <a:off x="6880353" y="4655897"/>
            <a:ext cx="24250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8" name="Rechteck 127">
            <a:extLst>
              <a:ext uri="{FF2B5EF4-FFF2-40B4-BE49-F238E27FC236}">
                <a16:creationId xmlns:a16="http://schemas.microsoft.com/office/drawing/2014/main" id="{8BA296BE-AEDC-5346-8446-022D3D95DD52}"/>
              </a:ext>
            </a:extLst>
          </p:cNvPr>
          <p:cNvSpPr/>
          <p:nvPr/>
        </p:nvSpPr>
        <p:spPr>
          <a:xfrm>
            <a:off x="5809233" y="1868429"/>
            <a:ext cx="2362140" cy="851857"/>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9" name="Rechteck 128">
            <a:extLst>
              <a:ext uri="{FF2B5EF4-FFF2-40B4-BE49-F238E27FC236}">
                <a16:creationId xmlns:a16="http://schemas.microsoft.com/office/drawing/2014/main" id="{BDF0CE54-BE87-594B-8A31-5B7BF93BB97C}"/>
              </a:ext>
            </a:extLst>
          </p:cNvPr>
          <p:cNvSpPr/>
          <p:nvPr/>
        </p:nvSpPr>
        <p:spPr>
          <a:xfrm>
            <a:off x="5936918" y="1967742"/>
            <a:ext cx="2128055" cy="639042"/>
          </a:xfrm>
          <a:prstGeom prst="rect">
            <a:avLst/>
          </a:prstGeom>
          <a:solidFill>
            <a:schemeClr val="accent1">
              <a:lumMod val="20000"/>
              <a:lumOff val="80000"/>
              <a:alpha val="5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0" name="Oval 71">
            <a:extLst>
              <a:ext uri="{FF2B5EF4-FFF2-40B4-BE49-F238E27FC236}">
                <a16:creationId xmlns:a16="http://schemas.microsoft.com/office/drawing/2014/main" id="{FAD009D9-1D91-EA4D-8391-FF78457FE8E5}"/>
              </a:ext>
            </a:extLst>
          </p:cNvPr>
          <p:cNvSpPr/>
          <p:nvPr/>
        </p:nvSpPr>
        <p:spPr>
          <a:xfrm>
            <a:off x="7945370" y="4328814"/>
            <a:ext cx="106408" cy="106407"/>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1" name="Oval 72">
            <a:extLst>
              <a:ext uri="{FF2B5EF4-FFF2-40B4-BE49-F238E27FC236}">
                <a16:creationId xmlns:a16="http://schemas.microsoft.com/office/drawing/2014/main" id="{396FBA43-12A1-C54A-9534-6F26DAD0C87F}"/>
              </a:ext>
            </a:extLst>
          </p:cNvPr>
          <p:cNvSpPr/>
          <p:nvPr/>
        </p:nvSpPr>
        <p:spPr>
          <a:xfrm>
            <a:off x="7743285" y="4328814"/>
            <a:ext cx="106408" cy="106407"/>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2" name="Rechteck 131">
            <a:extLst>
              <a:ext uri="{FF2B5EF4-FFF2-40B4-BE49-F238E27FC236}">
                <a16:creationId xmlns:a16="http://schemas.microsoft.com/office/drawing/2014/main" id="{6262E208-D504-944E-9BA3-2A2F5DF5668B}"/>
              </a:ext>
            </a:extLst>
          </p:cNvPr>
          <p:cNvSpPr/>
          <p:nvPr/>
        </p:nvSpPr>
        <p:spPr>
          <a:xfrm>
            <a:off x="6132643" y="4328814"/>
            <a:ext cx="31153"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3" name="Rechteck 132">
            <a:extLst>
              <a:ext uri="{FF2B5EF4-FFF2-40B4-BE49-F238E27FC236}">
                <a16:creationId xmlns:a16="http://schemas.microsoft.com/office/drawing/2014/main" id="{0B503335-8A14-5349-9E0B-7C8AE2221787}"/>
              </a:ext>
            </a:extLst>
          </p:cNvPr>
          <p:cNvSpPr/>
          <p:nvPr/>
        </p:nvSpPr>
        <p:spPr>
          <a:xfrm>
            <a:off x="6207643" y="4328814"/>
            <a:ext cx="31153"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4" name="Rechteck 133">
            <a:extLst>
              <a:ext uri="{FF2B5EF4-FFF2-40B4-BE49-F238E27FC236}">
                <a16:creationId xmlns:a16="http://schemas.microsoft.com/office/drawing/2014/main" id="{A1F24C1F-3604-7C42-8BB7-EDBE7333FEF9}"/>
              </a:ext>
            </a:extLst>
          </p:cNvPr>
          <p:cNvSpPr/>
          <p:nvPr/>
        </p:nvSpPr>
        <p:spPr>
          <a:xfrm>
            <a:off x="6282643" y="4328814"/>
            <a:ext cx="31153"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5" name="Rechteck 134">
            <a:extLst>
              <a:ext uri="{FF2B5EF4-FFF2-40B4-BE49-F238E27FC236}">
                <a16:creationId xmlns:a16="http://schemas.microsoft.com/office/drawing/2014/main" id="{8721661C-2A23-DC41-BD09-95E7D1BC7A81}"/>
              </a:ext>
            </a:extLst>
          </p:cNvPr>
          <p:cNvSpPr/>
          <p:nvPr/>
        </p:nvSpPr>
        <p:spPr>
          <a:xfrm>
            <a:off x="6357643" y="4328814"/>
            <a:ext cx="31153"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136" name="Gerade Verbindung 77">
            <a:extLst>
              <a:ext uri="{FF2B5EF4-FFF2-40B4-BE49-F238E27FC236}">
                <a16:creationId xmlns:a16="http://schemas.microsoft.com/office/drawing/2014/main" id="{B3910CE2-B2B1-A24A-8281-49C10ED7EF4E}"/>
              </a:ext>
            </a:extLst>
          </p:cNvPr>
          <p:cNvCxnSpPr/>
          <p:nvPr/>
        </p:nvCxnSpPr>
        <p:spPr>
          <a:xfrm>
            <a:off x="7087395" y="2827767"/>
            <a:ext cx="0" cy="120595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Textfeld 6">
            <a:extLst>
              <a:ext uri="{FF2B5EF4-FFF2-40B4-BE49-F238E27FC236}">
                <a16:creationId xmlns:a16="http://schemas.microsoft.com/office/drawing/2014/main" id="{6EEB68E2-C92F-7247-97B4-F5E65E48EC16}"/>
              </a:ext>
            </a:extLst>
          </p:cNvPr>
          <p:cNvSpPr txBox="1">
            <a:spLocks noChangeArrowheads="1"/>
          </p:cNvSpPr>
          <p:nvPr/>
        </p:nvSpPr>
        <p:spPr bwMode="auto">
          <a:xfrm>
            <a:off x="6639281" y="3026290"/>
            <a:ext cx="8759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1200" cap="none" spc="0" normalizeH="0" baseline="0" noProof="0" dirty="0">
                <a:ln>
                  <a:noFill/>
                </a:ln>
                <a:solidFill>
                  <a:srgbClr val="00BE00"/>
                </a:solidFill>
                <a:effectLst/>
                <a:uLnTx/>
                <a:uFillTx/>
                <a:latin typeface="Zapf Dingbats" charset="0"/>
                <a:ea typeface="ＭＳ Ｐゴシック" charset="0"/>
                <a:cs typeface="Zapf Dingbats" charset="0"/>
                <a:sym typeface="Zapf Dingbats" charset="0"/>
              </a:rPr>
              <a:t>✔</a:t>
            </a:r>
            <a:endParaRPr kumimoji="0" lang="de-DE" sz="5400" b="0" i="0" u="none" strike="noStrike" kern="1200" cap="none" spc="0" normalizeH="0" baseline="0" noProof="0" dirty="0">
              <a:ln>
                <a:noFill/>
              </a:ln>
              <a:solidFill>
                <a:srgbClr val="00BE00"/>
              </a:solidFill>
              <a:effectLst/>
              <a:uLnTx/>
              <a:uFillTx/>
              <a:ea typeface="ＭＳ Ｐゴシック" charset="0"/>
            </a:endParaRPr>
          </a:p>
        </p:txBody>
      </p:sp>
      <p:sp>
        <p:nvSpPr>
          <p:cNvPr id="53" name="Textfeld 52"/>
          <p:cNvSpPr txBox="1"/>
          <p:nvPr/>
        </p:nvSpPr>
        <p:spPr>
          <a:xfrm>
            <a:off x="883671" y="4151196"/>
            <a:ext cx="4493399" cy="1723742"/>
          </a:xfrm>
          <a:prstGeom prst="rect">
            <a:avLst/>
          </a:prstGeom>
          <a:noFill/>
        </p:spPr>
        <p:txBody>
          <a:bodyPr wrap="square" rtlCol="0">
            <a:spAutoFit/>
          </a:bodyPr>
          <a:lstStyle/>
          <a:p>
            <a:pPr>
              <a:lnSpc>
                <a:spcPct val="120000"/>
              </a:lnSpc>
            </a:pPr>
            <a:r>
              <a:rPr lang="de-DE" dirty="0"/>
              <a:t>Nur der geschlossene Abzug bietet Schutz</a:t>
            </a:r>
          </a:p>
          <a:p>
            <a:pPr>
              <a:lnSpc>
                <a:spcPct val="120000"/>
              </a:lnSpc>
            </a:pPr>
            <a:r>
              <a:rPr lang="de-DE" dirty="0"/>
              <a:t>vor physikalischen- und chemischen </a:t>
            </a:r>
          </a:p>
          <a:p>
            <a:pPr>
              <a:lnSpc>
                <a:spcPct val="120000"/>
              </a:lnSpc>
            </a:pPr>
            <a:r>
              <a:rPr lang="de-DE" dirty="0"/>
              <a:t>Gefährdungen wie z.B. umherfliegende </a:t>
            </a:r>
            <a:br>
              <a:rPr lang="de-DE" dirty="0"/>
            </a:br>
            <a:r>
              <a:rPr lang="de-DE" dirty="0"/>
              <a:t>Splitter oder vor flüchtigen Gefahrstoffen bei laufenden Experimenten.</a:t>
            </a:r>
          </a:p>
        </p:txBody>
      </p:sp>
    </p:spTree>
    <p:extLst>
      <p:ext uri="{BB962C8B-B14F-4D97-AF65-F5344CB8AC3E}">
        <p14:creationId xmlns:p14="http://schemas.microsoft.com/office/powerpoint/2010/main" val="164899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uppieren 88">
            <a:extLst>
              <a:ext uri="{FF2B5EF4-FFF2-40B4-BE49-F238E27FC236}">
                <a16:creationId xmlns:a16="http://schemas.microsoft.com/office/drawing/2014/main" id="{B30CD33F-83D4-104C-986D-174D5771BBF1}"/>
              </a:ext>
            </a:extLst>
          </p:cNvPr>
          <p:cNvGrpSpPr>
            <a:grpSpLocks noChangeAspect="1"/>
          </p:cNvGrpSpPr>
          <p:nvPr/>
        </p:nvGrpSpPr>
        <p:grpSpPr>
          <a:xfrm>
            <a:off x="667761" y="1429943"/>
            <a:ext cx="1588366" cy="2353681"/>
            <a:chOff x="301821" y="4778365"/>
            <a:chExt cx="1080000" cy="1600370"/>
          </a:xfrm>
        </p:grpSpPr>
        <p:grpSp>
          <p:nvGrpSpPr>
            <p:cNvPr id="90" name="Gruppieren 89">
              <a:extLst>
                <a:ext uri="{FF2B5EF4-FFF2-40B4-BE49-F238E27FC236}">
                  <a16:creationId xmlns:a16="http://schemas.microsoft.com/office/drawing/2014/main" id="{7D491C4A-D3DD-9D42-A0FF-60D814F24282}"/>
                </a:ext>
              </a:extLst>
            </p:cNvPr>
            <p:cNvGrpSpPr>
              <a:grpSpLocks noChangeAspect="1"/>
            </p:cNvGrpSpPr>
            <p:nvPr/>
          </p:nvGrpSpPr>
          <p:grpSpPr>
            <a:xfrm>
              <a:off x="301821" y="4778365"/>
              <a:ext cx="1080000" cy="1600370"/>
              <a:chOff x="337039" y="790341"/>
              <a:chExt cx="3962400" cy="5871592"/>
            </a:xfrm>
          </p:grpSpPr>
          <p:sp>
            <p:nvSpPr>
              <p:cNvPr id="94" name="Rechteck 93"/>
              <p:cNvSpPr/>
              <p:nvPr/>
            </p:nvSpPr>
            <p:spPr>
              <a:xfrm>
                <a:off x="337039" y="790341"/>
                <a:ext cx="3962400" cy="587159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95" name="Rechteck 94"/>
              <p:cNvSpPr/>
              <p:nvPr/>
            </p:nvSpPr>
            <p:spPr>
              <a:xfrm>
                <a:off x="594863" y="4541051"/>
                <a:ext cx="3466573" cy="212088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96" name="Rechteck 95"/>
              <p:cNvSpPr/>
              <p:nvPr/>
            </p:nvSpPr>
            <p:spPr>
              <a:xfrm>
                <a:off x="782246" y="5016500"/>
                <a:ext cx="3123040" cy="1458042"/>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97" name="Rechteck 96"/>
              <p:cNvSpPr/>
              <p:nvPr/>
            </p:nvSpPr>
            <p:spPr>
              <a:xfrm>
                <a:off x="594862" y="1134533"/>
                <a:ext cx="3466573" cy="1724078"/>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98" name="Rechteck 97"/>
              <p:cNvSpPr/>
              <p:nvPr/>
            </p:nvSpPr>
            <p:spPr>
              <a:xfrm>
                <a:off x="782245" y="1134533"/>
                <a:ext cx="1688393"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99" name="Rechteck 98"/>
              <p:cNvSpPr/>
              <p:nvPr/>
            </p:nvSpPr>
            <p:spPr>
              <a:xfrm>
                <a:off x="2250074" y="1134533"/>
                <a:ext cx="1655212"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100" name="Gerade Verbindung 19"/>
              <p:cNvCxnSpPr/>
              <p:nvPr/>
            </p:nvCxnSpPr>
            <p:spPr>
              <a:xfrm>
                <a:off x="1984616" y="2778508"/>
                <a:ext cx="7183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Gerade Verbindung 24"/>
              <p:cNvCxnSpPr/>
              <p:nvPr/>
            </p:nvCxnSpPr>
            <p:spPr>
              <a:xfrm>
                <a:off x="2470638" y="1134533"/>
                <a:ext cx="0" cy="153755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Gerade Verbindung 27"/>
              <p:cNvCxnSpPr/>
              <p:nvPr/>
            </p:nvCxnSpPr>
            <p:spPr>
              <a:xfrm>
                <a:off x="2166792" y="5192552"/>
                <a:ext cx="35589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Rechteck 102"/>
              <p:cNvSpPr/>
              <p:nvPr/>
            </p:nvSpPr>
            <p:spPr>
              <a:xfrm>
                <a:off x="594862" y="1101788"/>
                <a:ext cx="3466573" cy="125015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04" name="Rechteck 103"/>
              <p:cNvSpPr/>
              <p:nvPr/>
            </p:nvSpPr>
            <p:spPr>
              <a:xfrm>
                <a:off x="782246" y="1260235"/>
                <a:ext cx="3123040" cy="937829"/>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05" name="Rechteck 104"/>
              <p:cNvSpPr/>
              <p:nvPr/>
            </p:nvSpPr>
            <p:spPr>
              <a:xfrm>
                <a:off x="594863" y="2858611"/>
                <a:ext cx="3466573" cy="1682439"/>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35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Oval 33"/>
              <p:cNvSpPr/>
              <p:nvPr/>
            </p:nvSpPr>
            <p:spPr>
              <a:xfrm>
                <a:off x="3729762" y="4712541"/>
                <a:ext cx="156160" cy="156160"/>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07" name="Oval 34"/>
              <p:cNvSpPr/>
              <p:nvPr/>
            </p:nvSpPr>
            <p:spPr>
              <a:xfrm>
                <a:off x="3433192" y="4712541"/>
                <a:ext cx="156160" cy="156160"/>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08" name="Rechteck 107"/>
              <p:cNvSpPr/>
              <p:nvPr/>
            </p:nvSpPr>
            <p:spPr>
              <a:xfrm>
                <a:off x="10694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09" name="Rechteck 108"/>
              <p:cNvSpPr/>
              <p:nvPr/>
            </p:nvSpPr>
            <p:spPr>
              <a:xfrm>
                <a:off x="1179551"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10" name="Rechteck 109"/>
              <p:cNvSpPr/>
              <p:nvPr/>
            </p:nvSpPr>
            <p:spPr>
              <a:xfrm>
                <a:off x="1289618"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11" name="Rechteck 110"/>
              <p:cNvSpPr/>
              <p:nvPr/>
            </p:nvSpPr>
            <p:spPr>
              <a:xfrm>
                <a:off x="13996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112" name="Gerade Verbindung 4"/>
              <p:cNvCxnSpPr/>
              <p:nvPr/>
            </p:nvCxnSpPr>
            <p:spPr>
              <a:xfrm>
                <a:off x="2250074" y="1260235"/>
                <a:ext cx="0" cy="92618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Gerade Verbindung 28"/>
              <p:cNvCxnSpPr/>
              <p:nvPr/>
            </p:nvCxnSpPr>
            <p:spPr>
              <a:xfrm>
                <a:off x="2470210" y="1260235"/>
                <a:ext cx="0" cy="92618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4" name="Oval 16"/>
              <p:cNvSpPr/>
              <p:nvPr/>
            </p:nvSpPr>
            <p:spPr>
              <a:xfrm>
                <a:off x="3655442" y="1732238"/>
                <a:ext cx="156160" cy="156160"/>
              </a:xfrm>
              <a:prstGeom prst="ellipse">
                <a:avLst/>
              </a:prstGeom>
              <a:solidFill>
                <a:schemeClr val="accent1">
                  <a:lumMod val="40000"/>
                  <a:lumOff val="60000"/>
                </a:schemeClr>
              </a:solid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15" name="Oval 17"/>
              <p:cNvSpPr/>
              <p:nvPr/>
            </p:nvSpPr>
            <p:spPr>
              <a:xfrm>
                <a:off x="893005" y="1716624"/>
                <a:ext cx="156160" cy="156160"/>
              </a:xfrm>
              <a:prstGeom prst="ellipse">
                <a:avLst/>
              </a:prstGeom>
              <a:solidFill>
                <a:schemeClr val="accent1">
                  <a:lumMod val="40000"/>
                  <a:lumOff val="60000"/>
                </a:schemeClr>
              </a:solidFill>
              <a:ln w="1270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1" name="Gruppieren 90">
              <a:extLst>
                <a:ext uri="{FF2B5EF4-FFF2-40B4-BE49-F238E27FC236}">
                  <a16:creationId xmlns:a16="http://schemas.microsoft.com/office/drawing/2014/main" id="{E4E89676-F3C9-684D-A037-D27DD1CDB34B}"/>
                </a:ext>
              </a:extLst>
            </p:cNvPr>
            <p:cNvGrpSpPr/>
            <p:nvPr/>
          </p:nvGrpSpPr>
          <p:grpSpPr>
            <a:xfrm>
              <a:off x="359736" y="4848226"/>
              <a:ext cx="957834" cy="1499616"/>
              <a:chOff x="5184648" y="3538728"/>
              <a:chExt cx="1277112" cy="1999488"/>
            </a:xfrm>
          </p:grpSpPr>
          <p:cxnSp>
            <p:nvCxnSpPr>
              <p:cNvPr id="92" name="Gerade Verbindung 191">
                <a:extLst>
                  <a:ext uri="{FF2B5EF4-FFF2-40B4-BE49-F238E27FC236}">
                    <a16:creationId xmlns:a16="http://schemas.microsoft.com/office/drawing/2014/main" id="{D9C92F3E-E3F8-3842-82FF-255778280A96}"/>
                  </a:ext>
                </a:extLst>
              </p:cNvPr>
              <p:cNvCxnSpPr/>
              <p:nvPr/>
            </p:nvCxnSpPr>
            <p:spPr>
              <a:xfrm flipV="1">
                <a:off x="5184648" y="3538728"/>
                <a:ext cx="1261872" cy="1993392"/>
              </a:xfrm>
              <a:prstGeom prst="line">
                <a:avLst/>
              </a:prstGeom>
              <a:ln w="76200">
                <a:solidFill>
                  <a:srgbClr val="FF0000">
                    <a:alpha val="80000"/>
                  </a:srgbClr>
                </a:solidFill>
              </a:ln>
              <a:effectLst/>
            </p:spPr>
            <p:style>
              <a:lnRef idx="2">
                <a:schemeClr val="accent1"/>
              </a:lnRef>
              <a:fillRef idx="0">
                <a:schemeClr val="accent1"/>
              </a:fillRef>
              <a:effectRef idx="1">
                <a:schemeClr val="accent1"/>
              </a:effectRef>
              <a:fontRef idx="minor">
                <a:schemeClr val="tx1"/>
              </a:fontRef>
            </p:style>
          </p:cxnSp>
          <p:cxnSp>
            <p:nvCxnSpPr>
              <p:cNvPr id="93" name="Gerade Verbindung 192">
                <a:extLst>
                  <a:ext uri="{FF2B5EF4-FFF2-40B4-BE49-F238E27FC236}">
                    <a16:creationId xmlns:a16="http://schemas.microsoft.com/office/drawing/2014/main" id="{FD0E6362-915B-F047-8876-CA39F8018BBA}"/>
                  </a:ext>
                </a:extLst>
              </p:cNvPr>
              <p:cNvCxnSpPr>
                <a:cxnSpLocks/>
              </p:cNvCxnSpPr>
              <p:nvPr/>
            </p:nvCxnSpPr>
            <p:spPr>
              <a:xfrm rot="10800000">
                <a:off x="5199888" y="3544824"/>
                <a:ext cx="1261872" cy="1993392"/>
              </a:xfrm>
              <a:prstGeom prst="line">
                <a:avLst/>
              </a:prstGeom>
              <a:ln w="76200">
                <a:solidFill>
                  <a:srgbClr val="FF0000">
                    <a:alpha val="80000"/>
                  </a:srgbClr>
                </a:solidFill>
              </a:ln>
              <a:effectLst/>
            </p:spPr>
            <p:style>
              <a:lnRef idx="2">
                <a:schemeClr val="accent1"/>
              </a:lnRef>
              <a:fillRef idx="0">
                <a:schemeClr val="accent1"/>
              </a:fillRef>
              <a:effectRef idx="1">
                <a:schemeClr val="accent1"/>
              </a:effectRef>
              <a:fontRef idx="minor">
                <a:schemeClr val="tx1"/>
              </a:fontRef>
            </p:style>
          </p:cxnSp>
        </p:grpSp>
      </p:grpSp>
      <p:sp>
        <p:nvSpPr>
          <p:cNvPr id="116" name="Textfeld 115">
            <a:extLst>
              <a:ext uri="{FF2B5EF4-FFF2-40B4-BE49-F238E27FC236}">
                <a16:creationId xmlns:a16="http://schemas.microsoft.com/office/drawing/2014/main" id="{8E2E3E7A-A32F-8A4B-9EC2-1E5DFB6E0DD7}"/>
              </a:ext>
            </a:extLst>
          </p:cNvPr>
          <p:cNvSpPr txBox="1"/>
          <p:nvPr/>
        </p:nvSpPr>
        <p:spPr>
          <a:xfrm>
            <a:off x="0" y="383423"/>
            <a:ext cx="9143999" cy="67710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Frontschieber beim Verlassen des Abzugs schließen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8" name="Rechteck 117">
            <a:extLst>
              <a:ext uri="{FF2B5EF4-FFF2-40B4-BE49-F238E27FC236}">
                <a16:creationId xmlns:a16="http://schemas.microsoft.com/office/drawing/2014/main" id="{3800B926-CAB6-614C-9024-F393882391CD}"/>
              </a:ext>
            </a:extLst>
          </p:cNvPr>
          <p:cNvSpPr>
            <a:spLocks noChangeAspect="1"/>
          </p:cNvSpPr>
          <p:nvPr/>
        </p:nvSpPr>
        <p:spPr>
          <a:xfrm>
            <a:off x="5633550" y="1656207"/>
            <a:ext cx="2700000" cy="400093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19" name="Rechteck 118">
            <a:extLst>
              <a:ext uri="{FF2B5EF4-FFF2-40B4-BE49-F238E27FC236}">
                <a16:creationId xmlns:a16="http://schemas.microsoft.com/office/drawing/2014/main" id="{3C383D19-4102-2B44-B753-DEC1D72F56FD}"/>
              </a:ext>
            </a:extLst>
          </p:cNvPr>
          <p:cNvSpPr/>
          <p:nvPr/>
        </p:nvSpPr>
        <p:spPr>
          <a:xfrm>
            <a:off x="5809233" y="2698107"/>
            <a:ext cx="2362140" cy="146271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0" name="Rechteck 119">
            <a:extLst>
              <a:ext uri="{FF2B5EF4-FFF2-40B4-BE49-F238E27FC236}">
                <a16:creationId xmlns:a16="http://schemas.microsoft.com/office/drawing/2014/main" id="{48399AAE-8800-714C-BD1C-4F1961FD123C}"/>
              </a:ext>
            </a:extLst>
          </p:cNvPr>
          <p:cNvSpPr/>
          <p:nvPr/>
        </p:nvSpPr>
        <p:spPr>
          <a:xfrm>
            <a:off x="6937103" y="2827762"/>
            <a:ext cx="1127870" cy="1205955"/>
          </a:xfrm>
          <a:prstGeom prst="rect">
            <a:avLst/>
          </a:prstGeom>
          <a:solidFill>
            <a:schemeClr val="accent1">
              <a:lumMod val="20000"/>
              <a:lumOff val="80000"/>
              <a:alpha val="5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Rechteck 120">
            <a:extLst>
              <a:ext uri="{FF2B5EF4-FFF2-40B4-BE49-F238E27FC236}">
                <a16:creationId xmlns:a16="http://schemas.microsoft.com/office/drawing/2014/main" id="{1265F73F-2BA0-FD47-B387-9099B08C4C1B}"/>
              </a:ext>
            </a:extLst>
          </p:cNvPr>
          <p:cNvSpPr/>
          <p:nvPr/>
        </p:nvSpPr>
        <p:spPr>
          <a:xfrm>
            <a:off x="5809233" y="4211959"/>
            <a:ext cx="2362140" cy="144518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2" name="Rechteck 121">
            <a:extLst>
              <a:ext uri="{FF2B5EF4-FFF2-40B4-BE49-F238E27FC236}">
                <a16:creationId xmlns:a16="http://schemas.microsoft.com/office/drawing/2014/main" id="{1C627761-0B72-0E4C-B6F5-BA4EF21508A3}"/>
              </a:ext>
            </a:extLst>
          </p:cNvPr>
          <p:cNvSpPr/>
          <p:nvPr/>
        </p:nvSpPr>
        <p:spPr>
          <a:xfrm>
            <a:off x="5936918" y="4535932"/>
            <a:ext cx="2128055" cy="993517"/>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3" name="Rechteck 122">
            <a:extLst>
              <a:ext uri="{FF2B5EF4-FFF2-40B4-BE49-F238E27FC236}">
                <a16:creationId xmlns:a16="http://schemas.microsoft.com/office/drawing/2014/main" id="{D55FD30D-28F8-C140-8E76-CECAB07195DE}"/>
              </a:ext>
            </a:extLst>
          </p:cNvPr>
          <p:cNvSpPr/>
          <p:nvPr/>
        </p:nvSpPr>
        <p:spPr>
          <a:xfrm>
            <a:off x="5936915" y="2827762"/>
            <a:ext cx="1150480" cy="1205955"/>
          </a:xfrm>
          <a:prstGeom prst="rect">
            <a:avLst/>
          </a:prstGeom>
          <a:solidFill>
            <a:srgbClr val="DCE6F2">
              <a:alpha val="50000"/>
            </a:srgb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4" name="Oval 65">
            <a:extLst>
              <a:ext uri="{FF2B5EF4-FFF2-40B4-BE49-F238E27FC236}">
                <a16:creationId xmlns:a16="http://schemas.microsoft.com/office/drawing/2014/main" id="{90D39480-3AFB-4242-8CCC-3E8DB14A168F}"/>
              </a:ext>
            </a:extLst>
          </p:cNvPr>
          <p:cNvSpPr/>
          <p:nvPr/>
        </p:nvSpPr>
        <p:spPr>
          <a:xfrm>
            <a:off x="7894728" y="3393302"/>
            <a:ext cx="106408" cy="106407"/>
          </a:xfrm>
          <a:prstGeom prst="ellipse">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5" name="Oval 66">
            <a:extLst>
              <a:ext uri="{FF2B5EF4-FFF2-40B4-BE49-F238E27FC236}">
                <a16:creationId xmlns:a16="http://schemas.microsoft.com/office/drawing/2014/main" id="{83BFA9E6-E740-8648-BC0A-090CC5C45AB1}"/>
              </a:ext>
            </a:extLst>
          </p:cNvPr>
          <p:cNvSpPr/>
          <p:nvPr/>
        </p:nvSpPr>
        <p:spPr>
          <a:xfrm>
            <a:off x="6012388" y="3382662"/>
            <a:ext cx="106408" cy="106407"/>
          </a:xfrm>
          <a:prstGeom prst="ellipse">
            <a:avLst/>
          </a:prstGeom>
          <a:solidFill>
            <a:srgbClr val="F2F2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126" name="Gerade Verbindung 67">
            <a:extLst>
              <a:ext uri="{FF2B5EF4-FFF2-40B4-BE49-F238E27FC236}">
                <a16:creationId xmlns:a16="http://schemas.microsoft.com/office/drawing/2014/main" id="{999CCF33-A899-B442-B9B3-84FCF166E133}"/>
              </a:ext>
            </a:extLst>
          </p:cNvPr>
          <p:cNvCxnSpPr/>
          <p:nvPr/>
        </p:nvCxnSpPr>
        <p:spPr>
          <a:xfrm>
            <a:off x="6756218" y="4106237"/>
            <a:ext cx="489453"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Gerade Verbindung 68">
            <a:extLst>
              <a:ext uri="{FF2B5EF4-FFF2-40B4-BE49-F238E27FC236}">
                <a16:creationId xmlns:a16="http://schemas.microsoft.com/office/drawing/2014/main" id="{47C6BE3B-4670-8D4A-8FF9-D76FDBC4C8DE}"/>
              </a:ext>
            </a:extLst>
          </p:cNvPr>
          <p:cNvCxnSpPr/>
          <p:nvPr/>
        </p:nvCxnSpPr>
        <p:spPr>
          <a:xfrm>
            <a:off x="6880353" y="4655897"/>
            <a:ext cx="24250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8" name="Rechteck 127">
            <a:extLst>
              <a:ext uri="{FF2B5EF4-FFF2-40B4-BE49-F238E27FC236}">
                <a16:creationId xmlns:a16="http://schemas.microsoft.com/office/drawing/2014/main" id="{8BA296BE-AEDC-5346-8446-022D3D95DD52}"/>
              </a:ext>
            </a:extLst>
          </p:cNvPr>
          <p:cNvSpPr/>
          <p:nvPr/>
        </p:nvSpPr>
        <p:spPr>
          <a:xfrm>
            <a:off x="5809233" y="1868429"/>
            <a:ext cx="2362140" cy="851857"/>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29" name="Rechteck 128">
            <a:extLst>
              <a:ext uri="{FF2B5EF4-FFF2-40B4-BE49-F238E27FC236}">
                <a16:creationId xmlns:a16="http://schemas.microsoft.com/office/drawing/2014/main" id="{BDF0CE54-BE87-594B-8A31-5B7BF93BB97C}"/>
              </a:ext>
            </a:extLst>
          </p:cNvPr>
          <p:cNvSpPr/>
          <p:nvPr/>
        </p:nvSpPr>
        <p:spPr>
          <a:xfrm>
            <a:off x="5936918" y="1967742"/>
            <a:ext cx="2128055" cy="639042"/>
          </a:xfrm>
          <a:prstGeom prst="rect">
            <a:avLst/>
          </a:prstGeom>
          <a:solidFill>
            <a:schemeClr val="accent1">
              <a:lumMod val="20000"/>
              <a:lumOff val="80000"/>
              <a:alpha val="5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0" name="Oval 71">
            <a:extLst>
              <a:ext uri="{FF2B5EF4-FFF2-40B4-BE49-F238E27FC236}">
                <a16:creationId xmlns:a16="http://schemas.microsoft.com/office/drawing/2014/main" id="{FAD009D9-1D91-EA4D-8391-FF78457FE8E5}"/>
              </a:ext>
            </a:extLst>
          </p:cNvPr>
          <p:cNvSpPr/>
          <p:nvPr/>
        </p:nvSpPr>
        <p:spPr>
          <a:xfrm>
            <a:off x="7945370" y="4328814"/>
            <a:ext cx="106408" cy="106407"/>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1" name="Oval 72">
            <a:extLst>
              <a:ext uri="{FF2B5EF4-FFF2-40B4-BE49-F238E27FC236}">
                <a16:creationId xmlns:a16="http://schemas.microsoft.com/office/drawing/2014/main" id="{396FBA43-12A1-C54A-9534-6F26DAD0C87F}"/>
              </a:ext>
            </a:extLst>
          </p:cNvPr>
          <p:cNvSpPr/>
          <p:nvPr/>
        </p:nvSpPr>
        <p:spPr>
          <a:xfrm>
            <a:off x="7743285" y="4328814"/>
            <a:ext cx="106408" cy="106407"/>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2" name="Rechteck 131">
            <a:extLst>
              <a:ext uri="{FF2B5EF4-FFF2-40B4-BE49-F238E27FC236}">
                <a16:creationId xmlns:a16="http://schemas.microsoft.com/office/drawing/2014/main" id="{6262E208-D504-944E-9BA3-2A2F5DF5668B}"/>
              </a:ext>
            </a:extLst>
          </p:cNvPr>
          <p:cNvSpPr/>
          <p:nvPr/>
        </p:nvSpPr>
        <p:spPr>
          <a:xfrm>
            <a:off x="6132643" y="4328814"/>
            <a:ext cx="31153"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3" name="Rechteck 132">
            <a:extLst>
              <a:ext uri="{FF2B5EF4-FFF2-40B4-BE49-F238E27FC236}">
                <a16:creationId xmlns:a16="http://schemas.microsoft.com/office/drawing/2014/main" id="{0B503335-8A14-5349-9E0B-7C8AE2221787}"/>
              </a:ext>
            </a:extLst>
          </p:cNvPr>
          <p:cNvSpPr/>
          <p:nvPr/>
        </p:nvSpPr>
        <p:spPr>
          <a:xfrm>
            <a:off x="6207643" y="4328814"/>
            <a:ext cx="31153"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4" name="Rechteck 133">
            <a:extLst>
              <a:ext uri="{FF2B5EF4-FFF2-40B4-BE49-F238E27FC236}">
                <a16:creationId xmlns:a16="http://schemas.microsoft.com/office/drawing/2014/main" id="{A1F24C1F-3604-7C42-8BB7-EDBE7333FEF9}"/>
              </a:ext>
            </a:extLst>
          </p:cNvPr>
          <p:cNvSpPr/>
          <p:nvPr/>
        </p:nvSpPr>
        <p:spPr>
          <a:xfrm>
            <a:off x="6282643" y="4328814"/>
            <a:ext cx="31153"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35" name="Rechteck 134">
            <a:extLst>
              <a:ext uri="{FF2B5EF4-FFF2-40B4-BE49-F238E27FC236}">
                <a16:creationId xmlns:a16="http://schemas.microsoft.com/office/drawing/2014/main" id="{8721661C-2A23-DC41-BD09-95E7D1BC7A81}"/>
              </a:ext>
            </a:extLst>
          </p:cNvPr>
          <p:cNvSpPr/>
          <p:nvPr/>
        </p:nvSpPr>
        <p:spPr>
          <a:xfrm>
            <a:off x="6357643" y="4328814"/>
            <a:ext cx="31153"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136" name="Gerade Verbindung 77">
            <a:extLst>
              <a:ext uri="{FF2B5EF4-FFF2-40B4-BE49-F238E27FC236}">
                <a16:creationId xmlns:a16="http://schemas.microsoft.com/office/drawing/2014/main" id="{B3910CE2-B2B1-A24A-8281-49C10ED7EF4E}"/>
              </a:ext>
            </a:extLst>
          </p:cNvPr>
          <p:cNvCxnSpPr/>
          <p:nvPr/>
        </p:nvCxnSpPr>
        <p:spPr>
          <a:xfrm>
            <a:off x="7087395" y="2827767"/>
            <a:ext cx="0" cy="120595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Textfeld 6">
            <a:extLst>
              <a:ext uri="{FF2B5EF4-FFF2-40B4-BE49-F238E27FC236}">
                <a16:creationId xmlns:a16="http://schemas.microsoft.com/office/drawing/2014/main" id="{6EEB68E2-C92F-7247-97B4-F5E65E48EC16}"/>
              </a:ext>
            </a:extLst>
          </p:cNvPr>
          <p:cNvSpPr txBox="1">
            <a:spLocks noChangeArrowheads="1"/>
          </p:cNvSpPr>
          <p:nvPr/>
        </p:nvSpPr>
        <p:spPr bwMode="auto">
          <a:xfrm>
            <a:off x="6639281" y="3026290"/>
            <a:ext cx="8759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1200" cap="none" spc="0" normalizeH="0" baseline="0" noProof="0" dirty="0">
                <a:ln>
                  <a:noFill/>
                </a:ln>
                <a:solidFill>
                  <a:srgbClr val="00BE00"/>
                </a:solidFill>
                <a:effectLst/>
                <a:uLnTx/>
                <a:uFillTx/>
                <a:latin typeface="Zapf Dingbats" charset="0"/>
                <a:ea typeface="ＭＳ Ｐゴシック" charset="0"/>
                <a:cs typeface="Zapf Dingbats" charset="0"/>
                <a:sym typeface="Zapf Dingbats" charset="0"/>
              </a:rPr>
              <a:t>✔</a:t>
            </a:r>
            <a:endParaRPr kumimoji="0" lang="de-DE" sz="5400" b="0" i="0" u="none" strike="noStrike" kern="1200" cap="none" spc="0" normalizeH="0" baseline="0" noProof="0" dirty="0">
              <a:ln>
                <a:noFill/>
              </a:ln>
              <a:solidFill>
                <a:srgbClr val="00BE00"/>
              </a:solidFill>
              <a:effectLst/>
              <a:uLnTx/>
              <a:uFillTx/>
              <a:ea typeface="ＭＳ Ｐゴシック" charset="0"/>
            </a:endParaRPr>
          </a:p>
        </p:txBody>
      </p:sp>
      <p:sp>
        <p:nvSpPr>
          <p:cNvPr id="53" name="Textfeld 52"/>
          <p:cNvSpPr txBox="1"/>
          <p:nvPr/>
        </p:nvSpPr>
        <p:spPr>
          <a:xfrm>
            <a:off x="2399132" y="1575101"/>
            <a:ext cx="3247923" cy="1865126"/>
          </a:xfrm>
          <a:prstGeom prst="rect">
            <a:avLst/>
          </a:prstGeom>
          <a:noFill/>
        </p:spPr>
        <p:txBody>
          <a:bodyPr wrap="square" rtlCol="0">
            <a:spAutoFit/>
          </a:bodyPr>
          <a:lstStyle/>
          <a:p>
            <a:pPr>
              <a:lnSpc>
                <a:spcPct val="120000"/>
              </a:lnSpc>
            </a:pPr>
            <a:r>
              <a:rPr lang="de-DE" sz="1600" dirty="0"/>
              <a:t>Nur der geschlossene Abzug bietet Schutz vor physikalischen und chemischen Gefährdungen wie z.B. umherfliegende Splitter oder vor flüchtigen Gefahrstoffen bei laufenden Experimenten.</a:t>
            </a:r>
          </a:p>
        </p:txBody>
      </p:sp>
      <p:sp>
        <p:nvSpPr>
          <p:cNvPr id="4" name="Textfeld 3"/>
          <p:cNvSpPr txBox="1"/>
          <p:nvPr/>
        </p:nvSpPr>
        <p:spPr>
          <a:xfrm>
            <a:off x="725510" y="4256908"/>
            <a:ext cx="3027013" cy="2031325"/>
          </a:xfrm>
          <a:prstGeom prst="rect">
            <a:avLst/>
          </a:prstGeom>
          <a:noFill/>
        </p:spPr>
        <p:txBody>
          <a:bodyPr wrap="square" rtlCol="0">
            <a:spAutoFit/>
          </a:bodyPr>
          <a:lstStyle/>
          <a:p>
            <a:r>
              <a:rPr lang="de-DE" dirty="0"/>
              <a:t>Nur wenn der Frontschieber wirklich bis </a:t>
            </a:r>
            <a:r>
              <a:rPr lang="de-DE" dirty="0">
                <a:solidFill>
                  <a:srgbClr val="FF0000"/>
                </a:solidFill>
              </a:rPr>
              <a:t>ganz nach unten gezogen wird</a:t>
            </a:r>
            <a:r>
              <a:rPr lang="de-DE" dirty="0"/>
              <a:t>, ist der Abzug geschlossen – dann erst wird die Luftmenge deutlich reduziert und Energie eingespart!</a:t>
            </a:r>
          </a:p>
        </p:txBody>
      </p:sp>
      <p:cxnSp>
        <p:nvCxnSpPr>
          <p:cNvPr id="3" name="Gerade Verbindung mit Pfeil 2"/>
          <p:cNvCxnSpPr/>
          <p:nvPr/>
        </p:nvCxnSpPr>
        <p:spPr>
          <a:xfrm flipV="1">
            <a:off x="3463217" y="4160817"/>
            <a:ext cx="2989306" cy="59999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3"/>
          <a:stretch>
            <a:fillRect/>
          </a:stretch>
        </p:blipFill>
        <p:spPr>
          <a:xfrm>
            <a:off x="6533187" y="5748462"/>
            <a:ext cx="944962" cy="585267"/>
          </a:xfrm>
          <a:prstGeom prst="rect">
            <a:avLst/>
          </a:prstGeom>
        </p:spPr>
      </p:pic>
    </p:spTree>
    <p:extLst>
      <p:ext uri="{BB962C8B-B14F-4D97-AF65-F5344CB8AC3E}">
        <p14:creationId xmlns:p14="http://schemas.microsoft.com/office/powerpoint/2010/main" val="339588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feld 177">
            <a:extLst>
              <a:ext uri="{FF2B5EF4-FFF2-40B4-BE49-F238E27FC236}">
                <a16:creationId xmlns:a16="http://schemas.microsoft.com/office/drawing/2014/main" id="{E54FBF01-05F5-C145-A03E-C180F0FCB72F}"/>
              </a:ext>
            </a:extLst>
          </p:cNvPr>
          <p:cNvSpPr txBox="1"/>
          <p:nvPr/>
        </p:nvSpPr>
        <p:spPr>
          <a:xfrm>
            <a:off x="0" y="460664"/>
            <a:ext cx="9144000" cy="461665"/>
          </a:xfrm>
          <a:prstGeom prst="rect">
            <a:avLst/>
          </a:prstGeom>
          <a:noFill/>
        </p:spPr>
        <p:txBody>
          <a:bodyPr wrap="square" rtlCol="0">
            <a:spAutoFit/>
          </a:bodyPr>
          <a:lstStyle/>
          <a:p>
            <a:pPr lvl="0" algn="ctr" defTabSz="914400" fontAlgn="base">
              <a:spcBef>
                <a:spcPct val="0"/>
              </a:spcBef>
              <a:spcAft>
                <a:spcPct val="0"/>
              </a:spcAft>
              <a:defRPr/>
            </a:pPr>
            <a:r>
              <a:rPr lang="de-DE" sz="2400" b="1" dirty="0">
                <a:solidFill>
                  <a:srgbClr val="000000"/>
                </a:solidFill>
                <a:latin typeface="Arial" panose="020B0604020202020204" pitchFamily="34" charset="0"/>
                <a:cs typeface="Arial" panose="020B0604020202020204" pitchFamily="34" charset="0"/>
              </a:rPr>
              <a:t>Frontschieber max. bis zum Begrenzer bei 50 cm öffnen</a:t>
            </a:r>
          </a:p>
        </p:txBody>
      </p:sp>
      <p:sp>
        <p:nvSpPr>
          <p:cNvPr id="35" name="Textfeld 34"/>
          <p:cNvSpPr txBox="1"/>
          <p:nvPr/>
        </p:nvSpPr>
        <p:spPr>
          <a:xfrm>
            <a:off x="692078" y="1608247"/>
            <a:ext cx="4682658" cy="3416320"/>
          </a:xfrm>
          <a:prstGeom prst="rect">
            <a:avLst/>
          </a:prstGeom>
          <a:noFill/>
        </p:spPr>
        <p:txBody>
          <a:bodyPr wrap="square" rtlCol="0">
            <a:spAutoFit/>
          </a:bodyPr>
          <a:lstStyle/>
          <a:p>
            <a:pPr>
              <a:lnSpc>
                <a:spcPct val="120000"/>
              </a:lnSpc>
            </a:pPr>
            <a:r>
              <a:rPr lang="de-DE" dirty="0"/>
              <a:t>Der Abzug bietet bis zu einer </a:t>
            </a:r>
            <a:r>
              <a:rPr lang="de-DE" dirty="0" smtClean="0"/>
              <a:t>Öffnung des Frontschiebers von </a:t>
            </a:r>
            <a:r>
              <a:rPr lang="de-DE" b="1" dirty="0"/>
              <a:t>max. 50 cm </a:t>
            </a:r>
            <a:r>
              <a:rPr lang="de-DE" dirty="0"/>
              <a:t>ausreichend Schutz vor flüchtigen Gefahrstoffen. Bei neueren Abzügen ist daher i.d.R. ein Begrenzer angebracht, der den Frontschieber bei 50 cm stoppt.</a:t>
            </a:r>
          </a:p>
          <a:p>
            <a:pPr>
              <a:lnSpc>
                <a:spcPct val="120000"/>
              </a:lnSpc>
            </a:pPr>
            <a:endParaRPr lang="de-DE" dirty="0"/>
          </a:p>
          <a:p>
            <a:pPr>
              <a:lnSpc>
                <a:spcPct val="120000"/>
              </a:lnSpc>
            </a:pPr>
            <a:r>
              <a:rPr lang="de-DE" dirty="0"/>
              <a:t>N</a:t>
            </a:r>
            <a:r>
              <a:rPr lang="de-DE" dirty="0" smtClean="0"/>
              <a:t>ur </a:t>
            </a:r>
            <a:r>
              <a:rPr lang="de-DE" dirty="0"/>
              <a:t>für die Dauer der aktiven Tätigkeit am Abzug </a:t>
            </a:r>
            <a:r>
              <a:rPr lang="de-DE" dirty="0" smtClean="0"/>
              <a:t>den Frontschieber bis maximal zum Begrenzer öffnen!</a:t>
            </a:r>
            <a:endParaRPr lang="de-DE" dirty="0"/>
          </a:p>
        </p:txBody>
      </p:sp>
      <p:sp>
        <p:nvSpPr>
          <p:cNvPr id="65" name="Rechteck 64">
            <a:extLst>
              <a:ext uri="{FF2B5EF4-FFF2-40B4-BE49-F238E27FC236}">
                <a16:creationId xmlns:a16="http://schemas.microsoft.com/office/drawing/2014/main" id="{1AC850F0-6B4E-244C-B1B1-E5A6EA468BA4}"/>
              </a:ext>
            </a:extLst>
          </p:cNvPr>
          <p:cNvSpPr/>
          <p:nvPr/>
        </p:nvSpPr>
        <p:spPr>
          <a:xfrm>
            <a:off x="5618951" y="1648049"/>
            <a:ext cx="2700000" cy="4000936"/>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6" name="Rechteck 65">
            <a:extLst>
              <a:ext uri="{FF2B5EF4-FFF2-40B4-BE49-F238E27FC236}">
                <a16:creationId xmlns:a16="http://schemas.microsoft.com/office/drawing/2014/main" id="{92D676EF-956B-8748-A091-EC0FE4D25C44}"/>
              </a:ext>
            </a:extLst>
          </p:cNvPr>
          <p:cNvSpPr/>
          <p:nvPr/>
        </p:nvSpPr>
        <p:spPr>
          <a:xfrm>
            <a:off x="5794634" y="4203804"/>
            <a:ext cx="2362140" cy="144518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7" name="Rechteck 66">
            <a:extLst>
              <a:ext uri="{FF2B5EF4-FFF2-40B4-BE49-F238E27FC236}">
                <a16:creationId xmlns:a16="http://schemas.microsoft.com/office/drawing/2014/main" id="{072D0F9A-5D9E-534E-829E-788D7CD75851}"/>
              </a:ext>
            </a:extLst>
          </p:cNvPr>
          <p:cNvSpPr/>
          <p:nvPr/>
        </p:nvSpPr>
        <p:spPr>
          <a:xfrm>
            <a:off x="5922319" y="4527776"/>
            <a:ext cx="2128055" cy="993518"/>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8" name="Rechteck 67">
            <a:extLst>
              <a:ext uri="{FF2B5EF4-FFF2-40B4-BE49-F238E27FC236}">
                <a16:creationId xmlns:a16="http://schemas.microsoft.com/office/drawing/2014/main" id="{84BF0AAA-368C-244C-9A9C-FC6A8581AF53}"/>
              </a:ext>
            </a:extLst>
          </p:cNvPr>
          <p:cNvSpPr/>
          <p:nvPr/>
        </p:nvSpPr>
        <p:spPr>
          <a:xfrm>
            <a:off x="5794634" y="2187362"/>
            <a:ext cx="2362140" cy="146271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69" name="Rechteck 68">
            <a:extLst>
              <a:ext uri="{FF2B5EF4-FFF2-40B4-BE49-F238E27FC236}">
                <a16:creationId xmlns:a16="http://schemas.microsoft.com/office/drawing/2014/main" id="{66FC5DAC-4E9B-0D4E-94B0-16213C85E59A}"/>
              </a:ext>
            </a:extLst>
          </p:cNvPr>
          <p:cNvSpPr/>
          <p:nvPr/>
        </p:nvSpPr>
        <p:spPr>
          <a:xfrm>
            <a:off x="5922316" y="2317017"/>
            <a:ext cx="1150480" cy="1205956"/>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0" name="Rechteck 69">
            <a:extLst>
              <a:ext uri="{FF2B5EF4-FFF2-40B4-BE49-F238E27FC236}">
                <a16:creationId xmlns:a16="http://schemas.microsoft.com/office/drawing/2014/main" id="{C5ED90B5-0198-044B-B093-9146AD00758F}"/>
              </a:ext>
            </a:extLst>
          </p:cNvPr>
          <p:cNvSpPr/>
          <p:nvPr/>
        </p:nvSpPr>
        <p:spPr>
          <a:xfrm>
            <a:off x="6922504" y="2317017"/>
            <a:ext cx="1127870" cy="1205956"/>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1" name="Oval 70">
            <a:extLst>
              <a:ext uri="{FF2B5EF4-FFF2-40B4-BE49-F238E27FC236}">
                <a16:creationId xmlns:a16="http://schemas.microsoft.com/office/drawing/2014/main" id="{985F52FD-7183-404A-BEFA-185BBAE75CEB}"/>
              </a:ext>
            </a:extLst>
          </p:cNvPr>
          <p:cNvSpPr/>
          <p:nvPr/>
        </p:nvSpPr>
        <p:spPr>
          <a:xfrm>
            <a:off x="7880128" y="2882555"/>
            <a:ext cx="106408" cy="106408"/>
          </a:xfrm>
          <a:prstGeom prst="ellipse">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2" name="Oval 71">
            <a:extLst>
              <a:ext uri="{FF2B5EF4-FFF2-40B4-BE49-F238E27FC236}">
                <a16:creationId xmlns:a16="http://schemas.microsoft.com/office/drawing/2014/main" id="{3CA8D3FA-C9E6-1945-A1C4-BD5D0AD1FE41}"/>
              </a:ext>
            </a:extLst>
          </p:cNvPr>
          <p:cNvSpPr/>
          <p:nvPr/>
        </p:nvSpPr>
        <p:spPr>
          <a:xfrm>
            <a:off x="5997789" y="2871918"/>
            <a:ext cx="106408" cy="106408"/>
          </a:xfrm>
          <a:prstGeom prst="ellipse">
            <a:avLst/>
          </a:prstGeom>
          <a:solidFill>
            <a:srgbClr val="F2F2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73" name="Gerade Verbindung 72">
            <a:extLst>
              <a:ext uri="{FF2B5EF4-FFF2-40B4-BE49-F238E27FC236}">
                <a16:creationId xmlns:a16="http://schemas.microsoft.com/office/drawing/2014/main" id="{6B356AA3-784F-B348-B4E7-287BE9A3F0F2}"/>
              </a:ext>
            </a:extLst>
          </p:cNvPr>
          <p:cNvCxnSpPr/>
          <p:nvPr/>
        </p:nvCxnSpPr>
        <p:spPr>
          <a:xfrm>
            <a:off x="6741619" y="3595491"/>
            <a:ext cx="489453"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Gerade Verbindung 73">
            <a:extLst>
              <a:ext uri="{FF2B5EF4-FFF2-40B4-BE49-F238E27FC236}">
                <a16:creationId xmlns:a16="http://schemas.microsoft.com/office/drawing/2014/main" id="{CFAC6EB9-D76A-5F4E-B3D2-C54DFF00AD42}"/>
              </a:ext>
            </a:extLst>
          </p:cNvPr>
          <p:cNvCxnSpPr/>
          <p:nvPr/>
        </p:nvCxnSpPr>
        <p:spPr>
          <a:xfrm>
            <a:off x="7072796" y="2307373"/>
            <a:ext cx="0" cy="120595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Gerade Verbindung 74">
            <a:extLst>
              <a:ext uri="{FF2B5EF4-FFF2-40B4-BE49-F238E27FC236}">
                <a16:creationId xmlns:a16="http://schemas.microsoft.com/office/drawing/2014/main" id="{C511C2C2-8D60-EE43-BBA6-33F680D924A7}"/>
              </a:ext>
            </a:extLst>
          </p:cNvPr>
          <p:cNvCxnSpPr/>
          <p:nvPr/>
        </p:nvCxnSpPr>
        <p:spPr>
          <a:xfrm>
            <a:off x="6865753" y="4647742"/>
            <a:ext cx="24250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Rechteck 75">
            <a:extLst>
              <a:ext uri="{FF2B5EF4-FFF2-40B4-BE49-F238E27FC236}">
                <a16:creationId xmlns:a16="http://schemas.microsoft.com/office/drawing/2014/main" id="{FE6C48FC-2F63-8A47-9036-2E069A5F8E99}"/>
              </a:ext>
            </a:extLst>
          </p:cNvPr>
          <p:cNvSpPr/>
          <p:nvPr/>
        </p:nvSpPr>
        <p:spPr>
          <a:xfrm>
            <a:off x="5794634" y="1860272"/>
            <a:ext cx="2362140" cy="851858"/>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7" name="Rechteck 76">
            <a:extLst>
              <a:ext uri="{FF2B5EF4-FFF2-40B4-BE49-F238E27FC236}">
                <a16:creationId xmlns:a16="http://schemas.microsoft.com/office/drawing/2014/main" id="{48235D1F-D489-7544-9984-5FCA4DD095F7}"/>
              </a:ext>
            </a:extLst>
          </p:cNvPr>
          <p:cNvSpPr/>
          <p:nvPr/>
        </p:nvSpPr>
        <p:spPr>
          <a:xfrm>
            <a:off x="5921436" y="1959585"/>
            <a:ext cx="2128055" cy="639043"/>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8" name="Rechteck 77">
            <a:extLst>
              <a:ext uri="{FF2B5EF4-FFF2-40B4-BE49-F238E27FC236}">
                <a16:creationId xmlns:a16="http://schemas.microsoft.com/office/drawing/2014/main" id="{C4C9ACFE-7C24-244F-B65B-F235BA3A3086}"/>
              </a:ext>
            </a:extLst>
          </p:cNvPr>
          <p:cNvSpPr/>
          <p:nvPr/>
        </p:nvSpPr>
        <p:spPr>
          <a:xfrm>
            <a:off x="5794634" y="3654393"/>
            <a:ext cx="2362140" cy="549407"/>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79" name="Oval 78">
            <a:extLst>
              <a:ext uri="{FF2B5EF4-FFF2-40B4-BE49-F238E27FC236}">
                <a16:creationId xmlns:a16="http://schemas.microsoft.com/office/drawing/2014/main" id="{F5E6ED88-9412-1A46-8855-5073A0601274}"/>
              </a:ext>
            </a:extLst>
          </p:cNvPr>
          <p:cNvSpPr/>
          <p:nvPr/>
        </p:nvSpPr>
        <p:spPr>
          <a:xfrm>
            <a:off x="7930771" y="4320659"/>
            <a:ext cx="106408" cy="106408"/>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0" name="Oval 79">
            <a:extLst>
              <a:ext uri="{FF2B5EF4-FFF2-40B4-BE49-F238E27FC236}">
                <a16:creationId xmlns:a16="http://schemas.microsoft.com/office/drawing/2014/main" id="{7E483014-997B-2D4D-AFF8-EEB6FF7899A2}"/>
              </a:ext>
            </a:extLst>
          </p:cNvPr>
          <p:cNvSpPr/>
          <p:nvPr/>
        </p:nvSpPr>
        <p:spPr>
          <a:xfrm>
            <a:off x="7728686" y="4320659"/>
            <a:ext cx="106408" cy="106408"/>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1" name="Rechteck 80">
            <a:extLst>
              <a:ext uri="{FF2B5EF4-FFF2-40B4-BE49-F238E27FC236}">
                <a16:creationId xmlns:a16="http://schemas.microsoft.com/office/drawing/2014/main" id="{88BB5688-BC0E-7F42-88E5-DE593782143C}"/>
              </a:ext>
            </a:extLst>
          </p:cNvPr>
          <p:cNvSpPr/>
          <p:nvPr/>
        </p:nvSpPr>
        <p:spPr>
          <a:xfrm>
            <a:off x="6118043" y="4320659"/>
            <a:ext cx="31152"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2" name="Rechteck 81">
            <a:extLst>
              <a:ext uri="{FF2B5EF4-FFF2-40B4-BE49-F238E27FC236}">
                <a16:creationId xmlns:a16="http://schemas.microsoft.com/office/drawing/2014/main" id="{01499DDE-3C17-5D47-9A45-8DBA96244CF6}"/>
              </a:ext>
            </a:extLst>
          </p:cNvPr>
          <p:cNvSpPr/>
          <p:nvPr/>
        </p:nvSpPr>
        <p:spPr>
          <a:xfrm>
            <a:off x="6193044" y="4320659"/>
            <a:ext cx="31152"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3" name="Rechteck 82">
            <a:extLst>
              <a:ext uri="{FF2B5EF4-FFF2-40B4-BE49-F238E27FC236}">
                <a16:creationId xmlns:a16="http://schemas.microsoft.com/office/drawing/2014/main" id="{08A1EDF5-7394-124F-A17F-8C78002C33CE}"/>
              </a:ext>
            </a:extLst>
          </p:cNvPr>
          <p:cNvSpPr/>
          <p:nvPr/>
        </p:nvSpPr>
        <p:spPr>
          <a:xfrm>
            <a:off x="6268043" y="4320659"/>
            <a:ext cx="31152"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4" name="Rechteck 83">
            <a:extLst>
              <a:ext uri="{FF2B5EF4-FFF2-40B4-BE49-F238E27FC236}">
                <a16:creationId xmlns:a16="http://schemas.microsoft.com/office/drawing/2014/main" id="{3992A027-DA92-6746-B279-399358D0E88F}"/>
              </a:ext>
            </a:extLst>
          </p:cNvPr>
          <p:cNvSpPr/>
          <p:nvPr/>
        </p:nvSpPr>
        <p:spPr>
          <a:xfrm>
            <a:off x="6343044" y="4320659"/>
            <a:ext cx="31152" cy="97295"/>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85" name="Gerade Verbindung 84">
            <a:extLst>
              <a:ext uri="{FF2B5EF4-FFF2-40B4-BE49-F238E27FC236}">
                <a16:creationId xmlns:a16="http://schemas.microsoft.com/office/drawing/2014/main" id="{E0D689F9-CC7F-054B-B208-305F9E5EED1A}"/>
              </a:ext>
            </a:extLst>
          </p:cNvPr>
          <p:cNvCxnSpPr>
            <a:cxnSpLocks/>
          </p:cNvCxnSpPr>
          <p:nvPr/>
        </p:nvCxnSpPr>
        <p:spPr>
          <a:xfrm>
            <a:off x="6922504" y="2177354"/>
            <a:ext cx="0" cy="413048"/>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Gerade Verbindung 85">
            <a:extLst>
              <a:ext uri="{FF2B5EF4-FFF2-40B4-BE49-F238E27FC236}">
                <a16:creationId xmlns:a16="http://schemas.microsoft.com/office/drawing/2014/main" id="{BFF4BB49-DC5B-0543-A09E-550512547448}"/>
              </a:ext>
            </a:extLst>
          </p:cNvPr>
          <p:cNvCxnSpPr>
            <a:cxnSpLocks/>
          </p:cNvCxnSpPr>
          <p:nvPr/>
        </p:nvCxnSpPr>
        <p:spPr>
          <a:xfrm>
            <a:off x="7072506" y="2177352"/>
            <a:ext cx="0" cy="413048"/>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87" name="Rechteck 86">
            <a:extLst>
              <a:ext uri="{FF2B5EF4-FFF2-40B4-BE49-F238E27FC236}">
                <a16:creationId xmlns:a16="http://schemas.microsoft.com/office/drawing/2014/main" id="{B1865022-D6AB-7A4E-AAB6-9F44EFBB5B9C}"/>
              </a:ext>
            </a:extLst>
          </p:cNvPr>
          <p:cNvSpPr/>
          <p:nvPr/>
        </p:nvSpPr>
        <p:spPr>
          <a:xfrm>
            <a:off x="5933217" y="2070477"/>
            <a:ext cx="2110774" cy="12115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89" name="Textfeld 88">
            <a:extLst>
              <a:ext uri="{FF2B5EF4-FFF2-40B4-BE49-F238E27FC236}">
                <a16:creationId xmlns:a16="http://schemas.microsoft.com/office/drawing/2014/main" id="{180786CE-7D53-D843-ADCE-93F7117FC242}"/>
              </a:ext>
            </a:extLst>
          </p:cNvPr>
          <p:cNvSpPr txBox="1"/>
          <p:nvPr/>
        </p:nvSpPr>
        <p:spPr>
          <a:xfrm>
            <a:off x="6383231" y="3772585"/>
            <a:ext cx="1642204" cy="310980"/>
          </a:xfrm>
          <a:prstGeom prst="rect">
            <a:avLst/>
          </a:prstGeom>
          <a:noFill/>
        </p:spPr>
        <p:txBody>
          <a:bodyPr wrap="square" rtlCol="0">
            <a:spAutoFit/>
          </a:bodyPr>
          <a:lstStyle/>
          <a:p>
            <a:pPr algn="ctr"/>
            <a:r>
              <a:rPr lang="de-DE" sz="1400" dirty="0">
                <a:solidFill>
                  <a:schemeClr val="bg1"/>
                </a:solidFill>
                <a:latin typeface="Arial"/>
                <a:cs typeface="Arial"/>
              </a:rPr>
              <a:t>max. 50 cm </a:t>
            </a:r>
          </a:p>
        </p:txBody>
      </p:sp>
      <p:sp>
        <p:nvSpPr>
          <p:cNvPr id="90" name="Pfeil nach oben und unten 89">
            <a:extLst>
              <a:ext uri="{FF2B5EF4-FFF2-40B4-BE49-F238E27FC236}">
                <a16:creationId xmlns:a16="http://schemas.microsoft.com/office/drawing/2014/main" id="{5FC682ED-002C-D742-B398-6DC0D1CB7BAB}"/>
              </a:ext>
            </a:extLst>
          </p:cNvPr>
          <p:cNvSpPr/>
          <p:nvPr/>
        </p:nvSpPr>
        <p:spPr>
          <a:xfrm>
            <a:off x="7738944" y="3676256"/>
            <a:ext cx="153695" cy="496551"/>
          </a:xfrm>
          <a:prstGeom prst="up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cxnSp>
        <p:nvCxnSpPr>
          <p:cNvPr id="34" name="Gerade Verbindung 33">
            <a:extLst>
              <a:ext uri="{FF2B5EF4-FFF2-40B4-BE49-F238E27FC236}">
                <a16:creationId xmlns:a16="http://schemas.microsoft.com/office/drawing/2014/main" id="{D5965623-E640-204B-A802-9DEFDF407C4E}"/>
              </a:ext>
            </a:extLst>
          </p:cNvPr>
          <p:cNvCxnSpPr>
            <a:cxnSpLocks/>
          </p:cNvCxnSpPr>
          <p:nvPr/>
        </p:nvCxnSpPr>
        <p:spPr>
          <a:xfrm>
            <a:off x="5931072" y="2072726"/>
            <a:ext cx="2109743"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Gerade Verbindung 35">
            <a:extLst>
              <a:ext uri="{FF2B5EF4-FFF2-40B4-BE49-F238E27FC236}">
                <a16:creationId xmlns:a16="http://schemas.microsoft.com/office/drawing/2014/main" id="{21120FE6-D4EA-8D46-B289-298E06CE734B}"/>
              </a:ext>
            </a:extLst>
          </p:cNvPr>
          <p:cNvCxnSpPr>
            <a:cxnSpLocks/>
          </p:cNvCxnSpPr>
          <p:nvPr/>
        </p:nvCxnSpPr>
        <p:spPr>
          <a:xfrm>
            <a:off x="5931072" y="2190201"/>
            <a:ext cx="2109743"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 name="Textfeld 1"/>
          <p:cNvSpPr txBox="1"/>
          <p:nvPr/>
        </p:nvSpPr>
        <p:spPr>
          <a:xfrm>
            <a:off x="1910085" y="5273964"/>
            <a:ext cx="3762442" cy="951543"/>
          </a:xfrm>
          <a:prstGeom prst="rect">
            <a:avLst/>
          </a:prstGeom>
          <a:noFill/>
        </p:spPr>
        <p:txBody>
          <a:bodyPr wrap="square" rtlCol="0">
            <a:spAutoFit/>
          </a:bodyPr>
          <a:lstStyle/>
          <a:p>
            <a:pPr>
              <a:lnSpc>
                <a:spcPct val="120000"/>
              </a:lnSpc>
            </a:pPr>
            <a:r>
              <a:rPr lang="de-DE" sz="1600" dirty="0">
                <a:latin typeface="Arial" panose="020B0604020202020204" pitchFamily="34" charset="0"/>
                <a:cs typeface="Arial" panose="020B0604020202020204" pitchFamily="34" charset="0"/>
              </a:rPr>
              <a:t>Beim Verlassen des Abzugs muss </a:t>
            </a:r>
            <a:endParaRPr lang="de-DE" sz="1600" dirty="0" smtClean="0">
              <a:latin typeface="Arial" panose="020B0604020202020204" pitchFamily="34" charset="0"/>
              <a:cs typeface="Arial" panose="020B0604020202020204" pitchFamily="34" charset="0"/>
            </a:endParaRPr>
          </a:p>
          <a:p>
            <a:pPr>
              <a:lnSpc>
                <a:spcPct val="120000"/>
              </a:lnSpc>
            </a:pPr>
            <a:r>
              <a:rPr lang="de-DE" sz="1600" dirty="0" smtClean="0">
                <a:latin typeface="Arial" panose="020B0604020202020204" pitchFamily="34" charset="0"/>
                <a:cs typeface="Arial" panose="020B0604020202020204" pitchFamily="34" charset="0"/>
              </a:rPr>
              <a:t>der </a:t>
            </a:r>
            <a:r>
              <a:rPr lang="de-DE" sz="1600" dirty="0">
                <a:latin typeface="Arial" panose="020B0604020202020204" pitchFamily="34" charset="0"/>
                <a:cs typeface="Arial" panose="020B0604020202020204" pitchFamily="34" charset="0"/>
              </a:rPr>
              <a:t>Frontschieber wieder vollständig  geschlossen werden.</a:t>
            </a:r>
          </a:p>
        </p:txBody>
      </p:sp>
      <p:pic>
        <p:nvPicPr>
          <p:cNvPr id="3" name="Grafik 2"/>
          <p:cNvPicPr>
            <a:picLocks noChangeAspect="1"/>
          </p:cNvPicPr>
          <p:nvPr/>
        </p:nvPicPr>
        <p:blipFill>
          <a:blip r:embed="rId3"/>
          <a:stretch>
            <a:fillRect/>
          </a:stretch>
        </p:blipFill>
        <p:spPr>
          <a:xfrm>
            <a:off x="802946" y="5457101"/>
            <a:ext cx="944962" cy="585267"/>
          </a:xfrm>
          <a:prstGeom prst="rect">
            <a:avLst/>
          </a:prstGeom>
        </p:spPr>
      </p:pic>
    </p:spTree>
    <p:extLst>
      <p:ext uri="{BB962C8B-B14F-4D97-AF65-F5344CB8AC3E}">
        <p14:creationId xmlns:p14="http://schemas.microsoft.com/office/powerpoint/2010/main" val="176126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feld 177">
            <a:extLst>
              <a:ext uri="{FF2B5EF4-FFF2-40B4-BE49-F238E27FC236}">
                <a16:creationId xmlns:a16="http://schemas.microsoft.com/office/drawing/2014/main" id="{E54FBF01-05F5-C145-A03E-C180F0FCB72F}"/>
              </a:ext>
            </a:extLst>
          </p:cNvPr>
          <p:cNvSpPr txBox="1"/>
          <p:nvPr/>
        </p:nvSpPr>
        <p:spPr>
          <a:xfrm>
            <a:off x="1" y="209261"/>
            <a:ext cx="9144000" cy="830997"/>
          </a:xfrm>
          <a:prstGeom prst="rect">
            <a:avLst/>
          </a:prstGeom>
          <a:noFill/>
        </p:spPr>
        <p:txBody>
          <a:bodyPr wrap="square" rtlCol="0">
            <a:spAutoFit/>
          </a:bodyPr>
          <a:lstStyle/>
          <a:p>
            <a:pPr lvl="0" algn="ctr" defTabSz="914400" fontAlgn="base">
              <a:spcBef>
                <a:spcPct val="0"/>
              </a:spcBef>
              <a:spcAft>
                <a:spcPct val="0"/>
              </a:spcAft>
              <a:defRPr/>
            </a:pPr>
            <a:r>
              <a:rPr lang="de-DE" sz="2400" b="1" dirty="0">
                <a:solidFill>
                  <a:srgbClr val="000000"/>
                </a:solidFill>
                <a:latin typeface="Arial" panose="020B0604020202020204" pitchFamily="34" charset="0"/>
                <a:cs typeface="Arial" panose="020B0604020202020204" pitchFamily="34" charset="0"/>
              </a:rPr>
              <a:t>Frontschieber </a:t>
            </a:r>
            <a:r>
              <a:rPr lang="de-DE" sz="2400" b="1" dirty="0">
                <a:solidFill>
                  <a:srgbClr val="FF0000"/>
                </a:solidFill>
                <a:latin typeface="Arial" panose="020B0604020202020204" pitchFamily="34" charset="0"/>
                <a:cs typeface="Arial" panose="020B0604020202020204" pitchFamily="34" charset="0"/>
              </a:rPr>
              <a:t>NUR</a:t>
            </a:r>
            <a:r>
              <a:rPr lang="de-DE" sz="2400" b="1" dirty="0">
                <a:solidFill>
                  <a:srgbClr val="000000"/>
                </a:solidFill>
                <a:latin typeface="Arial" panose="020B0604020202020204" pitchFamily="34" charset="0"/>
                <a:cs typeface="Arial" panose="020B0604020202020204" pitchFamily="34" charset="0"/>
              </a:rPr>
              <a:t> für Aufbau- oder Reinigungsarbeiten komplett öffnen</a:t>
            </a:r>
          </a:p>
        </p:txBody>
      </p:sp>
      <p:sp>
        <p:nvSpPr>
          <p:cNvPr id="62" name="Textfeld 61"/>
          <p:cNvSpPr txBox="1"/>
          <p:nvPr/>
        </p:nvSpPr>
        <p:spPr>
          <a:xfrm>
            <a:off x="710296" y="1965733"/>
            <a:ext cx="4487163" cy="2419124"/>
          </a:xfrm>
          <a:prstGeom prst="rect">
            <a:avLst/>
          </a:prstGeom>
          <a:noFill/>
        </p:spPr>
        <p:txBody>
          <a:bodyPr wrap="square" rtlCol="0">
            <a:spAutoFit/>
          </a:bodyPr>
          <a:lstStyle/>
          <a:p>
            <a:pPr>
              <a:lnSpc>
                <a:spcPct val="120000"/>
              </a:lnSpc>
            </a:pPr>
            <a:r>
              <a:rPr lang="de-DE" dirty="0" smtClean="0"/>
              <a:t>Nur für den Auf- oder Abbau größerer </a:t>
            </a:r>
            <a:r>
              <a:rPr lang="de-DE" dirty="0"/>
              <a:t>Apparaturen im Abzug </a:t>
            </a:r>
            <a:r>
              <a:rPr lang="de-DE" dirty="0" smtClean="0"/>
              <a:t>oder </a:t>
            </a:r>
            <a:r>
              <a:rPr lang="de-DE" dirty="0"/>
              <a:t>für Reinigungsarbeiten, </a:t>
            </a:r>
            <a:r>
              <a:rPr lang="de-DE" dirty="0" smtClean="0"/>
              <a:t>kann der Frontschieber vollständig geöffnet werden.</a:t>
            </a:r>
            <a:endParaRPr lang="de-DE" dirty="0"/>
          </a:p>
          <a:p>
            <a:pPr>
              <a:lnSpc>
                <a:spcPct val="120000"/>
              </a:lnSpc>
            </a:pPr>
            <a:endParaRPr lang="de-DE" dirty="0"/>
          </a:p>
          <a:p>
            <a:pPr>
              <a:lnSpc>
                <a:spcPct val="120000"/>
              </a:lnSpc>
            </a:pPr>
            <a:r>
              <a:rPr lang="de-DE" dirty="0"/>
              <a:t>Bei vollständig geöffnetem Frontschieber besteht </a:t>
            </a:r>
            <a:r>
              <a:rPr lang="de-DE" u="sng" dirty="0">
                <a:solidFill>
                  <a:srgbClr val="FF0000"/>
                </a:solidFill>
              </a:rPr>
              <a:t>keinerlei Schutz!</a:t>
            </a:r>
            <a:r>
              <a:rPr lang="de-DE" dirty="0">
                <a:solidFill>
                  <a:srgbClr val="FF0000"/>
                </a:solidFill>
              </a:rPr>
              <a:t> </a:t>
            </a:r>
            <a:endParaRPr lang="de-DE" dirty="0"/>
          </a:p>
        </p:txBody>
      </p:sp>
      <p:grpSp>
        <p:nvGrpSpPr>
          <p:cNvPr id="29" name="Gruppieren 28">
            <a:extLst>
              <a:ext uri="{FF2B5EF4-FFF2-40B4-BE49-F238E27FC236}">
                <a16:creationId xmlns:a16="http://schemas.microsoft.com/office/drawing/2014/main" id="{80474D96-5A21-DB47-9E0B-5DAF6D0C8483}"/>
              </a:ext>
            </a:extLst>
          </p:cNvPr>
          <p:cNvGrpSpPr>
            <a:grpSpLocks noChangeAspect="1"/>
          </p:cNvGrpSpPr>
          <p:nvPr/>
        </p:nvGrpSpPr>
        <p:grpSpPr>
          <a:xfrm>
            <a:off x="5625321" y="1645545"/>
            <a:ext cx="2700000" cy="4000935"/>
            <a:chOff x="337039" y="790341"/>
            <a:chExt cx="3962400" cy="5871592"/>
          </a:xfrm>
        </p:grpSpPr>
        <p:sp>
          <p:nvSpPr>
            <p:cNvPr id="33" name="Rechteck 32">
              <a:extLst>
                <a:ext uri="{FF2B5EF4-FFF2-40B4-BE49-F238E27FC236}">
                  <a16:creationId xmlns:a16="http://schemas.microsoft.com/office/drawing/2014/main" id="{57312B85-34CF-3544-B4B5-3FB7C0556490}"/>
                </a:ext>
              </a:extLst>
            </p:cNvPr>
            <p:cNvSpPr/>
            <p:nvPr/>
          </p:nvSpPr>
          <p:spPr>
            <a:xfrm>
              <a:off x="337039" y="790341"/>
              <a:ext cx="3962400" cy="5871592"/>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4" name="Rechteck 33">
              <a:extLst>
                <a:ext uri="{FF2B5EF4-FFF2-40B4-BE49-F238E27FC236}">
                  <a16:creationId xmlns:a16="http://schemas.microsoft.com/office/drawing/2014/main" id="{50C6304D-F121-F342-ABC3-9CC100CBB3DE}"/>
                </a:ext>
              </a:extLst>
            </p:cNvPr>
            <p:cNvSpPr/>
            <p:nvPr/>
          </p:nvSpPr>
          <p:spPr>
            <a:xfrm>
              <a:off x="594863" y="4541051"/>
              <a:ext cx="3466573" cy="2120881"/>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5" name="Rechteck 34">
              <a:extLst>
                <a:ext uri="{FF2B5EF4-FFF2-40B4-BE49-F238E27FC236}">
                  <a16:creationId xmlns:a16="http://schemas.microsoft.com/office/drawing/2014/main" id="{DAADA785-BB38-1049-B0FC-EE47B9DCD34E}"/>
                </a:ext>
              </a:extLst>
            </p:cNvPr>
            <p:cNvSpPr/>
            <p:nvPr/>
          </p:nvSpPr>
          <p:spPr>
            <a:xfrm>
              <a:off x="782246" y="5016500"/>
              <a:ext cx="3123040" cy="1458042"/>
            </a:xfrm>
            <a:prstGeom prst="rect">
              <a:avLst/>
            </a:prstGeom>
            <a:solidFill>
              <a:schemeClr val="bg1">
                <a:lumMod val="95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6" name="Rechteck 35">
              <a:extLst>
                <a:ext uri="{FF2B5EF4-FFF2-40B4-BE49-F238E27FC236}">
                  <a16:creationId xmlns:a16="http://schemas.microsoft.com/office/drawing/2014/main" id="{CF7863D7-E90A-BE48-8A08-8B5035AE30AE}"/>
                </a:ext>
              </a:extLst>
            </p:cNvPr>
            <p:cNvSpPr/>
            <p:nvPr/>
          </p:nvSpPr>
          <p:spPr>
            <a:xfrm>
              <a:off x="594862" y="1134533"/>
              <a:ext cx="3466573" cy="1724078"/>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7" name="Rechteck 36">
              <a:extLst>
                <a:ext uri="{FF2B5EF4-FFF2-40B4-BE49-F238E27FC236}">
                  <a16:creationId xmlns:a16="http://schemas.microsoft.com/office/drawing/2014/main" id="{12E77318-FA73-AA40-BF99-F6C9FE7B6088}"/>
                </a:ext>
              </a:extLst>
            </p:cNvPr>
            <p:cNvSpPr/>
            <p:nvPr/>
          </p:nvSpPr>
          <p:spPr>
            <a:xfrm>
              <a:off x="782245" y="1134533"/>
              <a:ext cx="1688393"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8" name="Rechteck 37">
              <a:extLst>
                <a:ext uri="{FF2B5EF4-FFF2-40B4-BE49-F238E27FC236}">
                  <a16:creationId xmlns:a16="http://schemas.microsoft.com/office/drawing/2014/main" id="{C0DA4CB1-FFE2-F44C-9EB4-D1D221D192E2}"/>
                </a:ext>
              </a:extLst>
            </p:cNvPr>
            <p:cNvSpPr/>
            <p:nvPr/>
          </p:nvSpPr>
          <p:spPr>
            <a:xfrm>
              <a:off x="2250074" y="1134533"/>
              <a:ext cx="1655212" cy="1537551"/>
            </a:xfrm>
            <a:prstGeom prst="rect">
              <a:avLst/>
            </a:prstGeom>
            <a:solidFill>
              <a:srgbClr val="DCE6F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39" name="Gerade Verbindung 38">
              <a:extLst>
                <a:ext uri="{FF2B5EF4-FFF2-40B4-BE49-F238E27FC236}">
                  <a16:creationId xmlns:a16="http://schemas.microsoft.com/office/drawing/2014/main" id="{2468EB62-4E67-4649-869F-3A895CCFC562}"/>
                </a:ext>
              </a:extLst>
            </p:cNvPr>
            <p:cNvCxnSpPr/>
            <p:nvPr/>
          </p:nvCxnSpPr>
          <p:spPr>
            <a:xfrm>
              <a:off x="1984616" y="2778508"/>
              <a:ext cx="7183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Gerade Verbindung 39">
              <a:extLst>
                <a:ext uri="{FF2B5EF4-FFF2-40B4-BE49-F238E27FC236}">
                  <a16:creationId xmlns:a16="http://schemas.microsoft.com/office/drawing/2014/main" id="{E54384B3-7B29-AA41-8D15-42FCAF2E817D}"/>
                </a:ext>
              </a:extLst>
            </p:cNvPr>
            <p:cNvCxnSpPr/>
            <p:nvPr/>
          </p:nvCxnSpPr>
          <p:spPr>
            <a:xfrm>
              <a:off x="2470638" y="1134533"/>
              <a:ext cx="0" cy="153755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Gerade Verbindung 40">
              <a:extLst>
                <a:ext uri="{FF2B5EF4-FFF2-40B4-BE49-F238E27FC236}">
                  <a16:creationId xmlns:a16="http://schemas.microsoft.com/office/drawing/2014/main" id="{A09F5999-DD04-3C4F-A270-BA0EA490C74C}"/>
                </a:ext>
              </a:extLst>
            </p:cNvPr>
            <p:cNvCxnSpPr/>
            <p:nvPr/>
          </p:nvCxnSpPr>
          <p:spPr>
            <a:xfrm>
              <a:off x="2166792" y="5192552"/>
              <a:ext cx="35589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hteck 41">
              <a:extLst>
                <a:ext uri="{FF2B5EF4-FFF2-40B4-BE49-F238E27FC236}">
                  <a16:creationId xmlns:a16="http://schemas.microsoft.com/office/drawing/2014/main" id="{E746D958-9B45-AC46-BC96-D22E6ED2E58E}"/>
                </a:ext>
              </a:extLst>
            </p:cNvPr>
            <p:cNvSpPr/>
            <p:nvPr/>
          </p:nvSpPr>
          <p:spPr>
            <a:xfrm>
              <a:off x="594862" y="1101788"/>
              <a:ext cx="3466573" cy="1250150"/>
            </a:xfrm>
            <a:prstGeom prst="rect">
              <a:avLst/>
            </a:prstGeom>
            <a:solidFill>
              <a:schemeClr val="bg1">
                <a:lumMod val="9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3" name="Rechteck 42">
              <a:extLst>
                <a:ext uri="{FF2B5EF4-FFF2-40B4-BE49-F238E27FC236}">
                  <a16:creationId xmlns:a16="http://schemas.microsoft.com/office/drawing/2014/main" id="{2972E037-BF0C-AC43-933B-9F98E2117A16}"/>
                </a:ext>
              </a:extLst>
            </p:cNvPr>
            <p:cNvSpPr/>
            <p:nvPr/>
          </p:nvSpPr>
          <p:spPr>
            <a:xfrm>
              <a:off x="782246" y="1260235"/>
              <a:ext cx="3123040" cy="937829"/>
            </a:xfrm>
            <a:prstGeom prst="rect">
              <a:avLst/>
            </a:prstGeom>
            <a:solidFill>
              <a:schemeClr val="accent1">
                <a:lumMod val="20000"/>
                <a:lumOff val="80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4" name="Rechteck 43">
              <a:extLst>
                <a:ext uri="{FF2B5EF4-FFF2-40B4-BE49-F238E27FC236}">
                  <a16:creationId xmlns:a16="http://schemas.microsoft.com/office/drawing/2014/main" id="{96B39B5B-9B2D-A04B-87B6-D976A00205F8}"/>
                </a:ext>
              </a:extLst>
            </p:cNvPr>
            <p:cNvSpPr/>
            <p:nvPr/>
          </p:nvSpPr>
          <p:spPr>
            <a:xfrm>
              <a:off x="594863" y="2858611"/>
              <a:ext cx="3466573" cy="1682439"/>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dirty="0"/>
            </a:p>
            <a:p>
              <a:pPr algn="ctr"/>
              <a:endParaRPr lang="en-GB" sz="1013" dirty="0"/>
            </a:p>
          </p:txBody>
        </p:sp>
        <p:sp>
          <p:nvSpPr>
            <p:cNvPr id="45" name="Oval 44">
              <a:extLst>
                <a:ext uri="{FF2B5EF4-FFF2-40B4-BE49-F238E27FC236}">
                  <a16:creationId xmlns:a16="http://schemas.microsoft.com/office/drawing/2014/main" id="{DE96FE6D-9BBA-6144-ADF7-CC65D2537BB2}"/>
                </a:ext>
              </a:extLst>
            </p:cNvPr>
            <p:cNvSpPr/>
            <p:nvPr/>
          </p:nvSpPr>
          <p:spPr>
            <a:xfrm>
              <a:off x="3729762" y="4712541"/>
              <a:ext cx="156160" cy="156160"/>
            </a:xfrm>
            <a:prstGeom prst="ellipse">
              <a:avLst/>
            </a:prstGeom>
            <a:solidFill>
              <a:srgbClr val="008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6" name="Oval 45">
              <a:extLst>
                <a:ext uri="{FF2B5EF4-FFF2-40B4-BE49-F238E27FC236}">
                  <a16:creationId xmlns:a16="http://schemas.microsoft.com/office/drawing/2014/main" id="{6B32F6ED-9ECF-0E4B-AF0A-E27FF13AADF0}"/>
                </a:ext>
              </a:extLst>
            </p:cNvPr>
            <p:cNvSpPr/>
            <p:nvPr/>
          </p:nvSpPr>
          <p:spPr>
            <a:xfrm>
              <a:off x="3433192" y="4712541"/>
              <a:ext cx="156160" cy="156160"/>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7" name="Rechteck 46">
              <a:extLst>
                <a:ext uri="{FF2B5EF4-FFF2-40B4-BE49-F238E27FC236}">
                  <a16:creationId xmlns:a16="http://schemas.microsoft.com/office/drawing/2014/main" id="{73609A3F-4DBD-1348-9404-958BC38E937A}"/>
                </a:ext>
              </a:extLst>
            </p:cNvPr>
            <p:cNvSpPr/>
            <p:nvPr/>
          </p:nvSpPr>
          <p:spPr>
            <a:xfrm>
              <a:off x="10694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8" name="Rechteck 47">
              <a:extLst>
                <a:ext uri="{FF2B5EF4-FFF2-40B4-BE49-F238E27FC236}">
                  <a16:creationId xmlns:a16="http://schemas.microsoft.com/office/drawing/2014/main" id="{CC11B411-9060-1C4A-A324-FBBD8209DDE1}"/>
                </a:ext>
              </a:extLst>
            </p:cNvPr>
            <p:cNvSpPr/>
            <p:nvPr/>
          </p:nvSpPr>
          <p:spPr>
            <a:xfrm>
              <a:off x="1179551"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9" name="Rechteck 48">
              <a:extLst>
                <a:ext uri="{FF2B5EF4-FFF2-40B4-BE49-F238E27FC236}">
                  <a16:creationId xmlns:a16="http://schemas.microsoft.com/office/drawing/2014/main" id="{406D4A5D-DBCB-9048-9DE0-44A4D0FC4282}"/>
                </a:ext>
              </a:extLst>
            </p:cNvPr>
            <p:cNvSpPr/>
            <p:nvPr/>
          </p:nvSpPr>
          <p:spPr>
            <a:xfrm>
              <a:off x="1289618"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50" name="Rechteck 49">
              <a:extLst>
                <a:ext uri="{FF2B5EF4-FFF2-40B4-BE49-F238E27FC236}">
                  <a16:creationId xmlns:a16="http://schemas.microsoft.com/office/drawing/2014/main" id="{831F0EB5-E3CA-264D-84D8-379502DBE694}"/>
                </a:ext>
              </a:extLst>
            </p:cNvPr>
            <p:cNvSpPr/>
            <p:nvPr/>
          </p:nvSpPr>
          <p:spPr>
            <a:xfrm>
              <a:off x="1399684" y="4712541"/>
              <a:ext cx="45719" cy="14278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51" name="Gerade Verbindung 50">
              <a:extLst>
                <a:ext uri="{FF2B5EF4-FFF2-40B4-BE49-F238E27FC236}">
                  <a16:creationId xmlns:a16="http://schemas.microsoft.com/office/drawing/2014/main" id="{5FE47D5B-7B09-4D4A-B2D6-6806EF83254B}"/>
                </a:ext>
              </a:extLst>
            </p:cNvPr>
            <p:cNvCxnSpPr/>
            <p:nvPr/>
          </p:nvCxnSpPr>
          <p:spPr>
            <a:xfrm>
              <a:off x="2250074" y="1260235"/>
              <a:ext cx="0" cy="926186"/>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Gerade Verbindung 51">
              <a:extLst>
                <a:ext uri="{FF2B5EF4-FFF2-40B4-BE49-F238E27FC236}">
                  <a16:creationId xmlns:a16="http://schemas.microsoft.com/office/drawing/2014/main" id="{92A8A3C5-8571-B743-9447-9B05E48455DC}"/>
                </a:ext>
              </a:extLst>
            </p:cNvPr>
            <p:cNvCxnSpPr/>
            <p:nvPr/>
          </p:nvCxnSpPr>
          <p:spPr>
            <a:xfrm>
              <a:off x="2470210" y="1260235"/>
              <a:ext cx="0" cy="92618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3" name="Oval 52">
              <a:extLst>
                <a:ext uri="{FF2B5EF4-FFF2-40B4-BE49-F238E27FC236}">
                  <a16:creationId xmlns:a16="http://schemas.microsoft.com/office/drawing/2014/main" id="{2047C8D9-0FCE-6B4B-8FDB-9D5029342D98}"/>
                </a:ext>
              </a:extLst>
            </p:cNvPr>
            <p:cNvSpPr/>
            <p:nvPr/>
          </p:nvSpPr>
          <p:spPr>
            <a:xfrm>
              <a:off x="3655442" y="1732238"/>
              <a:ext cx="156160" cy="156160"/>
            </a:xfrm>
            <a:prstGeom prst="ellipse">
              <a:avLst/>
            </a:prstGeom>
            <a:solidFill>
              <a:schemeClr val="accent1">
                <a:lumMod val="40000"/>
                <a:lumOff val="60000"/>
              </a:schemeClr>
            </a:solid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54" name="Oval 53">
              <a:extLst>
                <a:ext uri="{FF2B5EF4-FFF2-40B4-BE49-F238E27FC236}">
                  <a16:creationId xmlns:a16="http://schemas.microsoft.com/office/drawing/2014/main" id="{698441A7-E425-F041-8A48-6C06BC65D32F}"/>
                </a:ext>
              </a:extLst>
            </p:cNvPr>
            <p:cNvSpPr/>
            <p:nvPr/>
          </p:nvSpPr>
          <p:spPr>
            <a:xfrm>
              <a:off x="893005" y="1716624"/>
              <a:ext cx="156160" cy="156160"/>
            </a:xfrm>
            <a:prstGeom prst="ellipse">
              <a:avLst/>
            </a:prstGeom>
            <a:solidFill>
              <a:schemeClr val="accent1">
                <a:lumMod val="40000"/>
                <a:lumOff val="60000"/>
              </a:schemeClr>
            </a:solidFill>
            <a:ln w="1270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grpSp>
      <p:pic>
        <p:nvPicPr>
          <p:cNvPr id="2" name="Grafik 1"/>
          <p:cNvPicPr>
            <a:picLocks noChangeAspect="1"/>
          </p:cNvPicPr>
          <p:nvPr/>
        </p:nvPicPr>
        <p:blipFill>
          <a:blip r:embed="rId3"/>
          <a:stretch>
            <a:fillRect/>
          </a:stretch>
        </p:blipFill>
        <p:spPr>
          <a:xfrm>
            <a:off x="809952" y="4923889"/>
            <a:ext cx="571173" cy="1056087"/>
          </a:xfrm>
          <a:prstGeom prst="rect">
            <a:avLst/>
          </a:prstGeom>
        </p:spPr>
      </p:pic>
      <p:sp>
        <p:nvSpPr>
          <p:cNvPr id="4" name="Textfeld 3"/>
          <p:cNvSpPr txBox="1"/>
          <p:nvPr/>
        </p:nvSpPr>
        <p:spPr>
          <a:xfrm>
            <a:off x="1556808" y="4901277"/>
            <a:ext cx="3708592" cy="830997"/>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Zudem wird eine erheblich größere Luftmenge benötigt, was zu einem stark erhöhten Energieverbrauch </a:t>
            </a:r>
            <a:r>
              <a:rPr lang="de-DE" sz="1600" dirty="0" smtClean="0">
                <a:latin typeface="Arial" panose="020B0604020202020204" pitchFamily="34" charset="0"/>
                <a:cs typeface="Arial" panose="020B0604020202020204" pitchFamily="34" charset="0"/>
              </a:rPr>
              <a:t>führt.</a:t>
            </a:r>
            <a:endParaRPr lang="de-DE" sz="1600" dirty="0"/>
          </a:p>
        </p:txBody>
      </p:sp>
    </p:spTree>
    <p:extLst>
      <p:ext uri="{BB962C8B-B14F-4D97-AF65-F5344CB8AC3E}">
        <p14:creationId xmlns:p14="http://schemas.microsoft.com/office/powerpoint/2010/main" val="345852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1B561199-F092-714A-AC58-E83ED0A19E5A}"/>
              </a:ext>
            </a:extLst>
          </p:cNvPr>
          <p:cNvGrpSpPr/>
          <p:nvPr/>
        </p:nvGrpSpPr>
        <p:grpSpPr>
          <a:xfrm>
            <a:off x="985437" y="1821531"/>
            <a:ext cx="1806285" cy="3190308"/>
            <a:chOff x="985437" y="1821531"/>
            <a:chExt cx="1806285" cy="3190308"/>
          </a:xfrm>
        </p:grpSpPr>
        <p:grpSp>
          <p:nvGrpSpPr>
            <p:cNvPr id="35" name="Gruppierung 50">
              <a:extLst>
                <a:ext uri="{FF2B5EF4-FFF2-40B4-BE49-F238E27FC236}">
                  <a16:creationId xmlns:a16="http://schemas.microsoft.com/office/drawing/2014/main" id="{3E8B3A54-D3A4-2245-9480-402910D93088}"/>
                </a:ext>
              </a:extLst>
            </p:cNvPr>
            <p:cNvGrpSpPr>
              <a:grpSpLocks noChangeAspect="1"/>
            </p:cNvGrpSpPr>
            <p:nvPr/>
          </p:nvGrpSpPr>
          <p:grpSpPr>
            <a:xfrm>
              <a:off x="985437" y="1821531"/>
              <a:ext cx="1806285" cy="3190308"/>
              <a:chOff x="254000" y="784289"/>
              <a:chExt cx="3395663" cy="5997512"/>
            </a:xfrm>
          </p:grpSpPr>
          <p:sp>
            <p:nvSpPr>
              <p:cNvPr id="38" name="Rechteck 37">
                <a:extLst>
                  <a:ext uri="{FF2B5EF4-FFF2-40B4-BE49-F238E27FC236}">
                    <a16:creationId xmlns:a16="http://schemas.microsoft.com/office/drawing/2014/main" id="{BC4CC062-2719-B344-B0DF-8A2396CEC96C}"/>
                  </a:ext>
                </a:extLst>
              </p:cNvPr>
              <p:cNvSpPr/>
              <p:nvPr/>
            </p:nvSpPr>
            <p:spPr>
              <a:xfrm>
                <a:off x="254000" y="784289"/>
                <a:ext cx="3395663" cy="5877644"/>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39" name="Rechteck 38">
                <a:extLst>
                  <a:ext uri="{FF2B5EF4-FFF2-40B4-BE49-F238E27FC236}">
                    <a16:creationId xmlns:a16="http://schemas.microsoft.com/office/drawing/2014/main" id="{07A69329-4FA9-AD4D-AF3A-CB0C58DE7FE4}"/>
                  </a:ext>
                </a:extLst>
              </p:cNvPr>
              <p:cNvSpPr/>
              <p:nvPr/>
            </p:nvSpPr>
            <p:spPr>
              <a:xfrm>
                <a:off x="473725" y="980728"/>
                <a:ext cx="2967976" cy="5681204"/>
              </a:xfrm>
              <a:prstGeom prst="rect">
                <a:avLst/>
              </a:prstGeom>
              <a:solidFill>
                <a:srgbClr val="3366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40" name="Gerade Verbindung 39">
                <a:extLst>
                  <a:ext uri="{FF2B5EF4-FFF2-40B4-BE49-F238E27FC236}">
                    <a16:creationId xmlns:a16="http://schemas.microsoft.com/office/drawing/2014/main" id="{059C47FA-FB61-8D4A-8CC6-41C830F3BBA1}"/>
                  </a:ext>
                </a:extLst>
              </p:cNvPr>
              <p:cNvCxnSpPr/>
              <p:nvPr/>
            </p:nvCxnSpPr>
            <p:spPr>
              <a:xfrm>
                <a:off x="499125" y="5470680"/>
                <a:ext cx="0" cy="463246"/>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Gerade Verbindung 40">
                <a:extLst>
                  <a:ext uri="{FF2B5EF4-FFF2-40B4-BE49-F238E27FC236}">
                    <a16:creationId xmlns:a16="http://schemas.microsoft.com/office/drawing/2014/main" id="{7DF35DD2-F14F-7048-91AF-533664284DD1}"/>
                  </a:ext>
                </a:extLst>
              </p:cNvPr>
              <p:cNvCxnSpPr/>
              <p:nvPr/>
            </p:nvCxnSpPr>
            <p:spPr>
              <a:xfrm>
                <a:off x="499125" y="1642895"/>
                <a:ext cx="0" cy="463246"/>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42" name="Rechteck 41">
                <a:extLst>
                  <a:ext uri="{FF2B5EF4-FFF2-40B4-BE49-F238E27FC236}">
                    <a16:creationId xmlns:a16="http://schemas.microsoft.com/office/drawing/2014/main" id="{C3B973E3-7B45-5143-BAB5-9D083C1D1611}"/>
                  </a:ext>
                </a:extLst>
              </p:cNvPr>
              <p:cNvSpPr/>
              <p:nvPr/>
            </p:nvSpPr>
            <p:spPr>
              <a:xfrm>
                <a:off x="467544" y="6651775"/>
                <a:ext cx="2966221" cy="130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3" name="Trapez 42">
                <a:extLst>
                  <a:ext uri="{FF2B5EF4-FFF2-40B4-BE49-F238E27FC236}">
                    <a16:creationId xmlns:a16="http://schemas.microsoft.com/office/drawing/2014/main" id="{94782F72-30DF-504C-B20F-597476B747B0}"/>
                  </a:ext>
                </a:extLst>
              </p:cNvPr>
              <p:cNvSpPr/>
              <p:nvPr/>
            </p:nvSpPr>
            <p:spPr>
              <a:xfrm rot="5400000">
                <a:off x="-1228277" y="2734907"/>
                <a:ext cx="5660780" cy="2167873"/>
              </a:xfrm>
              <a:prstGeom prst="trapezoid">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4" name="Trapez 43">
                <a:extLst>
                  <a:ext uri="{FF2B5EF4-FFF2-40B4-BE49-F238E27FC236}">
                    <a16:creationId xmlns:a16="http://schemas.microsoft.com/office/drawing/2014/main" id="{F46B2B60-E730-2943-A01C-AEBF6093A121}"/>
                  </a:ext>
                </a:extLst>
              </p:cNvPr>
              <p:cNvSpPr/>
              <p:nvPr/>
            </p:nvSpPr>
            <p:spPr>
              <a:xfrm rot="5400000">
                <a:off x="-489501" y="2888702"/>
                <a:ext cx="4119728" cy="1507474"/>
              </a:xfrm>
              <a:prstGeom prst="trapezoid">
                <a:avLst/>
              </a:prstGeom>
              <a:solidFill>
                <a:schemeClr val="accent1">
                  <a:lumMod val="20000"/>
                  <a:lumOff val="80000"/>
                </a:schemeClr>
              </a:solidFill>
              <a:ln w="38100" cmpd="dbl">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45" name="Gerade Verbindung 44">
                <a:extLst>
                  <a:ext uri="{FF2B5EF4-FFF2-40B4-BE49-F238E27FC236}">
                    <a16:creationId xmlns:a16="http://schemas.microsoft.com/office/drawing/2014/main" id="{65309B84-1889-2648-9183-B2BE129B1AD5}"/>
                  </a:ext>
                </a:extLst>
              </p:cNvPr>
              <p:cNvCxnSpPr/>
              <p:nvPr/>
            </p:nvCxnSpPr>
            <p:spPr>
              <a:xfrm flipH="1">
                <a:off x="2089150" y="3690314"/>
                <a:ext cx="393700" cy="0"/>
              </a:xfrm>
              <a:prstGeom prst="line">
                <a:avLst/>
              </a:prstGeom>
              <a:ln w="571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4350091F-797E-844A-AC52-3A38608F1F9A}"/>
                  </a:ext>
                </a:extLst>
              </p:cNvPr>
              <p:cNvSpPr/>
              <p:nvPr/>
            </p:nvSpPr>
            <p:spPr>
              <a:xfrm>
                <a:off x="2398420" y="3605884"/>
                <a:ext cx="180000" cy="180000"/>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47" name="Oval 46">
                <a:extLst>
                  <a:ext uri="{FF2B5EF4-FFF2-40B4-BE49-F238E27FC236}">
                    <a16:creationId xmlns:a16="http://schemas.microsoft.com/office/drawing/2014/main" id="{19126D1F-B4FB-0A44-9B3B-6731419F73C9}"/>
                  </a:ext>
                </a:extLst>
              </p:cNvPr>
              <p:cNvSpPr/>
              <p:nvPr/>
            </p:nvSpPr>
            <p:spPr>
              <a:xfrm>
                <a:off x="2417470" y="3834484"/>
                <a:ext cx="144000" cy="144000"/>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cxnSp>
            <p:nvCxnSpPr>
              <p:cNvPr id="48" name="Gerade Verbindung 47">
                <a:extLst>
                  <a:ext uri="{FF2B5EF4-FFF2-40B4-BE49-F238E27FC236}">
                    <a16:creationId xmlns:a16="http://schemas.microsoft.com/office/drawing/2014/main" id="{87E46510-AFC0-9049-BC1F-D6655DA67736}"/>
                  </a:ext>
                </a:extLst>
              </p:cNvPr>
              <p:cNvCxnSpPr/>
              <p:nvPr/>
            </p:nvCxnSpPr>
            <p:spPr>
              <a:xfrm>
                <a:off x="2493025" y="3866235"/>
                <a:ext cx="0" cy="72000"/>
              </a:xfrm>
              <a:prstGeom prst="line">
                <a:avLst/>
              </a:prstGeom>
              <a:ln w="285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36" name="Gerade Verbindung 35">
              <a:extLst>
                <a:ext uri="{FF2B5EF4-FFF2-40B4-BE49-F238E27FC236}">
                  <a16:creationId xmlns:a16="http://schemas.microsoft.com/office/drawing/2014/main" id="{24F6C1E7-7D8A-5F44-9A66-543A84527702}"/>
                </a:ext>
              </a:extLst>
            </p:cNvPr>
            <p:cNvCxnSpPr/>
            <p:nvPr/>
          </p:nvCxnSpPr>
          <p:spPr>
            <a:xfrm flipV="1">
              <a:off x="999649" y="2026059"/>
              <a:ext cx="1736026" cy="2742420"/>
            </a:xfrm>
            <a:prstGeom prst="line">
              <a:avLst/>
            </a:prstGeom>
            <a:ln w="76200">
              <a:solidFill>
                <a:srgbClr val="FF0000">
                  <a:alpha val="80000"/>
                </a:srgbClr>
              </a:solidFill>
            </a:ln>
            <a:effectLst/>
          </p:spPr>
          <p:style>
            <a:lnRef idx="2">
              <a:schemeClr val="accent1"/>
            </a:lnRef>
            <a:fillRef idx="0">
              <a:schemeClr val="accent1"/>
            </a:fillRef>
            <a:effectRef idx="1">
              <a:schemeClr val="accent1"/>
            </a:effectRef>
            <a:fontRef idx="minor">
              <a:schemeClr val="tx1"/>
            </a:fontRef>
          </p:style>
        </p:cxnSp>
        <p:cxnSp>
          <p:nvCxnSpPr>
            <p:cNvPr id="37" name="Gerade Verbindung 36">
              <a:extLst>
                <a:ext uri="{FF2B5EF4-FFF2-40B4-BE49-F238E27FC236}">
                  <a16:creationId xmlns:a16="http://schemas.microsoft.com/office/drawing/2014/main" id="{0273A6D0-ABA4-6F48-92A0-C7D624342434}"/>
                </a:ext>
              </a:extLst>
            </p:cNvPr>
            <p:cNvCxnSpPr>
              <a:cxnSpLocks/>
            </p:cNvCxnSpPr>
            <p:nvPr/>
          </p:nvCxnSpPr>
          <p:spPr>
            <a:xfrm rot="10800000">
              <a:off x="1020616" y="2034446"/>
              <a:ext cx="1736026" cy="2742420"/>
            </a:xfrm>
            <a:prstGeom prst="line">
              <a:avLst/>
            </a:prstGeom>
            <a:ln w="76200">
              <a:solidFill>
                <a:srgbClr val="FF0000">
                  <a:alpha val="80000"/>
                </a:srgbClr>
              </a:solidFill>
            </a:ln>
            <a:effectLst/>
          </p:spPr>
          <p:style>
            <a:lnRef idx="2">
              <a:schemeClr val="accent1"/>
            </a:lnRef>
            <a:fillRef idx="0">
              <a:schemeClr val="accent1"/>
            </a:fillRef>
            <a:effectRef idx="1">
              <a:schemeClr val="accent1"/>
            </a:effectRef>
            <a:fontRef idx="minor">
              <a:schemeClr val="tx1"/>
            </a:fontRef>
          </p:style>
        </p:cxnSp>
      </p:grpSp>
      <p:sp>
        <p:nvSpPr>
          <p:cNvPr id="53" name="Textfeld 52">
            <a:extLst>
              <a:ext uri="{FF2B5EF4-FFF2-40B4-BE49-F238E27FC236}">
                <a16:creationId xmlns:a16="http://schemas.microsoft.com/office/drawing/2014/main" id="{4ED1A31E-FB0E-5B47-BB49-9A21BEA02828}"/>
              </a:ext>
            </a:extLst>
          </p:cNvPr>
          <p:cNvSpPr txBox="1"/>
          <p:nvPr/>
        </p:nvSpPr>
        <p:spPr>
          <a:xfrm>
            <a:off x="1296864" y="221357"/>
            <a:ext cx="655740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Türen und Fenster geschlossen halten</a:t>
            </a:r>
          </a:p>
        </p:txBody>
      </p:sp>
      <p:sp>
        <p:nvSpPr>
          <p:cNvPr id="54" name="Textfeld 53"/>
          <p:cNvSpPr txBox="1"/>
          <p:nvPr/>
        </p:nvSpPr>
        <p:spPr>
          <a:xfrm>
            <a:off x="3226845" y="2413956"/>
            <a:ext cx="2880237" cy="1754326"/>
          </a:xfrm>
          <a:prstGeom prst="rect">
            <a:avLst/>
          </a:prstGeom>
          <a:noFill/>
        </p:spPr>
        <p:txBody>
          <a:bodyPr wrap="square" rtlCol="0">
            <a:spAutoFit/>
          </a:bodyPr>
          <a:lstStyle/>
          <a:p>
            <a:pPr algn="ctr">
              <a:lnSpc>
                <a:spcPct val="120000"/>
              </a:lnSpc>
            </a:pPr>
            <a:r>
              <a:rPr lang="de-DE" dirty="0">
                <a:latin typeface="Arial"/>
                <a:cs typeface="Arial"/>
              </a:rPr>
              <a:t>Bei technisch </a:t>
            </a:r>
            <a:r>
              <a:rPr lang="de-DE" dirty="0" err="1">
                <a:latin typeface="Arial"/>
                <a:cs typeface="Arial"/>
              </a:rPr>
              <a:t>be</a:t>
            </a:r>
            <a:r>
              <a:rPr lang="de-DE" dirty="0">
                <a:latin typeface="Arial"/>
                <a:cs typeface="Arial"/>
              </a:rPr>
              <a:t>- und entlüfteten Laboren </a:t>
            </a:r>
            <a:r>
              <a:rPr lang="de-DE" dirty="0" smtClean="0">
                <a:latin typeface="Arial"/>
                <a:cs typeface="Arial"/>
              </a:rPr>
              <a:t>müssen die Labortüren </a:t>
            </a:r>
            <a:r>
              <a:rPr lang="de-DE" dirty="0">
                <a:latin typeface="Arial"/>
                <a:cs typeface="Arial"/>
              </a:rPr>
              <a:t>und Fenster grundsätzlich geschlossen </a:t>
            </a:r>
            <a:r>
              <a:rPr lang="de-DE" dirty="0" smtClean="0">
                <a:latin typeface="Arial"/>
                <a:cs typeface="Arial"/>
              </a:rPr>
              <a:t>werden!</a:t>
            </a:r>
            <a:endParaRPr lang="de-DE" dirty="0">
              <a:latin typeface="Arial"/>
              <a:cs typeface="Arial"/>
            </a:endParaRPr>
          </a:p>
        </p:txBody>
      </p:sp>
      <p:grpSp>
        <p:nvGrpSpPr>
          <p:cNvPr id="70" name="Gruppieren 69">
            <a:extLst>
              <a:ext uri="{FF2B5EF4-FFF2-40B4-BE49-F238E27FC236}">
                <a16:creationId xmlns:a16="http://schemas.microsoft.com/office/drawing/2014/main" id="{3BED48F1-09B5-6C4F-B29A-F8ECD30D0F51}"/>
              </a:ext>
            </a:extLst>
          </p:cNvPr>
          <p:cNvGrpSpPr>
            <a:grpSpLocks noChangeAspect="1"/>
          </p:cNvGrpSpPr>
          <p:nvPr/>
        </p:nvGrpSpPr>
        <p:grpSpPr>
          <a:xfrm>
            <a:off x="6478997" y="1811083"/>
            <a:ext cx="1814068" cy="3200531"/>
            <a:chOff x="2400031" y="2735263"/>
            <a:chExt cx="907506" cy="1601100"/>
          </a:xfrm>
        </p:grpSpPr>
        <p:grpSp>
          <p:nvGrpSpPr>
            <p:cNvPr id="71" name="Gruppieren 70">
              <a:extLst>
                <a:ext uri="{FF2B5EF4-FFF2-40B4-BE49-F238E27FC236}">
                  <a16:creationId xmlns:a16="http://schemas.microsoft.com/office/drawing/2014/main" id="{94279388-3408-D340-BFBF-033A66F8CC5A}"/>
                </a:ext>
              </a:extLst>
            </p:cNvPr>
            <p:cNvGrpSpPr>
              <a:grpSpLocks noChangeAspect="1"/>
            </p:cNvGrpSpPr>
            <p:nvPr/>
          </p:nvGrpSpPr>
          <p:grpSpPr>
            <a:xfrm>
              <a:off x="2400031" y="2735263"/>
              <a:ext cx="907506" cy="1601100"/>
              <a:chOff x="7317838" y="3701298"/>
              <a:chExt cx="1510338" cy="2667600"/>
            </a:xfrm>
          </p:grpSpPr>
          <p:sp>
            <p:nvSpPr>
              <p:cNvPr id="73" name="Rechteck 72">
                <a:extLst>
                  <a:ext uri="{FF2B5EF4-FFF2-40B4-BE49-F238E27FC236}">
                    <a16:creationId xmlns:a16="http://schemas.microsoft.com/office/drawing/2014/main" id="{B046564F-BE8F-384E-834D-CFAC046B42EF}"/>
                  </a:ext>
                </a:extLst>
              </p:cNvPr>
              <p:cNvSpPr/>
              <p:nvPr/>
            </p:nvSpPr>
            <p:spPr>
              <a:xfrm>
                <a:off x="7317838" y="3701298"/>
                <a:ext cx="1510338" cy="2614285"/>
              </a:xfrm>
              <a:prstGeom prst="rect">
                <a:avLst/>
              </a:prstGeom>
              <a:solidFill>
                <a:schemeClr val="bg1">
                  <a:lumMod val="6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74" name="Gerade Verbindung 199">
                <a:extLst>
                  <a:ext uri="{FF2B5EF4-FFF2-40B4-BE49-F238E27FC236}">
                    <a16:creationId xmlns:a16="http://schemas.microsoft.com/office/drawing/2014/main" id="{5555E1A6-84E5-5542-823C-C1E2DB4AE2BD}"/>
                  </a:ext>
                </a:extLst>
              </p:cNvPr>
              <p:cNvCxnSpPr/>
              <p:nvPr/>
            </p:nvCxnSpPr>
            <p:spPr>
              <a:xfrm>
                <a:off x="7426866" y="5785732"/>
                <a:ext cx="0" cy="206045"/>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Gerade Verbindung 200">
                <a:extLst>
                  <a:ext uri="{FF2B5EF4-FFF2-40B4-BE49-F238E27FC236}">
                    <a16:creationId xmlns:a16="http://schemas.microsoft.com/office/drawing/2014/main" id="{BBD64920-627D-BB44-9CC0-C44B24C90C10}"/>
                  </a:ext>
                </a:extLst>
              </p:cNvPr>
              <p:cNvCxnSpPr/>
              <p:nvPr/>
            </p:nvCxnSpPr>
            <p:spPr>
              <a:xfrm>
                <a:off x="7426866" y="4083193"/>
                <a:ext cx="0" cy="206045"/>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76" name="Rechteck 75">
                <a:extLst>
                  <a:ext uri="{FF2B5EF4-FFF2-40B4-BE49-F238E27FC236}">
                    <a16:creationId xmlns:a16="http://schemas.microsoft.com/office/drawing/2014/main" id="{8C28E2FA-EE32-FB40-A9A4-5E9C507E18E7}"/>
                  </a:ext>
                </a:extLst>
              </p:cNvPr>
              <p:cNvSpPr/>
              <p:nvPr/>
            </p:nvSpPr>
            <p:spPr>
              <a:xfrm>
                <a:off x="7412819" y="6311064"/>
                <a:ext cx="1319329" cy="57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77" name="Rechteck 76">
                <a:extLst>
                  <a:ext uri="{FF2B5EF4-FFF2-40B4-BE49-F238E27FC236}">
                    <a16:creationId xmlns:a16="http://schemas.microsoft.com/office/drawing/2014/main" id="{9B3F3C24-D61E-3144-BD3B-C71451FCBFA9}"/>
                  </a:ext>
                </a:extLst>
              </p:cNvPr>
              <p:cNvSpPr/>
              <p:nvPr/>
            </p:nvSpPr>
            <p:spPr>
              <a:xfrm>
                <a:off x="7437748" y="3853699"/>
                <a:ext cx="1277332" cy="2462260"/>
              </a:xfrm>
              <a:prstGeom prst="rect">
                <a:avLst/>
              </a:prstGeom>
              <a:solidFill>
                <a:schemeClr val="bg1">
                  <a:lumMod val="85000"/>
                </a:schemeClr>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78" name="Rechteck 77">
                <a:extLst>
                  <a:ext uri="{FF2B5EF4-FFF2-40B4-BE49-F238E27FC236}">
                    <a16:creationId xmlns:a16="http://schemas.microsoft.com/office/drawing/2014/main" id="{4FCB50F6-1A45-DD4D-9171-B1B2B740C152}"/>
                  </a:ext>
                </a:extLst>
              </p:cNvPr>
              <p:cNvSpPr/>
              <p:nvPr/>
            </p:nvSpPr>
            <p:spPr>
              <a:xfrm>
                <a:off x="7646709" y="4124227"/>
                <a:ext cx="870409" cy="1841598"/>
              </a:xfrm>
              <a:prstGeom prst="rect">
                <a:avLst/>
              </a:prstGeom>
              <a:solidFill>
                <a:schemeClr val="accent1">
                  <a:lumMod val="20000"/>
                  <a:lumOff val="80000"/>
                </a:schemeClr>
              </a:solidFill>
              <a:ln w="38100"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grpSp>
            <p:nvGrpSpPr>
              <p:cNvPr id="79" name="Gruppieren 78">
                <a:extLst>
                  <a:ext uri="{FF2B5EF4-FFF2-40B4-BE49-F238E27FC236}">
                    <a16:creationId xmlns:a16="http://schemas.microsoft.com/office/drawing/2014/main" id="{33999184-FEBB-8441-9151-24D7C39C03D9}"/>
                  </a:ext>
                </a:extLst>
              </p:cNvPr>
              <p:cNvGrpSpPr/>
              <p:nvPr/>
            </p:nvGrpSpPr>
            <p:grpSpPr>
              <a:xfrm>
                <a:off x="8435740" y="4956300"/>
                <a:ext cx="217620" cy="165726"/>
                <a:chOff x="8134084" y="4956300"/>
                <a:chExt cx="217620" cy="165726"/>
              </a:xfrm>
            </p:grpSpPr>
            <p:cxnSp>
              <p:nvCxnSpPr>
                <p:cNvPr id="80" name="Gerade Verbindung 204">
                  <a:extLst>
                    <a:ext uri="{FF2B5EF4-FFF2-40B4-BE49-F238E27FC236}">
                      <a16:creationId xmlns:a16="http://schemas.microsoft.com/office/drawing/2014/main" id="{E95AB491-6C83-E243-91BC-FCFEBB975563}"/>
                    </a:ext>
                  </a:extLst>
                </p:cNvPr>
                <p:cNvCxnSpPr/>
                <p:nvPr/>
              </p:nvCxnSpPr>
              <p:spPr>
                <a:xfrm flipH="1">
                  <a:off x="8134084" y="4993853"/>
                  <a:ext cx="175112" cy="0"/>
                </a:xfrm>
                <a:prstGeom prst="line">
                  <a:avLst/>
                </a:prstGeom>
                <a:ln w="571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1" name="Oval 205">
                  <a:extLst>
                    <a:ext uri="{FF2B5EF4-FFF2-40B4-BE49-F238E27FC236}">
                      <a16:creationId xmlns:a16="http://schemas.microsoft.com/office/drawing/2014/main" id="{3DBB58B6-292D-DC40-89A7-5D2913B9D51E}"/>
                    </a:ext>
                  </a:extLst>
                </p:cNvPr>
                <p:cNvSpPr/>
                <p:nvPr/>
              </p:nvSpPr>
              <p:spPr>
                <a:xfrm>
                  <a:off x="8271643" y="4956300"/>
                  <a:ext cx="80061" cy="80061"/>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82" name="Oval 206">
                  <a:extLst>
                    <a:ext uri="{FF2B5EF4-FFF2-40B4-BE49-F238E27FC236}">
                      <a16:creationId xmlns:a16="http://schemas.microsoft.com/office/drawing/2014/main" id="{330DE2D0-0DC0-4E47-A784-0C291981E473}"/>
                    </a:ext>
                  </a:extLst>
                </p:cNvPr>
                <p:cNvSpPr/>
                <p:nvPr/>
              </p:nvSpPr>
              <p:spPr>
                <a:xfrm>
                  <a:off x="8280116" y="5057977"/>
                  <a:ext cx="64049" cy="64049"/>
                </a:xfrm>
                <a:prstGeom prst="ellipse">
                  <a:avLst/>
                </a:prstGeom>
                <a:solidFill>
                  <a:schemeClr val="tx1">
                    <a:lumMod val="50000"/>
                    <a:lumOff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83" name="Gerade Verbindung 207">
                  <a:extLst>
                    <a:ext uri="{FF2B5EF4-FFF2-40B4-BE49-F238E27FC236}">
                      <a16:creationId xmlns:a16="http://schemas.microsoft.com/office/drawing/2014/main" id="{CED55647-CE6C-0848-B84D-5B832643E601}"/>
                    </a:ext>
                  </a:extLst>
                </p:cNvPr>
                <p:cNvCxnSpPr/>
                <p:nvPr/>
              </p:nvCxnSpPr>
              <p:spPr>
                <a:xfrm>
                  <a:off x="8313721" y="5072100"/>
                  <a:ext cx="0" cy="32024"/>
                </a:xfrm>
                <a:prstGeom prst="line">
                  <a:avLst/>
                </a:prstGeom>
                <a:ln w="285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72" name="Textfeld 6">
              <a:extLst>
                <a:ext uri="{FF2B5EF4-FFF2-40B4-BE49-F238E27FC236}">
                  <a16:creationId xmlns:a16="http://schemas.microsoft.com/office/drawing/2014/main" id="{21544F94-FAFA-DB47-8360-B43094320553}"/>
                </a:ext>
              </a:extLst>
            </p:cNvPr>
            <p:cNvSpPr txBox="1">
              <a:spLocks noChangeArrowheads="1"/>
            </p:cNvSpPr>
            <p:nvPr/>
          </p:nvSpPr>
          <p:spPr bwMode="auto">
            <a:xfrm>
              <a:off x="2519812" y="3067664"/>
              <a:ext cx="594122" cy="4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4950" dirty="0">
                  <a:solidFill>
                    <a:srgbClr val="00BE00"/>
                  </a:solidFill>
                  <a:latin typeface="Zapf Dingbats" charset="0"/>
                  <a:cs typeface="Zapf Dingbats" charset="0"/>
                  <a:sym typeface="Zapf Dingbats" charset="0"/>
                </a:rPr>
                <a:t>  </a:t>
              </a:r>
              <a:r>
                <a:rPr kumimoji="0" lang="de-DE" sz="4950" b="0" i="0" u="none" strike="noStrike" kern="1200" cap="none" spc="0" normalizeH="0" baseline="0" noProof="0" dirty="0">
                  <a:ln>
                    <a:noFill/>
                  </a:ln>
                  <a:solidFill>
                    <a:srgbClr val="00BE00"/>
                  </a:solidFill>
                  <a:effectLst/>
                  <a:uLnTx/>
                  <a:uFillTx/>
                  <a:latin typeface="Zapf Dingbats" charset="0"/>
                  <a:ea typeface="ＭＳ Ｐゴシック" charset="0"/>
                  <a:cs typeface="Zapf Dingbats" charset="0"/>
                  <a:sym typeface="Zapf Dingbats" charset="0"/>
                </a:rPr>
                <a:t>✔</a:t>
              </a:r>
              <a:endParaRPr kumimoji="0" lang="de-DE" sz="4950" b="0" i="0" u="none" strike="noStrike" kern="1200" cap="none" spc="0" normalizeH="0" baseline="0" noProof="0" dirty="0">
                <a:ln>
                  <a:noFill/>
                </a:ln>
                <a:solidFill>
                  <a:srgbClr val="00BE00"/>
                </a:solidFill>
                <a:effectLst/>
                <a:uLnTx/>
                <a:uFillTx/>
                <a:latin typeface="Arial" charset="0"/>
                <a:ea typeface="ＭＳ Ｐゴシック" charset="0"/>
              </a:endParaRPr>
            </a:p>
          </p:txBody>
        </p:sp>
      </p:grpSp>
      <p:pic>
        <p:nvPicPr>
          <p:cNvPr id="4" name="Grafik 3"/>
          <p:cNvPicPr>
            <a:picLocks noChangeAspect="1"/>
          </p:cNvPicPr>
          <p:nvPr/>
        </p:nvPicPr>
        <p:blipFill>
          <a:blip r:embed="rId3"/>
          <a:stretch>
            <a:fillRect/>
          </a:stretch>
        </p:blipFill>
        <p:spPr>
          <a:xfrm>
            <a:off x="1513529" y="5267803"/>
            <a:ext cx="573074" cy="1054699"/>
          </a:xfrm>
          <a:prstGeom prst="rect">
            <a:avLst/>
          </a:prstGeom>
        </p:spPr>
      </p:pic>
      <p:sp>
        <p:nvSpPr>
          <p:cNvPr id="5" name="Textfeld 4"/>
          <p:cNvSpPr txBox="1"/>
          <p:nvPr/>
        </p:nvSpPr>
        <p:spPr>
          <a:xfrm>
            <a:off x="2221886" y="5413615"/>
            <a:ext cx="6404991" cy="584775"/>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Zu- und Abluft bilden in allen Laboren ein aufeinander </a:t>
            </a:r>
            <a:r>
              <a:rPr lang="de-DE" sz="1600" dirty="0" smtClean="0">
                <a:latin typeface="Arial" panose="020B0604020202020204" pitchFamily="34" charset="0"/>
                <a:cs typeface="Arial" panose="020B0604020202020204" pitchFamily="34" charset="0"/>
              </a:rPr>
              <a:t>abgestimmtes </a:t>
            </a:r>
            <a:r>
              <a:rPr lang="de-DE" sz="1600" dirty="0">
                <a:latin typeface="Arial" panose="020B0604020202020204" pitchFamily="34" charset="0"/>
                <a:cs typeface="Arial" panose="020B0604020202020204" pitchFamily="34" charset="0"/>
              </a:rPr>
              <a:t>System, das durch geöffnete Türen oder Fenster gestört </a:t>
            </a:r>
            <a:r>
              <a:rPr lang="de-DE" sz="1600" dirty="0" smtClean="0">
                <a:latin typeface="Arial" panose="020B0604020202020204" pitchFamily="34" charset="0"/>
                <a:cs typeface="Arial" panose="020B0604020202020204" pitchFamily="34" charset="0"/>
              </a:rPr>
              <a:t>wird.</a:t>
            </a:r>
            <a:endParaRPr lang="de-DE" sz="1600" dirty="0"/>
          </a:p>
        </p:txBody>
      </p:sp>
    </p:spTree>
    <p:extLst>
      <p:ext uri="{BB962C8B-B14F-4D97-AF65-F5344CB8AC3E}">
        <p14:creationId xmlns:p14="http://schemas.microsoft.com/office/powerpoint/2010/main" val="1265163894"/>
      </p:ext>
    </p:extLst>
  </p:cSld>
  <p:clrMapOvr>
    <a:masterClrMapping/>
  </p:clrMapOvr>
</p:sld>
</file>

<file path=ppt/theme/theme1.xml><?xml version="1.0" encoding="utf-8"?>
<a:theme xmlns:a="http://schemas.openxmlformats.org/drawingml/2006/main" name="00_uniohneleut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0_uniohneleu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_uniohneleu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_uniohneleu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_uniohneleu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_uniohneleu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_uniohneleu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_uniohneleu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_uniohneleu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_uniohneleu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_uniohneleu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_uniohneleu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_uniohneleu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2573</Words>
  <Application>Microsoft Office PowerPoint</Application>
  <PresentationFormat>Bildschirmpräsentation (4:3)</PresentationFormat>
  <Paragraphs>241</Paragraphs>
  <Slides>24</Slides>
  <Notes>19</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30" baseType="lpstr">
      <vt:lpstr>ＭＳ Ｐゴシック</vt:lpstr>
      <vt:lpstr>Arial</vt:lpstr>
      <vt:lpstr>Calibri</vt:lpstr>
      <vt:lpstr>Zapf Dingbats</vt:lpstr>
      <vt:lpstr>00_uniohneleute (2)</vt:lpstr>
      <vt:lpstr>Image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Brückner</dc:creator>
  <cp:lastModifiedBy>Biederbick, Annette</cp:lastModifiedBy>
  <cp:revision>668</cp:revision>
  <cp:lastPrinted>2022-11-17T17:56:12Z</cp:lastPrinted>
  <dcterms:created xsi:type="dcterms:W3CDTF">2016-05-09T14:14:40Z</dcterms:created>
  <dcterms:modified xsi:type="dcterms:W3CDTF">2022-11-21T12:31:18Z</dcterms:modified>
</cp:coreProperties>
</file>