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84" r:id="rId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204" userDrawn="1">
          <p15:clr>
            <a:srgbClr val="A4A3A4"/>
          </p15:clr>
        </p15:guide>
        <p15:guide id="3" pos="5556" userDrawn="1">
          <p15:clr>
            <a:srgbClr val="A4A3A4"/>
          </p15:clr>
        </p15:guide>
        <p15:guide id="4" orient="horz" pos="34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bastian Müller" initials="SM" lastIdx="3" clrIdx="0">
    <p:extLst>
      <p:ext uri="{19B8F6BF-5375-455C-9EA6-DF929625EA0E}">
        <p15:presenceInfo xmlns:p15="http://schemas.microsoft.com/office/powerpoint/2012/main" userId="Sebastian Müll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99"/>
    <a:srgbClr val="FFE7FF"/>
    <a:srgbClr val="FFD5FF"/>
    <a:srgbClr val="FF99CC"/>
    <a:srgbClr val="C1EFFF"/>
    <a:srgbClr val="9BE5FF"/>
    <a:srgbClr val="CB99C9"/>
    <a:srgbClr val="FFB6C1"/>
    <a:srgbClr val="D47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96" autoAdjust="0"/>
    <p:restoredTop sz="97092" autoAdjust="0"/>
  </p:normalViewPr>
  <p:slideViewPr>
    <p:cSldViewPr snapToGrid="0">
      <p:cViewPr varScale="1">
        <p:scale>
          <a:sx n="127" d="100"/>
          <a:sy n="127" d="100"/>
        </p:scale>
        <p:origin x="1704" y="114"/>
      </p:cViewPr>
      <p:guideLst>
        <p:guide orient="horz" pos="391"/>
        <p:guide pos="204"/>
        <p:guide pos="5556"/>
        <p:guide orient="horz" pos="345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2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9E8FEB3-FC68-4267-81E8-ACF80484B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ECF04D5-E848-4119-8F5B-9CAEC291E8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2A41A-435C-4CD5-8216-D265A5F43DD5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27410B6-F268-46C1-B8A1-C1023EA030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F21093-55AB-4E40-ACC8-C40F03DA47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0FC1D-F29F-4762-AF53-C18DE143377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7768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ADF09-53AA-48F8-A7D9-E18FE6B8E3D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31478-CB37-4C20-BCFD-7FDA112529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6096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Musterverlauf </a:t>
            </a:r>
            <a:r>
              <a:rPr lang="de-DE" dirty="0" err="1"/>
              <a:t>ProfiWerk</a:t>
            </a:r>
            <a:r>
              <a:rPr lang="de-DE" dirty="0"/>
              <a:t> im 4. Semester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81B51D-8CC2-4DAD-8B83-A79D34ECF66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7933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8918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1430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201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530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86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70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705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354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863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45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869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5F49E-F781-4E14-AA5C-982A66EF6A76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4F853-E883-4CE9-BA23-5C56E88129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05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Line 48"/>
          <p:cNvSpPr>
            <a:spLocks noChangeShapeType="1"/>
          </p:cNvSpPr>
          <p:nvPr/>
        </p:nvSpPr>
        <p:spPr bwMode="auto">
          <a:xfrm>
            <a:off x="338400" y="4410000"/>
            <a:ext cx="8460000" cy="170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2092" name="Line 30"/>
          <p:cNvSpPr>
            <a:spLocks noChangeShapeType="1"/>
          </p:cNvSpPr>
          <p:nvPr/>
        </p:nvSpPr>
        <p:spPr bwMode="auto">
          <a:xfrm>
            <a:off x="337210" y="1710000"/>
            <a:ext cx="8460000" cy="170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2093" name="Line 31"/>
          <p:cNvSpPr>
            <a:spLocks noChangeShapeType="1"/>
          </p:cNvSpPr>
          <p:nvPr/>
        </p:nvSpPr>
        <p:spPr bwMode="auto">
          <a:xfrm>
            <a:off x="337210" y="2250000"/>
            <a:ext cx="8460000" cy="170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95" name="Line 31">
            <a:extLst>
              <a:ext uri="{FF2B5EF4-FFF2-40B4-BE49-F238E27FC236}">
                <a16:creationId xmlns:a16="http://schemas.microsoft.com/office/drawing/2014/main" id="{E67D3D03-4102-42C8-95C3-3A1276021CF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176" y="2790000"/>
            <a:ext cx="8460000" cy="170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2079" name="Line 17"/>
          <p:cNvSpPr>
            <a:spLocks noChangeShapeType="1"/>
          </p:cNvSpPr>
          <p:nvPr/>
        </p:nvSpPr>
        <p:spPr bwMode="auto">
          <a:xfrm>
            <a:off x="270209" y="3314127"/>
            <a:ext cx="8460000" cy="170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2076" name="Rectangle 14"/>
          <p:cNvSpPr>
            <a:spLocks noChangeArrowheads="1"/>
          </p:cNvSpPr>
          <p:nvPr/>
        </p:nvSpPr>
        <p:spPr bwMode="auto">
          <a:xfrm>
            <a:off x="342000" y="630000"/>
            <a:ext cx="8460000" cy="48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80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2078" name="Line 16"/>
          <p:cNvSpPr>
            <a:spLocks noChangeShapeType="1"/>
          </p:cNvSpPr>
          <p:nvPr/>
        </p:nvSpPr>
        <p:spPr bwMode="auto">
          <a:xfrm>
            <a:off x="360150" y="1170000"/>
            <a:ext cx="8460000" cy="5104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2080" name="Line 18"/>
          <p:cNvSpPr>
            <a:spLocks noChangeShapeType="1"/>
          </p:cNvSpPr>
          <p:nvPr/>
        </p:nvSpPr>
        <p:spPr bwMode="auto">
          <a:xfrm>
            <a:off x="338400" y="3870000"/>
            <a:ext cx="8460000" cy="170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721023F-D7E5-75EA-33D2-13129B04311B}"/>
              </a:ext>
            </a:extLst>
          </p:cNvPr>
          <p:cNvGrpSpPr/>
          <p:nvPr/>
        </p:nvGrpSpPr>
        <p:grpSpPr>
          <a:xfrm>
            <a:off x="344886" y="777636"/>
            <a:ext cx="760244" cy="4549539"/>
            <a:chOff x="335217" y="833060"/>
            <a:chExt cx="760244" cy="5553956"/>
          </a:xfrm>
        </p:grpSpPr>
        <p:sp>
          <p:nvSpPr>
            <p:cNvPr id="2086" name="Rectangle 24"/>
            <p:cNvSpPr>
              <a:spLocks noChangeArrowheads="1"/>
            </p:cNvSpPr>
            <p:nvPr/>
          </p:nvSpPr>
          <p:spPr bwMode="auto">
            <a:xfrm>
              <a:off x="335217" y="833060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1. Semester</a:t>
              </a:r>
            </a:p>
          </p:txBody>
        </p:sp>
        <p:sp>
          <p:nvSpPr>
            <p:cNvPr id="2087" name="Rectangle 25"/>
            <p:cNvSpPr>
              <a:spLocks noChangeArrowheads="1"/>
            </p:cNvSpPr>
            <p:nvPr/>
          </p:nvSpPr>
          <p:spPr bwMode="auto">
            <a:xfrm>
              <a:off x="335217" y="1494508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2. Semester</a:t>
              </a:r>
            </a:p>
          </p:txBody>
        </p:sp>
        <p:sp>
          <p:nvSpPr>
            <p:cNvPr id="2088" name="Rectangle 26"/>
            <p:cNvSpPr>
              <a:spLocks noChangeArrowheads="1"/>
            </p:cNvSpPr>
            <p:nvPr/>
          </p:nvSpPr>
          <p:spPr bwMode="auto">
            <a:xfrm>
              <a:off x="337210" y="2155865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3. Semester</a:t>
              </a:r>
            </a:p>
          </p:txBody>
        </p:sp>
        <p:sp>
          <p:nvSpPr>
            <p:cNvPr id="2089" name="Rectangle 27"/>
            <p:cNvSpPr>
              <a:spLocks noChangeArrowheads="1"/>
            </p:cNvSpPr>
            <p:nvPr/>
          </p:nvSpPr>
          <p:spPr bwMode="auto">
            <a:xfrm>
              <a:off x="337210" y="2817222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4. Semester</a:t>
              </a:r>
            </a:p>
          </p:txBody>
        </p:sp>
        <p:sp>
          <p:nvSpPr>
            <p:cNvPr id="2090" name="Rectangle 28"/>
            <p:cNvSpPr>
              <a:spLocks noChangeArrowheads="1"/>
            </p:cNvSpPr>
            <p:nvPr/>
          </p:nvSpPr>
          <p:spPr bwMode="auto">
            <a:xfrm>
              <a:off x="337210" y="3478579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5. Semester</a:t>
              </a:r>
            </a:p>
          </p:txBody>
        </p:sp>
        <p:sp>
          <p:nvSpPr>
            <p:cNvPr id="2091" name="Rectangle 29"/>
            <p:cNvSpPr>
              <a:spLocks noChangeArrowheads="1"/>
            </p:cNvSpPr>
            <p:nvPr/>
          </p:nvSpPr>
          <p:spPr bwMode="auto">
            <a:xfrm>
              <a:off x="337210" y="4139935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6. Semester</a:t>
              </a:r>
            </a:p>
          </p:txBody>
        </p:sp>
        <p:sp>
          <p:nvSpPr>
            <p:cNvPr id="2094" name="Rectangle 32"/>
            <p:cNvSpPr>
              <a:spLocks noChangeArrowheads="1"/>
            </p:cNvSpPr>
            <p:nvPr/>
          </p:nvSpPr>
          <p:spPr bwMode="auto">
            <a:xfrm>
              <a:off x="337210" y="4801291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7. Semester</a:t>
              </a:r>
            </a:p>
          </p:txBody>
        </p:sp>
        <p:sp>
          <p:nvSpPr>
            <p:cNvPr id="2095" name="Rectangle 33"/>
            <p:cNvSpPr>
              <a:spLocks noChangeArrowheads="1"/>
            </p:cNvSpPr>
            <p:nvPr/>
          </p:nvSpPr>
          <p:spPr bwMode="auto">
            <a:xfrm>
              <a:off x="337210" y="5462649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8. Semester</a:t>
              </a:r>
            </a:p>
          </p:txBody>
        </p:sp>
        <p:sp>
          <p:nvSpPr>
            <p:cNvPr id="2105" name="Rectangle 44"/>
            <p:cNvSpPr>
              <a:spLocks noChangeArrowheads="1"/>
            </p:cNvSpPr>
            <p:nvPr/>
          </p:nvSpPr>
          <p:spPr bwMode="auto">
            <a:xfrm>
              <a:off x="339461" y="6124008"/>
              <a:ext cx="756000" cy="2630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9. Semester</a:t>
              </a:r>
            </a:p>
          </p:txBody>
        </p:sp>
      </p:grpSp>
      <p:sp>
        <p:nvSpPr>
          <p:cNvPr id="2110" name="Line 49"/>
          <p:cNvSpPr>
            <a:spLocks noChangeShapeType="1"/>
          </p:cNvSpPr>
          <p:nvPr/>
        </p:nvSpPr>
        <p:spPr bwMode="auto">
          <a:xfrm>
            <a:off x="338400" y="4950000"/>
            <a:ext cx="8460000" cy="1702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20B7575D-D391-CD15-AC3F-81B83B45A78B}"/>
              </a:ext>
            </a:extLst>
          </p:cNvPr>
          <p:cNvGrpSpPr/>
          <p:nvPr/>
        </p:nvGrpSpPr>
        <p:grpSpPr>
          <a:xfrm>
            <a:off x="8496000" y="810000"/>
            <a:ext cx="288000" cy="4478506"/>
            <a:chOff x="8496000" y="792000"/>
            <a:chExt cx="385768" cy="4800958"/>
          </a:xfrm>
        </p:grpSpPr>
        <p:sp>
          <p:nvSpPr>
            <p:cNvPr id="2096" name="Rectangle 34"/>
            <p:cNvSpPr>
              <a:spLocks noChangeArrowheads="1"/>
            </p:cNvSpPr>
            <p:nvPr/>
          </p:nvSpPr>
          <p:spPr bwMode="auto">
            <a:xfrm>
              <a:off x="8496000" y="792000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6 LP</a:t>
              </a:r>
            </a:p>
          </p:txBody>
        </p:sp>
        <p:sp>
          <p:nvSpPr>
            <p:cNvPr id="89" name="Rectangle 34">
              <a:extLst>
                <a:ext uri="{FF2B5EF4-FFF2-40B4-BE49-F238E27FC236}">
                  <a16:creationId xmlns:a16="http://schemas.microsoft.com/office/drawing/2014/main" id="{E095719C-4917-4B7A-9FF2-DDD5B18F3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6000" y="1367998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6 LP</a:t>
              </a:r>
            </a:p>
          </p:txBody>
        </p:sp>
        <p:sp>
          <p:nvSpPr>
            <p:cNvPr id="90" name="Rectangle 34">
              <a:extLst>
                <a:ext uri="{FF2B5EF4-FFF2-40B4-BE49-F238E27FC236}">
                  <a16:creationId xmlns:a16="http://schemas.microsoft.com/office/drawing/2014/main" id="{9D4CA77F-5B00-4B2B-B01B-9BD18878B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6000" y="1943999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12 LP</a:t>
              </a:r>
            </a:p>
          </p:txBody>
        </p:sp>
        <p:sp>
          <p:nvSpPr>
            <p:cNvPr id="96" name="Rectangle 34">
              <a:extLst>
                <a:ext uri="{FF2B5EF4-FFF2-40B4-BE49-F238E27FC236}">
                  <a16:creationId xmlns:a16="http://schemas.microsoft.com/office/drawing/2014/main" id="{CFD85D06-C7FC-4722-A8B8-F4776415F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6000" y="2520000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6 LP</a:t>
              </a:r>
            </a:p>
          </p:txBody>
        </p:sp>
        <p:sp>
          <p:nvSpPr>
            <p:cNvPr id="97" name="Rectangle 34">
              <a:extLst>
                <a:ext uri="{FF2B5EF4-FFF2-40B4-BE49-F238E27FC236}">
                  <a16:creationId xmlns:a16="http://schemas.microsoft.com/office/drawing/2014/main" id="{0000E5D7-21A4-4611-8833-BA53F19B3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6000" y="3095999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6 LP</a:t>
              </a:r>
            </a:p>
          </p:txBody>
        </p:sp>
        <p:sp>
          <p:nvSpPr>
            <p:cNvPr id="98" name="Rectangle 34">
              <a:extLst>
                <a:ext uri="{FF2B5EF4-FFF2-40B4-BE49-F238E27FC236}">
                  <a16:creationId xmlns:a16="http://schemas.microsoft.com/office/drawing/2014/main" id="{6113B17B-3EF0-42EE-9ED8-F986B9A79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6000" y="3671998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12 LP</a:t>
              </a:r>
            </a:p>
          </p:txBody>
        </p:sp>
        <p:sp>
          <p:nvSpPr>
            <p:cNvPr id="99" name="Rectangle 34">
              <a:extLst>
                <a:ext uri="{FF2B5EF4-FFF2-40B4-BE49-F238E27FC236}">
                  <a16:creationId xmlns:a16="http://schemas.microsoft.com/office/drawing/2014/main" id="{23F5A97E-1C7B-4F3D-8E09-7594C5C3C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6000" y="4247999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6 LP</a:t>
              </a:r>
            </a:p>
          </p:txBody>
        </p:sp>
        <p:sp>
          <p:nvSpPr>
            <p:cNvPr id="100" name="Rectangle 34">
              <a:extLst>
                <a:ext uri="{FF2B5EF4-FFF2-40B4-BE49-F238E27FC236}">
                  <a16:creationId xmlns:a16="http://schemas.microsoft.com/office/drawing/2014/main" id="{98C56825-277B-473E-B792-2B003210C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6000" y="4823999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6 LP</a:t>
              </a:r>
            </a:p>
          </p:txBody>
        </p:sp>
        <p:sp>
          <p:nvSpPr>
            <p:cNvPr id="101" name="Rectangle 34">
              <a:extLst>
                <a:ext uri="{FF2B5EF4-FFF2-40B4-BE49-F238E27FC236}">
                  <a16:creationId xmlns:a16="http://schemas.microsoft.com/office/drawing/2014/main" id="{B759A703-424D-4C97-88A4-B93756E77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6000" y="5399998"/>
              <a:ext cx="385768" cy="19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rPr>
                <a:t>0 LP</a:t>
              </a:r>
            </a:p>
          </p:txBody>
        </p:sp>
      </p:grpSp>
      <p:sp>
        <p:nvSpPr>
          <p:cNvPr id="140" name="Abgerundetes Rechteck 67">
            <a:extLst>
              <a:ext uri="{FF2B5EF4-FFF2-40B4-BE49-F238E27FC236}">
                <a16:creationId xmlns:a16="http://schemas.microsoft.com/office/drawing/2014/main" id="{72D3D62C-5A26-4ED3-B0A5-7C2569DBC47F}"/>
              </a:ext>
            </a:extLst>
          </p:cNvPr>
          <p:cNvSpPr/>
          <p:nvPr/>
        </p:nvSpPr>
        <p:spPr>
          <a:xfrm>
            <a:off x="4140000" y="2322000"/>
            <a:ext cx="1260000" cy="39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r>
              <a:rPr lang="de-DE" sz="800" b="1" dirty="0" err="1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ProfiWerk</a:t>
            </a:r>
            <a:r>
              <a:rPr lang="de-DE" sz="800" b="1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 </a:t>
            </a:r>
            <a:r>
              <a:rPr lang="de-DE" sz="800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Fach 1</a:t>
            </a: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141" name="Abgerundetes Rechteck 67">
            <a:extLst>
              <a:ext uri="{FF2B5EF4-FFF2-40B4-BE49-F238E27FC236}">
                <a16:creationId xmlns:a16="http://schemas.microsoft.com/office/drawing/2014/main" id="{0BCC5D3D-2606-48C1-9046-21CC31E26121}"/>
              </a:ext>
            </a:extLst>
          </p:cNvPr>
          <p:cNvSpPr/>
          <p:nvPr/>
        </p:nvSpPr>
        <p:spPr>
          <a:xfrm>
            <a:off x="5580000" y="2322000"/>
            <a:ext cx="1260000" cy="396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r>
              <a:rPr lang="de-DE" sz="800" b="1" dirty="0" err="1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ProfiWerk</a:t>
            </a:r>
            <a:r>
              <a:rPr lang="de-DE" sz="800" b="1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 </a:t>
            </a:r>
            <a:r>
              <a:rPr lang="de-DE" sz="800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Fach 2 </a:t>
            </a: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0349646-5E20-A3BC-AA5B-C4C9FC5217DC}"/>
              </a:ext>
            </a:extLst>
          </p:cNvPr>
          <p:cNvGrpSpPr/>
          <p:nvPr/>
        </p:nvGrpSpPr>
        <p:grpSpPr>
          <a:xfrm>
            <a:off x="1188000" y="2826000"/>
            <a:ext cx="4284000" cy="468000"/>
            <a:chOff x="1188000" y="2826000"/>
            <a:chExt cx="4284000" cy="468000"/>
          </a:xfrm>
        </p:grpSpPr>
        <p:sp>
          <p:nvSpPr>
            <p:cNvPr id="142" name="Abgerundetes Rechteck 69">
              <a:extLst>
                <a:ext uri="{FF2B5EF4-FFF2-40B4-BE49-F238E27FC236}">
                  <a16:creationId xmlns:a16="http://schemas.microsoft.com/office/drawing/2014/main" id="{729F3A3B-98F9-412F-96AB-3ADCE186AD5A}"/>
                </a:ext>
              </a:extLst>
            </p:cNvPr>
            <p:cNvSpPr/>
            <p:nvPr/>
          </p:nvSpPr>
          <p:spPr>
            <a:xfrm>
              <a:off x="1188000" y="2826000"/>
              <a:ext cx="4284000" cy="468000"/>
            </a:xfrm>
            <a:prstGeom prst="roundRect">
              <a:avLst/>
            </a:prstGeom>
            <a:solidFill>
              <a:srgbClr val="FFE7FF"/>
            </a:solidFill>
            <a:ln w="12700">
              <a:noFill/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de-DE" sz="900" dirty="0">
                  <a:latin typeface="Noto Sans" panose="020B0502040504020204" pitchFamily="34" charset="0"/>
                  <a:ea typeface="Noto Sans" panose="020B0502040504020204" pitchFamily="34" charset="0"/>
                </a:rPr>
                <a:t> </a:t>
              </a:r>
            </a:p>
          </p:txBody>
        </p:sp>
        <p:sp>
          <p:nvSpPr>
            <p:cNvPr id="147" name="Abgerundetes Rechteck 67">
              <a:extLst>
                <a:ext uri="{FF2B5EF4-FFF2-40B4-BE49-F238E27FC236}">
                  <a16:creationId xmlns:a16="http://schemas.microsoft.com/office/drawing/2014/main" id="{4E7F4CD0-61D6-460D-8940-6E5DD4AD9089}"/>
                </a:ext>
              </a:extLst>
            </p:cNvPr>
            <p:cNvSpPr/>
            <p:nvPr/>
          </p:nvSpPr>
          <p:spPr>
            <a:xfrm>
              <a:off x="1260000" y="2862000"/>
              <a:ext cx="1260000" cy="396000"/>
            </a:xfrm>
            <a:prstGeom prst="roundRect">
              <a:avLst/>
            </a:prstGeom>
            <a:solidFill>
              <a:srgbClr val="FF99CC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r>
                <a:rPr lang="de-DE" sz="800" b="1" dirty="0">
                  <a:latin typeface="Noto Sans" panose="020B0502040504020204" pitchFamily="34" charset="0"/>
                  <a:ea typeface="Noto Sans" panose="020B0502040504020204" pitchFamily="34" charset="0"/>
                  <a:cs typeface="Arial" panose="020B0604020202020204" pitchFamily="34" charset="0"/>
                </a:rPr>
                <a:t>PraxisLab</a:t>
              </a:r>
              <a:r>
                <a:rPr lang="de-DE" sz="800" dirty="0">
                  <a:latin typeface="Noto Sans" panose="020B0502040504020204" pitchFamily="34" charset="0"/>
                  <a:ea typeface="Noto Sans" panose="020B0502040504020204" pitchFamily="34" charset="0"/>
                  <a:cs typeface="Arial" panose="020B0604020202020204" pitchFamily="34" charset="0"/>
                </a:rPr>
                <a:t> LP</a:t>
              </a: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</p:txBody>
        </p:sp>
        <p:sp>
          <p:nvSpPr>
            <p:cNvPr id="152" name="Abgerundetes Rechteck 67">
              <a:extLst>
                <a:ext uri="{FF2B5EF4-FFF2-40B4-BE49-F238E27FC236}">
                  <a16:creationId xmlns:a16="http://schemas.microsoft.com/office/drawing/2014/main" id="{B595483A-B26E-4831-AA56-D7D4F5C35123}"/>
                </a:ext>
              </a:extLst>
            </p:cNvPr>
            <p:cNvSpPr/>
            <p:nvPr/>
          </p:nvSpPr>
          <p:spPr>
            <a:xfrm>
              <a:off x="4140000" y="2862000"/>
              <a:ext cx="1260000" cy="396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r>
                <a:rPr lang="de-DE" sz="800" b="1" dirty="0" err="1">
                  <a:latin typeface="Noto Sans" panose="020B0502040504020204" pitchFamily="34" charset="0"/>
                  <a:ea typeface="Noto Sans" panose="020B0502040504020204" pitchFamily="34" charset="0"/>
                  <a:cs typeface="Arial" panose="020B0604020202020204" pitchFamily="34" charset="0"/>
                </a:rPr>
                <a:t>PraxisLab</a:t>
              </a:r>
              <a:r>
                <a:rPr lang="de-DE" sz="800" b="1" dirty="0">
                  <a:latin typeface="Noto Sans" panose="020B0502040504020204" pitchFamily="34" charset="0"/>
                  <a:ea typeface="Noto Sans" panose="020B0502040504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>
                  <a:latin typeface="Noto Sans" panose="020B0502040504020204" pitchFamily="34" charset="0"/>
                  <a:ea typeface="Noto Sans" panose="020B0502040504020204" pitchFamily="34" charset="0"/>
                  <a:cs typeface="Arial" panose="020B0604020202020204" pitchFamily="34" charset="0"/>
                </a:rPr>
                <a:t>Fach 2</a:t>
              </a: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</p:txBody>
        </p:sp>
        <p:sp>
          <p:nvSpPr>
            <p:cNvPr id="153" name="Abgerundetes Rechteck 67">
              <a:extLst>
                <a:ext uri="{FF2B5EF4-FFF2-40B4-BE49-F238E27FC236}">
                  <a16:creationId xmlns:a16="http://schemas.microsoft.com/office/drawing/2014/main" id="{CE6C1795-1131-48C6-9E83-C2455DFED7FF}"/>
                </a:ext>
              </a:extLst>
            </p:cNvPr>
            <p:cNvSpPr/>
            <p:nvPr/>
          </p:nvSpPr>
          <p:spPr>
            <a:xfrm>
              <a:off x="2700000" y="2862000"/>
              <a:ext cx="1260000" cy="396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b="1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r>
                <a:rPr lang="de-DE" sz="800" b="1" dirty="0" err="1">
                  <a:latin typeface="Noto Sans" panose="020B0502040504020204" pitchFamily="34" charset="0"/>
                  <a:ea typeface="Noto Sans" panose="020B0502040504020204" pitchFamily="34" charset="0"/>
                  <a:cs typeface="Arial" panose="020B0604020202020204" pitchFamily="34" charset="0"/>
                </a:rPr>
                <a:t>PraxisLab</a:t>
              </a:r>
              <a:r>
                <a:rPr lang="de-DE" sz="800" b="1" dirty="0">
                  <a:latin typeface="Noto Sans" panose="020B0502040504020204" pitchFamily="34" charset="0"/>
                  <a:ea typeface="Noto Sans" panose="020B0502040504020204" pitchFamily="34" charset="0"/>
                  <a:cs typeface="Arial" panose="020B0604020202020204" pitchFamily="34" charset="0"/>
                </a:rPr>
                <a:t> </a:t>
              </a:r>
              <a:r>
                <a:rPr lang="de-DE" sz="800" dirty="0">
                  <a:latin typeface="Noto Sans" panose="020B0502040504020204" pitchFamily="34" charset="0"/>
                  <a:ea typeface="Noto Sans" panose="020B0502040504020204" pitchFamily="34" charset="0"/>
                  <a:cs typeface="Arial" panose="020B0604020202020204" pitchFamily="34" charset="0"/>
                </a:rPr>
                <a:t>Fach 1</a:t>
              </a: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  <a:p>
              <a:pPr algn="ctr"/>
              <a:endParaRPr lang="de-DE" sz="900" dirty="0">
                <a:latin typeface="Noto Sans" panose="020B0502040504020204" pitchFamily="34" charset="0"/>
                <a:ea typeface="Noto Sans" panose="020B0502040504020204" pitchFamily="34" charset="0"/>
              </a:endParaRPr>
            </a:p>
          </p:txBody>
        </p:sp>
      </p:grpSp>
      <p:sp>
        <p:nvSpPr>
          <p:cNvPr id="3" name="AutoShape 11">
            <a:extLst>
              <a:ext uri="{FF2B5EF4-FFF2-40B4-BE49-F238E27FC236}">
                <a16:creationId xmlns:a16="http://schemas.microsoft.com/office/drawing/2014/main" id="{BB0874C3-5948-05D1-C8A5-AE350862E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000" y="712714"/>
            <a:ext cx="2160000" cy="374571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  <a:t> Bildung – Schule – Unterricht. Schulpädagogische Grundlagen </a:t>
            </a: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</a:rPr>
              <a:t>6</a:t>
            </a:r>
            <a: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  <a:t> </a:t>
            </a: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</a:rPr>
              <a:t>LP</a:t>
            </a:r>
          </a:p>
        </p:txBody>
      </p:sp>
      <p:sp>
        <p:nvSpPr>
          <p:cNvPr id="4" name="AutoShape 11">
            <a:extLst>
              <a:ext uri="{FF2B5EF4-FFF2-40B4-BE49-F238E27FC236}">
                <a16:creationId xmlns:a16="http://schemas.microsoft.com/office/drawing/2014/main" id="{535EE080-2442-DEF6-0999-6BBF12936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0000" y="1792714"/>
            <a:ext cx="1980000" cy="374400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  <a:t>Psychologische Grundlagen </a:t>
            </a: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</a:rPr>
              <a:t>6 LP</a:t>
            </a:r>
          </a:p>
        </p:txBody>
      </p:sp>
      <p:sp>
        <p:nvSpPr>
          <p:cNvPr id="5" name="AutoShape 11">
            <a:extLst>
              <a:ext uri="{FF2B5EF4-FFF2-40B4-BE49-F238E27FC236}">
                <a16:creationId xmlns:a16="http://schemas.microsoft.com/office/drawing/2014/main" id="{AD89A573-AEFF-0FF0-33E0-69666B52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000" y="1252715"/>
            <a:ext cx="2397600" cy="374571"/>
          </a:xfrm>
          <a:prstGeom prst="roundRect">
            <a:avLst>
              <a:gd name="adj" fmla="val 16667"/>
            </a:avLst>
          </a:prstGeom>
          <a:solidFill>
            <a:srgbClr val="FFCC99"/>
          </a:solidFill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  <a:t>Gesellschaftswissenschaftliche Grundlagen: Demokratiebildung und Nachhaltigkeit </a:t>
            </a: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</a:rPr>
              <a:t>6 LP</a:t>
            </a:r>
          </a:p>
        </p:txBody>
      </p:sp>
      <p:sp>
        <p:nvSpPr>
          <p:cNvPr id="6" name="AutoShape 11">
            <a:extLst>
              <a:ext uri="{FF2B5EF4-FFF2-40B4-BE49-F238E27FC236}">
                <a16:creationId xmlns:a16="http://schemas.microsoft.com/office/drawing/2014/main" id="{95883A6B-E2C8-1898-CB31-4626914BA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998" y="3419933"/>
            <a:ext cx="1800000" cy="374400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  <a:t>Bildung, Schule, Profession </a:t>
            </a:r>
            <a:b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</a:b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</a:rPr>
              <a:t>6 LP</a:t>
            </a:r>
          </a:p>
        </p:txBody>
      </p:sp>
      <p:sp>
        <p:nvSpPr>
          <p:cNvPr id="8" name="AutoShape 11">
            <a:extLst>
              <a:ext uri="{FF2B5EF4-FFF2-40B4-BE49-F238E27FC236}">
                <a16:creationId xmlns:a16="http://schemas.microsoft.com/office/drawing/2014/main" id="{A1D78E18-7875-628F-F099-F855561CE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313" y="3414153"/>
            <a:ext cx="1620000" cy="374571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127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  <a:t>Wahlpflichtmodul z. B. Digitalität und Bildung </a:t>
            </a: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</a:rPr>
              <a:t>6 LP</a:t>
            </a:r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9659E55F-1CE7-3EA7-E8A6-C6BBE297C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998" y="3955878"/>
            <a:ext cx="1800000" cy="374571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127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  <a:t>Wahlpflichtmodul z. B. Psychische Gesundheit </a:t>
            </a: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</a:rPr>
              <a:t>6 LP</a:t>
            </a:r>
          </a:p>
        </p:txBody>
      </p:sp>
      <p:sp>
        <p:nvSpPr>
          <p:cNvPr id="14" name="Abgerundetes Rechteck 67">
            <a:extLst>
              <a:ext uri="{FF2B5EF4-FFF2-40B4-BE49-F238E27FC236}">
                <a16:creationId xmlns:a16="http://schemas.microsoft.com/office/drawing/2014/main" id="{4C411A7E-41F3-9F7D-C38C-24FF2473AF1E}"/>
              </a:ext>
            </a:extLst>
          </p:cNvPr>
          <p:cNvSpPr/>
          <p:nvPr/>
        </p:nvSpPr>
        <p:spPr>
          <a:xfrm>
            <a:off x="1260000" y="1782000"/>
            <a:ext cx="2520000" cy="397696"/>
          </a:xfrm>
          <a:prstGeom prst="roundRect">
            <a:avLst/>
          </a:prstGeom>
          <a:solidFill>
            <a:srgbClr val="FF99CC"/>
          </a:solidFill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sz="900" b="1" dirty="0">
              <a:latin typeface="Noto Sans" panose="020B0502040504020204" pitchFamily="34" charset="0"/>
              <a:ea typeface="Noto Sans" panose="020B050204050402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Schule und Unterricht wissenschaftlich beobachten und reflektieren (PraxisStart) </a:t>
            </a:r>
            <a:b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</a:b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6 LP</a:t>
            </a:r>
            <a:endParaRPr lang="de-DE" sz="800" dirty="0">
              <a:latin typeface="Noto Sans" panose="020B0502040504020204" pitchFamily="34" charset="0"/>
              <a:ea typeface="Noto Sans" panose="020B0502040504020204" pitchFamily="34" charset="0"/>
              <a:cs typeface="Arial" panose="020B0604020202020204" pitchFamily="34" charset="0"/>
            </a:endParaRPr>
          </a:p>
          <a:p>
            <a:pPr algn="ctr"/>
            <a:endParaRPr lang="de-DE" sz="900" dirty="0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15" name="AutoShape 11">
            <a:extLst>
              <a:ext uri="{FF2B5EF4-FFF2-40B4-BE49-F238E27FC236}">
                <a16:creationId xmlns:a16="http://schemas.microsoft.com/office/drawing/2014/main" id="{106B1894-9AF0-316E-3286-4C7EC8CF2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0000" y="2332714"/>
            <a:ext cx="2700000" cy="374571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635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sz="800" b="1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Bildungswissenschaftliche Reflexion und Vorbereitung auf PraxisLab </a:t>
            </a:r>
            <a:r>
              <a:rPr lang="de-DE" sz="800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6</a:t>
            </a:r>
            <a:r>
              <a:rPr lang="de-DE" sz="800" b="1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 </a:t>
            </a:r>
            <a:r>
              <a:rPr lang="de-DE" sz="800" dirty="0">
                <a:latin typeface="Noto Sans" panose="020B0502040504020204" pitchFamily="34" charset="0"/>
                <a:ea typeface="Noto Sans" panose="020B0502040504020204" pitchFamily="34" charset="0"/>
                <a:cs typeface="Arial" panose="020B0604020202020204" pitchFamily="34" charset="0"/>
              </a:rPr>
              <a:t>LP</a:t>
            </a:r>
          </a:p>
        </p:txBody>
      </p:sp>
      <p:sp>
        <p:nvSpPr>
          <p:cNvPr id="18" name="AutoShape 3">
            <a:extLst>
              <a:ext uri="{FF2B5EF4-FFF2-40B4-BE49-F238E27FC236}">
                <a16:creationId xmlns:a16="http://schemas.microsoft.com/office/drawing/2014/main" id="{E960F46F-F2EA-57B7-A948-DB70F4954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999" y="4432956"/>
            <a:ext cx="1799999" cy="51077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127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800" b="1" dirty="0">
                <a:latin typeface="Noto Sans" panose="020B0502040504020204" pitchFamily="34" charset="0"/>
                <a:ea typeface="Noto Sans" panose="020B0502040504020204" pitchFamily="34" charset="0"/>
              </a:rPr>
              <a:t>Wahlpflichtmodul z. B. Forschungsmethoden in den Bildungswissenschaften </a:t>
            </a:r>
            <a:r>
              <a:rPr lang="de-DE" altLang="de-DE" sz="800" dirty="0">
                <a:latin typeface="Noto Sans" panose="020B0502040504020204" pitchFamily="34" charset="0"/>
                <a:ea typeface="Noto Sans" panose="020B0502040504020204" pitchFamily="34" charset="0"/>
              </a:rPr>
              <a:t>6 LP</a:t>
            </a:r>
          </a:p>
        </p:txBody>
      </p:sp>
      <p:sp>
        <p:nvSpPr>
          <p:cNvPr id="20" name="Freihandform 19">
            <a:extLst>
              <a:ext uri="{FF2B5EF4-FFF2-40B4-BE49-F238E27FC236}">
                <a16:creationId xmlns:a16="http://schemas.microsoft.com/office/drawing/2014/main" id="{8E7CB2C1-FA4A-92FE-9999-C8A31DFA18E0}"/>
              </a:ext>
            </a:extLst>
          </p:cNvPr>
          <p:cNvSpPr/>
          <p:nvPr/>
        </p:nvSpPr>
        <p:spPr>
          <a:xfrm>
            <a:off x="1188000" y="1744172"/>
            <a:ext cx="5683816" cy="1549827"/>
          </a:xfrm>
          <a:custGeom>
            <a:avLst/>
            <a:gdLst>
              <a:gd name="connsiteX0" fmla="*/ 0 w 4283999"/>
              <a:gd name="connsiteY0" fmla="*/ 0 h 1548000"/>
              <a:gd name="connsiteX1" fmla="*/ 1404000 w 4283999"/>
              <a:gd name="connsiteY1" fmla="*/ 0 h 1548000"/>
              <a:gd name="connsiteX2" fmla="*/ 1404000 w 4283999"/>
              <a:gd name="connsiteY2" fmla="*/ 540000 h 1548000"/>
              <a:gd name="connsiteX3" fmla="*/ 2808000 w 4283999"/>
              <a:gd name="connsiteY3" fmla="*/ 540000 h 1548000"/>
              <a:gd name="connsiteX4" fmla="*/ 2844000 w 4283999"/>
              <a:gd name="connsiteY4" fmla="*/ 540000 h 1548000"/>
              <a:gd name="connsiteX5" fmla="*/ 4283999 w 4283999"/>
              <a:gd name="connsiteY5" fmla="*/ 540000 h 1548000"/>
              <a:gd name="connsiteX6" fmla="*/ 4283999 w 4283999"/>
              <a:gd name="connsiteY6" fmla="*/ 1548000 h 1548000"/>
              <a:gd name="connsiteX7" fmla="*/ 2844000 w 4283999"/>
              <a:gd name="connsiteY7" fmla="*/ 1548000 h 1548000"/>
              <a:gd name="connsiteX8" fmla="*/ 2808000 w 4283999"/>
              <a:gd name="connsiteY8" fmla="*/ 1548000 h 1548000"/>
              <a:gd name="connsiteX9" fmla="*/ 1404000 w 4283999"/>
              <a:gd name="connsiteY9" fmla="*/ 1548000 h 1548000"/>
              <a:gd name="connsiteX10" fmla="*/ 0 w 4283999"/>
              <a:gd name="connsiteY10" fmla="*/ 1548000 h 1548000"/>
              <a:gd name="connsiteX0" fmla="*/ 0 w 4283999"/>
              <a:gd name="connsiteY0" fmla="*/ 0 h 1548000"/>
              <a:gd name="connsiteX1" fmla="*/ 1404000 w 4283999"/>
              <a:gd name="connsiteY1" fmla="*/ 0 h 1548000"/>
              <a:gd name="connsiteX2" fmla="*/ 1404000 w 4283999"/>
              <a:gd name="connsiteY2" fmla="*/ 547883 h 1548000"/>
              <a:gd name="connsiteX3" fmla="*/ 2808000 w 4283999"/>
              <a:gd name="connsiteY3" fmla="*/ 540000 h 1548000"/>
              <a:gd name="connsiteX4" fmla="*/ 2844000 w 4283999"/>
              <a:gd name="connsiteY4" fmla="*/ 540000 h 1548000"/>
              <a:gd name="connsiteX5" fmla="*/ 4283999 w 4283999"/>
              <a:gd name="connsiteY5" fmla="*/ 540000 h 1548000"/>
              <a:gd name="connsiteX6" fmla="*/ 4283999 w 4283999"/>
              <a:gd name="connsiteY6" fmla="*/ 1548000 h 1548000"/>
              <a:gd name="connsiteX7" fmla="*/ 2844000 w 4283999"/>
              <a:gd name="connsiteY7" fmla="*/ 1548000 h 1548000"/>
              <a:gd name="connsiteX8" fmla="*/ 2808000 w 4283999"/>
              <a:gd name="connsiteY8" fmla="*/ 1548000 h 1548000"/>
              <a:gd name="connsiteX9" fmla="*/ 1404000 w 4283999"/>
              <a:gd name="connsiteY9" fmla="*/ 1548000 h 1548000"/>
              <a:gd name="connsiteX10" fmla="*/ 0 w 4283999"/>
              <a:gd name="connsiteY10" fmla="*/ 1548000 h 1548000"/>
              <a:gd name="connsiteX11" fmla="*/ 0 w 4283999"/>
              <a:gd name="connsiteY11" fmla="*/ 0 h 1548000"/>
              <a:gd name="connsiteX0" fmla="*/ 0 w 4283999"/>
              <a:gd name="connsiteY0" fmla="*/ 7883 h 1555883"/>
              <a:gd name="connsiteX1" fmla="*/ 2673124 w 4283999"/>
              <a:gd name="connsiteY1" fmla="*/ 0 h 1555883"/>
              <a:gd name="connsiteX2" fmla="*/ 1404000 w 4283999"/>
              <a:gd name="connsiteY2" fmla="*/ 555766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73124 w 4283999"/>
              <a:gd name="connsiteY1" fmla="*/ 0 h 1555883"/>
              <a:gd name="connsiteX2" fmla="*/ 2681007 w 4283999"/>
              <a:gd name="connsiteY2" fmla="*/ 571532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10062 w 4283999"/>
              <a:gd name="connsiteY1" fmla="*/ 0 h 1555883"/>
              <a:gd name="connsiteX2" fmla="*/ 2681007 w 4283999"/>
              <a:gd name="connsiteY2" fmla="*/ 571532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96772 w 4283999"/>
              <a:gd name="connsiteY1" fmla="*/ 0 h 1555883"/>
              <a:gd name="connsiteX2" fmla="*/ 2681007 w 4283999"/>
              <a:gd name="connsiteY2" fmla="*/ 571532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65241 w 4283999"/>
              <a:gd name="connsiteY1" fmla="*/ 0 h 1555883"/>
              <a:gd name="connsiteX2" fmla="*/ 2681007 w 4283999"/>
              <a:gd name="connsiteY2" fmla="*/ 571532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65241 w 4283999"/>
              <a:gd name="connsiteY1" fmla="*/ 0 h 1555883"/>
              <a:gd name="connsiteX2" fmla="*/ 2669923 w 4283999"/>
              <a:gd name="connsiteY2" fmla="*/ 521655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65241 w 4283999"/>
              <a:gd name="connsiteY1" fmla="*/ 0 h 1555883"/>
              <a:gd name="connsiteX2" fmla="*/ 2664381 w 4283999"/>
              <a:gd name="connsiteY2" fmla="*/ 554906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65241 w 4283999"/>
              <a:gd name="connsiteY1" fmla="*/ 0 h 1555883"/>
              <a:gd name="connsiteX2" fmla="*/ 2669923 w 4283999"/>
              <a:gd name="connsiteY2" fmla="*/ 532738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65241 w 4283999"/>
              <a:gd name="connsiteY1" fmla="*/ 0 h 1555883"/>
              <a:gd name="connsiteX2" fmla="*/ 2669923 w 4283999"/>
              <a:gd name="connsiteY2" fmla="*/ 532738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65241 w 4283999"/>
              <a:gd name="connsiteY1" fmla="*/ 0 h 1555883"/>
              <a:gd name="connsiteX2" fmla="*/ 2669923 w 4283999"/>
              <a:gd name="connsiteY2" fmla="*/ 532738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65241 w 4283999"/>
              <a:gd name="connsiteY1" fmla="*/ 0 h 1555883"/>
              <a:gd name="connsiteX2" fmla="*/ 2669923 w 4283999"/>
              <a:gd name="connsiteY2" fmla="*/ 556961 h 1555883"/>
              <a:gd name="connsiteX3" fmla="*/ 2808000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7883 h 1555883"/>
              <a:gd name="connsiteX1" fmla="*/ 2665241 w 4283999"/>
              <a:gd name="connsiteY1" fmla="*/ 0 h 1555883"/>
              <a:gd name="connsiteX2" fmla="*/ 2669923 w 4283999"/>
              <a:gd name="connsiteY2" fmla="*/ 556961 h 1555883"/>
              <a:gd name="connsiteX3" fmla="*/ 2686887 w 4283999"/>
              <a:gd name="connsiteY3" fmla="*/ 547883 h 1555883"/>
              <a:gd name="connsiteX4" fmla="*/ 2844000 w 4283999"/>
              <a:gd name="connsiteY4" fmla="*/ 547883 h 1555883"/>
              <a:gd name="connsiteX5" fmla="*/ 4283999 w 4283999"/>
              <a:gd name="connsiteY5" fmla="*/ 547883 h 1555883"/>
              <a:gd name="connsiteX6" fmla="*/ 4283999 w 4283999"/>
              <a:gd name="connsiteY6" fmla="*/ 1555883 h 1555883"/>
              <a:gd name="connsiteX7" fmla="*/ 2844000 w 4283999"/>
              <a:gd name="connsiteY7" fmla="*/ 1555883 h 1555883"/>
              <a:gd name="connsiteX8" fmla="*/ 2808000 w 4283999"/>
              <a:gd name="connsiteY8" fmla="*/ 1555883 h 1555883"/>
              <a:gd name="connsiteX9" fmla="*/ 1404000 w 4283999"/>
              <a:gd name="connsiteY9" fmla="*/ 1555883 h 1555883"/>
              <a:gd name="connsiteX10" fmla="*/ 0 w 4283999"/>
              <a:gd name="connsiteY10" fmla="*/ 1555883 h 1555883"/>
              <a:gd name="connsiteX11" fmla="*/ 0 w 4283999"/>
              <a:gd name="connsiteY11" fmla="*/ 7883 h 1555883"/>
              <a:gd name="connsiteX0" fmla="*/ 0 w 4283999"/>
              <a:gd name="connsiteY0" fmla="*/ 1827 h 1549827"/>
              <a:gd name="connsiteX1" fmla="*/ 2677352 w 4283999"/>
              <a:gd name="connsiteY1" fmla="*/ 0 h 1549827"/>
              <a:gd name="connsiteX2" fmla="*/ 2669923 w 4283999"/>
              <a:gd name="connsiteY2" fmla="*/ 550905 h 1549827"/>
              <a:gd name="connsiteX3" fmla="*/ 2686887 w 4283999"/>
              <a:gd name="connsiteY3" fmla="*/ 541827 h 1549827"/>
              <a:gd name="connsiteX4" fmla="*/ 2844000 w 4283999"/>
              <a:gd name="connsiteY4" fmla="*/ 541827 h 1549827"/>
              <a:gd name="connsiteX5" fmla="*/ 4283999 w 4283999"/>
              <a:gd name="connsiteY5" fmla="*/ 541827 h 1549827"/>
              <a:gd name="connsiteX6" fmla="*/ 4283999 w 4283999"/>
              <a:gd name="connsiteY6" fmla="*/ 1549827 h 1549827"/>
              <a:gd name="connsiteX7" fmla="*/ 2844000 w 4283999"/>
              <a:gd name="connsiteY7" fmla="*/ 1549827 h 1549827"/>
              <a:gd name="connsiteX8" fmla="*/ 2808000 w 4283999"/>
              <a:gd name="connsiteY8" fmla="*/ 1549827 h 1549827"/>
              <a:gd name="connsiteX9" fmla="*/ 1404000 w 4283999"/>
              <a:gd name="connsiteY9" fmla="*/ 1549827 h 1549827"/>
              <a:gd name="connsiteX10" fmla="*/ 0 w 4283999"/>
              <a:gd name="connsiteY10" fmla="*/ 1549827 h 1549827"/>
              <a:gd name="connsiteX11" fmla="*/ 0 w 4283999"/>
              <a:gd name="connsiteY11" fmla="*/ 1827 h 1549827"/>
              <a:gd name="connsiteX0" fmla="*/ 0 w 5707282"/>
              <a:gd name="connsiteY0" fmla="*/ 1827 h 1549827"/>
              <a:gd name="connsiteX1" fmla="*/ 2677352 w 5707282"/>
              <a:gd name="connsiteY1" fmla="*/ 0 h 1549827"/>
              <a:gd name="connsiteX2" fmla="*/ 2669923 w 5707282"/>
              <a:gd name="connsiteY2" fmla="*/ 550905 h 1549827"/>
              <a:gd name="connsiteX3" fmla="*/ 2686887 w 5707282"/>
              <a:gd name="connsiteY3" fmla="*/ 541827 h 1549827"/>
              <a:gd name="connsiteX4" fmla="*/ 2844000 w 5707282"/>
              <a:gd name="connsiteY4" fmla="*/ 541827 h 1549827"/>
              <a:gd name="connsiteX5" fmla="*/ 5707282 w 5707282"/>
              <a:gd name="connsiteY5" fmla="*/ 549778 h 1549827"/>
              <a:gd name="connsiteX6" fmla="*/ 4283999 w 5707282"/>
              <a:gd name="connsiteY6" fmla="*/ 1549827 h 1549827"/>
              <a:gd name="connsiteX7" fmla="*/ 2844000 w 5707282"/>
              <a:gd name="connsiteY7" fmla="*/ 1549827 h 1549827"/>
              <a:gd name="connsiteX8" fmla="*/ 2808000 w 5707282"/>
              <a:gd name="connsiteY8" fmla="*/ 1549827 h 1549827"/>
              <a:gd name="connsiteX9" fmla="*/ 1404000 w 5707282"/>
              <a:gd name="connsiteY9" fmla="*/ 1549827 h 1549827"/>
              <a:gd name="connsiteX10" fmla="*/ 0 w 5707282"/>
              <a:gd name="connsiteY10" fmla="*/ 1549827 h 1549827"/>
              <a:gd name="connsiteX11" fmla="*/ 0 w 5707282"/>
              <a:gd name="connsiteY11" fmla="*/ 1827 h 1549827"/>
              <a:gd name="connsiteX0" fmla="*/ 0 w 5715234"/>
              <a:gd name="connsiteY0" fmla="*/ 1827 h 1557778"/>
              <a:gd name="connsiteX1" fmla="*/ 2677352 w 5715234"/>
              <a:gd name="connsiteY1" fmla="*/ 0 h 1557778"/>
              <a:gd name="connsiteX2" fmla="*/ 2669923 w 5715234"/>
              <a:gd name="connsiteY2" fmla="*/ 550905 h 1557778"/>
              <a:gd name="connsiteX3" fmla="*/ 2686887 w 5715234"/>
              <a:gd name="connsiteY3" fmla="*/ 541827 h 1557778"/>
              <a:gd name="connsiteX4" fmla="*/ 2844000 w 5715234"/>
              <a:gd name="connsiteY4" fmla="*/ 541827 h 1557778"/>
              <a:gd name="connsiteX5" fmla="*/ 5707282 w 5715234"/>
              <a:gd name="connsiteY5" fmla="*/ 549778 h 1557778"/>
              <a:gd name="connsiteX6" fmla="*/ 5715234 w 5715234"/>
              <a:gd name="connsiteY6" fmla="*/ 1557778 h 1557778"/>
              <a:gd name="connsiteX7" fmla="*/ 2844000 w 5715234"/>
              <a:gd name="connsiteY7" fmla="*/ 1549827 h 1557778"/>
              <a:gd name="connsiteX8" fmla="*/ 2808000 w 5715234"/>
              <a:gd name="connsiteY8" fmla="*/ 1549827 h 1557778"/>
              <a:gd name="connsiteX9" fmla="*/ 1404000 w 5715234"/>
              <a:gd name="connsiteY9" fmla="*/ 1549827 h 1557778"/>
              <a:gd name="connsiteX10" fmla="*/ 0 w 5715234"/>
              <a:gd name="connsiteY10" fmla="*/ 1549827 h 1557778"/>
              <a:gd name="connsiteX11" fmla="*/ 0 w 5715234"/>
              <a:gd name="connsiteY11" fmla="*/ 1827 h 1557778"/>
              <a:gd name="connsiteX0" fmla="*/ 0 w 5723185"/>
              <a:gd name="connsiteY0" fmla="*/ 1827 h 1549827"/>
              <a:gd name="connsiteX1" fmla="*/ 2677352 w 5723185"/>
              <a:gd name="connsiteY1" fmla="*/ 0 h 1549827"/>
              <a:gd name="connsiteX2" fmla="*/ 2669923 w 5723185"/>
              <a:gd name="connsiteY2" fmla="*/ 550905 h 1549827"/>
              <a:gd name="connsiteX3" fmla="*/ 2686887 w 5723185"/>
              <a:gd name="connsiteY3" fmla="*/ 541827 h 1549827"/>
              <a:gd name="connsiteX4" fmla="*/ 2844000 w 5723185"/>
              <a:gd name="connsiteY4" fmla="*/ 541827 h 1549827"/>
              <a:gd name="connsiteX5" fmla="*/ 5707282 w 5723185"/>
              <a:gd name="connsiteY5" fmla="*/ 549778 h 1549827"/>
              <a:gd name="connsiteX6" fmla="*/ 5723185 w 5723185"/>
              <a:gd name="connsiteY6" fmla="*/ 1533924 h 1549827"/>
              <a:gd name="connsiteX7" fmla="*/ 2844000 w 5723185"/>
              <a:gd name="connsiteY7" fmla="*/ 1549827 h 1549827"/>
              <a:gd name="connsiteX8" fmla="*/ 2808000 w 5723185"/>
              <a:gd name="connsiteY8" fmla="*/ 1549827 h 1549827"/>
              <a:gd name="connsiteX9" fmla="*/ 1404000 w 5723185"/>
              <a:gd name="connsiteY9" fmla="*/ 1549827 h 1549827"/>
              <a:gd name="connsiteX10" fmla="*/ 0 w 5723185"/>
              <a:gd name="connsiteY10" fmla="*/ 1549827 h 1549827"/>
              <a:gd name="connsiteX11" fmla="*/ 0 w 5723185"/>
              <a:gd name="connsiteY11" fmla="*/ 1827 h 1549827"/>
              <a:gd name="connsiteX0" fmla="*/ 0 w 5707634"/>
              <a:gd name="connsiteY0" fmla="*/ 1827 h 1549827"/>
              <a:gd name="connsiteX1" fmla="*/ 2677352 w 5707634"/>
              <a:gd name="connsiteY1" fmla="*/ 0 h 1549827"/>
              <a:gd name="connsiteX2" fmla="*/ 2669923 w 5707634"/>
              <a:gd name="connsiteY2" fmla="*/ 550905 h 1549827"/>
              <a:gd name="connsiteX3" fmla="*/ 2686887 w 5707634"/>
              <a:gd name="connsiteY3" fmla="*/ 541827 h 1549827"/>
              <a:gd name="connsiteX4" fmla="*/ 2844000 w 5707634"/>
              <a:gd name="connsiteY4" fmla="*/ 541827 h 1549827"/>
              <a:gd name="connsiteX5" fmla="*/ 5707282 w 5707634"/>
              <a:gd name="connsiteY5" fmla="*/ 549778 h 1549827"/>
              <a:gd name="connsiteX6" fmla="*/ 5699331 w 5707634"/>
              <a:gd name="connsiteY6" fmla="*/ 1541875 h 1549827"/>
              <a:gd name="connsiteX7" fmla="*/ 2844000 w 5707634"/>
              <a:gd name="connsiteY7" fmla="*/ 1549827 h 1549827"/>
              <a:gd name="connsiteX8" fmla="*/ 2808000 w 5707634"/>
              <a:gd name="connsiteY8" fmla="*/ 1549827 h 1549827"/>
              <a:gd name="connsiteX9" fmla="*/ 1404000 w 5707634"/>
              <a:gd name="connsiteY9" fmla="*/ 1549827 h 1549827"/>
              <a:gd name="connsiteX10" fmla="*/ 0 w 5707634"/>
              <a:gd name="connsiteY10" fmla="*/ 1549827 h 1549827"/>
              <a:gd name="connsiteX11" fmla="*/ 0 w 5707634"/>
              <a:gd name="connsiteY11" fmla="*/ 1827 h 1549827"/>
              <a:gd name="connsiteX0" fmla="*/ 0 w 5699331"/>
              <a:gd name="connsiteY0" fmla="*/ 1827 h 1549827"/>
              <a:gd name="connsiteX1" fmla="*/ 2677352 w 5699331"/>
              <a:gd name="connsiteY1" fmla="*/ 0 h 1549827"/>
              <a:gd name="connsiteX2" fmla="*/ 2669923 w 5699331"/>
              <a:gd name="connsiteY2" fmla="*/ 550905 h 1549827"/>
              <a:gd name="connsiteX3" fmla="*/ 2686887 w 5699331"/>
              <a:gd name="connsiteY3" fmla="*/ 541827 h 1549827"/>
              <a:gd name="connsiteX4" fmla="*/ 2844000 w 5699331"/>
              <a:gd name="connsiteY4" fmla="*/ 541827 h 1549827"/>
              <a:gd name="connsiteX5" fmla="*/ 5683428 w 5699331"/>
              <a:gd name="connsiteY5" fmla="*/ 549778 h 1549827"/>
              <a:gd name="connsiteX6" fmla="*/ 5699331 w 5699331"/>
              <a:gd name="connsiteY6" fmla="*/ 1541875 h 1549827"/>
              <a:gd name="connsiteX7" fmla="*/ 2844000 w 5699331"/>
              <a:gd name="connsiteY7" fmla="*/ 1549827 h 1549827"/>
              <a:gd name="connsiteX8" fmla="*/ 2808000 w 5699331"/>
              <a:gd name="connsiteY8" fmla="*/ 1549827 h 1549827"/>
              <a:gd name="connsiteX9" fmla="*/ 1404000 w 5699331"/>
              <a:gd name="connsiteY9" fmla="*/ 1549827 h 1549827"/>
              <a:gd name="connsiteX10" fmla="*/ 0 w 5699331"/>
              <a:gd name="connsiteY10" fmla="*/ 1549827 h 1549827"/>
              <a:gd name="connsiteX11" fmla="*/ 0 w 5699331"/>
              <a:gd name="connsiteY11" fmla="*/ 1827 h 1549827"/>
              <a:gd name="connsiteX0" fmla="*/ 0 w 5683816"/>
              <a:gd name="connsiteY0" fmla="*/ 1827 h 1549827"/>
              <a:gd name="connsiteX1" fmla="*/ 2677352 w 5683816"/>
              <a:gd name="connsiteY1" fmla="*/ 0 h 1549827"/>
              <a:gd name="connsiteX2" fmla="*/ 2669923 w 5683816"/>
              <a:gd name="connsiteY2" fmla="*/ 550905 h 1549827"/>
              <a:gd name="connsiteX3" fmla="*/ 2686887 w 5683816"/>
              <a:gd name="connsiteY3" fmla="*/ 541827 h 1549827"/>
              <a:gd name="connsiteX4" fmla="*/ 2844000 w 5683816"/>
              <a:gd name="connsiteY4" fmla="*/ 541827 h 1549827"/>
              <a:gd name="connsiteX5" fmla="*/ 5683428 w 5683816"/>
              <a:gd name="connsiteY5" fmla="*/ 549778 h 1549827"/>
              <a:gd name="connsiteX6" fmla="*/ 5676846 w 5683816"/>
              <a:gd name="connsiteY6" fmla="*/ 1549370 h 1549827"/>
              <a:gd name="connsiteX7" fmla="*/ 2844000 w 5683816"/>
              <a:gd name="connsiteY7" fmla="*/ 1549827 h 1549827"/>
              <a:gd name="connsiteX8" fmla="*/ 2808000 w 5683816"/>
              <a:gd name="connsiteY8" fmla="*/ 1549827 h 1549827"/>
              <a:gd name="connsiteX9" fmla="*/ 1404000 w 5683816"/>
              <a:gd name="connsiteY9" fmla="*/ 1549827 h 1549827"/>
              <a:gd name="connsiteX10" fmla="*/ 0 w 5683816"/>
              <a:gd name="connsiteY10" fmla="*/ 1549827 h 1549827"/>
              <a:gd name="connsiteX11" fmla="*/ 0 w 5683816"/>
              <a:gd name="connsiteY11" fmla="*/ 1827 h 154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83816" h="1549827">
                <a:moveTo>
                  <a:pt x="0" y="1827"/>
                </a:moveTo>
                <a:lnTo>
                  <a:pt x="2677352" y="0"/>
                </a:lnTo>
                <a:cubicBezTo>
                  <a:pt x="2678913" y="173885"/>
                  <a:pt x="2668362" y="377020"/>
                  <a:pt x="2669923" y="550905"/>
                </a:cubicBezTo>
                <a:cubicBezTo>
                  <a:pt x="2671615" y="555953"/>
                  <a:pt x="2640861" y="536779"/>
                  <a:pt x="2686887" y="541827"/>
                </a:cubicBezTo>
                <a:lnTo>
                  <a:pt x="2844000" y="541827"/>
                </a:lnTo>
                <a:lnTo>
                  <a:pt x="5683428" y="549778"/>
                </a:lnTo>
                <a:cubicBezTo>
                  <a:pt x="5686079" y="885778"/>
                  <a:pt x="5674195" y="1213370"/>
                  <a:pt x="5676846" y="1549370"/>
                </a:cubicBezTo>
                <a:lnTo>
                  <a:pt x="2844000" y="1549827"/>
                </a:lnTo>
                <a:lnTo>
                  <a:pt x="2808000" y="1549827"/>
                </a:lnTo>
                <a:lnTo>
                  <a:pt x="1404000" y="1549827"/>
                </a:lnTo>
                <a:lnTo>
                  <a:pt x="0" y="1549827"/>
                </a:lnTo>
                <a:lnTo>
                  <a:pt x="0" y="1827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>
              <a:latin typeface="Noto Sans" panose="020B0502040504020204" pitchFamily="34" charset="0"/>
              <a:ea typeface="Noto Sans" panose="020B0502040504020204" pitchFamily="34" charset="0"/>
            </a:endParaRPr>
          </a:p>
        </p:txBody>
      </p:sp>
      <p:sp>
        <p:nvSpPr>
          <p:cNvPr id="2077" name="Text Box 15"/>
          <p:cNvSpPr txBox="1">
            <a:spLocks noChangeArrowheads="1"/>
          </p:cNvSpPr>
          <p:nvPr/>
        </p:nvSpPr>
        <p:spPr bwMode="auto">
          <a:xfrm>
            <a:off x="2217082" y="144000"/>
            <a:ext cx="47673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900" b="1" dirty="0"/>
              <a:t>Exemplarischer Studienverlaufsplan Bildungswissenschaften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900" dirty="0"/>
              <a:t>- Beginn zum </a:t>
            </a:r>
            <a:r>
              <a:rPr lang="de-DE" altLang="de-DE" sz="900" b="1" dirty="0"/>
              <a:t>Wintersemester </a:t>
            </a:r>
            <a:r>
              <a:rPr lang="de-DE" altLang="de-DE" sz="900" dirty="0"/>
              <a:t>-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ADEF9C42-A249-4039-9BCE-BE831EEAFB51}"/>
              </a:ext>
            </a:extLst>
          </p:cNvPr>
          <p:cNvCxnSpPr>
            <a:cxnSpLocks/>
          </p:cNvCxnSpPr>
          <p:nvPr/>
        </p:nvCxnSpPr>
        <p:spPr>
          <a:xfrm>
            <a:off x="180000" y="1350000"/>
            <a:ext cx="0" cy="34200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ADAA380C-7DC7-D259-F959-E5F2B2D8F8A4}"/>
              </a:ext>
            </a:extLst>
          </p:cNvPr>
          <p:cNvGrpSpPr/>
          <p:nvPr/>
        </p:nvGrpSpPr>
        <p:grpSpPr>
          <a:xfrm>
            <a:off x="1655194" y="5760000"/>
            <a:ext cx="6153783" cy="1017559"/>
            <a:chOff x="1655245" y="5760000"/>
            <a:chExt cx="5760755" cy="1017559"/>
          </a:xfrm>
        </p:grpSpPr>
        <p:sp>
          <p:nvSpPr>
            <p:cNvPr id="77" name="AutoShape 11">
              <a:extLst>
                <a:ext uri="{FF2B5EF4-FFF2-40B4-BE49-F238E27FC236}">
                  <a16:creationId xmlns:a16="http://schemas.microsoft.com/office/drawing/2014/main" id="{433E6589-1A0D-476E-8F7B-E77772697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0209" y="6420278"/>
              <a:ext cx="204315" cy="239722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12700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de-DE" altLang="de-DE" sz="800">
                <a:latin typeface="Noto Sans" panose="020B0502040504020204" pitchFamily="34" charset="0"/>
                <a:ea typeface="Noto Sans" panose="020B0502040504020204" pitchFamily="34" charset="0"/>
              </a:endParaRPr>
            </a:p>
          </p:txBody>
        </p:sp>
        <p:sp>
          <p:nvSpPr>
            <p:cNvPr id="78" name="Text Box 19">
              <a:extLst>
                <a:ext uri="{FF2B5EF4-FFF2-40B4-BE49-F238E27FC236}">
                  <a16:creationId xmlns:a16="http://schemas.microsoft.com/office/drawing/2014/main" id="{5BD64A9A-C94C-4443-99D3-62C7D9B476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6000" y="5760000"/>
              <a:ext cx="720488" cy="251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1000" b="1" dirty="0">
                  <a:latin typeface="Noto Sans" panose="020B0502040504020204" pitchFamily="34" charset="0"/>
                  <a:ea typeface="Noto Sans" panose="020B0502040504020204" pitchFamily="34" charset="0"/>
                </a:rPr>
                <a:t>Legende</a:t>
              </a:r>
            </a:p>
          </p:txBody>
        </p:sp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79412250-AAA3-E111-518A-90EAB73FFFC5}"/>
                </a:ext>
              </a:extLst>
            </p:cNvPr>
            <p:cNvGrpSpPr/>
            <p:nvPr/>
          </p:nvGrpSpPr>
          <p:grpSpPr>
            <a:xfrm>
              <a:off x="1655245" y="6130737"/>
              <a:ext cx="1079900" cy="646822"/>
              <a:chOff x="1655245" y="6130737"/>
              <a:chExt cx="1079900" cy="646822"/>
            </a:xfrm>
          </p:grpSpPr>
          <p:sp>
            <p:nvSpPr>
              <p:cNvPr id="79" name="Text Box 20">
                <a:extLst>
                  <a:ext uri="{FF2B5EF4-FFF2-40B4-BE49-F238E27FC236}">
                    <a16:creationId xmlns:a16="http://schemas.microsoft.com/office/drawing/2014/main" id="{EDECAC35-E052-45D8-9637-9A2E9F645D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6000" y="6439005"/>
                <a:ext cx="107914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de-DE" altLang="de-DE" sz="800" dirty="0">
                    <a:latin typeface="Noto Sans" panose="020B0502040504020204" pitchFamily="34" charset="0"/>
                    <a:ea typeface="Noto Sans" panose="020B0502040504020204" pitchFamily="34" charset="0"/>
                  </a:rPr>
                  <a:t>Wahlpflichtmodule:          </a:t>
                </a:r>
              </a:p>
            </p:txBody>
          </p:sp>
          <p:sp>
            <p:nvSpPr>
              <p:cNvPr id="80" name="Text Box 21">
                <a:extLst>
                  <a:ext uri="{FF2B5EF4-FFF2-40B4-BE49-F238E27FC236}">
                    <a16:creationId xmlns:a16="http://schemas.microsoft.com/office/drawing/2014/main" id="{4C314426-86D7-4165-84C3-E602FA361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55245" y="6130737"/>
                <a:ext cx="1009318" cy="2209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de-DE" altLang="de-DE" sz="800" dirty="0">
                    <a:latin typeface="Noto Sans" panose="020B0502040504020204" pitchFamily="34" charset="0"/>
                    <a:ea typeface="Noto Sans" panose="020B0502040504020204" pitchFamily="34" charset="0"/>
                  </a:rPr>
                  <a:t>Pflichtmodule:</a:t>
                </a:r>
              </a:p>
            </p:txBody>
          </p:sp>
        </p:grp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A461A911-CD82-4216-ACDD-B4F4885D8927}"/>
                </a:ext>
              </a:extLst>
            </p:cNvPr>
            <p:cNvGrpSpPr/>
            <p:nvPr/>
          </p:nvGrpSpPr>
          <p:grpSpPr>
            <a:xfrm>
              <a:off x="2844079" y="6099514"/>
              <a:ext cx="4262951" cy="252218"/>
              <a:chOff x="2844079" y="6099514"/>
              <a:chExt cx="4262951" cy="252218"/>
            </a:xfrm>
          </p:grpSpPr>
          <p:sp>
            <p:nvSpPr>
              <p:cNvPr id="72" name="AutoShape 3">
                <a:extLst>
                  <a:ext uri="{FF2B5EF4-FFF2-40B4-BE49-F238E27FC236}">
                    <a16:creationId xmlns:a16="http://schemas.microsoft.com/office/drawing/2014/main" id="{F06C3D76-50F1-4E4C-83E0-C928B87F77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4079" y="6105762"/>
                <a:ext cx="204315" cy="239722"/>
              </a:xfrm>
              <a:prstGeom prst="roundRect">
                <a:avLst>
                  <a:gd name="adj" fmla="val 16667"/>
                </a:avLst>
              </a:prstGeom>
              <a:solidFill>
                <a:srgbClr val="FFCC99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800">
                  <a:latin typeface="Noto Sans" panose="020B0502040504020204" pitchFamily="34" charset="0"/>
                  <a:ea typeface="Noto Sans" panose="020B0502040504020204" pitchFamily="34" charset="0"/>
                </a:endParaRPr>
              </a:p>
            </p:txBody>
          </p:sp>
          <p:sp>
            <p:nvSpPr>
              <p:cNvPr id="74" name="AutoShape 5">
                <a:extLst>
                  <a:ext uri="{FF2B5EF4-FFF2-40B4-BE49-F238E27FC236}">
                    <a16:creationId xmlns:a16="http://schemas.microsoft.com/office/drawing/2014/main" id="{4E33BB5A-2867-4686-99D5-DDAE083F8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8275" y="6105762"/>
                <a:ext cx="204315" cy="239722"/>
              </a:xfrm>
              <a:prstGeom prst="roundRect">
                <a:avLst>
                  <a:gd name="adj" fmla="val 16667"/>
                </a:avLst>
              </a:prstGeom>
              <a:solidFill>
                <a:srgbClr val="FF99CC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800">
                  <a:latin typeface="Noto Sans" panose="020B0502040504020204" pitchFamily="34" charset="0"/>
                  <a:ea typeface="Noto Sans" panose="020B0502040504020204" pitchFamily="34" charset="0"/>
                </a:endParaRPr>
              </a:p>
            </p:txBody>
          </p:sp>
          <p:sp>
            <p:nvSpPr>
              <p:cNvPr id="75" name="AutoShape 7">
                <a:extLst>
                  <a:ext uri="{FF2B5EF4-FFF2-40B4-BE49-F238E27FC236}">
                    <a16:creationId xmlns:a16="http://schemas.microsoft.com/office/drawing/2014/main" id="{F1985A72-BDEF-4751-B197-B493CED26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0209" y="6105762"/>
                <a:ext cx="204315" cy="239722"/>
              </a:xfrm>
              <a:prstGeom prst="roundRect">
                <a:avLst>
                  <a:gd name="adj" fmla="val 16667"/>
                </a:avLst>
              </a:prstGeom>
              <a:solidFill>
                <a:srgbClr val="CCFFCC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800">
                  <a:latin typeface="Noto Sans" panose="020B0502040504020204" pitchFamily="34" charset="0"/>
                  <a:ea typeface="Noto Sans" panose="020B0502040504020204" pitchFamily="34" charset="0"/>
                </a:endParaRPr>
              </a:p>
            </p:txBody>
          </p:sp>
          <p:sp>
            <p:nvSpPr>
              <p:cNvPr id="76" name="AutoShape 8">
                <a:extLst>
                  <a:ext uri="{FF2B5EF4-FFF2-40B4-BE49-F238E27FC236}">
                    <a16:creationId xmlns:a16="http://schemas.microsoft.com/office/drawing/2014/main" id="{283A4448-E534-4291-8409-984411687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2144" y="6105762"/>
                <a:ext cx="204315" cy="239722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800">
                  <a:latin typeface="Noto Sans" panose="020B0502040504020204" pitchFamily="34" charset="0"/>
                  <a:ea typeface="Noto Sans" panose="020B0502040504020204" pitchFamily="34" charset="0"/>
                </a:endParaRPr>
              </a:p>
            </p:txBody>
          </p:sp>
          <p:sp>
            <p:nvSpPr>
              <p:cNvPr id="82" name="AutoShape 5">
                <a:extLst>
                  <a:ext uri="{FF2B5EF4-FFF2-40B4-BE49-F238E27FC236}">
                    <a16:creationId xmlns:a16="http://schemas.microsoft.com/office/drawing/2014/main" id="{31994056-7552-4D9C-8562-02A418BEF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4938" y="6099514"/>
                <a:ext cx="204316" cy="252218"/>
              </a:xfrm>
              <a:prstGeom prst="roundRect">
                <a:avLst>
                  <a:gd name="adj" fmla="val 16667"/>
                </a:avLst>
              </a:prstGeom>
              <a:noFill/>
              <a:ln w="31750" cap="rnd" cmpd="sng">
                <a:solidFill>
                  <a:srgbClr val="C00000"/>
                </a:solidFill>
                <a:prstDash val="sysDot"/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de-DE" altLang="de-DE">
                  <a:solidFill>
                    <a:schemeClr val="lt1"/>
                  </a:solidFill>
                  <a:latin typeface="Noto Sans" panose="020B0502040504020204" pitchFamily="34" charset="0"/>
                  <a:ea typeface="Noto Sans" panose="020B0502040504020204" pitchFamily="34" charset="0"/>
                </a:endParaRPr>
              </a:p>
            </p:txBody>
          </p:sp>
          <p:sp>
            <p:nvSpPr>
              <p:cNvPr id="87" name="AutoShape 5">
                <a:extLst>
                  <a:ext uri="{FF2B5EF4-FFF2-40B4-BE49-F238E27FC236}">
                    <a16:creationId xmlns:a16="http://schemas.microsoft.com/office/drawing/2014/main" id="{4E33BB5A-2867-4686-99D5-DDAE083F8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2715" y="6099514"/>
                <a:ext cx="204315" cy="239722"/>
              </a:xfrm>
              <a:prstGeom prst="roundRect">
                <a:avLst>
                  <a:gd name="adj" fmla="val 16667"/>
                </a:avLst>
              </a:prstGeom>
              <a:solidFill>
                <a:srgbClr val="FFE7F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de-DE" altLang="de-DE" sz="800">
                  <a:latin typeface="Noto Sans" panose="020B0502040504020204" pitchFamily="34" charset="0"/>
                  <a:ea typeface="Noto Sans" panose="020B0502040504020204" pitchFamily="34" charset="0"/>
                </a:endParaRPr>
              </a:p>
            </p:txBody>
          </p:sp>
        </p:grp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CBAF6CAE-621A-9C61-DEA0-E753DEE64254}"/>
                </a:ext>
              </a:extLst>
            </p:cNvPr>
            <p:cNvGrpSpPr/>
            <p:nvPr/>
          </p:nvGrpSpPr>
          <p:grpSpPr>
            <a:xfrm>
              <a:off x="2567736" y="5787161"/>
              <a:ext cx="4848264" cy="461665"/>
              <a:chOff x="2567736" y="5787161"/>
              <a:chExt cx="4848264" cy="461665"/>
            </a:xfrm>
          </p:grpSpPr>
          <p:sp>
            <p:nvSpPr>
              <p:cNvPr id="81" name="Text Box 21">
                <a:extLst>
                  <a:ext uri="{FF2B5EF4-FFF2-40B4-BE49-F238E27FC236}">
                    <a16:creationId xmlns:a16="http://schemas.microsoft.com/office/drawing/2014/main" id="{F6F920B7-30BE-48F1-B911-D1AB2A38D4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12277" y="5787161"/>
                <a:ext cx="810751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de-DE" altLang="de-DE" sz="800" dirty="0">
                    <a:latin typeface="Noto Sans" panose="020B0502040504020204" pitchFamily="34" charset="0"/>
                    <a:ea typeface="Noto Sans" panose="020B0502040504020204" pitchFamily="34" charset="0"/>
                  </a:rPr>
                  <a:t>Marburger Praxismodule</a:t>
                </a:r>
              </a:p>
            </p:txBody>
          </p:sp>
          <p:sp>
            <p:nvSpPr>
              <p:cNvPr id="83" name="Text Box 22">
                <a:extLst>
                  <a:ext uri="{FF2B5EF4-FFF2-40B4-BE49-F238E27FC236}">
                    <a16:creationId xmlns:a16="http://schemas.microsoft.com/office/drawing/2014/main" id="{E3743E27-9F7C-470B-B7A7-0256479CF5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67736" y="5849935"/>
                <a:ext cx="76791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de-DE" altLang="de-DE" sz="800" dirty="0">
                    <a:latin typeface="Noto Sans" panose="020B0502040504020204" pitchFamily="34" charset="0"/>
                    <a:ea typeface="Noto Sans" panose="020B0502040504020204" pitchFamily="34" charset="0"/>
                  </a:rPr>
                  <a:t>Basismodule</a:t>
                </a:r>
              </a:p>
            </p:txBody>
          </p:sp>
          <p:sp>
            <p:nvSpPr>
              <p:cNvPr id="84" name="Text Box 22">
                <a:extLst>
                  <a:ext uri="{FF2B5EF4-FFF2-40B4-BE49-F238E27FC236}">
                    <a16:creationId xmlns:a16="http://schemas.microsoft.com/office/drawing/2014/main" id="{E3743E27-9F7C-470B-B7A7-0256479CF5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5037" y="5849935"/>
                <a:ext cx="8477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de-DE" altLang="de-DE" sz="800" dirty="0">
                    <a:latin typeface="Noto Sans" panose="020B0502040504020204" pitchFamily="34" charset="0"/>
                    <a:ea typeface="Noto Sans" panose="020B0502040504020204" pitchFamily="34" charset="0"/>
                  </a:rPr>
                  <a:t>Aufbaumodule</a:t>
                </a:r>
              </a:p>
            </p:txBody>
          </p:sp>
          <p:sp>
            <p:nvSpPr>
              <p:cNvPr id="85" name="Text Box 22">
                <a:extLst>
                  <a:ext uri="{FF2B5EF4-FFF2-40B4-BE49-F238E27FC236}">
                    <a16:creationId xmlns:a16="http://schemas.microsoft.com/office/drawing/2014/main" id="{E3743E27-9F7C-470B-B7A7-0256479CF5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4888" y="5849935"/>
                <a:ext cx="105737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de-DE" altLang="de-DE" sz="800" dirty="0">
                    <a:latin typeface="Noto Sans" panose="020B0502040504020204" pitchFamily="34" charset="0"/>
                    <a:ea typeface="Noto Sans" panose="020B0502040504020204" pitchFamily="34" charset="0"/>
                  </a:rPr>
                  <a:t>Vertiefungsmodule </a:t>
                </a:r>
              </a:p>
            </p:txBody>
          </p:sp>
          <p:sp>
            <p:nvSpPr>
              <p:cNvPr id="86" name="Text Box 22">
                <a:extLst>
                  <a:ext uri="{FF2B5EF4-FFF2-40B4-BE49-F238E27FC236}">
                    <a16:creationId xmlns:a16="http://schemas.microsoft.com/office/drawing/2014/main" id="{E3743E27-9F7C-470B-B7A7-0256479CF5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51654" y="5850168"/>
                <a:ext cx="82123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de-DE" altLang="de-DE" sz="800" dirty="0">
                    <a:latin typeface="Noto Sans" panose="020B0502040504020204" pitchFamily="34" charset="0"/>
                    <a:ea typeface="Noto Sans" panose="020B0502040504020204" pitchFamily="34" charset="0"/>
                  </a:rPr>
                  <a:t>Praxismodule  </a:t>
                </a:r>
              </a:p>
            </p:txBody>
          </p:sp>
          <p:sp>
            <p:nvSpPr>
              <p:cNvPr id="88" name="Text Box 21">
                <a:extLst>
                  <a:ext uri="{FF2B5EF4-FFF2-40B4-BE49-F238E27FC236}">
                    <a16:creationId xmlns:a16="http://schemas.microsoft.com/office/drawing/2014/main" id="{F6F920B7-30BE-48F1-B911-D1AB2A38D4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16693" y="5850168"/>
                <a:ext cx="699307" cy="220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de-DE" altLang="de-DE" sz="800" dirty="0" err="1">
                    <a:latin typeface="Noto Sans" panose="020B0502040504020204" pitchFamily="34" charset="0"/>
                    <a:ea typeface="Noto Sans" panose="020B0502040504020204" pitchFamily="34" charset="0"/>
                  </a:rPr>
                  <a:t>PraxisLab</a:t>
                </a:r>
                <a:endParaRPr lang="de-DE" altLang="de-DE" sz="800" dirty="0">
                  <a:latin typeface="Noto Sans" panose="020B0502040504020204" pitchFamily="34" charset="0"/>
                  <a:ea typeface="Noto Sans" panose="020B050204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9636525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169</Words>
  <Application>Microsoft Office PowerPoint</Application>
  <PresentationFormat>Bildschirmpräsentation (4:3)</PresentationFormat>
  <Paragraphs>67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Noto Sans</vt:lpstr>
      <vt:lpstr>Office</vt:lpstr>
      <vt:lpstr>PowerPoint-Präsentation</vt:lpstr>
    </vt:vector>
  </TitlesOfParts>
  <Company>Philipps-Universität Marburg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Studienverlaufsplan BW</dc:title>
  <dc:creator>Sebastian Müller</dc:creator>
  <cp:lastModifiedBy>Sebastian Müller</cp:lastModifiedBy>
  <cp:revision>159</cp:revision>
  <cp:lastPrinted>2023-07-04T11:22:19Z</cp:lastPrinted>
  <dcterms:created xsi:type="dcterms:W3CDTF">2017-08-21T12:46:48Z</dcterms:created>
  <dcterms:modified xsi:type="dcterms:W3CDTF">2026-10-06T06:22:09Z</dcterms:modified>
</cp:coreProperties>
</file>